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7" r:id="rId2"/>
    <p:sldId id="263" r:id="rId3"/>
    <p:sldId id="267" r:id="rId4"/>
    <p:sldId id="265" r:id="rId5"/>
    <p:sldId id="268" r:id="rId6"/>
    <p:sldId id="269" r:id="rId7"/>
    <p:sldId id="266" r:id="rId8"/>
    <p:sldId id="270" r:id="rId9"/>
    <p:sldId id="271" r:id="rId10"/>
    <p:sldId id="273" r:id="rId11"/>
    <p:sldId id="274" r:id="rId12"/>
    <p:sldId id="277" r:id="rId13"/>
    <p:sldId id="275" r:id="rId14"/>
    <p:sldId id="276" r:id="rId15"/>
    <p:sldId id="278" r:id="rId16"/>
    <p:sldId id="262" r:id="rId17"/>
  </p:sldIdLst>
  <p:sldSz cx="12192000" cy="6858000"/>
  <p:notesSz cx="6858000" cy="1181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177CF6-B083-4409-A377-76D0380F2283}">
          <p14:sldIdLst>
            <p14:sldId id="257"/>
            <p14:sldId id="263"/>
          </p14:sldIdLst>
        </p14:section>
        <p14:section name="Unsupervised Learning" id="{B6577B1D-3A33-4DF1-A120-0B5D8476FDC7}">
          <p14:sldIdLst>
            <p14:sldId id="267"/>
            <p14:sldId id="265"/>
          </p14:sldIdLst>
        </p14:section>
        <p14:section name="Bayesian Inference" id="{3CC69980-1FF4-40BC-B333-669D4E7C8D6E}">
          <p14:sldIdLst>
            <p14:sldId id="268"/>
            <p14:sldId id="269"/>
          </p14:sldIdLst>
        </p14:section>
        <p14:section name="Winner Takes All Network" id="{886D392D-00CF-47A8-BB15-4AC620DF4747}">
          <p14:sldIdLst>
            <p14:sldId id="266"/>
            <p14:sldId id="270"/>
            <p14:sldId id="271"/>
            <p14:sldId id="273"/>
            <p14:sldId id="274"/>
            <p14:sldId id="277"/>
            <p14:sldId id="275"/>
            <p14:sldId id="276"/>
            <p14:sldId id="278"/>
          </p14:sldIdLst>
        </p14:section>
        <p14:section name="Expectation Maximization" id="{6F66F103-D462-4222-AD33-32A9BDC7EBD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78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001E-8DA0-48EA-92B6-A1DFBC5D97A8}" type="datetimeFigureOut">
              <a:rPr lang="en-US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C320B-53C2-457C-BF25-693AD8BB7E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6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1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5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320B-53C2-457C-BF25-693AD8BB7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98022" y="4325112"/>
            <a:ext cx="1063197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158EE9-213E-4F08-BF3B-964092F023C4}"/>
              </a:ext>
            </a:extLst>
          </p:cNvPr>
          <p:cNvSpPr/>
          <p:nvPr/>
        </p:nvSpPr>
        <p:spPr>
          <a:xfrm>
            <a:off x="0" y="6549442"/>
            <a:ext cx="12192000" cy="308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21D61-2608-4E26-A88F-54AC6731FEF0}"/>
              </a:ext>
            </a:extLst>
          </p:cNvPr>
          <p:cNvSpPr/>
          <p:nvPr/>
        </p:nvSpPr>
        <p:spPr>
          <a:xfrm>
            <a:off x="0" y="6483840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73F86F5-93F6-4AD8-9EB8-148A1578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AF1F918-B3CB-4A7D-8D2E-DE254476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E8B5271-5B72-494A-8F52-68E9842B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6E8E4-1878-4423-AEC0-6F71D4A63B45}"/>
              </a:ext>
            </a:extLst>
          </p:cNvPr>
          <p:cNvSpPr/>
          <p:nvPr/>
        </p:nvSpPr>
        <p:spPr>
          <a:xfrm>
            <a:off x="0" y="6549442"/>
            <a:ext cx="12192000" cy="308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A8D31-4C7E-49E6-9859-4781FCA86477}"/>
              </a:ext>
            </a:extLst>
          </p:cNvPr>
          <p:cNvSpPr/>
          <p:nvPr/>
        </p:nvSpPr>
        <p:spPr>
          <a:xfrm>
            <a:off x="0" y="6483840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0575438-227B-4A07-97CC-F4F5D34D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F960B-2C8E-4139-9712-D991F47A0266}" type="datetime1">
              <a:rPr lang="en-US" smtClean="0"/>
              <a:t>2/22/2019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0308CED-3839-41B0-85E8-6319C84AB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3133B2-5215-4418-A4A3-EC851B636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0283B56B-C3F7-4042-BC62-894C3791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86D1E53-CBD2-4DE9-9DFF-029738B7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C69D79C-A58A-41B5-995A-D2E207B3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AA074BB-6CB0-4386-8829-648755FE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0513"/>
            <a:ext cx="10058400" cy="47485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FF4A604E-3861-4B83-A4D2-EDFEBFE7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761"/>
            <a:ext cx="10058400" cy="74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853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05592"/>
            <a:ext cx="4937760" cy="4763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05593"/>
            <a:ext cx="4937760" cy="4763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/>
          <a:lstStyle/>
          <a:p>
            <a:fld id="{D677866D-0CF3-43CE-9E8A-0B8857011EEE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t-SNE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062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76903"/>
            <a:ext cx="4937760" cy="3683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062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76903"/>
            <a:ext cx="4937760" cy="3683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/>
          <a:lstStyle/>
          <a:p>
            <a:fld id="{B9C41A11-E15E-481F-845C-56722DB7CF40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t-SNE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005DC7-F5DF-4F0F-80F6-E74359B7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761"/>
            <a:ext cx="10058400" cy="74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54E6F2-3231-41EE-AEAB-BD199A31F3C4}"/>
              </a:ext>
            </a:extLst>
          </p:cNvPr>
          <p:cNvCxnSpPr/>
          <p:nvPr/>
        </p:nvCxnSpPr>
        <p:spPr>
          <a:xfrm>
            <a:off x="1188720" y="98890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0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/>
          <a:lstStyle/>
          <a:p>
            <a:fld id="{78F29C9B-AD38-4D17-8F12-0D0B4A69805E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t-SNE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0F30CC-31B7-4DAA-9368-EE95BDD4FE52}"/>
              </a:ext>
            </a:extLst>
          </p:cNvPr>
          <p:cNvSpPr/>
          <p:nvPr/>
        </p:nvSpPr>
        <p:spPr>
          <a:xfrm>
            <a:off x="0" y="6549442"/>
            <a:ext cx="12192000" cy="308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261FD-54C0-4348-ACC2-453DEEFC81E7}"/>
              </a:ext>
            </a:extLst>
          </p:cNvPr>
          <p:cNvSpPr/>
          <p:nvPr/>
        </p:nvSpPr>
        <p:spPr>
          <a:xfrm>
            <a:off x="0" y="6483840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B9BCE1-C910-4295-A791-C51770BA2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BBF55E-7B24-45E3-AB6A-F19A30D21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D2AB91-E586-44FA-89FA-F3414077A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7890C08-473A-4326-990B-CC166097EE4A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/>
          <a:lstStyle/>
          <a:p>
            <a:fld id="{8B94F993-44CD-44DB-9B88-968BC2565AA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t-SNE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/>
          <a:lstStyle/>
          <a:p>
            <a:fld id="{A8BD387F-9116-4BC1-84AB-507F13EDAA66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t-SNE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6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49442"/>
            <a:ext cx="12192000" cy="308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3840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40761"/>
            <a:ext cx="10058400" cy="74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20513"/>
            <a:ext cx="10058400" cy="47485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8890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155906E-4C94-4761-BA43-B79EBBCA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B1FE8B-A0E1-4CA8-970B-86CD5357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t-SNE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CB581-39AC-4344-9332-41105E3B2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5276-56DA-4BBF-B86F-02726E80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3" y="758952"/>
            <a:ext cx="10880521" cy="3566160"/>
          </a:xfrm>
        </p:spPr>
        <p:txBody>
          <a:bodyPr/>
          <a:lstStyle/>
          <a:p>
            <a:r>
              <a:rPr lang="en-US" dirty="0"/>
              <a:t>Bayesian Spiking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E969-C65F-4243-9DD2-F185FA3A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288" y="4453128"/>
            <a:ext cx="10308392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expectation maximization &amp; Homeostatic plasticity</a:t>
            </a:r>
          </a:p>
          <a:p>
            <a:endParaRPr lang="en-US" dirty="0"/>
          </a:p>
          <a:p>
            <a:r>
              <a:rPr lang="en-US" sz="1600" dirty="0"/>
              <a:t>B</a:t>
            </a:r>
            <a:r>
              <a:rPr lang="en-US" sz="1400" dirty="0"/>
              <a:t>ased on </a:t>
            </a:r>
            <a:r>
              <a:rPr lang="en-US" sz="1400" dirty="0" err="1"/>
              <a:t>Habenschuss</a:t>
            </a:r>
            <a:r>
              <a:rPr lang="en-US" sz="1400" dirty="0"/>
              <a:t> et </a:t>
            </a:r>
            <a:r>
              <a:rPr lang="en-US" sz="1400" dirty="0" err="1"/>
              <a:t>aL.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7CAA-A448-4E55-81F4-121E7FBF11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1D3F-1AE8-48D4-83E9-011CE1A6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Laurenz Hemmen &amp; Roland </a:t>
            </a:r>
            <a:r>
              <a:rPr lang="en-US" dirty="0" err="1"/>
              <a:t>ZImmermann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EFB4-EB75-49E6-9052-4E6619B5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5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13FFB7-78E8-4304-B29D-001EBAFB6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36265"/>
              </p:ext>
            </p:extLst>
          </p:nvPr>
        </p:nvGraphicFramePr>
        <p:xfrm>
          <a:off x="7360920" y="2205352"/>
          <a:ext cx="37338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3733200" imgH="3148920" progId="">
                  <p:embed/>
                </p:oleObj>
              </mc:Choice>
              <mc:Fallback>
                <p:oleObj r:id="rId4" imgW="3733200" imgH="314892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13FFB7-78E8-4304-B29D-001EBAFB6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0920" y="2205352"/>
                        <a:ext cx="37338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3D641-2703-4543-A80D-735AA81784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F16C-8795-45A6-A871-B000CEB46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Input Normalization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5738-C969-4A3D-9241-824A05469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8F830-43A9-4FE1-A4F1-A2A68625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Update Rules contain non local terms 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/>
              </a:rPr>
              <a:t>At one synapse information about all weights is needed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Non-locality is biologically implausible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Input normalization keeps non local terms constant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Not plausible in nature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DB320A-7B83-4253-8EC5-9B58C39A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Input Normalization &amp; Non-Local Terms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67A375-9B3E-4C74-BAB6-EC86F752DD16}"/>
              </a:ext>
            </a:extLst>
          </p:cNvPr>
          <p:cNvSpPr/>
          <p:nvPr/>
        </p:nvSpPr>
        <p:spPr>
          <a:xfrm>
            <a:off x="8342247" y="3034914"/>
            <a:ext cx="419548" cy="404844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3C99B-51C8-423C-9A61-ACD1DA0C45A0}"/>
              </a:ext>
            </a:extLst>
          </p:cNvPr>
          <p:cNvSpPr/>
          <p:nvPr/>
        </p:nvSpPr>
        <p:spPr>
          <a:xfrm>
            <a:off x="8247218" y="3596106"/>
            <a:ext cx="419548" cy="404844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AA1543-E43B-4EC5-99B0-C0DA48B95509}"/>
              </a:ext>
            </a:extLst>
          </p:cNvPr>
          <p:cNvSpPr/>
          <p:nvPr/>
        </p:nvSpPr>
        <p:spPr>
          <a:xfrm>
            <a:off x="8505400" y="3822016"/>
            <a:ext cx="419548" cy="404844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66833F-A9CE-4294-A390-47AF94DB0802}"/>
              </a:ext>
            </a:extLst>
          </p:cNvPr>
          <p:cNvSpPr/>
          <p:nvPr/>
        </p:nvSpPr>
        <p:spPr>
          <a:xfrm>
            <a:off x="9387371" y="4215748"/>
            <a:ext cx="419548" cy="404844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E712E9-32E3-4B96-9D1F-42625F177A1B}"/>
              </a:ext>
            </a:extLst>
          </p:cNvPr>
          <p:cNvSpPr/>
          <p:nvPr/>
        </p:nvSpPr>
        <p:spPr>
          <a:xfrm>
            <a:off x="9849794" y="3908077"/>
            <a:ext cx="419548" cy="404844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6EA1A6-E6E0-40BC-BB17-B75DBA5FC244}"/>
              </a:ext>
            </a:extLst>
          </p:cNvPr>
          <p:cNvSpPr/>
          <p:nvPr/>
        </p:nvSpPr>
        <p:spPr>
          <a:xfrm>
            <a:off x="10262483" y="3828207"/>
            <a:ext cx="419548" cy="404844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6461-6AE8-4A3F-BE3E-1DA843E4F1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170C9-BF09-40CC-996D-43CD41607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Homeostatic Plasticity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BA58-DCDA-4FE1-98B0-BD1774B6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E1F13-1FCA-42FB-9AA5-AC34A313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0513"/>
            <a:ext cx="7426037" cy="474858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Intrinsic excitability is updated so that average activation stays constant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Introduce constraint</a:t>
            </a:r>
          </a:p>
          <a:p>
            <a:pPr marL="200660" lvl="1" indent="0">
              <a:buNone/>
            </a:pPr>
            <a:r>
              <a:rPr lang="en-US" sz="2000" i="1" dirty="0">
                <a:cs typeface="Calibri" panose="020F0502020204030204"/>
              </a:rPr>
              <a:t>	Time averaged firing rate must be constant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Biologically plausible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Non-local terms drop out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A1950A-C443-41FC-BD29-B2B5ABCC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Homeostatic Plasticity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2F86B4-84E4-4A17-B70B-EE8FF045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188" y="1174290"/>
            <a:ext cx="3312160" cy="182972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8E057F2-59CB-420F-A2D4-5F71E1E3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3123223"/>
            <a:ext cx="4795520" cy="2958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C5E5B-2510-40F8-9989-09FA863E34B9}"/>
              </a:ext>
            </a:extLst>
          </p:cNvPr>
          <p:cNvSpPr txBox="1"/>
          <p:nvPr/>
        </p:nvSpPr>
        <p:spPr>
          <a:xfrm>
            <a:off x="9913993" y="5927847"/>
            <a:ext cx="1780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taken from 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4F6A3-C9FB-4C0E-B67F-B1314D46B297}"/>
              </a:ext>
            </a:extLst>
          </p:cNvPr>
          <p:cNvSpPr txBox="1"/>
          <p:nvPr/>
        </p:nvSpPr>
        <p:spPr>
          <a:xfrm rot="16200000">
            <a:off x="10415642" y="4357810"/>
            <a:ext cx="26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average firing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97DD-CCB4-44A6-8701-9022C4307981}"/>
              </a:ext>
            </a:extLst>
          </p:cNvPr>
          <p:cNvSpPr/>
          <p:nvPr/>
        </p:nvSpPr>
        <p:spPr>
          <a:xfrm>
            <a:off x="11338560" y="4367605"/>
            <a:ext cx="233456" cy="46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C2FA-FE48-4FF0-AB46-2FFECA8412EA}"/>
              </a:ext>
            </a:extLst>
          </p:cNvPr>
          <p:cNvSpPr/>
          <p:nvPr/>
        </p:nvSpPr>
        <p:spPr>
          <a:xfrm>
            <a:off x="9992010" y="5443103"/>
            <a:ext cx="905486" cy="46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7088F-3F10-49E6-AB7C-3C86DFB64835}"/>
              </a:ext>
            </a:extLst>
          </p:cNvPr>
          <p:cNvSpPr/>
          <p:nvPr/>
        </p:nvSpPr>
        <p:spPr>
          <a:xfrm>
            <a:off x="9081108" y="2970145"/>
            <a:ext cx="905485" cy="46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795BD-F96B-4786-A302-34CAD4D73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5E533-C3B1-4293-97BE-DBECF85B6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3B70-E73E-49AB-8E49-AE9E824A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8138E-2EA4-4671-A23B-63AD5E09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 on binarized MNIST images (digits)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input neuron per pixel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784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Translate pixel values to spike trains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Poisson process with mean frequency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0-pixel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1-pixel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 output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C449D0-9650-4C8F-992D-CEDC8ACB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Experimental Setup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7E152-32C4-4A98-B220-8A9F7FDF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42" y="1227405"/>
            <a:ext cx="2913978" cy="120481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51A563B-C9F6-4564-B78D-70C5310AE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32678"/>
              </p:ext>
            </p:extLst>
          </p:nvPr>
        </p:nvGraphicFramePr>
        <p:xfrm>
          <a:off x="8180742" y="3382570"/>
          <a:ext cx="2913978" cy="282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9168120" imgH="8926920" progId="">
                  <p:embed/>
                </p:oleObj>
              </mc:Choice>
              <mc:Fallback>
                <p:oleObj r:id="rId5" imgW="9168120" imgH="892692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51A563B-C9F6-4564-B78D-70C5310AE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0742" y="3382570"/>
                        <a:ext cx="2913978" cy="282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BDD27B-6EC7-483E-8626-2627010F93F2}"/>
              </a:ext>
            </a:extLst>
          </p:cNvPr>
          <p:cNvCxnSpPr>
            <a:cxnSpLocks/>
          </p:cNvCxnSpPr>
          <p:nvPr/>
        </p:nvCxnSpPr>
        <p:spPr>
          <a:xfrm>
            <a:off x="9313488" y="3296506"/>
            <a:ext cx="0" cy="2682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DF80C7-0169-46B4-BD8A-8772C72672A5}"/>
              </a:ext>
            </a:extLst>
          </p:cNvPr>
          <p:cNvCxnSpPr>
            <a:cxnSpLocks/>
          </p:cNvCxnSpPr>
          <p:nvPr/>
        </p:nvCxnSpPr>
        <p:spPr>
          <a:xfrm>
            <a:off x="10111346" y="3286109"/>
            <a:ext cx="0" cy="2682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085C52-A1FF-4322-999D-1F9B8DAA8749}"/>
              </a:ext>
            </a:extLst>
          </p:cNvPr>
          <p:cNvSpPr txBox="1"/>
          <p:nvPr/>
        </p:nvSpPr>
        <p:spPr>
          <a:xfrm>
            <a:off x="8689783" y="301323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982FA-4276-43FE-A0DE-CE109EFD6966}"/>
              </a:ext>
            </a:extLst>
          </p:cNvPr>
          <p:cNvSpPr txBox="1"/>
          <p:nvPr/>
        </p:nvSpPr>
        <p:spPr>
          <a:xfrm>
            <a:off x="9497502" y="301323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6608B-AA4F-46F9-8A12-5555517333E1}"/>
              </a:ext>
            </a:extLst>
          </p:cNvPr>
          <p:cNvSpPr txBox="1"/>
          <p:nvPr/>
        </p:nvSpPr>
        <p:spPr>
          <a:xfrm>
            <a:off x="10324943" y="301323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8D53D64-4665-42CA-AA36-790C164A5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22864"/>
              </p:ext>
            </p:extLst>
          </p:nvPr>
        </p:nvGraphicFramePr>
        <p:xfrm>
          <a:off x="5556969" y="4309670"/>
          <a:ext cx="1371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7" imgW="1371240" imgH="634680" progId="">
                  <p:embed/>
                </p:oleObj>
              </mc:Choice>
              <mc:Fallback>
                <p:oleObj r:id="rId7" imgW="1371240" imgH="634680" progId="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8D53D64-4665-42CA-AA36-790C164A52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6969" y="4309670"/>
                        <a:ext cx="13716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B7936A-DD20-4212-A613-19409F892172}"/>
              </a:ext>
            </a:extLst>
          </p:cNvPr>
          <p:cNvCxnSpPr/>
          <p:nvPr/>
        </p:nvCxnSpPr>
        <p:spPr>
          <a:xfrm>
            <a:off x="7197369" y="4627170"/>
            <a:ext cx="73101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572FEB-82A1-4F82-885D-4765F5C2713A}"/>
              </a:ext>
            </a:extLst>
          </p:cNvPr>
          <p:cNvSpPr txBox="1"/>
          <p:nvPr/>
        </p:nvSpPr>
        <p:spPr>
          <a:xfrm>
            <a:off x="9972716" y="6136280"/>
            <a:ext cx="1780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taken from [3]</a:t>
            </a:r>
          </a:p>
        </p:txBody>
      </p:sp>
    </p:spTree>
    <p:extLst>
      <p:ext uri="{BB962C8B-B14F-4D97-AF65-F5344CB8AC3E}">
        <p14:creationId xmlns:p14="http://schemas.microsoft.com/office/powerpoint/2010/main" val="20680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742F0-0EA4-4220-8F9B-30E377B6C2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DCA32-4583-48BC-9283-7FABC038E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36A4-017D-4A88-A06A-72BEF09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5974E-BD2F-4AD2-9FE6-B14DF912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Network Represents Data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0824D16-227A-44D2-97EF-1B0A0C565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313553"/>
                <a:ext cx="10058400" cy="474858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Network learns sparse coding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results of </a:t>
                </a:r>
                <a:r>
                  <a:rPr lang="en-US" dirty="0" err="1"/>
                  <a:t>Földiak</a:t>
                </a:r>
                <a:r>
                  <a:rPr lang="en-US" dirty="0"/>
                  <a:t> [2]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Using Gaussian Mixture Model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r>
                  <a:rPr lang="en-US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(Hebbian) learning rules as in [2]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80824D16-227A-44D2-97EF-1B0A0C565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313553"/>
                <a:ext cx="10058400" cy="4748581"/>
              </a:xfrm>
              <a:blipFill>
                <a:blip r:embed="rId3"/>
                <a:stretch>
                  <a:fillRect l="-1455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DC228B-DF45-4F59-A2EC-C36FA18FFA8A}"/>
              </a:ext>
            </a:extLst>
          </p:cNvPr>
          <p:cNvSpPr txBox="1"/>
          <p:nvPr/>
        </p:nvSpPr>
        <p:spPr>
          <a:xfrm>
            <a:off x="9913993" y="5927847"/>
            <a:ext cx="1780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taken from [1]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709CE9-BCBF-4451-806E-F33B4A91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73" y="2990494"/>
            <a:ext cx="8327253" cy="26127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9539-7FAE-43FE-8853-4FDF10C299C8}"/>
              </a:ext>
            </a:extLst>
          </p:cNvPr>
          <p:cNvCxnSpPr>
            <a:cxnSpLocks/>
          </p:cNvCxnSpPr>
          <p:nvPr/>
        </p:nvCxnSpPr>
        <p:spPr>
          <a:xfrm>
            <a:off x="6080157" y="4157251"/>
            <a:ext cx="406319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ED1C6-DC8C-48A7-9704-0CEF82F29F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6403E-0555-4D06-A94D-63D87D86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C3B4-D9B6-4BA8-B65F-448EF1F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E900C0F-03FB-4B78-960C-819995E1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492" y="2582548"/>
            <a:ext cx="8485599" cy="17275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ECC251-3636-4D9E-9514-4AE0E039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adjusts to new patterns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39D545B-9C60-49FB-A63E-A0377082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2" y="4628061"/>
            <a:ext cx="10556013" cy="1049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8B512-4365-43A1-9F05-6C9ED87B8087}"/>
              </a:ext>
            </a:extLst>
          </p:cNvPr>
          <p:cNvSpPr txBox="1"/>
          <p:nvPr/>
        </p:nvSpPr>
        <p:spPr>
          <a:xfrm>
            <a:off x="9913993" y="5927847"/>
            <a:ext cx="1780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taken from [6]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FA264-9182-4865-939C-B6CEF9758198}"/>
              </a:ext>
            </a:extLst>
          </p:cNvPr>
          <p:cNvSpPr txBox="1"/>
          <p:nvPr/>
        </p:nvSpPr>
        <p:spPr>
          <a:xfrm>
            <a:off x="430297" y="2581498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A3E25-A283-4816-96E1-5880E6C0CD24}"/>
              </a:ext>
            </a:extLst>
          </p:cNvPr>
          <p:cNvSpPr txBox="1"/>
          <p:nvPr/>
        </p:nvSpPr>
        <p:spPr>
          <a:xfrm>
            <a:off x="430297" y="3445803"/>
            <a:ext cx="191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Patterns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1F80705-D4E4-428D-A1C1-D09298E67F9B}"/>
              </a:ext>
            </a:extLst>
          </p:cNvPr>
          <p:cNvSpPr/>
          <p:nvPr/>
        </p:nvSpPr>
        <p:spPr>
          <a:xfrm rot="16200000">
            <a:off x="4018796" y="458732"/>
            <a:ext cx="213511" cy="4034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778AC51-A806-4F0F-AFE6-A41F08A3C9C5}"/>
              </a:ext>
            </a:extLst>
          </p:cNvPr>
          <p:cNvSpPr/>
          <p:nvPr/>
        </p:nvSpPr>
        <p:spPr>
          <a:xfrm rot="16200000">
            <a:off x="8470276" y="450434"/>
            <a:ext cx="213511" cy="4034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51BAF-DE40-4AAF-98DA-61682EE1F92F}"/>
              </a:ext>
            </a:extLst>
          </p:cNvPr>
          <p:cNvSpPr txBox="1"/>
          <p:nvPr/>
        </p:nvSpPr>
        <p:spPr>
          <a:xfrm>
            <a:off x="3426304" y="1991406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Digits: 0,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83362-F15C-4DF8-AFF3-F864CBA2565F}"/>
              </a:ext>
            </a:extLst>
          </p:cNvPr>
          <p:cNvSpPr txBox="1"/>
          <p:nvPr/>
        </p:nvSpPr>
        <p:spPr>
          <a:xfrm>
            <a:off x="7737934" y="1920796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Digits: 0, 3,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4BECF7-C0EA-490C-97B7-01463E5CA51C}"/>
              </a:ext>
            </a:extLst>
          </p:cNvPr>
          <p:cNvCxnSpPr>
            <a:cxnSpLocks/>
          </p:cNvCxnSpPr>
          <p:nvPr/>
        </p:nvCxnSpPr>
        <p:spPr>
          <a:xfrm>
            <a:off x="4496499" y="5969792"/>
            <a:ext cx="3112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3AE30E-F714-43FA-B673-8E9AC977AC9F}"/>
              </a:ext>
            </a:extLst>
          </p:cNvPr>
          <p:cNvSpPr txBox="1"/>
          <p:nvPr/>
        </p:nvSpPr>
        <p:spPr>
          <a:xfrm>
            <a:off x="5771231" y="56685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9286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8FE8-7F01-4283-B620-75F3B5D55F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0B645-F02C-4A28-ACF9-3B5693847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Bayesian Spiking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9CE-E7A9-4941-9BD3-CCF17C47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CA51E-DF9C-4639-A28F-89A3C398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Expectation Maximization can be used to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Maximize likelihood of the observed data for a given model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Rigorously derive learning rules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Homeostatic Plasticity yields learning rules that are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Local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Biologically plausible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Easy to compute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Alleviates needs for input normalization or non-trivial global computations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B2F7DC-2A04-473E-AE9E-F44EC4BA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B6078-0F23-487A-9820-C860A200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[1]</a:t>
            </a:r>
            <a:r>
              <a:rPr lang="en-US" dirty="0"/>
              <a:t> </a:t>
            </a:r>
            <a:r>
              <a:rPr lang="en-US" dirty="0" err="1"/>
              <a:t>Habenschuss</a:t>
            </a:r>
            <a:r>
              <a:rPr lang="en-US" dirty="0"/>
              <a:t>, Stefan, Johannes Bill, and Bernhard Nessler. "Homeostatic plasticity in Bayesian spiking networks as Expectation Maximization with posterior constraints."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2012.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[2]</a:t>
            </a:r>
            <a:r>
              <a:rPr lang="en-US" dirty="0"/>
              <a:t> </a:t>
            </a:r>
            <a:r>
              <a:rPr lang="en-US" dirty="0" err="1"/>
              <a:t>Földiak</a:t>
            </a:r>
            <a:r>
              <a:rPr lang="en-US" dirty="0"/>
              <a:t>, Peter. "Forming sparse representations by local anti-Hebbian learning." </a:t>
            </a:r>
            <a:r>
              <a:rPr lang="en-US" i="1" dirty="0"/>
              <a:t>Biological cybernetics</a:t>
            </a:r>
            <a:r>
              <a:rPr lang="en-US" dirty="0"/>
              <a:t> 64.2 (1990): 165-170.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[3]</a:t>
            </a:r>
            <a:r>
              <a:rPr lang="en-US" dirty="0"/>
              <a:t> Nessler, Bernhard, Michael Pfeiffer, and Wolfgang </a:t>
            </a:r>
            <a:r>
              <a:rPr lang="en-US" dirty="0" err="1"/>
              <a:t>Maass</a:t>
            </a:r>
            <a:r>
              <a:rPr lang="en-US" dirty="0"/>
              <a:t>. "STDP enables spiking neurons to detect hidden causes of their inputs."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2009.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[4]</a:t>
            </a:r>
            <a:r>
              <a:rPr lang="en-US" dirty="0"/>
              <a:t> Keck, Christian, Cristina </a:t>
            </a:r>
            <a:r>
              <a:rPr lang="en-US" dirty="0" err="1"/>
              <a:t>Savin</a:t>
            </a:r>
            <a:r>
              <a:rPr lang="en-US" dirty="0"/>
              <a:t>, and </a:t>
            </a:r>
            <a:r>
              <a:rPr lang="en-US" dirty="0" err="1"/>
              <a:t>Jörg</a:t>
            </a:r>
            <a:r>
              <a:rPr lang="en-US" dirty="0"/>
              <a:t> </a:t>
            </a:r>
            <a:r>
              <a:rPr lang="en-US" dirty="0" err="1"/>
              <a:t>Lücke</a:t>
            </a:r>
            <a:r>
              <a:rPr lang="en-US" dirty="0"/>
              <a:t>. "Feedforward inhibition and synaptic scaling–two sides of the same coin?." </a:t>
            </a:r>
            <a:r>
              <a:rPr lang="en-US" i="1" dirty="0" err="1"/>
              <a:t>PLoS</a:t>
            </a:r>
            <a:r>
              <a:rPr lang="en-US" i="1" dirty="0"/>
              <a:t> computational biology</a:t>
            </a:r>
            <a:r>
              <a:rPr lang="en-US" dirty="0"/>
              <a:t> 8.3 (2012): e1002432.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[6]</a:t>
            </a:r>
            <a:r>
              <a:rPr lang="en-US" dirty="0"/>
              <a:t> Bishop, Christopher M. </a:t>
            </a:r>
            <a:r>
              <a:rPr lang="en-US" i="1" dirty="0"/>
              <a:t>Pattern recognition and machine learning</a:t>
            </a:r>
            <a:r>
              <a:rPr lang="en-US" dirty="0"/>
              <a:t>. springer, 2006.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[7] </a:t>
            </a:r>
            <a:r>
              <a:rPr lang="en-US" dirty="0" err="1"/>
              <a:t>Vectorstock</a:t>
            </a:r>
            <a:r>
              <a:rPr lang="en-US" dirty="0"/>
              <a:t>. </a:t>
            </a:r>
            <a:r>
              <a:rPr lang="en-US" i="1" dirty="0"/>
              <a:t>vectorstock.com/royalty-free-vector/colorful-sound-waves-vector-11771199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D9F96-B1C1-4AD7-95BD-3F6CBAD6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008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7882B-ABB6-441F-ADA5-0D4B3DBA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 Unsupervised Learning</a:t>
            </a:r>
          </a:p>
          <a:p>
            <a:pPr marL="543560" lvl="1" indent="-342900">
              <a:buFont typeface="+mj-lt"/>
              <a:buAutoNum type="arabicPeriod"/>
            </a:pPr>
            <a:r>
              <a:rPr lang="en-US" dirty="0"/>
              <a:t>What is it?</a:t>
            </a:r>
            <a:endParaRPr lang="en-US" dirty="0">
              <a:cs typeface="Calibri"/>
            </a:endParaRPr>
          </a:p>
          <a:p>
            <a:pPr marL="543560" lvl="1" indent="-342900">
              <a:buFont typeface="+mj-lt"/>
              <a:buAutoNum type="arabicPeriod"/>
            </a:pPr>
            <a:r>
              <a:rPr lang="en-US" dirty="0"/>
              <a:t>Why is it relevant?</a:t>
            </a:r>
            <a:endParaRPr lang="en-US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Generative Models</a:t>
            </a:r>
            <a:endParaRPr lang="en-US" dirty="0">
              <a:cs typeface="Calibri"/>
            </a:endParaRPr>
          </a:p>
          <a:p>
            <a:pPr marL="543560" lvl="1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Mixture Models</a:t>
            </a:r>
          </a:p>
          <a:p>
            <a:pPr marL="543560" lvl="1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Corresponding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"/>
              </a:rPr>
              <a:t> Expectation Maximization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"/>
              </a:rPr>
              <a:t> Homeostatic Plasticity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"/>
              </a:rPr>
              <a:t> 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"/>
              </a:rPr>
              <a:t> 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58100A-7392-4665-AA52-1269FA2E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33DA3AD-7418-41E8-8B28-185633BCF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3"/>
          </a:xfrm>
        </p:spPr>
        <p:txBody>
          <a:bodyPr/>
          <a:lstStyle/>
          <a:p>
            <a:r>
              <a:rPr lang="en-US" dirty="0"/>
              <a:t>Bayesian Spiking Networks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B6B0B1-C890-424A-BED8-B9344179A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3"/>
          </a:xfrm>
        </p:spPr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FE5E-4F7D-41CF-99E5-8A350F78EE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6A2E-65E3-45F2-96AC-191DFB4CB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6701-613C-4329-AB2C-1EB66DA3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BB23-A290-4617-B865-AF43A9E2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 Brain has to learn a mapping 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			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 Representation can be seen as the causes of the sensory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Abstract concept of tiger causes you hearing roaring soundwaves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 Mapping can be learned in multiple ways: 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From example tuples of sensory input and abstract representation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chemeClr val="accent1"/>
                </a:solidFill>
                <a:cs typeface="Calibri"/>
              </a:rPr>
              <a:t>→ </a:t>
            </a:r>
            <a:r>
              <a:rPr lang="en-US" dirty="0">
                <a:cs typeface="Calibri"/>
              </a:rPr>
              <a:t>Supervised Learning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From sensory input only by utilizing correlations of different inputs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chemeClr val="accent1"/>
                </a:solidFill>
                <a:cs typeface="Calibri"/>
              </a:rPr>
              <a:t>→</a:t>
            </a:r>
            <a:r>
              <a:rPr lang="en-US" dirty="0">
                <a:cs typeface="Calibri"/>
              </a:rPr>
              <a:t>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 Brain has to use unsupervised learning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30FF4-0F71-49F1-81F5-46EEC082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the Brain learn?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D35E6-8961-43BB-9916-E81CABB931E0}"/>
              </a:ext>
            </a:extLst>
          </p:cNvPr>
          <p:cNvCxnSpPr>
            <a:cxnSpLocks/>
          </p:cNvCxnSpPr>
          <p:nvPr/>
        </p:nvCxnSpPr>
        <p:spPr>
          <a:xfrm>
            <a:off x="4919918" y="2127379"/>
            <a:ext cx="961053" cy="0"/>
          </a:xfrm>
          <a:prstGeom prst="straightConnector1">
            <a:avLst/>
          </a:prstGeom>
          <a:ln w="63500"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D002A25-BE46-40F4-A5D5-51DC2E8EE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15947"/>
              </p:ext>
            </p:extLst>
          </p:nvPr>
        </p:nvGraphicFramePr>
        <p:xfrm>
          <a:off x="1554485" y="1470240"/>
          <a:ext cx="3185466" cy="135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12698280" imgH="5409360" progId="">
                  <p:embed/>
                </p:oleObj>
              </mc:Choice>
              <mc:Fallback>
                <p:oleObj r:id="rId4" imgW="12698280" imgH="5409360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D002A25-BE46-40F4-A5D5-51DC2E8EE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4485" y="1470240"/>
                        <a:ext cx="3185466" cy="135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487C78-06EC-4D98-BF9B-32579C7B59BC}"/>
              </a:ext>
            </a:extLst>
          </p:cNvPr>
          <p:cNvSpPr txBox="1"/>
          <p:nvPr/>
        </p:nvSpPr>
        <p:spPr>
          <a:xfrm>
            <a:off x="5966980" y="1940502"/>
            <a:ext cx="8555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"Tiger"</a:t>
            </a:r>
          </a:p>
        </p:txBody>
      </p:sp>
    </p:spTree>
    <p:extLst>
      <p:ext uri="{BB962C8B-B14F-4D97-AF65-F5344CB8AC3E}">
        <p14:creationId xmlns:p14="http://schemas.microsoft.com/office/powerpoint/2010/main" val="30871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F094C-9D8F-4848-8FF0-793B86C8B5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33152-0698-461F-85CD-331646F4E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3841B-3F5C-415B-BC6E-1FF4F7DB6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9B83-BDE5-4CB5-B127-554AF472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0514"/>
            <a:ext cx="10058400" cy="14988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Describe observations by probability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Brain wants P(Cause | Observation)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approaches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DD73E7-632D-4B1E-ABB9-1888494C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Probabilistic Modeling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A330-0929-413C-915A-AFCFCC4EB0C3}"/>
              </a:ext>
            </a:extLst>
          </p:cNvPr>
          <p:cNvSpPr txBox="1"/>
          <p:nvPr/>
        </p:nvSpPr>
        <p:spPr>
          <a:xfrm>
            <a:off x="1924050" y="2615746"/>
            <a:ext cx="38639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 Discriminative Model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Model decision boundary</a:t>
            </a:r>
          </a:p>
          <a:p>
            <a:pPr>
              <a:buClr>
                <a:schemeClr val="accent1"/>
              </a:buClr>
            </a:pPr>
            <a:r>
              <a:rPr lang="en-US" dirty="0"/>
              <a:t>	P(Cause | Observation)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Required for optimization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Observations and Causes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757E1-E178-485C-AF3C-264C2AAF97D7}"/>
              </a:ext>
            </a:extLst>
          </p:cNvPr>
          <p:cNvSpPr txBox="1"/>
          <p:nvPr/>
        </p:nvSpPr>
        <p:spPr>
          <a:xfrm>
            <a:off x="6216669" y="2615746"/>
            <a:ext cx="43957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 Generative Model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Model class-dependent data structure</a:t>
            </a:r>
          </a:p>
          <a:p>
            <a:pPr>
              <a:buClr>
                <a:schemeClr val="accent1"/>
              </a:buClr>
            </a:pPr>
            <a:r>
              <a:rPr lang="en-US" dirty="0"/>
              <a:t>	P(Cause, Observation)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Required for optimization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Only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337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F9CC2-FC68-46C4-A05D-2D04969228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4EB6-23E9-4266-97D6-C731D0A21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AF305-72E2-4C38-B2C3-57A02F2F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34E69D-997A-4C41-AAA5-AF79AFAFC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45720" rIns="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en-US" dirty="0">
                  <a:cs typeface="Calibri" panose="020F0502020204030204"/>
                </a:endParaRPr>
              </a:p>
              <a:p>
                <a:pPr>
                  <a:buFont typeface="Arial" panose="020F0502020204030204" pitchFamily="34" charset="0"/>
                  <a:buChar char="•"/>
                </a:pPr>
                <a:endParaRPr lang="en-US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en-US" dirty="0">
                  <a:cs typeface="Calibri" panose="020F0502020204030204"/>
                </a:endParaRPr>
              </a:p>
              <a:p>
                <a:pPr>
                  <a:buFont typeface="Arial" panose="020F0502020204030204" pitchFamily="34" charset="0"/>
                  <a:buChar char="•"/>
                </a:pPr>
                <a:r>
                  <a:rPr lang="en-US" dirty="0">
                    <a:cs typeface="Calibri" panose="020F0502020204030204"/>
                  </a:rPr>
                  <a:t> Infer cause from a generative model using Bayes rule</a:t>
                </a:r>
              </a:p>
              <a:p>
                <a:pPr marL="200660" lvl="1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Calibri" panose="020F0502020204030204"/>
                </a:endParaRPr>
              </a:p>
              <a:p>
                <a:pPr marL="2006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34E69D-997A-4C41-AAA5-AF79AFAFC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9AA2AF3D-693E-43CD-B8F2-7CCCE00B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Generative Models can also Predict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4E0A3-E27B-48F0-9B29-E11E6625DAC9}"/>
              </a:ext>
            </a:extLst>
          </p:cNvPr>
          <p:cNvCxnSpPr>
            <a:cxnSpLocks/>
          </p:cNvCxnSpPr>
          <p:nvPr/>
        </p:nvCxnSpPr>
        <p:spPr>
          <a:xfrm>
            <a:off x="4872462" y="1777652"/>
            <a:ext cx="961053" cy="0"/>
          </a:xfrm>
          <a:prstGeom prst="straightConnector1">
            <a:avLst/>
          </a:prstGeom>
          <a:ln w="63500"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A696D2F-324F-44B1-9FCB-97E7241DC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32560"/>
              </p:ext>
            </p:extLst>
          </p:nvPr>
        </p:nvGraphicFramePr>
        <p:xfrm>
          <a:off x="1507029" y="1120513"/>
          <a:ext cx="3185466" cy="135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5" imgW="12698280" imgH="5409360" progId="">
                  <p:embed/>
                </p:oleObj>
              </mc:Choice>
              <mc:Fallback>
                <p:oleObj r:id="rId5" imgW="12698280" imgH="540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A696D2F-324F-44B1-9FCB-97E7241DC4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29" y="1120513"/>
                        <a:ext cx="3185466" cy="135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2B8570-CB89-4222-B25C-2E67ED4D8EA5}"/>
              </a:ext>
            </a:extLst>
          </p:cNvPr>
          <p:cNvSpPr txBox="1"/>
          <p:nvPr/>
        </p:nvSpPr>
        <p:spPr>
          <a:xfrm>
            <a:off x="5919524" y="1590775"/>
            <a:ext cx="8555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"Tiger"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2E5D5E-26B5-4FDF-B983-1D119FE2B9C9}"/>
                  </a:ext>
                </a:extLst>
              </p:cNvPr>
              <p:cNvSpPr txBox="1"/>
              <p:nvPr/>
            </p:nvSpPr>
            <p:spPr>
              <a:xfrm>
                <a:off x="2096340" y="2287449"/>
                <a:ext cx="6429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			  Cause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2E5D5E-26B5-4FDF-B983-1D119FE2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40" y="2287449"/>
                <a:ext cx="6429375" cy="369332"/>
              </a:xfrm>
              <a:prstGeom prst="rect">
                <a:avLst/>
              </a:prstGeom>
              <a:blipFill>
                <a:blip r:embed="rId7"/>
                <a:stretch>
                  <a:fillRect l="-8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A839E-CDD8-43E6-BDEC-C697DC7A5945}"/>
              </a:ext>
            </a:extLst>
          </p:cNvPr>
          <p:cNvSpPr txBox="1"/>
          <p:nvPr/>
        </p:nvSpPr>
        <p:spPr>
          <a:xfrm>
            <a:off x="9913993" y="5927847"/>
            <a:ext cx="1709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taken from [7]</a:t>
            </a:r>
          </a:p>
        </p:txBody>
      </p:sp>
    </p:spTree>
    <p:extLst>
      <p:ext uri="{BB962C8B-B14F-4D97-AF65-F5344CB8AC3E}">
        <p14:creationId xmlns:p14="http://schemas.microsoft.com/office/powerpoint/2010/main" val="26440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D7E2F-1D2F-4F5B-A712-A0AAB50932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E2675-26C2-4022-A6AD-BE73DC36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3897-3DAF-44B1-B319-3425CE34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C60B2B-A290-4B19-B655-75942BDF0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20513"/>
                <a:ext cx="7290676" cy="4748581"/>
              </a:xfrm>
            </p:spPr>
            <p:txBody>
              <a:bodyPr vert="horz" lIns="0" tIns="45720" rIns="0" bIns="45720" rtlCol="0" anchor="t">
                <a:normAutofit/>
              </a:bodyPr>
              <a:lstStyle/>
              <a:p>
                <a:pPr>
                  <a:buFont typeface="Arial" panose="020F0502020204030204" pitchFamily="34" charset="0"/>
                  <a:buChar char="•"/>
                </a:pPr>
                <a:r>
                  <a:rPr lang="en-US" dirty="0">
                    <a:cs typeface="Calibri" panose="020F0502020204030204"/>
                  </a:rPr>
                  <a:t> Each cause defines probability distribution for the observations it generates</a:t>
                </a:r>
                <a:endParaRPr lang="en-US" dirty="0"/>
              </a:p>
              <a:p>
                <a:pPr>
                  <a:buFont typeface="Arial" panose="020F0502020204030204" pitchFamily="34" charset="0"/>
                  <a:buChar char="•"/>
                </a:pPr>
                <a:r>
                  <a:rPr lang="en-US" dirty="0">
                    <a:cs typeface="Calibri" panose="020F0502020204030204"/>
                  </a:rPr>
                  <a:t> Joint distribution is mixture of single cause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Calibri" panose="020F0502020204030204"/>
                </a:endParaRPr>
              </a:p>
              <a:p>
                <a:pPr>
                  <a:buFont typeface="Arial" panose="020F0502020204030204" pitchFamily="34" charset="0"/>
                  <a:buChar char="•"/>
                </a:pPr>
                <a:r>
                  <a:rPr lang="en-US" dirty="0">
                    <a:cs typeface="Calibri" panose="020F0502020204030204"/>
                  </a:rPr>
                  <a:t> Causes are exclusive </a:t>
                </a:r>
              </a:p>
              <a:p>
                <a:pPr>
                  <a:buFont typeface="Arial" panose="020F0502020204030204" pitchFamily="34" charset="0"/>
                  <a:buChar char="•"/>
                </a:pPr>
                <a:r>
                  <a:rPr lang="en-US" dirty="0">
                    <a:cs typeface="Calibri" panose="020F0502020204030204"/>
                  </a:rPr>
                  <a:t> Observations are binary vectors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C60B2B-A290-4B19-B655-75942BDF0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20513"/>
                <a:ext cx="7290676" cy="4748581"/>
              </a:xfrm>
              <a:blipFill>
                <a:blip r:embed="rId3"/>
                <a:stretch>
                  <a:fillRect l="-2007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F5A9F9FA-8DC4-4A73-B7DB-292A3CF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Generative Mixture Model (GMM)</a:t>
            </a:r>
            <a:endParaRPr lang="en-US"/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02F53E0D-363C-48C6-9E59-61460CAB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21" y="1116426"/>
            <a:ext cx="2997199" cy="2961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498AE-2BE6-48EE-9191-89F8346FD7B3}"/>
              </a:ext>
            </a:extLst>
          </p:cNvPr>
          <p:cNvSpPr txBox="1"/>
          <p:nvPr/>
        </p:nvSpPr>
        <p:spPr>
          <a:xfrm>
            <a:off x="9913993" y="5927847"/>
            <a:ext cx="1709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taken from [6]</a:t>
            </a:r>
          </a:p>
        </p:txBody>
      </p:sp>
    </p:spTree>
    <p:extLst>
      <p:ext uri="{BB962C8B-B14F-4D97-AF65-F5344CB8AC3E}">
        <p14:creationId xmlns:p14="http://schemas.microsoft.com/office/powerpoint/2010/main" val="15876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BEFE9-72A8-48C6-B8F2-6866A9E62E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DCE67-5A6E-4568-BCDD-C873E6AC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WTA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2A9D6-49E2-43F6-9A86-3D80369E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EA190F-075E-4F7E-9F19-D150E69AA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45720" rIns="0" bIns="45720" rtlCol="0" anchor="t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/>
                  </a:rPr>
                  <a:t> Special probability distribution </a:t>
                </a:r>
                <a:r>
                  <a:rPr lang="en-US" dirty="0">
                    <a:solidFill>
                      <a:schemeClr val="accent1"/>
                    </a:solidFill>
                    <a:cs typeface="Calibri"/>
                  </a:rPr>
                  <a:t>→</a:t>
                </a:r>
                <a:r>
                  <a:rPr lang="en-US" dirty="0">
                    <a:cs typeface="Calibri"/>
                  </a:rPr>
                  <a:t> Implemented by simple network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/>
                  </a:rPr>
                  <a:t>Model’s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</m:e>
                    </m:acc>
                  </m:oMath>
                </a14:m>
                <a:r>
                  <a:rPr lang="en-US" dirty="0">
                    <a:cs typeface="Calibri"/>
                  </a:rPr>
                  <a:t> Network’s weights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libri (Body)"/>
                  </a:rPr>
                  <a:t> (Spiking) Winner Takes All Network (WTA)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 (Body)"/>
                  </a:rPr>
                  <a:t> One fully connected layer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 (Body)"/>
                  </a:rPr>
                  <a:t> Lateral inhibition in output neurons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libri (Body)"/>
                  </a:rPr>
                  <a:t>Increasing one output </a:t>
                </a:r>
                <a:r>
                  <a:rPr lang="en-US" dirty="0">
                    <a:solidFill>
                      <a:schemeClr val="accent1"/>
                    </a:solidFill>
                    <a:cs typeface="Calibri"/>
                  </a:rPr>
                  <a:t>→</a:t>
                </a:r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 Decreasing all other outputs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 Output represents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=1|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cs typeface="Calibri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Neuron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spikes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tx1"/>
                    </a:solidFill>
                    <a:cs typeface="Calibri"/>
                  </a:rPr>
                </a:br>
                <a:r>
                  <a:rPr lang="en-US" dirty="0">
                    <a:solidFill>
                      <a:schemeClr val="accent1"/>
                    </a:solidFill>
                    <a:cs typeface="Calibri"/>
                  </a:rPr>
                  <a:t>→ </a:t>
                </a:r>
                <a:r>
                  <a:rPr lang="en-US" dirty="0">
                    <a:solidFill>
                      <a:schemeClr val="tx1"/>
                    </a:solidFill>
                    <a:cs typeface="Calibri"/>
                  </a:rPr>
                  <a:t>Can perform inference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EA190F-075E-4F7E-9F19-D150E69AA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EF1CFB3A-3BD0-43EF-A9F2-69DD3C0F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corresponds to a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DC1F8-20C8-4CF4-B02C-3A39BFF1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724" y="1816523"/>
            <a:ext cx="2880603" cy="3498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E3154-06F7-4F31-9684-100B60AA9883}"/>
              </a:ext>
            </a:extLst>
          </p:cNvPr>
          <p:cNvSpPr txBox="1"/>
          <p:nvPr/>
        </p:nvSpPr>
        <p:spPr>
          <a:xfrm>
            <a:off x="9913993" y="5927847"/>
            <a:ext cx="1709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35585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60BF-0431-4161-B7E2-02B2D1DFD4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8ACE4-FF9D-4D67-AEB7-DDB0BCA37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WTA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B933-DAB1-4241-BAF4-B1186932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C3C3C3-DED6-460C-ADE2-114EE7D10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Modify network’s weights by learning rules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Maximize likelihood of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No closed form solution due to unknown causes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Use iterative maximization procedure </a:t>
                </a: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Expectation Maximization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C3C3C3-DED6-460C-ADE2-114EE7D10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D4DFDF52-1AFA-4212-AF8E-598FFC1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Network Learn?</a:t>
            </a:r>
          </a:p>
        </p:txBody>
      </p:sp>
    </p:spTree>
    <p:extLst>
      <p:ext uri="{BB962C8B-B14F-4D97-AF65-F5344CB8AC3E}">
        <p14:creationId xmlns:p14="http://schemas.microsoft.com/office/powerpoint/2010/main" val="1927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110BF-D98A-4FB2-8B0F-457EBF0983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B7B74-C212-476E-95D8-81FCECD7BC79}" type="datetime1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5AE62-8ABA-482D-8B87-2F6AD0AD7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6BAC-CA32-453C-A163-42C84F73C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3120F22-D772-460F-A67A-B25F02852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0" y="1644384"/>
            <a:ext cx="5479733" cy="35703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599524-61D0-4417-B1C7-B58D9287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2E7A1-409F-4A2F-B5FB-74155D14BA2C}"/>
              </a:ext>
            </a:extLst>
          </p:cNvPr>
          <p:cNvSpPr txBox="1"/>
          <p:nvPr/>
        </p:nvSpPr>
        <p:spPr>
          <a:xfrm>
            <a:off x="1171576" y="1671177"/>
            <a:ext cx="5137794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dirty="0"/>
              <a:t>Initialize model parameters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E:</a:t>
            </a:r>
            <a:r>
              <a:rPr lang="en-US" sz="2000" dirty="0"/>
              <a:t> for each input compute probability of being caused by each cause</a:t>
            </a:r>
            <a:endParaRPr lang="en-US" sz="2000" dirty="0"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M: </a:t>
            </a:r>
            <a:r>
              <a:rPr lang="en-US" sz="2000" dirty="0"/>
              <a:t>update parameters to describe calculated probabilities best</a:t>
            </a:r>
            <a:endParaRPr lang="en-US" sz="2000" dirty="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D0F8C-3D40-48EA-935A-F48D47535688}"/>
              </a:ext>
            </a:extLst>
          </p:cNvPr>
          <p:cNvCxnSpPr>
            <a:cxnSpLocks/>
          </p:cNvCxnSpPr>
          <p:nvPr/>
        </p:nvCxnSpPr>
        <p:spPr>
          <a:xfrm flipH="1">
            <a:off x="1109682" y="3497820"/>
            <a:ext cx="20476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EBA41-ADF1-4983-9B30-AB0FD73DA379}"/>
              </a:ext>
            </a:extLst>
          </p:cNvPr>
          <p:cNvCxnSpPr>
            <a:cxnSpLocks/>
          </p:cNvCxnSpPr>
          <p:nvPr/>
        </p:nvCxnSpPr>
        <p:spPr>
          <a:xfrm>
            <a:off x="1128732" y="2562839"/>
            <a:ext cx="0" cy="94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0EF8FD9-DA2D-4961-A87D-96BE8CF967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8486" y="2235920"/>
            <a:ext cx="418133" cy="2376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Line Arrow: Rotate left">
            <a:extLst>
              <a:ext uri="{FF2B5EF4-FFF2-40B4-BE49-F238E27FC236}">
                <a16:creationId xmlns:a16="http://schemas.microsoft.com/office/drawing/2014/main" id="{DB2BA6E2-9052-47D9-A87C-518794A00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713" y="2550638"/>
            <a:ext cx="461176" cy="461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987C151-F611-4F83-97E8-A1CE2B1C6AB0}"/>
              </a:ext>
            </a:extLst>
          </p:cNvPr>
          <p:cNvSpPr/>
          <p:nvPr/>
        </p:nvSpPr>
        <p:spPr>
          <a:xfrm>
            <a:off x="8029115" y="1643289"/>
            <a:ext cx="1643393" cy="178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698ABE-63F9-4ABF-97E4-91BECA2B8973}"/>
              </a:ext>
            </a:extLst>
          </p:cNvPr>
          <p:cNvSpPr/>
          <p:nvPr/>
        </p:nvSpPr>
        <p:spPr>
          <a:xfrm>
            <a:off x="9768329" y="1637465"/>
            <a:ext cx="1643393" cy="178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85D6D-0C2A-48E7-8AD4-FCF0F6A3CF5F}"/>
              </a:ext>
            </a:extLst>
          </p:cNvPr>
          <p:cNvSpPr/>
          <p:nvPr/>
        </p:nvSpPr>
        <p:spPr>
          <a:xfrm>
            <a:off x="9775422" y="3423176"/>
            <a:ext cx="1643393" cy="178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90B68D-C5B3-40BF-A3D8-AE06B9DDD241}"/>
              </a:ext>
            </a:extLst>
          </p:cNvPr>
          <p:cNvSpPr/>
          <p:nvPr/>
        </p:nvSpPr>
        <p:spPr>
          <a:xfrm>
            <a:off x="8017229" y="3404437"/>
            <a:ext cx="1643393" cy="178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A36A-52C7-497B-9BDC-3617AFCE7885}"/>
              </a:ext>
            </a:extLst>
          </p:cNvPr>
          <p:cNvSpPr/>
          <p:nvPr/>
        </p:nvSpPr>
        <p:spPr>
          <a:xfrm>
            <a:off x="6258520" y="3401112"/>
            <a:ext cx="1643393" cy="178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40F8A-9CBF-4699-940D-F438C6A674CA}"/>
              </a:ext>
            </a:extLst>
          </p:cNvPr>
          <p:cNvSpPr txBox="1"/>
          <p:nvPr/>
        </p:nvSpPr>
        <p:spPr>
          <a:xfrm>
            <a:off x="1171576" y="3930776"/>
            <a:ext cx="6037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Guaranteed to converge to (local) optimum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 updates using Gradient Ascent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  <a:cs typeface="Calibri" panose="020F0502020204030204" pitchFamily="34" charset="0"/>
              </a:rPr>
              <a:t>→</a:t>
            </a:r>
            <a:r>
              <a:rPr lang="en-US" sz="2000" dirty="0">
                <a:cs typeface="Calibri" panose="020F0502020204030204" pitchFamily="34" charset="0"/>
              </a:rPr>
              <a:t> Gives learning rules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55019-D190-4C44-AD11-C0A026F6D566}"/>
              </a:ext>
            </a:extLst>
          </p:cNvPr>
          <p:cNvSpPr txBox="1"/>
          <p:nvPr/>
        </p:nvSpPr>
        <p:spPr>
          <a:xfrm>
            <a:off x="9913993" y="5927847"/>
            <a:ext cx="1780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taken from [6]</a:t>
            </a:r>
          </a:p>
        </p:txBody>
      </p:sp>
    </p:spTree>
    <p:extLst>
      <p:ext uri="{BB962C8B-B14F-4D97-AF65-F5344CB8AC3E}">
        <p14:creationId xmlns:p14="http://schemas.microsoft.com/office/powerpoint/2010/main" val="31861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range_Them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Theme" id="{13A552D9-4D7B-4C11-AE1A-B9C6A10099E1}" vid="{47FE3732-697F-4933-97EB-B89F03DB4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Orange_Theme</Template>
  <TotalTime>1142</TotalTime>
  <Words>449</Words>
  <Application>Microsoft Office PowerPoint</Application>
  <PresentationFormat>Widescreen</PresentationFormat>
  <Paragraphs>196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Arial,Sans-Serif</vt:lpstr>
      <vt:lpstr>Calibri</vt:lpstr>
      <vt:lpstr>Calibri (Body)</vt:lpstr>
      <vt:lpstr>Calibri Light</vt:lpstr>
      <vt:lpstr>Cambria Math</vt:lpstr>
      <vt:lpstr>Orange_Theme</vt:lpstr>
      <vt:lpstr>Bayesian Spiking Networks</vt:lpstr>
      <vt:lpstr>Content</vt:lpstr>
      <vt:lpstr>How does the Brain learn?</vt:lpstr>
      <vt:lpstr>Probabilistic Modeling </vt:lpstr>
      <vt:lpstr>Generative Models can also Predict</vt:lpstr>
      <vt:lpstr>Generative Mixture Model (GMM)</vt:lpstr>
      <vt:lpstr>The Model corresponds to a Network</vt:lpstr>
      <vt:lpstr>How does this Network Learn?</vt:lpstr>
      <vt:lpstr>Expectation Maximization</vt:lpstr>
      <vt:lpstr>Input Normalization &amp; Non-Local Terms</vt:lpstr>
      <vt:lpstr>Homeostatic Plasticity</vt:lpstr>
      <vt:lpstr>Experimental Setup</vt:lpstr>
      <vt:lpstr>Network Represents Data Efficiently</vt:lpstr>
      <vt:lpstr>Network adjusts to new patterns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Spiking Networks</dc:title>
  <dc:creator>Roland Zimmermann</dc:creator>
  <cp:lastModifiedBy>Roland Zimmermann</cp:lastModifiedBy>
  <cp:revision>2</cp:revision>
  <dcterms:created xsi:type="dcterms:W3CDTF">2019-02-16T13:25:24Z</dcterms:created>
  <dcterms:modified xsi:type="dcterms:W3CDTF">2019-02-22T14:34:40Z</dcterms:modified>
</cp:coreProperties>
</file>