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81" r:id="rId2"/>
    <p:sldId id="333" r:id="rId3"/>
    <p:sldId id="336" r:id="rId4"/>
    <p:sldId id="334" r:id="rId5"/>
    <p:sldId id="335" r:id="rId6"/>
    <p:sldId id="338" r:id="rId7"/>
    <p:sldId id="339" r:id="rId8"/>
    <p:sldId id="337" r:id="rId9"/>
    <p:sldId id="340" r:id="rId10"/>
  </p:sldIdLst>
  <p:sldSz cx="9144000" cy="6858000" type="screen4x3"/>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A7C"/>
    <a:srgbClr val="FDB812"/>
    <a:srgbClr val="FFFFFF"/>
    <a:srgbClr val="494949"/>
    <a:srgbClr val="4B96DF"/>
    <a:srgbClr val="83B7E9"/>
    <a:srgbClr val="93C0EC"/>
    <a:srgbClr val="267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autoAdjust="0"/>
    <p:restoredTop sz="70839" autoAdjust="0"/>
  </p:normalViewPr>
  <p:slideViewPr>
    <p:cSldViewPr snapToGrid="0" snapToObjects="1">
      <p:cViewPr varScale="1">
        <p:scale>
          <a:sx n="91" d="100"/>
          <a:sy n="91" d="100"/>
        </p:scale>
        <p:origin x="2712" y="176"/>
      </p:cViewPr>
      <p:guideLst>
        <p:guide orient="horz" pos="2160"/>
        <p:guide pos="2880"/>
      </p:guideLst>
    </p:cSldViewPr>
  </p:slideViewPr>
  <p:outlineViewPr>
    <p:cViewPr>
      <p:scale>
        <a:sx n="33" d="100"/>
        <a:sy n="33" d="100"/>
      </p:scale>
      <p:origin x="0" y="72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7006" cy="512081"/>
          </a:xfrm>
          <a:prstGeom prst="rect">
            <a:avLst/>
          </a:prstGeom>
        </p:spPr>
        <p:txBody>
          <a:bodyPr vert="horz" lIns="97192" tIns="48596" rIns="97192" bIns="48596" rtlCol="0"/>
          <a:lstStyle>
            <a:lvl1pPr algn="l">
              <a:defRPr sz="1300"/>
            </a:lvl1pPr>
          </a:lstStyle>
          <a:p>
            <a:endParaRPr lang="en-GB"/>
          </a:p>
        </p:txBody>
      </p:sp>
      <p:sp>
        <p:nvSpPr>
          <p:cNvPr id="3" name="Date Placeholder 2"/>
          <p:cNvSpPr>
            <a:spLocks noGrp="1"/>
          </p:cNvSpPr>
          <p:nvPr>
            <p:ph type="dt" sz="quarter" idx="1"/>
          </p:nvPr>
        </p:nvSpPr>
        <p:spPr>
          <a:xfrm>
            <a:off x="4020687" y="0"/>
            <a:ext cx="3077006" cy="512081"/>
          </a:xfrm>
          <a:prstGeom prst="rect">
            <a:avLst/>
          </a:prstGeom>
        </p:spPr>
        <p:txBody>
          <a:bodyPr vert="horz" lIns="97192" tIns="48596" rIns="97192" bIns="48596" rtlCol="0"/>
          <a:lstStyle>
            <a:lvl1pPr algn="r">
              <a:defRPr sz="1300"/>
            </a:lvl1pPr>
          </a:lstStyle>
          <a:p>
            <a:fld id="{A8348B32-EB10-4DC9-A291-E674228A3412}" type="datetimeFigureOut">
              <a:rPr lang="en-US" smtClean="0"/>
              <a:pPr/>
              <a:t>3/9/16</a:t>
            </a:fld>
            <a:endParaRPr lang="en-GB"/>
          </a:p>
        </p:txBody>
      </p:sp>
      <p:sp>
        <p:nvSpPr>
          <p:cNvPr id="4" name="Footer Placeholder 3"/>
          <p:cNvSpPr>
            <a:spLocks noGrp="1"/>
          </p:cNvSpPr>
          <p:nvPr>
            <p:ph type="ftr" sz="quarter" idx="2"/>
          </p:nvPr>
        </p:nvSpPr>
        <p:spPr>
          <a:xfrm>
            <a:off x="1" y="9720785"/>
            <a:ext cx="3077006" cy="512081"/>
          </a:xfrm>
          <a:prstGeom prst="rect">
            <a:avLst/>
          </a:prstGeom>
        </p:spPr>
        <p:txBody>
          <a:bodyPr vert="horz" lIns="97192" tIns="48596" rIns="97192" bIns="48596" rtlCol="0" anchor="b"/>
          <a:lstStyle>
            <a:lvl1pPr algn="l">
              <a:defRPr sz="1300"/>
            </a:lvl1pPr>
          </a:lstStyle>
          <a:p>
            <a:endParaRPr lang="en-GB"/>
          </a:p>
        </p:txBody>
      </p:sp>
      <p:sp>
        <p:nvSpPr>
          <p:cNvPr id="5" name="Slide Number Placeholder 4"/>
          <p:cNvSpPr>
            <a:spLocks noGrp="1"/>
          </p:cNvSpPr>
          <p:nvPr>
            <p:ph type="sldNum" sz="quarter" idx="3"/>
          </p:nvPr>
        </p:nvSpPr>
        <p:spPr>
          <a:xfrm>
            <a:off x="4020687" y="9720785"/>
            <a:ext cx="3077006" cy="512081"/>
          </a:xfrm>
          <a:prstGeom prst="rect">
            <a:avLst/>
          </a:prstGeom>
        </p:spPr>
        <p:txBody>
          <a:bodyPr vert="horz" lIns="97192" tIns="48596" rIns="97192" bIns="48596" rtlCol="0" anchor="b"/>
          <a:lstStyle>
            <a:lvl1pPr algn="r">
              <a:defRPr sz="1300"/>
            </a:lvl1pPr>
          </a:lstStyle>
          <a:p>
            <a:fld id="{6F51B953-92AF-4F68-91F0-D00B7D36FE72}" type="slidenum">
              <a:rPr lang="en-GB" smtClean="0"/>
              <a:pPr/>
              <a:t>‹#›</a:t>
            </a:fld>
            <a:endParaRPr lang="en-GB"/>
          </a:p>
        </p:txBody>
      </p:sp>
    </p:spTree>
    <p:extLst>
      <p:ext uri="{BB962C8B-B14F-4D97-AF65-F5344CB8AC3E}">
        <p14:creationId xmlns:p14="http://schemas.microsoft.com/office/powerpoint/2010/main" val="3968926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defRPr sz="1300"/>
            </a:lvl1pPr>
          </a:lstStyle>
          <a:p>
            <a:endParaRPr lang="en-GB"/>
          </a:p>
        </p:txBody>
      </p:sp>
      <p:sp>
        <p:nvSpPr>
          <p:cNvPr id="512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r">
              <a:defRPr sz="1300"/>
            </a:lvl1pPr>
          </a:lstStyle>
          <a:p>
            <a:endParaRPr lang="en-GB"/>
          </a:p>
        </p:txBody>
      </p:sp>
      <p:sp>
        <p:nvSpPr>
          <p:cNvPr id="51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defRPr sz="1300"/>
            </a:lvl1pPr>
          </a:lstStyle>
          <a:p>
            <a:endParaRPr lang="en-GB"/>
          </a:p>
        </p:txBody>
      </p:sp>
      <p:sp>
        <p:nvSpPr>
          <p:cNvPr id="512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r">
              <a:defRPr sz="1300"/>
            </a:lvl1pPr>
          </a:lstStyle>
          <a:p>
            <a:fld id="{803B9F6B-1502-4BFF-8E34-9875FD681891}" type="slidenum">
              <a:rPr lang="en-GB"/>
              <a:pPr/>
              <a:t>‹#›</a:t>
            </a:fld>
            <a:endParaRPr lang="en-GB"/>
          </a:p>
        </p:txBody>
      </p:sp>
    </p:spTree>
    <p:extLst>
      <p:ext uri="{BB962C8B-B14F-4D97-AF65-F5344CB8AC3E}">
        <p14:creationId xmlns:p14="http://schemas.microsoft.com/office/powerpoint/2010/main" val="36425187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803B9F6B-1502-4BFF-8E34-9875FD681891}" type="slidenum">
              <a:rPr lang="en-GB"/>
              <a:pPr/>
              <a:t>1</a:t>
            </a:fld>
            <a:endParaRPr lang="en-GB"/>
          </a:p>
        </p:txBody>
      </p:sp>
    </p:spTree>
    <p:extLst>
      <p:ext uri="{BB962C8B-B14F-4D97-AF65-F5344CB8AC3E}">
        <p14:creationId xmlns:p14="http://schemas.microsoft.com/office/powerpoint/2010/main" val="3297476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803B9F6B-1502-4BFF-8E34-9875FD681891}" type="slidenum">
              <a:rPr lang="en-GB"/>
              <a:pPr/>
              <a:t>2</a:t>
            </a:fld>
            <a:endParaRPr lang="en-GB"/>
          </a:p>
        </p:txBody>
      </p:sp>
    </p:spTree>
    <p:extLst>
      <p:ext uri="{BB962C8B-B14F-4D97-AF65-F5344CB8AC3E}">
        <p14:creationId xmlns:p14="http://schemas.microsoft.com/office/powerpoint/2010/main" val="1074507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803B9F6B-1502-4BFF-8E34-9875FD681891}" type="slidenum">
              <a:rPr lang="en-GB"/>
              <a:pPr/>
              <a:t>3</a:t>
            </a:fld>
            <a:endParaRPr lang="en-GB"/>
          </a:p>
        </p:txBody>
      </p:sp>
    </p:spTree>
    <p:extLst>
      <p:ext uri="{BB962C8B-B14F-4D97-AF65-F5344CB8AC3E}">
        <p14:creationId xmlns:p14="http://schemas.microsoft.com/office/powerpoint/2010/main" val="235166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interacts with the Rest API, after the</a:t>
            </a:r>
            <a:r>
              <a:rPr lang="en-US" baseline="0" dirty="0" smtClean="0"/>
              <a:t> user submits a link, the document grabber fetches the webpage connected to the link, and returns the document to the REST API.</a:t>
            </a:r>
          </a:p>
          <a:p>
            <a:r>
              <a:rPr lang="en-US" baseline="0" dirty="0" smtClean="0"/>
              <a:t>The REST API then sends the document to the </a:t>
            </a:r>
            <a:r>
              <a:rPr lang="en-US" baseline="0" dirty="0" err="1" smtClean="0"/>
              <a:t>DocumentProcessor</a:t>
            </a:r>
            <a:r>
              <a:rPr lang="en-US" baseline="0" dirty="0" smtClean="0"/>
              <a:t> which first parses the Document in the </a:t>
            </a:r>
            <a:r>
              <a:rPr lang="en-US" baseline="0" dirty="0" err="1" smtClean="0"/>
              <a:t>DocumentParser</a:t>
            </a:r>
            <a:r>
              <a:rPr lang="en-US" baseline="0" dirty="0" smtClean="0"/>
              <a:t> and then searches for tags in the Entity </a:t>
            </a:r>
            <a:r>
              <a:rPr lang="en-US" baseline="0" dirty="0" err="1" smtClean="0"/>
              <a:t>Recogniser</a:t>
            </a:r>
            <a:r>
              <a:rPr lang="en-US" baseline="0" dirty="0" smtClean="0"/>
              <a:t>.</a:t>
            </a:r>
          </a:p>
          <a:p>
            <a:r>
              <a:rPr lang="en-US" baseline="0" dirty="0" smtClean="0"/>
              <a:t>The last step is to convert this HTML typed Document to a JSON document which is then returned to the  REST API.</a:t>
            </a:r>
            <a:endParaRPr lang="en-US" dirty="0"/>
          </a:p>
        </p:txBody>
      </p:sp>
      <p:sp>
        <p:nvSpPr>
          <p:cNvPr id="4" name="Slide Number Placeholder 3"/>
          <p:cNvSpPr>
            <a:spLocks noGrp="1"/>
          </p:cNvSpPr>
          <p:nvPr>
            <p:ph type="sldNum" sz="quarter" idx="10"/>
          </p:nvPr>
        </p:nvSpPr>
        <p:spPr/>
        <p:txBody>
          <a:bodyPr/>
          <a:lstStyle/>
          <a:p>
            <a:fld id="{803B9F6B-1502-4BFF-8E34-9875FD681891}" type="slidenum">
              <a:rPr lang="en-GB" smtClean="0"/>
              <a:pPr/>
              <a:t>6</a:t>
            </a:fld>
            <a:endParaRPr lang="en-GB"/>
          </a:p>
        </p:txBody>
      </p:sp>
    </p:spTree>
    <p:extLst>
      <p:ext uri="{BB962C8B-B14F-4D97-AF65-F5344CB8AC3E}">
        <p14:creationId xmlns:p14="http://schemas.microsoft.com/office/powerpoint/2010/main" val="353110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 the assembly process of the JSON-representation of the course, tags will be created in addition to the parsed content of the (HTML-) documents. For each document, these tags will represent the subject of the document. For this purpose, the content of the whole document will have to be scanned, since the title of the document is not always sufficient to serve as tag for the document. For example, user manuals often contain Prerequisites as a title for the first section of the manual. This section will probably contain more useful information than only this subject line. </a:t>
            </a:r>
            <a:endParaRPr lang="en-US" dirty="0" smtClean="0"/>
          </a:p>
          <a:p>
            <a:r>
              <a:rPr lang="en-US" sz="1200" kern="1200" dirty="0" smtClean="0">
                <a:solidFill>
                  <a:schemeClr val="tx1"/>
                </a:solidFill>
                <a:effectLst/>
                <a:latin typeface="Arial" charset="0"/>
                <a:ea typeface="+mn-ea"/>
                <a:cs typeface="+mn-cs"/>
              </a:rPr>
              <a:t>For the automatic scanning of the document into useful tags, Named-Entity Recognition 6 </a:t>
            </a:r>
            <a:endParaRPr lang="en-US" dirty="0" smtClean="0"/>
          </a:p>
          <a:p>
            <a:r>
              <a:rPr lang="en-US" sz="1200" kern="1200" dirty="0" smtClean="0">
                <a:solidFill>
                  <a:schemeClr val="tx1"/>
                </a:solidFill>
                <a:effectLst/>
                <a:latin typeface="Arial" charset="0"/>
                <a:ea typeface="+mn-ea"/>
                <a:cs typeface="+mn-cs"/>
              </a:rPr>
              <a:t>(NER) will be used. NER uses machine learning techniques to find (sequences of) words in the text, i.e. entities, that can be related to concepts from the semantic web. For example, in the sentence Trump and Clinton are two candidates for the presidential elections of 2016, the entity Trump will be linked to http://</a:t>
            </a:r>
            <a:r>
              <a:rPr lang="en-US" sz="1200" kern="1200" dirty="0" err="1" smtClean="0">
                <a:solidFill>
                  <a:schemeClr val="tx1"/>
                </a:solidFill>
                <a:effectLst/>
                <a:latin typeface="Arial" charset="0"/>
                <a:ea typeface="+mn-ea"/>
                <a:cs typeface="+mn-cs"/>
              </a:rPr>
              <a:t>dbpedia.org</a:t>
            </a:r>
            <a:r>
              <a:rPr lang="en-US" sz="1200" kern="1200" dirty="0" smtClean="0">
                <a:solidFill>
                  <a:schemeClr val="tx1"/>
                </a:solidFill>
                <a:effectLst/>
                <a:latin typeface="Arial" charset="0"/>
                <a:ea typeface="+mn-ea"/>
                <a:cs typeface="+mn-cs"/>
              </a:rPr>
              <a:t>/page/Donald Trump. The used algorithm will make decisions based on relevance of the word to the concept of the semantic web and its confidence. </a:t>
            </a:r>
            <a:endParaRPr lang="en-US" dirty="0" smtClean="0"/>
          </a:p>
          <a:p>
            <a:r>
              <a:rPr lang="en-US" sz="1200" kern="1200" dirty="0" smtClean="0">
                <a:solidFill>
                  <a:schemeClr val="tx1"/>
                </a:solidFill>
                <a:effectLst/>
                <a:latin typeface="Arial" charset="0"/>
                <a:ea typeface="+mn-ea"/>
                <a:cs typeface="+mn-cs"/>
              </a:rPr>
              <a:t>We think NER is the best solution for the generation of tags, since</a:t>
            </a:r>
            <a:br>
              <a:rPr lang="en-US" sz="1200" kern="1200" dirty="0" smtClean="0">
                <a:solidFill>
                  <a:schemeClr val="tx1"/>
                </a:solidFill>
                <a:effectLst/>
                <a:latin typeface="Arial" charset="0"/>
                <a:ea typeface="+mn-ea"/>
                <a:cs typeface="+mn-cs"/>
              </a:rPr>
            </a:br>
            <a:r>
              <a:rPr lang="en-US" sz="1200" dirty="0" smtClean="0">
                <a:effectLst/>
              </a:rPr>
              <a:t>X </a:t>
            </a:r>
            <a:r>
              <a:rPr lang="en-US" sz="1200" kern="1200" dirty="0" smtClean="0">
                <a:solidFill>
                  <a:schemeClr val="tx1"/>
                </a:solidFill>
                <a:effectLst/>
                <a:latin typeface="Arial" charset="0"/>
                <a:ea typeface="+mn-ea"/>
                <a:cs typeface="+mn-cs"/>
              </a:rPr>
              <a:t>NER finds sequences of words that are relevant (i.e. leave out words like ’and’, ’or’, </a:t>
            </a:r>
            <a:endParaRPr lang="en-US" dirty="0" smtClean="0"/>
          </a:p>
          <a:p>
            <a:r>
              <a:rPr lang="en-US" sz="1200" kern="1200" dirty="0" smtClean="0">
                <a:solidFill>
                  <a:schemeClr val="tx1"/>
                </a:solidFill>
                <a:effectLst/>
                <a:latin typeface="Arial" charset="0"/>
                <a:ea typeface="+mn-ea"/>
                <a:cs typeface="+mn-cs"/>
              </a:rPr>
              <a:t>’the’, etc.</a:t>
            </a:r>
            <a:br>
              <a:rPr lang="en-US" sz="1200" kern="1200" dirty="0" smtClean="0">
                <a:solidFill>
                  <a:schemeClr val="tx1"/>
                </a:solidFill>
                <a:effectLst/>
                <a:latin typeface="Arial" charset="0"/>
                <a:ea typeface="+mn-ea"/>
                <a:cs typeface="+mn-cs"/>
              </a:rPr>
            </a:br>
            <a:r>
              <a:rPr lang="en-US" sz="1200" dirty="0" smtClean="0">
                <a:effectLst/>
              </a:rPr>
              <a:t>X </a:t>
            </a:r>
            <a:r>
              <a:rPr lang="en-US" sz="1200" kern="1200" dirty="0" smtClean="0">
                <a:solidFill>
                  <a:schemeClr val="tx1"/>
                </a:solidFill>
                <a:effectLst/>
                <a:latin typeface="Arial" charset="0"/>
                <a:ea typeface="+mn-ea"/>
                <a:cs typeface="+mn-cs"/>
              </a:rPr>
              <a:t>NER provides a measure of relevance, which we can use to sort all entities on. Only </a:t>
            </a:r>
            <a:endParaRPr lang="en-US" dirty="0" smtClean="0"/>
          </a:p>
          <a:p>
            <a:r>
              <a:rPr lang="en-US" sz="1200" kern="1200" dirty="0" smtClean="0">
                <a:solidFill>
                  <a:schemeClr val="tx1"/>
                </a:solidFill>
                <a:effectLst/>
                <a:latin typeface="Arial" charset="0"/>
                <a:ea typeface="+mn-ea"/>
                <a:cs typeface="+mn-cs"/>
              </a:rPr>
              <a:t>the 5 most relevant concepts in the document will be used as tag for the document. </a:t>
            </a:r>
            <a:endParaRPr lang="en-US" dirty="0" smtClean="0"/>
          </a:p>
          <a:p>
            <a:r>
              <a:rPr lang="en-US" sz="1200" kern="1200" dirty="0" smtClean="0">
                <a:solidFill>
                  <a:schemeClr val="tx1"/>
                </a:solidFill>
                <a:effectLst/>
                <a:latin typeface="Arial" charset="0"/>
                <a:ea typeface="+mn-ea"/>
                <a:cs typeface="+mn-cs"/>
              </a:rPr>
              <a:t>Several NER libraries exist that serve an API for easy access. We chose to use the NERD API1. This API acts as an abstraction for other existing NER APIs, one of which is the most commonly used NER API: </a:t>
            </a:r>
            <a:r>
              <a:rPr lang="en-US" sz="1200" kern="1200" dirty="0" err="1" smtClean="0">
                <a:solidFill>
                  <a:schemeClr val="tx1"/>
                </a:solidFill>
                <a:effectLst/>
                <a:latin typeface="Arial" charset="0"/>
                <a:ea typeface="+mn-ea"/>
                <a:cs typeface="+mn-cs"/>
              </a:rPr>
              <a:t>AlchemyAPI</a:t>
            </a:r>
            <a:r>
              <a:rPr lang="en-US" sz="1200" kern="1200" dirty="0" smtClean="0">
                <a:solidFill>
                  <a:schemeClr val="tx1"/>
                </a:solidFill>
                <a:effectLst/>
                <a:latin typeface="Arial" charset="0"/>
                <a:ea typeface="+mn-ea"/>
                <a:cs typeface="+mn-cs"/>
              </a:rPr>
              <a:t>. The NERD API provides easy methods to submit a document, choose a NER library and retrieve the results of the chosen extractor. </a:t>
            </a:r>
            <a:endParaRPr lang="en-US" dirty="0" smtClean="0"/>
          </a:p>
          <a:p>
            <a:r>
              <a:rPr lang="en-US" sz="1200" kern="1200" dirty="0" smtClean="0">
                <a:solidFill>
                  <a:schemeClr val="tx1"/>
                </a:solidFill>
                <a:effectLst/>
                <a:latin typeface="Arial" charset="0"/>
                <a:ea typeface="+mn-ea"/>
                <a:cs typeface="+mn-cs"/>
              </a:rPr>
              <a:t>This abstraction layer will be a big advantage in this project, because we can easily switch from extractors to tune performance and correctness of the tags. </a:t>
            </a:r>
            <a:endParaRPr lang="en-US" dirty="0" smtClean="0"/>
          </a:p>
          <a:p>
            <a:r>
              <a:rPr lang="en-US" sz="1200" kern="1200" dirty="0" smtClean="0">
                <a:solidFill>
                  <a:schemeClr val="tx1"/>
                </a:solidFill>
                <a:effectLst/>
                <a:latin typeface="Arial" charset="0"/>
                <a:ea typeface="+mn-ea"/>
                <a:cs typeface="+mn-cs"/>
              </a:rPr>
              <a:t>A disadvantage of the NERD API is its license, which prohibits any commercial use of its services. However, we think that the benefit of the abstraction layer outweighs the disadvantage of the license, since one can use the learned results of all the different used extractors gained in this project course to eventually implement the best performing ex- tractor in the project (which will take more effort than implementing this abstraction layer). </a:t>
            </a:r>
            <a:endParaRPr lang="en-US" dirty="0" smtClean="0"/>
          </a:p>
          <a:p>
            <a:endParaRPr lang="en-US" dirty="0"/>
          </a:p>
        </p:txBody>
      </p:sp>
      <p:sp>
        <p:nvSpPr>
          <p:cNvPr id="4" name="Slide Number Placeholder 3"/>
          <p:cNvSpPr>
            <a:spLocks noGrp="1"/>
          </p:cNvSpPr>
          <p:nvPr>
            <p:ph type="sldNum" sz="quarter" idx="10"/>
          </p:nvPr>
        </p:nvSpPr>
        <p:spPr/>
        <p:txBody>
          <a:bodyPr/>
          <a:lstStyle/>
          <a:p>
            <a:fld id="{803B9F6B-1502-4BFF-8E34-9875FD681891}" type="slidenum">
              <a:rPr lang="en-GB" smtClean="0"/>
              <a:pPr/>
              <a:t>7</a:t>
            </a:fld>
            <a:endParaRPr lang="en-GB"/>
          </a:p>
        </p:txBody>
      </p:sp>
    </p:spTree>
    <p:extLst>
      <p:ext uri="{BB962C8B-B14F-4D97-AF65-F5344CB8AC3E}">
        <p14:creationId xmlns:p14="http://schemas.microsoft.com/office/powerpoint/2010/main" val="146978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 name="Rectangle 3"/>
          <p:cNvSpPr>
            <a:spLocks noGrp="1" noChangeArrowheads="1"/>
          </p:cNvSpPr>
          <p:nvPr>
            <p:ph type="subTitle" idx="1"/>
          </p:nvPr>
        </p:nvSpPr>
        <p:spPr>
          <a:xfrm>
            <a:off x="1371600" y="3288344"/>
            <a:ext cx="6400800" cy="1752600"/>
          </a:xfrm>
        </p:spPr>
        <p:txBody>
          <a:bodyPr/>
          <a:lstStyle>
            <a:lvl1pPr marL="0" indent="0" algn="ctr">
              <a:buFontTx/>
              <a:buNone/>
              <a:defRPr sz="2800"/>
            </a:lvl1pPr>
          </a:lstStyle>
          <a:p>
            <a:r>
              <a:rPr lang="nl-NL"/>
              <a:t>Klik om de ondertitelstijl van het model te bewerken</a:t>
            </a:r>
            <a:endParaRPr lang="en-GB" dirty="0"/>
          </a:p>
        </p:txBody>
      </p:sp>
      <p:sp>
        <p:nvSpPr>
          <p:cNvPr id="6" name="Text Placeholder 7"/>
          <p:cNvSpPr>
            <a:spLocks noGrp="1"/>
          </p:cNvSpPr>
          <p:nvPr>
            <p:ph type="body" sz="quarter" idx="10"/>
          </p:nvPr>
        </p:nvSpPr>
        <p:spPr>
          <a:xfrm>
            <a:off x="685800" y="1531938"/>
            <a:ext cx="7772400" cy="1470025"/>
          </a:xfrm>
        </p:spPr>
        <p:txBody>
          <a:bodyPr/>
          <a:lstStyle>
            <a:lvl1pPr algn="ctr">
              <a:buNone/>
              <a:defRPr sz="3200" b="1">
                <a:solidFill>
                  <a:schemeClr val="accent1"/>
                </a:solidFill>
              </a:defRPr>
            </a:lvl1pPr>
          </a:lstStyle>
          <a:p>
            <a:pPr lvl="0"/>
            <a:r>
              <a:rPr lang="nl-NL"/>
              <a:t>Klik om de modelstijlen te bewerken</a:t>
            </a:r>
          </a:p>
        </p:txBody>
      </p:sp>
      <p:pic>
        <p:nvPicPr>
          <p:cNvPr id="14" name="Picture 41" descr="logobalk"/>
          <p:cNvPicPr>
            <a:picLocks noChangeAspect="1" noChangeArrowheads="1"/>
          </p:cNvPicPr>
          <p:nvPr userDrawn="1"/>
        </p:nvPicPr>
        <p:blipFill>
          <a:blip r:embed="rId2" cstate="print"/>
          <a:srcRect/>
          <a:stretch>
            <a:fillRect/>
          </a:stretch>
        </p:blipFill>
        <p:spPr bwMode="auto">
          <a:xfrm>
            <a:off x="0" y="155575"/>
            <a:ext cx="9144000" cy="585788"/>
          </a:xfrm>
          <a:prstGeom prst="rect">
            <a:avLst/>
          </a:prstGeom>
          <a:noFill/>
        </p:spPr>
      </p:pic>
      <p:cxnSp>
        <p:nvCxnSpPr>
          <p:cNvPr id="16" name="Straight Connector 15"/>
          <p:cNvCxnSpPr/>
          <p:nvPr userDrawn="1"/>
        </p:nvCxnSpPr>
        <p:spPr>
          <a:xfrm>
            <a:off x="535753" y="6286520"/>
            <a:ext cx="8072494" cy="15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Picture 40"/>
          <p:cNvPicPr>
            <a:picLocks noChangeAspect="1" noChangeArrowheads="1"/>
          </p:cNvPicPr>
          <p:nvPr userDrawn="1"/>
        </p:nvPicPr>
        <p:blipFill>
          <a:blip r:embed="rId3" cstate="print"/>
          <a:srcRect/>
          <a:stretch>
            <a:fillRect/>
          </a:stretch>
        </p:blipFill>
        <p:spPr bwMode="auto">
          <a:xfrm>
            <a:off x="885825" y="125413"/>
            <a:ext cx="690563" cy="463550"/>
          </a:xfrm>
          <a:prstGeom prst="rect">
            <a:avLst/>
          </a:prstGeom>
          <a:noFill/>
          <a:ln w="9525">
            <a:noFill/>
            <a:miter lim="800000"/>
            <a:headEnd/>
            <a:tailEnd/>
          </a:ln>
          <a:effectLst/>
        </p:spPr>
      </p:pic>
      <p:sp>
        <p:nvSpPr>
          <p:cNvPr id="19" name="Text Box 42"/>
          <p:cNvSpPr txBox="1">
            <a:spLocks noChangeArrowheads="1"/>
          </p:cNvSpPr>
          <p:nvPr userDrawn="1"/>
        </p:nvSpPr>
        <p:spPr bwMode="auto">
          <a:xfrm>
            <a:off x="6351948" y="171329"/>
            <a:ext cx="2287806" cy="369332"/>
          </a:xfrm>
          <a:prstGeom prst="rect">
            <a:avLst/>
          </a:prstGeom>
          <a:noFill/>
          <a:ln w="9525">
            <a:noFill/>
            <a:miter lim="800000"/>
            <a:headEnd/>
            <a:tailEnd/>
          </a:ln>
          <a:effectLst/>
        </p:spPr>
        <p:txBody>
          <a:bodyPr wrap="none">
            <a:spAutoFit/>
          </a:bodyPr>
          <a:lstStyle/>
          <a:p>
            <a:pPr algn="just"/>
            <a:r>
              <a:rPr lang="en-GB" b="1" i="1" dirty="0">
                <a:solidFill>
                  <a:schemeClr val="tx1">
                    <a:lumMod val="75000"/>
                    <a:lumOff val="25000"/>
                  </a:schemeClr>
                </a:solidFill>
                <a:latin typeface="Calibri" pitchFamily="34" charset="0"/>
              </a:rPr>
              <a:t>ELIS – Multimedia Lab</a:t>
            </a:r>
          </a:p>
        </p:txBody>
      </p:sp>
      <p:pic>
        <p:nvPicPr>
          <p:cNvPr id="20" name="Picture 25" descr="LOGO_MML"/>
          <p:cNvPicPr>
            <a:picLocks noChangeAspect="1" noChangeArrowheads="1"/>
          </p:cNvPicPr>
          <p:nvPr userDrawn="1"/>
        </p:nvPicPr>
        <p:blipFill>
          <a:blip r:embed="rId4" cstate="print"/>
          <a:srcRect/>
          <a:stretch>
            <a:fillRect/>
          </a:stretch>
        </p:blipFill>
        <p:spPr bwMode="auto">
          <a:xfrm>
            <a:off x="7576358" y="6423025"/>
            <a:ext cx="1038225" cy="254000"/>
          </a:xfrm>
          <a:prstGeom prst="rect">
            <a:avLst/>
          </a:prstGeom>
          <a:noFill/>
        </p:spPr>
      </p:pic>
      <p:pic>
        <p:nvPicPr>
          <p:cNvPr id="11" name="Picture 2" descr="\\berg\lasmeken\iMinds\Logo\iMinds_logo.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18169" y="6423025"/>
            <a:ext cx="1195412" cy="232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7488" y="533400"/>
            <a:ext cx="2036762" cy="5661025"/>
          </a:xfrm>
        </p:spPr>
        <p:txBody>
          <a:bodyPr vert="eaVert"/>
          <a:lstStyle/>
          <a:p>
            <a:r>
              <a:rPr lang="nl-NL"/>
              <a:t>Klik om de stijl te bewerken</a:t>
            </a:r>
            <a:endParaRPr lang="en-GB"/>
          </a:p>
        </p:txBody>
      </p:sp>
      <p:sp>
        <p:nvSpPr>
          <p:cNvPr id="3" name="Vertical Text Placeholder 2"/>
          <p:cNvSpPr>
            <a:spLocks noGrp="1"/>
          </p:cNvSpPr>
          <p:nvPr>
            <p:ph type="body" orient="vert" idx="1"/>
          </p:nvPr>
        </p:nvSpPr>
        <p:spPr>
          <a:xfrm>
            <a:off x="457200" y="533400"/>
            <a:ext cx="5957888" cy="56610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5" name="Title 4"/>
          <p:cNvSpPr>
            <a:spLocks noGrp="1"/>
          </p:cNvSpPr>
          <p:nvPr>
            <p:ph type="title"/>
          </p:nvPr>
        </p:nvSpPr>
        <p:spPr>
          <a:effectLst/>
        </p:spPr>
        <p:txBody>
          <a:bodyPr/>
          <a:lstStyle/>
          <a:p>
            <a:r>
              <a:rPr lang="nl-NL"/>
              <a:t>Klik om de stijl te bewerken</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a:p>
        </p:txBody>
      </p:sp>
      <p:sp>
        <p:nvSpPr>
          <p:cNvPr id="3" name="Content Placeholder 2"/>
          <p:cNvSpPr>
            <a:spLocks noGrp="1"/>
          </p:cNvSpPr>
          <p:nvPr>
            <p:ph sz="half" idx="1"/>
          </p:nvPr>
        </p:nvSpPr>
        <p:spPr>
          <a:xfrm>
            <a:off x="468313" y="1295400"/>
            <a:ext cx="3983037"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Content Placeholder 3"/>
          <p:cNvSpPr>
            <a:spLocks noGrp="1"/>
          </p:cNvSpPr>
          <p:nvPr>
            <p:ph sz="half" idx="2"/>
          </p:nvPr>
        </p:nvSpPr>
        <p:spPr>
          <a:xfrm>
            <a:off x="4603750" y="1295400"/>
            <a:ext cx="3983038"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NL"/>
              <a:t>Klik om de stijl te bewerken</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GB"/>
          </a:p>
        </p:txBody>
      </p:sp>
    </p:spTree>
    <p:extLst>
      <p:ext uri="{BB962C8B-B14F-4D97-AF65-F5344CB8AC3E}">
        <p14:creationId xmlns:p14="http://schemas.microsoft.com/office/powerpoint/2010/main" val="331339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image" Target="../media/image3.png"/><Relationship Id="rId1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65" name="Picture 41" descr="logobalk"/>
          <p:cNvPicPr>
            <a:picLocks noChangeAspect="1" noChangeArrowheads="1"/>
          </p:cNvPicPr>
          <p:nvPr/>
        </p:nvPicPr>
        <p:blipFill>
          <a:blip r:embed="rId13" cstate="print"/>
          <a:srcRect/>
          <a:stretch>
            <a:fillRect/>
          </a:stretch>
        </p:blipFill>
        <p:spPr bwMode="auto">
          <a:xfrm>
            <a:off x="0" y="155575"/>
            <a:ext cx="9144000" cy="585788"/>
          </a:xfrm>
          <a:prstGeom prst="rect">
            <a:avLst/>
          </a:prstGeom>
          <a:noFill/>
        </p:spPr>
      </p:pic>
      <p:sp>
        <p:nvSpPr>
          <p:cNvPr id="1027" name="Rectangle 3"/>
          <p:cNvSpPr>
            <a:spLocks noGrp="1" noChangeArrowheads="1"/>
          </p:cNvSpPr>
          <p:nvPr>
            <p:ph type="body" idx="1"/>
          </p:nvPr>
        </p:nvSpPr>
        <p:spPr bwMode="auto">
          <a:xfrm>
            <a:off x="512763" y="1295400"/>
            <a:ext cx="8118475" cy="4899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sp>
        <p:nvSpPr>
          <p:cNvPr id="1031" name="Rectangle 7"/>
          <p:cNvSpPr>
            <a:spLocks noChangeArrowheads="1"/>
          </p:cNvSpPr>
          <p:nvPr/>
        </p:nvSpPr>
        <p:spPr bwMode="auto">
          <a:xfrm>
            <a:off x="8572528" y="6438149"/>
            <a:ext cx="658458" cy="276999"/>
          </a:xfrm>
          <a:prstGeom prst="rect">
            <a:avLst/>
          </a:prstGeom>
          <a:noFill/>
          <a:ln w="9525">
            <a:noFill/>
            <a:miter lim="800000"/>
            <a:headEnd/>
            <a:tailEnd/>
          </a:ln>
          <a:effectLst/>
        </p:spPr>
        <p:txBody>
          <a:bodyPr wrap="square">
            <a:spAutoFit/>
          </a:bodyPr>
          <a:lstStyle/>
          <a:p>
            <a:fld id="{13551268-EA87-42D7-9E4D-7D1DB672A745}" type="slidenum">
              <a:rPr lang="en-GB" sz="1200" smtClean="0">
                <a:latin typeface="Calibri" pitchFamily="34" charset="0"/>
              </a:rPr>
              <a:pPr/>
              <a:t>‹#›</a:t>
            </a:fld>
            <a:r>
              <a:rPr lang="en-GB" sz="1200" dirty="0">
                <a:latin typeface="Calibri" pitchFamily="34" charset="0"/>
              </a:rPr>
              <a:t>/21</a:t>
            </a:r>
          </a:p>
        </p:txBody>
      </p:sp>
      <p:sp>
        <p:nvSpPr>
          <p:cNvPr id="1026" name="Rectangle 2"/>
          <p:cNvSpPr>
            <a:spLocks noGrp="1" noChangeArrowheads="1"/>
          </p:cNvSpPr>
          <p:nvPr>
            <p:ph type="title"/>
          </p:nvPr>
        </p:nvSpPr>
        <p:spPr bwMode="auto">
          <a:xfrm>
            <a:off x="498475" y="533400"/>
            <a:ext cx="8147050" cy="663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a:t>
            </a:r>
          </a:p>
        </p:txBody>
      </p:sp>
      <p:pic>
        <p:nvPicPr>
          <p:cNvPr id="1064" name="Picture 40"/>
          <p:cNvPicPr>
            <a:picLocks noChangeAspect="1" noChangeArrowheads="1"/>
          </p:cNvPicPr>
          <p:nvPr/>
        </p:nvPicPr>
        <p:blipFill>
          <a:blip r:embed="rId14" cstate="print"/>
          <a:srcRect/>
          <a:stretch>
            <a:fillRect/>
          </a:stretch>
        </p:blipFill>
        <p:spPr bwMode="auto">
          <a:xfrm>
            <a:off x="885825" y="125413"/>
            <a:ext cx="690563" cy="463550"/>
          </a:xfrm>
          <a:prstGeom prst="rect">
            <a:avLst/>
          </a:prstGeom>
          <a:noFill/>
          <a:ln w="9525">
            <a:noFill/>
            <a:miter lim="800000"/>
            <a:headEnd/>
            <a:tailEnd/>
          </a:ln>
          <a:effectLst/>
        </p:spPr>
      </p:pic>
      <p:sp>
        <p:nvSpPr>
          <p:cNvPr id="1066" name="Text Box 42"/>
          <p:cNvSpPr txBox="1">
            <a:spLocks noChangeArrowheads="1"/>
          </p:cNvSpPr>
          <p:nvPr/>
        </p:nvSpPr>
        <p:spPr bwMode="auto">
          <a:xfrm>
            <a:off x="6351948" y="171329"/>
            <a:ext cx="2287806" cy="369332"/>
          </a:xfrm>
          <a:prstGeom prst="rect">
            <a:avLst/>
          </a:prstGeom>
          <a:noFill/>
          <a:ln w="9525">
            <a:noFill/>
            <a:miter lim="800000"/>
            <a:headEnd/>
            <a:tailEnd/>
          </a:ln>
          <a:effectLst/>
        </p:spPr>
        <p:txBody>
          <a:bodyPr wrap="none">
            <a:spAutoFit/>
          </a:bodyPr>
          <a:lstStyle/>
          <a:p>
            <a:pPr algn="just"/>
            <a:r>
              <a:rPr lang="en-GB" b="1" i="1" dirty="0">
                <a:solidFill>
                  <a:schemeClr val="tx1">
                    <a:lumMod val="75000"/>
                    <a:lumOff val="25000"/>
                  </a:schemeClr>
                </a:solidFill>
                <a:latin typeface="Calibri" pitchFamily="34" charset="0"/>
              </a:rPr>
              <a:t>ELIS – Multimedia Lab</a:t>
            </a:r>
          </a:p>
        </p:txBody>
      </p:sp>
      <p:pic>
        <p:nvPicPr>
          <p:cNvPr id="1049" name="Picture 25" descr="LOGO_MML"/>
          <p:cNvPicPr>
            <a:picLocks noChangeAspect="1" noChangeArrowheads="1"/>
          </p:cNvPicPr>
          <p:nvPr/>
        </p:nvPicPr>
        <p:blipFill>
          <a:blip r:embed="rId15" cstate="print"/>
          <a:srcRect/>
          <a:stretch>
            <a:fillRect/>
          </a:stretch>
        </p:blipFill>
        <p:spPr bwMode="auto">
          <a:xfrm>
            <a:off x="7576358" y="6423025"/>
            <a:ext cx="1038225" cy="254000"/>
          </a:xfrm>
          <a:prstGeom prst="rect">
            <a:avLst/>
          </a:prstGeom>
          <a:noFill/>
        </p:spPr>
      </p:pic>
      <p:cxnSp>
        <p:nvCxnSpPr>
          <p:cNvPr id="14" name="Straight Connector 13"/>
          <p:cNvCxnSpPr/>
          <p:nvPr/>
        </p:nvCxnSpPr>
        <p:spPr>
          <a:xfrm>
            <a:off x="535753" y="6286520"/>
            <a:ext cx="8072494" cy="15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2" descr="\\berg\lasmeken\iMinds\Logo\iMinds_logo.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8169" y="6423025"/>
            <a:ext cx="1195412" cy="23244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6" r:id="rId1"/>
    <p:sldLayoutId id="2147483662" r:id="rId2"/>
    <p:sldLayoutId id="2147483663" r:id="rId3"/>
    <p:sldLayoutId id="2147483664" r:id="rId4"/>
    <p:sldLayoutId id="2147483665" r:id="rId5"/>
    <p:sldLayoutId id="2147483674" r:id="rId6"/>
    <p:sldLayoutId id="2147483667" r:id="rId7"/>
    <p:sldLayoutId id="2147483668" r:id="rId8"/>
    <p:sldLayoutId id="2147483669" r:id="rId9"/>
    <p:sldLayoutId id="2147483670" r:id="rId10"/>
    <p:sldLayoutId id="2147483671" r:id="rId11"/>
  </p:sldLayoutIdLst>
  <p:hf sldNum="0" hdr="0" dt="0"/>
  <p:txStyles>
    <p:titleStyle>
      <a:lvl1pPr algn="ctr" rtl="0" eaLnBrk="1" fontAlgn="base" hangingPunct="1">
        <a:spcBef>
          <a:spcPct val="0"/>
        </a:spcBef>
        <a:spcAft>
          <a:spcPct val="0"/>
        </a:spcAft>
        <a:defRPr sz="2800" b="1">
          <a:solidFill>
            <a:schemeClr val="accent1"/>
          </a:solidFill>
          <a:latin typeface="Calibri" pitchFamily="34" charset="0"/>
          <a:ea typeface="+mj-ea"/>
          <a:cs typeface="+mj-cs"/>
        </a:defRPr>
      </a:lvl1pPr>
      <a:lvl2pPr algn="ctr" rtl="0" eaLnBrk="1" fontAlgn="base" hangingPunct="1">
        <a:spcBef>
          <a:spcPct val="0"/>
        </a:spcBef>
        <a:spcAft>
          <a:spcPct val="0"/>
        </a:spcAft>
        <a:defRPr sz="2800">
          <a:solidFill>
            <a:schemeClr val="tx2"/>
          </a:solidFill>
          <a:latin typeface="Tahoma" charset="0"/>
        </a:defRPr>
      </a:lvl2pPr>
      <a:lvl3pPr algn="ctr" rtl="0" eaLnBrk="1" fontAlgn="base" hangingPunct="1">
        <a:spcBef>
          <a:spcPct val="0"/>
        </a:spcBef>
        <a:spcAft>
          <a:spcPct val="0"/>
        </a:spcAft>
        <a:defRPr sz="2800">
          <a:solidFill>
            <a:schemeClr val="tx2"/>
          </a:solidFill>
          <a:latin typeface="Tahoma" charset="0"/>
        </a:defRPr>
      </a:lvl3pPr>
      <a:lvl4pPr algn="ctr" rtl="0" eaLnBrk="1" fontAlgn="base" hangingPunct="1">
        <a:spcBef>
          <a:spcPct val="0"/>
        </a:spcBef>
        <a:spcAft>
          <a:spcPct val="0"/>
        </a:spcAft>
        <a:defRPr sz="2800">
          <a:solidFill>
            <a:schemeClr val="tx2"/>
          </a:solidFill>
          <a:latin typeface="Tahoma" charset="0"/>
        </a:defRPr>
      </a:lvl4pPr>
      <a:lvl5pPr algn="ctr" rtl="0" eaLnBrk="1" fontAlgn="base" hangingPunct="1">
        <a:spcBef>
          <a:spcPct val="0"/>
        </a:spcBef>
        <a:spcAft>
          <a:spcPct val="0"/>
        </a:spcAft>
        <a:defRPr sz="2800">
          <a:solidFill>
            <a:schemeClr val="tx2"/>
          </a:solidFill>
          <a:latin typeface="Tahoma" charset="0"/>
        </a:defRPr>
      </a:lvl5pPr>
      <a:lvl6pPr marL="457200" algn="ctr" rtl="0" eaLnBrk="1" fontAlgn="base" hangingPunct="1">
        <a:spcBef>
          <a:spcPct val="0"/>
        </a:spcBef>
        <a:spcAft>
          <a:spcPct val="0"/>
        </a:spcAft>
        <a:defRPr sz="2800">
          <a:solidFill>
            <a:schemeClr val="tx2"/>
          </a:solidFill>
          <a:latin typeface="Tahoma" charset="0"/>
        </a:defRPr>
      </a:lvl6pPr>
      <a:lvl7pPr marL="914400" algn="ctr" rtl="0" eaLnBrk="1" fontAlgn="base" hangingPunct="1">
        <a:spcBef>
          <a:spcPct val="0"/>
        </a:spcBef>
        <a:spcAft>
          <a:spcPct val="0"/>
        </a:spcAft>
        <a:defRPr sz="2800">
          <a:solidFill>
            <a:schemeClr val="tx2"/>
          </a:solidFill>
          <a:latin typeface="Tahoma" charset="0"/>
        </a:defRPr>
      </a:lvl7pPr>
      <a:lvl8pPr marL="1371600" algn="ctr" rtl="0" eaLnBrk="1" fontAlgn="base" hangingPunct="1">
        <a:spcBef>
          <a:spcPct val="0"/>
        </a:spcBef>
        <a:spcAft>
          <a:spcPct val="0"/>
        </a:spcAft>
        <a:defRPr sz="2800">
          <a:solidFill>
            <a:schemeClr val="tx2"/>
          </a:solidFill>
          <a:latin typeface="Tahoma" charset="0"/>
        </a:defRPr>
      </a:lvl8pPr>
      <a:lvl9pPr marL="1828800" algn="ctr" rtl="0" eaLnBrk="1" fontAlgn="base" hangingPunct="1">
        <a:spcBef>
          <a:spcPct val="0"/>
        </a:spcBef>
        <a:spcAft>
          <a:spcPct val="0"/>
        </a:spcAft>
        <a:defRPr sz="2800">
          <a:solidFill>
            <a:schemeClr val="tx2"/>
          </a:solidFill>
          <a:latin typeface="Tahoma" charset="0"/>
        </a:defRPr>
      </a:lvl9pPr>
    </p:titleStyle>
    <p:bodyStyle>
      <a:lvl1pPr marL="342900" indent="-342900" algn="l" rtl="0" eaLnBrk="1" fontAlgn="base" hangingPunct="1">
        <a:spcBef>
          <a:spcPct val="20000"/>
        </a:spcBef>
        <a:spcAft>
          <a:spcPct val="0"/>
        </a:spcAft>
        <a:buFont typeface="Arial" pitchFamily="34" charset="0"/>
        <a:buChar char="•"/>
        <a:defRPr sz="2400">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Font typeface="Arial" pitchFamily="34" charset="0"/>
        <a:buChar char="•"/>
        <a:defRPr sz="2400">
          <a:solidFill>
            <a:schemeClr val="tx1"/>
          </a:solidFill>
          <a:latin typeface="Calibri" pitchFamily="34" charset="0"/>
        </a:defRPr>
      </a:lvl2pPr>
      <a:lvl3pPr marL="1143000" indent="-228600" algn="l" rtl="0" eaLnBrk="1" fontAlgn="base" hangingPunct="1">
        <a:spcBef>
          <a:spcPct val="20000"/>
        </a:spcBef>
        <a:spcAft>
          <a:spcPct val="0"/>
        </a:spcAft>
        <a:buFont typeface="Arial" pitchFamily="34" charset="0"/>
        <a:buChar char="•"/>
        <a:defRPr sz="2000">
          <a:solidFill>
            <a:schemeClr val="tx1"/>
          </a:solidFill>
          <a:latin typeface="Calibri" pitchFamily="34" charset="0"/>
        </a:defRPr>
      </a:lvl3pPr>
      <a:lvl4pPr marL="1600200" indent="-228600" algn="l" rtl="0" eaLnBrk="1" fontAlgn="base" hangingPunct="1">
        <a:spcBef>
          <a:spcPct val="20000"/>
        </a:spcBef>
        <a:spcAft>
          <a:spcPct val="0"/>
        </a:spcAft>
        <a:buFont typeface="Arial" pitchFamily="34" charset="0"/>
        <a:buChar char="•"/>
        <a:defRPr sz="2000">
          <a:solidFill>
            <a:schemeClr val="tx1"/>
          </a:solidFill>
          <a:latin typeface="Calibri" pitchFamily="34" charset="0"/>
        </a:defRPr>
      </a:lvl4pPr>
      <a:lvl5pPr marL="2057400" indent="-228600" algn="l" rtl="0" eaLnBrk="1" fontAlgn="base" hangingPunct="1">
        <a:spcBef>
          <a:spcPct val="20000"/>
        </a:spcBef>
        <a:spcAft>
          <a:spcPct val="0"/>
        </a:spcAft>
        <a:buFont typeface="Arial" pitchFamily="34" charset="0"/>
        <a:buChar char="•"/>
        <a:defRPr>
          <a:solidFill>
            <a:schemeClr val="tx1"/>
          </a:solidFill>
          <a:latin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ndertitel 3"/>
          <p:cNvSpPr>
            <a:spLocks noGrp="1"/>
          </p:cNvSpPr>
          <p:nvPr>
            <p:ph type="subTitle" idx="1"/>
          </p:nvPr>
        </p:nvSpPr>
        <p:spPr>
          <a:xfrm>
            <a:off x="126124" y="5210922"/>
            <a:ext cx="8560677" cy="1091418"/>
          </a:xfrm>
        </p:spPr>
        <p:txBody>
          <a:bodyPr/>
          <a:lstStyle/>
          <a:p>
            <a:pPr algn="r"/>
            <a:r>
              <a:rPr lang="en-US" sz="2000" b="1" dirty="0"/>
              <a:t>Group 4</a:t>
            </a:r>
          </a:p>
          <a:p>
            <a:pPr algn="r"/>
            <a:r>
              <a:rPr lang="nl-NL" sz="2000" dirty="0">
                <a:solidFill>
                  <a:schemeClr val="bg2">
                    <a:lumMod val="50000"/>
                  </a:schemeClr>
                </a:solidFill>
              </a:rPr>
              <a:t>Feliciaan De Palmenaer, Wouter Pinnoo, Stefaan Vermassen &amp; Titouan Vervack</a:t>
            </a:r>
            <a:endParaRPr lang="en-US" sz="2000" dirty="0">
              <a:solidFill>
                <a:schemeClr val="bg2">
                  <a:lumMod val="50000"/>
                </a:schemeClr>
              </a:solidFill>
            </a:endParaRPr>
          </a:p>
        </p:txBody>
      </p:sp>
      <p:sp>
        <p:nvSpPr>
          <p:cNvPr id="5" name="Tijdelijke aanduiding voor tekst 4"/>
          <p:cNvSpPr>
            <a:spLocks noGrp="1"/>
          </p:cNvSpPr>
          <p:nvPr>
            <p:ph type="body" sz="quarter" idx="10"/>
          </p:nvPr>
        </p:nvSpPr>
        <p:spPr>
          <a:xfrm>
            <a:off x="685800" y="807639"/>
            <a:ext cx="7772400" cy="1470025"/>
          </a:xfrm>
        </p:spPr>
        <p:txBody>
          <a:bodyPr/>
          <a:lstStyle/>
          <a:p>
            <a:r>
              <a:rPr lang="en-GB" sz="4400" dirty="0"/>
              <a:t>Academic Data</a:t>
            </a:r>
            <a:endParaRPr lang="en-GB" dirty="0"/>
          </a:p>
          <a:p>
            <a:r>
              <a:rPr lang="en-GB" sz="2400" dirty="0"/>
              <a:t>Automatic Course Assembly</a:t>
            </a:r>
            <a:endParaRPr lang="en-US" sz="2400" dirty="0"/>
          </a:p>
        </p:txBody>
      </p:sp>
      <p:sp>
        <p:nvSpPr>
          <p:cNvPr id="7" name="Rectangle 6"/>
          <p:cNvSpPr/>
          <p:nvPr/>
        </p:nvSpPr>
        <p:spPr>
          <a:xfrm>
            <a:off x="362807" y="5408918"/>
            <a:ext cx="2265236" cy="400110"/>
          </a:xfrm>
          <a:prstGeom prst="rect">
            <a:avLst/>
          </a:prstGeom>
        </p:spPr>
        <p:txBody>
          <a:bodyPr wrap="none">
            <a:spAutoFit/>
          </a:bodyPr>
          <a:lstStyle/>
          <a:p>
            <a:r>
              <a:rPr lang="en-US" sz="2000" b="1" dirty="0">
                <a:latin typeface="Calibri" pitchFamily="34" charset="0"/>
              </a:rPr>
              <a:t>Meeting 10/3/2016</a:t>
            </a:r>
          </a:p>
        </p:txBody>
      </p:sp>
      <p:sp>
        <p:nvSpPr>
          <p:cNvPr id="8" name="Rectangle 7"/>
          <p:cNvSpPr/>
          <p:nvPr/>
        </p:nvSpPr>
        <p:spPr>
          <a:xfrm>
            <a:off x="2541495" y="6436810"/>
            <a:ext cx="4329952" cy="276999"/>
          </a:xfrm>
          <a:prstGeom prst="rect">
            <a:avLst/>
          </a:prstGeom>
        </p:spPr>
        <p:txBody>
          <a:bodyPr wrap="square">
            <a:spAutoFit/>
          </a:bodyPr>
          <a:lstStyle/>
          <a:p>
            <a:pPr algn="ctr"/>
            <a:r>
              <a:rPr lang="en-US" sz="1200" b="1" dirty="0"/>
              <a:t>Academic Data - Automatic Course Assembly</a:t>
            </a:r>
          </a:p>
        </p:txBody>
      </p:sp>
      <p:pic>
        <p:nvPicPr>
          <p:cNvPr id="2" name="Picture 1"/>
          <p:cNvPicPr>
            <a:picLocks noChangeAspect="1"/>
          </p:cNvPicPr>
          <p:nvPr/>
        </p:nvPicPr>
        <p:blipFill>
          <a:blip r:embed="rId3"/>
          <a:stretch>
            <a:fillRect/>
          </a:stretch>
        </p:blipFill>
        <p:spPr>
          <a:xfrm>
            <a:off x="1495425" y="2381250"/>
            <a:ext cx="6153150" cy="2095500"/>
          </a:xfrm>
          <a:prstGeom prst="rect">
            <a:avLst/>
          </a:prstGeom>
        </p:spPr>
      </p:pic>
    </p:spTree>
    <p:extLst>
      <p:ext uri="{BB962C8B-B14F-4D97-AF65-F5344CB8AC3E}">
        <p14:creationId xmlns:p14="http://schemas.microsoft.com/office/powerpoint/2010/main" val="132928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Responsibility</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8475" y="1196975"/>
            <a:ext cx="8147050" cy="5167800"/>
          </a:xfrm>
        </p:spPr>
      </p:pic>
    </p:spTree>
    <p:extLst>
      <p:ext uri="{BB962C8B-B14F-4D97-AF65-F5344CB8AC3E}">
        <p14:creationId xmlns:p14="http://schemas.microsoft.com/office/powerpoint/2010/main" val="129132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dirty="0"/>
              <a:t>Risk list</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292" y="2142575"/>
            <a:ext cx="8863416" cy="2821312"/>
          </a:xfrm>
        </p:spPr>
      </p:pic>
    </p:spTree>
    <p:extLst>
      <p:ext uri="{BB962C8B-B14F-4D97-AF65-F5344CB8AC3E}">
        <p14:creationId xmlns:p14="http://schemas.microsoft.com/office/powerpoint/2010/main" val="387759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b="1" dirty="0" smtClean="0"/>
              <a:t>Play</a:t>
            </a:r>
            <a:r>
              <a:rPr lang="nl-BE" dirty="0" smtClean="0"/>
              <a:t> web application framework</a:t>
            </a:r>
          </a:p>
          <a:p>
            <a:pPr lvl="1"/>
            <a:r>
              <a:rPr lang="nl-BE" dirty="0" smtClean="0"/>
              <a:t>Onsophic core in Java</a:t>
            </a:r>
          </a:p>
          <a:p>
            <a:pPr lvl="1"/>
            <a:r>
              <a:rPr lang="nl-BE" dirty="0" smtClean="0"/>
              <a:t>Clean alternative to legacy Enterprise Java stacks</a:t>
            </a:r>
          </a:p>
          <a:p>
            <a:pPr lvl="1"/>
            <a:r>
              <a:rPr lang="nl-BE" dirty="0" smtClean="0"/>
              <a:t>Predictable minimal resource consumption</a:t>
            </a:r>
          </a:p>
          <a:p>
            <a:r>
              <a:rPr lang="nl-BE" b="1" dirty="0" smtClean="0"/>
              <a:t>Akka</a:t>
            </a:r>
            <a:r>
              <a:rPr lang="nl-BE" dirty="0" smtClean="0"/>
              <a:t> toolkit for asynchronous task system</a:t>
            </a:r>
          </a:p>
          <a:p>
            <a:r>
              <a:rPr lang="nl-BE" b="1" dirty="0" smtClean="0"/>
              <a:t>NERD API </a:t>
            </a:r>
            <a:r>
              <a:rPr lang="nl-BE" dirty="0" smtClean="0"/>
              <a:t>for Named-Entity recognition</a:t>
            </a:r>
          </a:p>
          <a:p>
            <a:pPr lvl="1"/>
            <a:r>
              <a:rPr lang="nl-BE" dirty="0"/>
              <a:t>A</a:t>
            </a:r>
            <a:r>
              <a:rPr lang="nl-BE" dirty="0" smtClean="0"/>
              <a:t>cts </a:t>
            </a:r>
            <a:r>
              <a:rPr lang="nl-BE" dirty="0"/>
              <a:t>as an abstraction for other existing NER APIs </a:t>
            </a:r>
            <a:endParaRPr lang="nl-BE" dirty="0" smtClean="0"/>
          </a:p>
          <a:p>
            <a:r>
              <a:rPr lang="nl-BE" b="1" dirty="0" smtClean="0"/>
              <a:t>Jsoup</a:t>
            </a:r>
            <a:r>
              <a:rPr lang="nl-BE" dirty="0" smtClean="0"/>
              <a:t> as HTML parser</a:t>
            </a:r>
          </a:p>
          <a:p>
            <a:pPr lvl="1"/>
            <a:r>
              <a:rPr lang="nl-BE" dirty="0" smtClean="0"/>
              <a:t>No need to create own syntax tree</a:t>
            </a:r>
            <a:endParaRPr lang="nl-BE" dirty="0"/>
          </a:p>
        </p:txBody>
      </p:sp>
      <p:sp>
        <p:nvSpPr>
          <p:cNvPr id="3" name="Title 2"/>
          <p:cNvSpPr>
            <a:spLocks noGrp="1"/>
          </p:cNvSpPr>
          <p:nvPr>
            <p:ph type="title"/>
          </p:nvPr>
        </p:nvSpPr>
        <p:spPr/>
        <p:txBody>
          <a:bodyPr/>
          <a:lstStyle/>
          <a:p>
            <a:r>
              <a:rPr lang="nl-BE" dirty="0"/>
              <a:t>Development platform</a:t>
            </a:r>
          </a:p>
        </p:txBody>
      </p:sp>
      <p:sp>
        <p:nvSpPr>
          <p:cNvPr id="4" name="TextBox 3"/>
          <p:cNvSpPr txBox="1"/>
          <p:nvPr/>
        </p:nvSpPr>
        <p:spPr>
          <a:xfrm>
            <a:off x="-4392386" y="-109401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3893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dirty="0" smtClean="0"/>
              <a:t>Asynchronous task system: </a:t>
            </a:r>
          </a:p>
          <a:p>
            <a:pPr lvl="1"/>
            <a:r>
              <a:rPr lang="nl-BE" dirty="0" smtClean="0"/>
              <a:t>Submit task</a:t>
            </a:r>
          </a:p>
          <a:p>
            <a:pPr lvl="1"/>
            <a:r>
              <a:rPr lang="nl-BE" dirty="0" smtClean="0"/>
              <a:t>Query status</a:t>
            </a:r>
          </a:p>
          <a:p>
            <a:pPr lvl="1"/>
            <a:r>
              <a:rPr lang="nl-BE" dirty="0" smtClean="0"/>
              <a:t>Get result</a:t>
            </a:r>
          </a:p>
          <a:p>
            <a:r>
              <a:rPr lang="nl-BE" dirty="0" smtClean="0"/>
              <a:t>High-level architecture</a:t>
            </a:r>
          </a:p>
          <a:p>
            <a:r>
              <a:rPr lang="nl-BE" dirty="0" smtClean="0"/>
              <a:t>Basic NER library usage</a:t>
            </a:r>
            <a:endParaRPr lang="nl-BE" dirty="0"/>
          </a:p>
        </p:txBody>
      </p:sp>
      <p:sp>
        <p:nvSpPr>
          <p:cNvPr id="3" name="Title 2"/>
          <p:cNvSpPr>
            <a:spLocks noGrp="1"/>
          </p:cNvSpPr>
          <p:nvPr>
            <p:ph type="title"/>
          </p:nvPr>
        </p:nvSpPr>
        <p:spPr/>
        <p:txBody>
          <a:bodyPr/>
          <a:lstStyle/>
          <a:p>
            <a:r>
              <a:rPr lang="nl-BE" dirty="0"/>
              <a:t>Progress</a:t>
            </a:r>
          </a:p>
        </p:txBody>
      </p:sp>
    </p:spTree>
    <p:extLst>
      <p:ext uri="{BB962C8B-B14F-4D97-AF65-F5344CB8AC3E}">
        <p14:creationId xmlns:p14="http://schemas.microsoft.com/office/powerpoint/2010/main" val="98036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306" y="865187"/>
            <a:ext cx="8863693" cy="5397444"/>
          </a:xfrm>
        </p:spPr>
      </p:pic>
      <p:sp>
        <p:nvSpPr>
          <p:cNvPr id="3" name="Title 2"/>
          <p:cNvSpPr>
            <a:spLocks noGrp="1"/>
          </p:cNvSpPr>
          <p:nvPr>
            <p:ph type="title"/>
          </p:nvPr>
        </p:nvSpPr>
        <p:spPr/>
        <p:txBody>
          <a:bodyPr/>
          <a:lstStyle/>
          <a:p>
            <a:r>
              <a:rPr lang="en-US" dirty="0" smtClean="0"/>
              <a:t>Architecture</a:t>
            </a:r>
            <a:endParaRPr lang="en-US" dirty="0"/>
          </a:p>
        </p:txBody>
      </p:sp>
    </p:spTree>
    <p:extLst>
      <p:ext uri="{BB962C8B-B14F-4D97-AF65-F5344CB8AC3E}">
        <p14:creationId xmlns:p14="http://schemas.microsoft.com/office/powerpoint/2010/main" val="404220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518" y="1709057"/>
            <a:ext cx="8147050" cy="663575"/>
          </a:xfrm>
        </p:spPr>
        <p:txBody>
          <a:bodyPr/>
          <a:lstStyle/>
          <a:p>
            <a:r>
              <a:rPr lang="en-US" dirty="0" smtClean="0"/>
              <a:t>Purpose of NER</a:t>
            </a:r>
            <a:endParaRPr lang="en-US" dirty="0"/>
          </a:p>
        </p:txBody>
      </p:sp>
      <p:pic>
        <p:nvPicPr>
          <p:cNvPr id="4" name="Picture 3"/>
          <p:cNvPicPr>
            <a:picLocks noChangeAspect="1"/>
          </p:cNvPicPr>
          <p:nvPr/>
        </p:nvPicPr>
        <p:blipFill>
          <a:blip r:embed="rId3"/>
          <a:stretch>
            <a:fillRect/>
          </a:stretch>
        </p:blipFill>
        <p:spPr>
          <a:xfrm>
            <a:off x="586921" y="3850822"/>
            <a:ext cx="3900820" cy="868135"/>
          </a:xfrm>
          <a:prstGeom prst="rect">
            <a:avLst/>
          </a:prstGeom>
        </p:spPr>
      </p:pic>
      <p:pic>
        <p:nvPicPr>
          <p:cNvPr id="5" name="Picture 4"/>
          <p:cNvPicPr>
            <a:picLocks noChangeAspect="1"/>
          </p:cNvPicPr>
          <p:nvPr/>
        </p:nvPicPr>
        <p:blipFill>
          <a:blip r:embed="rId4"/>
          <a:stretch>
            <a:fillRect/>
          </a:stretch>
        </p:blipFill>
        <p:spPr>
          <a:xfrm>
            <a:off x="5033735" y="3850821"/>
            <a:ext cx="3487009" cy="868135"/>
          </a:xfrm>
          <a:prstGeom prst="rect">
            <a:avLst/>
          </a:prstGeom>
        </p:spPr>
      </p:pic>
    </p:spTree>
    <p:extLst>
      <p:ext uri="{BB962C8B-B14F-4D97-AF65-F5344CB8AC3E}">
        <p14:creationId xmlns:p14="http://schemas.microsoft.com/office/powerpoint/2010/main" val="17321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dirty="0" smtClean="0"/>
              <a:t>Next sprint (10/03 -&gt; </a:t>
            </a:r>
            <a:r>
              <a:rPr lang="nl-BE" dirty="0" smtClean="0"/>
              <a:t>23</a:t>
            </a:r>
            <a:r>
              <a:rPr lang="nl-BE" dirty="0" smtClean="0"/>
              <a:t>/03)</a:t>
            </a:r>
          </a:p>
          <a:p>
            <a:pPr lvl="1"/>
            <a:r>
              <a:rPr lang="nl-BE" dirty="0" smtClean="0"/>
              <a:t>Improve and generalize HTML parser, detect format used on site</a:t>
            </a:r>
          </a:p>
          <a:p>
            <a:pPr lvl="1"/>
            <a:r>
              <a:rPr lang="nl-BE" dirty="0" smtClean="0"/>
              <a:t>Mapping NERD API tags to Onsophic tags</a:t>
            </a:r>
          </a:p>
          <a:p>
            <a:pPr lvl="1"/>
            <a:r>
              <a:rPr lang="nl-BE" dirty="0" smtClean="0"/>
              <a:t>Create JSON output that matches the Onsophic basic API</a:t>
            </a:r>
          </a:p>
          <a:p>
            <a:r>
              <a:rPr lang="nl-BE" dirty="0" smtClean="0"/>
              <a:t>Later sprints </a:t>
            </a:r>
            <a:endParaRPr lang="is-IS" dirty="0"/>
          </a:p>
          <a:p>
            <a:pPr lvl="1"/>
            <a:r>
              <a:rPr lang="is-IS" dirty="0" smtClean="0"/>
              <a:t>Find more metadata in webpage</a:t>
            </a:r>
          </a:p>
          <a:p>
            <a:pPr lvl="1"/>
            <a:r>
              <a:rPr lang="nl-BE" dirty="0" smtClean="0"/>
              <a:t>Convert JSON output to the complete Onsophic API</a:t>
            </a:r>
          </a:p>
        </p:txBody>
      </p:sp>
      <p:sp>
        <p:nvSpPr>
          <p:cNvPr id="3" name="Title 2"/>
          <p:cNvSpPr>
            <a:spLocks noGrp="1"/>
          </p:cNvSpPr>
          <p:nvPr>
            <p:ph type="title"/>
          </p:nvPr>
        </p:nvSpPr>
        <p:spPr/>
        <p:txBody>
          <a:bodyPr/>
          <a:lstStyle/>
          <a:p>
            <a:r>
              <a:rPr lang="nl-BE" dirty="0"/>
              <a:t>Planning</a:t>
            </a:r>
          </a:p>
        </p:txBody>
      </p:sp>
    </p:spTree>
    <p:extLst>
      <p:ext uri="{BB962C8B-B14F-4D97-AF65-F5344CB8AC3E}">
        <p14:creationId xmlns:p14="http://schemas.microsoft.com/office/powerpoint/2010/main" val="345997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0504" y="3031672"/>
            <a:ext cx="8147050" cy="663575"/>
          </a:xfrm>
        </p:spPr>
        <p:txBody>
          <a:bodyPr/>
          <a:lstStyle/>
          <a:p>
            <a:r>
              <a:rPr lang="en-US" dirty="0" smtClean="0"/>
              <a:t>DEMO</a:t>
            </a:r>
            <a:endParaRPr lang="en-US" dirty="0"/>
          </a:p>
        </p:txBody>
      </p:sp>
    </p:spTree>
    <p:extLst>
      <p:ext uri="{BB962C8B-B14F-4D97-AF65-F5344CB8AC3E}">
        <p14:creationId xmlns:p14="http://schemas.microsoft.com/office/powerpoint/2010/main" val="96908425"/>
      </p:ext>
    </p:extLst>
  </p:cSld>
  <p:clrMapOvr>
    <a:masterClrMapping/>
  </p:clrMapOvr>
</p:sld>
</file>

<file path=ppt/theme/theme1.xml><?xml version="1.0" encoding="utf-8"?>
<a:theme xmlns:a="http://schemas.openxmlformats.org/drawingml/2006/main" name="MMLab_ibbt">
  <a:themeElements>
    <a:clrScheme name="MMLab - Ugent">
      <a:dk1>
        <a:srgbClr val="000000"/>
      </a:dk1>
      <a:lt1>
        <a:srgbClr val="FFFFFF"/>
      </a:lt1>
      <a:dk2>
        <a:srgbClr val="000000"/>
      </a:dk2>
      <a:lt2>
        <a:srgbClr val="808080"/>
      </a:lt2>
      <a:accent1>
        <a:srgbClr val="164A7C"/>
      </a:accent1>
      <a:accent2>
        <a:srgbClr val="FDB812"/>
      </a:accent2>
      <a:accent3>
        <a:srgbClr val="7B164A"/>
      </a:accent3>
      <a:accent4>
        <a:srgbClr val="4A7B16"/>
      </a:accent4>
      <a:accent5>
        <a:srgbClr val="4B96DF"/>
      </a:accent5>
      <a:accent6>
        <a:srgbClr val="061625"/>
      </a:accent6>
      <a:hlink>
        <a:srgbClr val="164A7C"/>
      </a:hlink>
      <a:folHlink>
        <a:srgbClr val="FDB812"/>
      </a:folHlink>
    </a:clrScheme>
    <a:fontScheme name="Century G">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MMLab_ibbt</Template>
  <TotalTime>3587</TotalTime>
  <Words>474</Words>
  <Application>Microsoft Macintosh PowerPoint</Application>
  <PresentationFormat>On-screen Show (4:3)</PresentationFormat>
  <Paragraphs>53</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Tahoma</vt:lpstr>
      <vt:lpstr>Arial</vt:lpstr>
      <vt:lpstr>MMLab_ibbt</vt:lpstr>
      <vt:lpstr>PowerPoint Presentation</vt:lpstr>
      <vt:lpstr>Responsibility</vt:lpstr>
      <vt:lpstr>Risk list</vt:lpstr>
      <vt:lpstr>Development platform</vt:lpstr>
      <vt:lpstr>Progress</vt:lpstr>
      <vt:lpstr>Architecture</vt:lpstr>
      <vt:lpstr>Purpose of NER</vt:lpstr>
      <vt:lpstr>Planning</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Julie Decrock</dc:creator>
  <cp:lastModifiedBy>Feliciaan De Palmenaer</cp:lastModifiedBy>
  <cp:revision>185</cp:revision>
  <dcterms:created xsi:type="dcterms:W3CDTF">2013-01-08T07:59:12Z</dcterms:created>
  <dcterms:modified xsi:type="dcterms:W3CDTF">2016-03-10T10:57:57Z</dcterms:modified>
</cp:coreProperties>
</file>