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78" r:id="rId13"/>
    <p:sldId id="275" r:id="rId14"/>
    <p:sldId id="273" r:id="rId15"/>
    <p:sldId id="276" r:id="rId16"/>
    <p:sldId id="266" r:id="rId17"/>
    <p:sldId id="268" r:id="rId18"/>
    <p:sldId id="269" r:id="rId19"/>
    <p:sldId id="271" r:id="rId20"/>
    <p:sldId id="277" r:id="rId21"/>
    <p:sldId id="272" r:id="rId22"/>
    <p:sldId id="274" r:id="rId2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63D08-B959-4AB6-95BF-A28840883159}" type="datetimeFigureOut">
              <a:rPr lang="nl-BE" smtClean="0"/>
              <a:t>18/03/2016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3AA9F-D72C-463D-9782-972043CF7B8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0973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3AA9F-D72C-463D-9782-972043CF7B88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006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3AA9F-D72C-463D-9782-972043CF7B8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7012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3AA9F-D72C-463D-9782-972043CF7B88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04928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3AA9F-D72C-463D-9782-972043CF7B88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37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DAE6-35CB-4F75-B445-E63BA6E6BE9D}" type="datetime1">
              <a:rPr lang="nl-BE" smtClean="0"/>
              <a:t>18/03/2016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876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8E0A-2F7D-4C42-A4F7-EA05A5027511}" type="datetime1">
              <a:rPr lang="nl-BE" smtClean="0"/>
              <a:t>18/03/2016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316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C40C-86C9-4653-BEC0-4FB034E8A536}" type="datetime1">
              <a:rPr lang="nl-BE" smtClean="0"/>
              <a:t>18/03/2016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646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B6EA-3481-40C9-8B91-73902F4E22C5}" type="datetime1">
              <a:rPr lang="nl-BE" smtClean="0"/>
              <a:t>18/03/2016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917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93C9-74D7-46BC-9A16-90B18C8AEAE6}" type="datetime1">
              <a:rPr lang="nl-BE" smtClean="0"/>
              <a:t>18/03/2016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680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8A33-DBC2-4F3C-8E3E-C5BCA46411FA}" type="datetime1">
              <a:rPr lang="nl-BE" smtClean="0"/>
              <a:t>18/03/2016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556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8F35-61A6-4FCE-98C1-BD56B64042FD}" type="datetime1">
              <a:rPr lang="nl-BE" smtClean="0"/>
              <a:t>18/03/2016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000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47-8571-485F-8138-80A60DD0F67C}" type="datetime1">
              <a:rPr lang="nl-BE" smtClean="0"/>
              <a:t>18/03/2016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376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E496-7786-4BD6-9882-6AE5A6512998}" type="datetime1">
              <a:rPr lang="nl-BE" smtClean="0"/>
              <a:t>18/03/2016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0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D598-A32E-4E16-9D25-37512F304E09}" type="datetime1">
              <a:rPr lang="nl-BE" smtClean="0"/>
              <a:t>18/03/2016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33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9C26-1E95-4033-8084-732BC7DA3826}" type="datetime1">
              <a:rPr lang="nl-BE" smtClean="0"/>
              <a:t>18/03/2016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59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D6692-0A52-436D-84AE-22609B4C7703}" type="datetime1">
              <a:rPr lang="nl-BE" smtClean="0"/>
              <a:t>18/03/2016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2D88F-3C07-4650-841D-B7EE54B2B1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477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nl-NL" dirty="0" err="1" smtClean="0"/>
              <a:t>Neio</a:t>
            </a:r>
            <a:r>
              <a:rPr lang="nl-NL" dirty="0" smtClean="0"/>
              <a:t>: </a:t>
            </a:r>
            <a:r>
              <a:rPr lang="nl-NL" dirty="0" err="1" smtClean="0"/>
              <a:t>TeX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21</a:t>
            </a:r>
            <a:r>
              <a:rPr lang="nl-NL" baseline="30000" dirty="0" smtClean="0"/>
              <a:t>st</a:t>
            </a:r>
            <a:r>
              <a:rPr lang="nl-NL" dirty="0" smtClean="0"/>
              <a:t> </a:t>
            </a:r>
            <a:r>
              <a:rPr lang="nl-NL" dirty="0" err="1" smtClean="0"/>
              <a:t>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Titouan Vervack</a:t>
            </a:r>
          </a:p>
          <a:p>
            <a:r>
              <a:rPr lang="nl-NL" dirty="0" smtClean="0"/>
              <a:t>Promotor: Professor Marko van Dooren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250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Why</a:t>
            </a:r>
            <a:r>
              <a:rPr lang="nl-NL" dirty="0" smtClean="0"/>
              <a:t> output in </a:t>
            </a:r>
            <a:r>
              <a:rPr lang="nl-NL" dirty="0" err="1" smtClean="0"/>
              <a:t>java</a:t>
            </a:r>
            <a:r>
              <a:rPr lang="nl-NL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Chameleon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output Java</a:t>
            </a:r>
          </a:p>
          <a:p>
            <a:endParaRPr lang="nl-NL" dirty="0" smtClean="0"/>
          </a:p>
          <a:p>
            <a:r>
              <a:rPr lang="nl-NL" dirty="0" smtClean="0"/>
              <a:t>Java is </a:t>
            </a:r>
            <a:r>
              <a:rPr lang="nl-NL" dirty="0" err="1" smtClean="0"/>
              <a:t>statically</a:t>
            </a:r>
            <a:r>
              <a:rPr lang="nl-NL" dirty="0" smtClean="0"/>
              <a:t> </a:t>
            </a:r>
            <a:r>
              <a:rPr lang="nl-NL" dirty="0" err="1" smtClean="0"/>
              <a:t>typed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r>
              <a:rPr lang="nl-NL" dirty="0" smtClean="0"/>
              <a:t>Java is platform independent</a:t>
            </a:r>
          </a:p>
          <a:p>
            <a:endParaRPr lang="nl-NL" dirty="0"/>
          </a:p>
          <a:p>
            <a:r>
              <a:rPr lang="nl-NL" dirty="0" smtClean="0"/>
              <a:t>Java </a:t>
            </a:r>
            <a:r>
              <a:rPr lang="nl-NL" dirty="0" err="1" smtClean="0"/>
              <a:t>semantic</a:t>
            </a:r>
            <a:r>
              <a:rPr lang="nl-NL" dirty="0" smtClean="0"/>
              <a:t> ≈ </a:t>
            </a:r>
            <a:r>
              <a:rPr lang="nl-NL" dirty="0" err="1" smtClean="0"/>
              <a:t>Neio</a:t>
            </a:r>
            <a:r>
              <a:rPr lang="nl-NL" dirty="0" smtClean="0"/>
              <a:t> </a:t>
            </a:r>
            <a:r>
              <a:rPr lang="nl-NL" dirty="0" err="1" smtClean="0"/>
              <a:t>semantic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777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Building a document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Start out </a:t>
            </a:r>
            <a:r>
              <a:rPr lang="nl-NL" dirty="0" err="1" smtClean="0"/>
              <a:t>with</a:t>
            </a:r>
            <a:r>
              <a:rPr lang="nl-NL" dirty="0" smtClean="0"/>
              <a:t> documentclass</a:t>
            </a:r>
          </a:p>
          <a:p>
            <a:r>
              <a:rPr lang="nl-NL" dirty="0" err="1" smtClean="0"/>
              <a:t>Everything</a:t>
            </a:r>
            <a:r>
              <a:rPr lang="nl-NL" dirty="0" smtClean="0"/>
              <a:t> is a </a:t>
            </a:r>
            <a:r>
              <a:rPr lang="nl-NL" dirty="0" err="1" smtClean="0"/>
              <a:t>methodcall</a:t>
            </a:r>
            <a:endParaRPr lang="nl-NL" dirty="0" smtClean="0"/>
          </a:p>
          <a:p>
            <a:endParaRPr lang="nl-NL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11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55" y="1315788"/>
            <a:ext cx="4487903" cy="19857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11" y="3960735"/>
            <a:ext cx="7386508" cy="164598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815137" y="1535906"/>
            <a:ext cx="96678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26976" y="1901293"/>
            <a:ext cx="96678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058412" y="4427537"/>
            <a:ext cx="1504063" cy="39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02694" y="4205286"/>
            <a:ext cx="1695451" cy="666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00850" y="2095500"/>
            <a:ext cx="40894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08350" y="4654550"/>
            <a:ext cx="61341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26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Building a document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12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360" y="1706821"/>
            <a:ext cx="7603176" cy="1694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648" y="3742626"/>
            <a:ext cx="6745710" cy="2271351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413000" y="1955800"/>
            <a:ext cx="1752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87750" y="4165600"/>
            <a:ext cx="2463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97200" y="2190750"/>
            <a:ext cx="15748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68700" y="4432300"/>
            <a:ext cx="294005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63900" y="2425700"/>
            <a:ext cx="6311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81400" y="4584700"/>
            <a:ext cx="55626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82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Building a document: </a:t>
            </a:r>
            <a:r>
              <a:rPr lang="nl-NL" dirty="0" err="1" smtClean="0"/>
              <a:t>result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404" y="1665204"/>
            <a:ext cx="5723629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461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Nested</a:t>
            </a:r>
            <a:r>
              <a:rPr lang="nl-NL" dirty="0" smtClean="0"/>
              <a:t> </a:t>
            </a:r>
            <a:r>
              <a:rPr lang="nl-NL" dirty="0" err="1" smtClean="0"/>
              <a:t>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Allow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nesting of </a:t>
            </a:r>
            <a:r>
              <a:rPr lang="nl-NL" dirty="0" err="1" smtClean="0"/>
              <a:t>method</a:t>
            </a:r>
            <a:endParaRPr lang="nl-NL" dirty="0" smtClean="0"/>
          </a:p>
          <a:p>
            <a:r>
              <a:rPr lang="nl-NL" dirty="0" err="1"/>
              <a:t>n</a:t>
            </a:r>
            <a:r>
              <a:rPr lang="nl-NL" dirty="0" err="1" smtClean="0"/>
              <a:t>ested</a:t>
            </a:r>
            <a:r>
              <a:rPr lang="nl-NL" dirty="0" smtClean="0"/>
              <a:t> type f(</a:t>
            </a:r>
            <a:r>
              <a:rPr lang="nl-NL" dirty="0" err="1" smtClean="0"/>
              <a:t>arg</a:t>
            </a:r>
            <a:r>
              <a:rPr lang="nl-NL" dirty="0" smtClean="0"/>
              <a:t>, Integer)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14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9" t="48821"/>
          <a:stretch/>
        </p:blipFill>
        <p:spPr>
          <a:xfrm>
            <a:off x="401052" y="3497179"/>
            <a:ext cx="5065419" cy="1218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5" t="40344" r="2823" b="26409"/>
          <a:stretch/>
        </p:blipFill>
        <p:spPr>
          <a:xfrm>
            <a:off x="409074" y="4916904"/>
            <a:ext cx="7074570" cy="9545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08"/>
          <a:stretch/>
        </p:blipFill>
        <p:spPr>
          <a:xfrm>
            <a:off x="6106531" y="1288881"/>
            <a:ext cx="5774324" cy="18368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84143" y="1319212"/>
            <a:ext cx="581025" cy="202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/>
          <p:cNvSpPr/>
          <p:nvPr/>
        </p:nvSpPr>
        <p:spPr>
          <a:xfrm>
            <a:off x="3768725" y="2384425"/>
            <a:ext cx="1057275" cy="365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428625" y="3540125"/>
            <a:ext cx="298450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 11"/>
          <p:cNvSpPr/>
          <p:nvPr/>
        </p:nvSpPr>
        <p:spPr>
          <a:xfrm>
            <a:off x="4225925" y="4975225"/>
            <a:ext cx="222250" cy="142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856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6" grpId="1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573" y="3675951"/>
            <a:ext cx="6745710" cy="227135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21920" y="1982203"/>
            <a:ext cx="2614863" cy="3553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tangle 17"/>
          <p:cNvSpPr/>
          <p:nvPr/>
        </p:nvSpPr>
        <p:spPr>
          <a:xfrm>
            <a:off x="986088" y="2038350"/>
            <a:ext cx="2406316" cy="311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tangle 16"/>
          <p:cNvSpPr/>
          <p:nvPr/>
        </p:nvSpPr>
        <p:spPr>
          <a:xfrm>
            <a:off x="1034214" y="2094497"/>
            <a:ext cx="2221832" cy="2582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tangle 15"/>
          <p:cNvSpPr/>
          <p:nvPr/>
        </p:nvSpPr>
        <p:spPr>
          <a:xfrm>
            <a:off x="1090362" y="2143501"/>
            <a:ext cx="2021305" cy="2109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tangle 14"/>
          <p:cNvSpPr/>
          <p:nvPr/>
        </p:nvSpPr>
        <p:spPr>
          <a:xfrm>
            <a:off x="1178593" y="2230856"/>
            <a:ext cx="1660358" cy="158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tangle 13"/>
          <p:cNvSpPr/>
          <p:nvPr/>
        </p:nvSpPr>
        <p:spPr>
          <a:xfrm>
            <a:off x="1266825" y="2391276"/>
            <a:ext cx="1179095" cy="938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Context types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15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589" y="1526340"/>
            <a:ext cx="4487903" cy="19857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612" y="3754194"/>
            <a:ext cx="6432884" cy="14334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4848" y="2431381"/>
            <a:ext cx="11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Document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181" y="2904625"/>
            <a:ext cx="93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Chapter</a:t>
            </a:r>
            <a:endParaRPr lang="nl-NL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643814" y="426820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Paragraph</a:t>
            </a:r>
            <a:endParaRPr lang="nl-NL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531520" y="336182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Paragraph</a:t>
            </a:r>
            <a:endParaRPr lang="nl-NL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539541" y="3843087"/>
            <a:ext cx="93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Chapter</a:t>
            </a:r>
            <a:endParaRPr lang="nl-NL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531522" y="515453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Paragraph</a:t>
            </a:r>
            <a:endParaRPr lang="nl-NL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403182" y="4741445"/>
            <a:ext cx="93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Chapter</a:t>
            </a:r>
            <a:endParaRPr lang="nl-NL" dirty="0" smtClean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345918" y="2606470"/>
            <a:ext cx="1" cy="517969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343025" y="3121819"/>
            <a:ext cx="135732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471613" y="3119437"/>
            <a:ext cx="2380" cy="91678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478756" y="3555206"/>
            <a:ext cx="123824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471607" y="4031461"/>
            <a:ext cx="123824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593567" y="4025694"/>
            <a:ext cx="1870" cy="43915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595438" y="4460082"/>
            <a:ext cx="12382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345401" y="3119436"/>
            <a:ext cx="5" cy="92630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350163" y="4926806"/>
            <a:ext cx="12382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345401" y="4005264"/>
            <a:ext cx="5" cy="92630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469266" y="4922950"/>
            <a:ext cx="1870" cy="43915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471137" y="5354957"/>
            <a:ext cx="12382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38800" y="3962400"/>
            <a:ext cx="14706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111240" y="4168140"/>
            <a:ext cx="13563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339840" y="4358640"/>
            <a:ext cx="53416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339840" y="4564380"/>
            <a:ext cx="16383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560820" y="4762500"/>
            <a:ext cx="49682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103620" y="4968240"/>
            <a:ext cx="13563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339840" y="5173980"/>
            <a:ext cx="40843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74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17" grpId="0" animBg="1"/>
      <p:bldP spid="16" grpId="0" animBg="1"/>
      <p:bldP spid="15" grpId="0" animBg="1"/>
      <p:bldP spid="14" grpId="0" animBg="1"/>
      <p:bldP spid="3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Customisability</a:t>
            </a:r>
            <a:r>
              <a:rPr lang="nl-NL" dirty="0" smtClean="0"/>
              <a:t>: </a:t>
            </a:r>
            <a:r>
              <a:rPr lang="nl-NL" dirty="0" err="1" smtClean="0"/>
              <a:t>inheritance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16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97" y="3918554"/>
            <a:ext cx="5306304" cy="23355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64" y="1490165"/>
            <a:ext cx="4526296" cy="45496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3" y="1468591"/>
            <a:ext cx="4375858" cy="224633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609600" y="4171950"/>
            <a:ext cx="13620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10325" y="1905000"/>
            <a:ext cx="17335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08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Customisability</a:t>
            </a:r>
            <a:r>
              <a:rPr lang="nl-NL" dirty="0" smtClean="0"/>
              <a:t>: </a:t>
            </a:r>
            <a:r>
              <a:rPr lang="nl-NL" dirty="0" err="1" smtClean="0"/>
              <a:t>executing</a:t>
            </a:r>
            <a:r>
              <a:rPr lang="nl-NL" dirty="0" smtClean="0"/>
              <a:t> code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17</a:t>
            </a:fld>
            <a:endParaRPr lang="nl-BE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205" y="1430097"/>
            <a:ext cx="3857499" cy="2045022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55" y="3630973"/>
            <a:ext cx="9024952" cy="26815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03675" y="2270125"/>
            <a:ext cx="1698625" cy="200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1660525" y="4457700"/>
            <a:ext cx="2879725" cy="587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3905250" y="2619374"/>
            <a:ext cx="3476625" cy="854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/>
          <p:cNvSpPr/>
          <p:nvPr/>
        </p:nvSpPr>
        <p:spPr>
          <a:xfrm>
            <a:off x="1653540" y="5288280"/>
            <a:ext cx="4084320" cy="982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Rectangle 2"/>
          <p:cNvSpPr/>
          <p:nvPr/>
        </p:nvSpPr>
        <p:spPr>
          <a:xfrm>
            <a:off x="1284732" y="5147310"/>
            <a:ext cx="9334500" cy="1190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/>
          <p:cNvSpPr/>
          <p:nvPr/>
        </p:nvSpPr>
        <p:spPr>
          <a:xfrm>
            <a:off x="3604260" y="2606040"/>
            <a:ext cx="4267200" cy="937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540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3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Customisability</a:t>
            </a:r>
            <a:r>
              <a:rPr lang="nl-NL" dirty="0" smtClean="0"/>
              <a:t>: </a:t>
            </a:r>
            <a:r>
              <a:rPr lang="nl-NL" dirty="0" err="1" smtClean="0"/>
              <a:t>executing</a:t>
            </a:r>
            <a:r>
              <a:rPr lang="nl-NL" dirty="0" smtClean="0"/>
              <a:t> code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18</a:t>
            </a:fld>
            <a:endParaRPr lang="nl-B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23" r="52526"/>
          <a:stretch/>
        </p:blipFill>
        <p:spPr>
          <a:xfrm>
            <a:off x="367699" y="4267199"/>
            <a:ext cx="4284513" cy="11149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41" r="56316"/>
          <a:stretch/>
        </p:blipFill>
        <p:spPr>
          <a:xfrm>
            <a:off x="6906126" y="4355431"/>
            <a:ext cx="5029194" cy="907318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24"/>
          <a:stretch/>
        </p:blipFill>
        <p:spPr>
          <a:xfrm>
            <a:off x="6906121" y="2975812"/>
            <a:ext cx="3780298" cy="856325"/>
          </a:xfrm>
        </p:spPr>
      </p:pic>
      <p:pic>
        <p:nvPicPr>
          <p:cNvPr id="14" name="Content Placeholder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58"/>
          <a:stretch/>
        </p:blipFill>
        <p:spPr>
          <a:xfrm>
            <a:off x="778038" y="2935704"/>
            <a:ext cx="3857499" cy="884319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5013158" y="3866148"/>
            <a:ext cx="1652331" cy="385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570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Add</a:t>
            </a:r>
            <a:r>
              <a:rPr lang="nl-NL" dirty="0" smtClean="0"/>
              <a:t> content </a:t>
            </a:r>
            <a:r>
              <a:rPr lang="nl-NL" dirty="0" err="1" smtClean="0"/>
              <a:t>through</a:t>
            </a:r>
            <a:r>
              <a:rPr lang="nl-NL" dirty="0" smtClean="0"/>
              <a:t> code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02" y="1644977"/>
            <a:ext cx="2810267" cy="190526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19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36" y="3902340"/>
            <a:ext cx="8383170" cy="2181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604" y="1137445"/>
            <a:ext cx="2275655" cy="260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7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dirty="0" err="1" smtClean="0"/>
              <a:t>it</a:t>
            </a:r>
            <a:r>
              <a:rPr lang="nl-NL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Markup</a:t>
            </a:r>
            <a:r>
              <a:rPr lang="nl-NL" dirty="0" smtClean="0"/>
              <a:t> </a:t>
            </a:r>
            <a:r>
              <a:rPr lang="nl-NL" dirty="0" err="1" smtClean="0"/>
              <a:t>language</a:t>
            </a:r>
            <a:r>
              <a:rPr lang="nl-NL" dirty="0" smtClean="0"/>
              <a:t>	</a:t>
            </a:r>
          </a:p>
          <a:p>
            <a:endParaRPr lang="nl-NL" dirty="0" smtClean="0"/>
          </a:p>
          <a:p>
            <a:r>
              <a:rPr lang="nl-NL" dirty="0" err="1" smtClean="0"/>
              <a:t>Inspired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TeX</a:t>
            </a:r>
            <a:r>
              <a:rPr lang="nl-NL" dirty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markdown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468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787" y="2619174"/>
            <a:ext cx="6325113" cy="2474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Customisability</a:t>
            </a:r>
            <a:r>
              <a:rPr lang="nl-NL" dirty="0" smtClean="0"/>
              <a:t>: </a:t>
            </a:r>
            <a:r>
              <a:rPr lang="nl-NL" dirty="0" err="1" smtClean="0"/>
              <a:t>custom</a:t>
            </a:r>
            <a:r>
              <a:rPr lang="nl-NL" dirty="0" smtClean="0"/>
              <a:t> </a:t>
            </a:r>
            <a:r>
              <a:rPr lang="nl-NL" dirty="0" err="1" smtClean="0"/>
              <a:t>commands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27" y="1625099"/>
            <a:ext cx="4433579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20</a:t>
            </a:fld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>
            <a:off x="5676900" y="3448050"/>
            <a:ext cx="21050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676900" y="4562475"/>
            <a:ext cx="19716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85825" y="3600450"/>
            <a:ext cx="2133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85825" y="4467225"/>
            <a:ext cx="37433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4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Future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 </a:t>
            </a:r>
            <a:r>
              <a:rPr lang="nl-NL" dirty="0" err="1" smtClean="0"/>
              <a:t>before</a:t>
            </a:r>
            <a:r>
              <a:rPr lang="nl-NL" dirty="0" smtClean="0"/>
              <a:t> hand 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Slideshows</a:t>
            </a:r>
          </a:p>
          <a:p>
            <a:endParaRPr lang="nl-NL" dirty="0" smtClean="0"/>
          </a:p>
          <a:p>
            <a:r>
              <a:rPr lang="nl-NL" dirty="0" err="1"/>
              <a:t>Surround</a:t>
            </a:r>
            <a:r>
              <a:rPr lang="nl-NL" dirty="0"/>
              <a:t> methodes</a:t>
            </a:r>
          </a:p>
          <a:p>
            <a:endParaRPr lang="nl-NL" dirty="0" smtClean="0"/>
          </a:p>
          <a:p>
            <a:r>
              <a:rPr lang="nl-NL" dirty="0" err="1" smtClean="0"/>
              <a:t>Further</a:t>
            </a:r>
            <a:r>
              <a:rPr lang="nl-NL" dirty="0" smtClean="0"/>
              <a:t> controles on </a:t>
            </a:r>
            <a:r>
              <a:rPr lang="nl-NL" dirty="0" err="1" smtClean="0"/>
              <a:t>static</a:t>
            </a:r>
            <a:r>
              <a:rPr lang="nl-NL" dirty="0" smtClean="0"/>
              <a:t> </a:t>
            </a:r>
            <a:r>
              <a:rPr lang="nl-NL" dirty="0" err="1" smtClean="0"/>
              <a:t>typing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err="1" smtClean="0"/>
              <a:t>Create</a:t>
            </a:r>
            <a:r>
              <a:rPr lang="nl-NL" dirty="0" smtClean="0"/>
              <a:t> more </a:t>
            </a:r>
            <a:r>
              <a:rPr lang="nl-NL" dirty="0" err="1" smtClean="0"/>
              <a:t>documentclassses</a:t>
            </a:r>
            <a:r>
              <a:rPr lang="nl-NL" dirty="0" smtClean="0"/>
              <a:t> (</a:t>
            </a:r>
            <a:r>
              <a:rPr lang="nl-NL" dirty="0" err="1" smtClean="0"/>
              <a:t>article</a:t>
            </a:r>
            <a:r>
              <a:rPr lang="nl-NL" dirty="0" smtClean="0"/>
              <a:t>, letter, </a:t>
            </a:r>
            <a:r>
              <a:rPr lang="nl-NL" dirty="0" err="1" smtClean="0"/>
              <a:t>book</a:t>
            </a:r>
            <a:r>
              <a:rPr lang="nl-NL" dirty="0" smtClean="0"/>
              <a:t>,…)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21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4381500" y="2871041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*</a:t>
            </a:r>
            <a:r>
              <a:rPr lang="nl-NL" dirty="0" err="1"/>
              <a:t>b</a:t>
            </a:r>
            <a:r>
              <a:rPr lang="nl-NL" dirty="0" err="1" smtClean="0"/>
              <a:t>old</a:t>
            </a:r>
            <a:r>
              <a:rPr lang="nl-NL" dirty="0" smtClean="0"/>
              <a:t> </a:t>
            </a:r>
            <a:r>
              <a:rPr lang="nl-NL" dirty="0" err="1" smtClean="0"/>
              <a:t>text</a:t>
            </a:r>
            <a:r>
              <a:rPr lang="nl-NL" dirty="0" smtClean="0"/>
              <a:t>*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6257925" y="2880566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/>
              <a:t>b</a:t>
            </a:r>
            <a:r>
              <a:rPr lang="nl-NL" b="1" dirty="0" err="1" smtClean="0"/>
              <a:t>old</a:t>
            </a:r>
            <a:r>
              <a:rPr lang="nl-NL" b="1" dirty="0" smtClean="0"/>
              <a:t> </a:t>
            </a:r>
            <a:r>
              <a:rPr lang="nl-NL" b="1" dirty="0" err="1" smtClean="0"/>
              <a:t>text</a:t>
            </a:r>
            <a:endParaRPr lang="nl-BE" b="1" dirty="0"/>
          </a:p>
        </p:txBody>
      </p:sp>
      <p:sp>
        <p:nvSpPr>
          <p:cNvPr id="8" name="Right Arrow 7"/>
          <p:cNvSpPr/>
          <p:nvPr/>
        </p:nvSpPr>
        <p:spPr>
          <a:xfrm>
            <a:off x="5610225" y="2975816"/>
            <a:ext cx="504825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853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6" grpId="1"/>
      <p:bldP spid="7" grpId="0"/>
      <p:bldP spid="7" grpId="1"/>
      <p:bldP spid="8" grpId="0" animBg="1"/>
      <p:bldP spid="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Future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	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Compiler </a:t>
            </a:r>
            <a:r>
              <a:rPr lang="nl-NL" dirty="0" err="1" smtClean="0"/>
              <a:t>optimizations</a:t>
            </a:r>
            <a:endParaRPr lang="nl-NL" dirty="0" smtClean="0"/>
          </a:p>
          <a:p>
            <a:endParaRPr lang="nl-NL" dirty="0"/>
          </a:p>
          <a:p>
            <a:r>
              <a:rPr lang="nl-NL" dirty="0" err="1"/>
              <a:t>Aliases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 (e.g. alias star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smtClean="0"/>
              <a:t>*)</a:t>
            </a:r>
          </a:p>
          <a:p>
            <a:endParaRPr lang="nl-NL" dirty="0"/>
          </a:p>
          <a:p>
            <a:r>
              <a:rPr lang="nl-NL" dirty="0"/>
              <a:t>Automatic double latex </a:t>
            </a:r>
            <a:r>
              <a:rPr lang="nl-NL" dirty="0" err="1"/>
              <a:t>compile</a:t>
            </a:r>
            <a:r>
              <a:rPr lang="nl-NL" dirty="0"/>
              <a:t> </a:t>
            </a:r>
            <a:r>
              <a:rPr lang="nl-NL" dirty="0" err="1" smtClean="0"/>
              <a:t>detection</a:t>
            </a:r>
            <a:endParaRPr lang="nl-NL" dirty="0"/>
          </a:p>
          <a:p>
            <a:endParaRPr lang="nl-NL" dirty="0"/>
          </a:p>
          <a:p>
            <a:r>
              <a:rPr lang="nl-NL" dirty="0" smtClean="0"/>
              <a:t>Native output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languages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</a:t>
            </a:r>
            <a:r>
              <a:rPr lang="nl-NL" dirty="0" err="1" smtClean="0"/>
              <a:t>than</a:t>
            </a:r>
            <a:r>
              <a:rPr lang="nl-NL" dirty="0" smtClean="0"/>
              <a:t> latex</a:t>
            </a:r>
          </a:p>
          <a:p>
            <a:endParaRPr lang="nl-NL" dirty="0" smtClean="0"/>
          </a:p>
          <a:p>
            <a:r>
              <a:rPr lang="nl-NL" dirty="0" err="1" smtClean="0"/>
              <a:t>Further</a:t>
            </a:r>
            <a:r>
              <a:rPr lang="nl-NL" dirty="0" smtClean="0"/>
              <a:t> </a:t>
            </a:r>
            <a:r>
              <a:rPr lang="nl-NL" dirty="0" err="1" smtClean="0"/>
              <a:t>implementation</a:t>
            </a:r>
            <a:r>
              <a:rPr lang="nl-NL" dirty="0" smtClean="0"/>
              <a:t> of </a:t>
            </a:r>
            <a:r>
              <a:rPr lang="nl-NL" dirty="0" err="1" smtClean="0"/>
              <a:t>commonly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latex packages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smtClean="0"/>
              <a:t>Promotor</a:t>
            </a:r>
            <a:r>
              <a:rPr lang="nl-BE" dirty="0" smtClean="0"/>
              <a:t>: Professor Marko van Dooren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77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good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bad: </a:t>
            </a:r>
            <a:r>
              <a:rPr lang="nl-NL" dirty="0" err="1" smtClean="0"/>
              <a:t>Markdown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72891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extensible</a:t>
            </a:r>
            <a:endParaRPr lang="nl-NL" dirty="0"/>
          </a:p>
          <a:p>
            <a:pPr>
              <a:buFontTx/>
              <a:buChar char="-"/>
            </a:pPr>
            <a:endParaRPr lang="nl-NL" dirty="0" smtClean="0"/>
          </a:p>
          <a:p>
            <a:pPr>
              <a:buFontTx/>
              <a:buChar char="-"/>
            </a:pPr>
            <a:r>
              <a:rPr lang="nl-NL" dirty="0" smtClean="0"/>
              <a:t>Too </a:t>
            </a:r>
            <a:r>
              <a:rPr lang="nl-NL" dirty="0" err="1" smtClean="0"/>
              <a:t>simple</a:t>
            </a:r>
            <a:r>
              <a:rPr lang="nl-NL" dirty="0" smtClean="0"/>
              <a:t> (no </a:t>
            </a:r>
            <a:r>
              <a:rPr lang="nl-NL" dirty="0" err="1" smtClean="0"/>
              <a:t>customisation</a:t>
            </a:r>
            <a:r>
              <a:rPr lang="nl-NL" dirty="0" smtClean="0"/>
              <a:t>) </a:t>
            </a:r>
          </a:p>
          <a:p>
            <a:pPr>
              <a:buFontTx/>
              <a:buChar char="-"/>
            </a:pPr>
            <a:endParaRPr lang="nl-NL" dirty="0"/>
          </a:p>
          <a:p>
            <a:pPr>
              <a:buFontTx/>
              <a:buChar char="-"/>
            </a:pPr>
            <a:r>
              <a:rPr lang="nl-NL" dirty="0" smtClean="0"/>
              <a:t>No </a:t>
            </a:r>
            <a:r>
              <a:rPr lang="nl-NL" dirty="0" err="1" smtClean="0"/>
              <a:t>programming</a:t>
            </a:r>
            <a:r>
              <a:rPr lang="nl-NL" dirty="0" smtClean="0"/>
              <a:t> model</a:t>
            </a:r>
          </a:p>
          <a:p>
            <a:pPr>
              <a:buFont typeface="Calibri" panose="020F0502020204030204" pitchFamily="34" charset="0"/>
              <a:buChar char="‒"/>
            </a:pPr>
            <a:endParaRPr lang="nl-NL" dirty="0"/>
          </a:p>
          <a:p>
            <a:pPr>
              <a:buFont typeface="Calibri" panose="020F0502020204030204" pitchFamily="34" charset="0"/>
              <a:buChar char="‒"/>
            </a:pP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3</a:t>
            </a:fld>
            <a:endParaRPr lang="nl-BE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80909" y="1825625"/>
            <a:ext cx="47728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+"/>
            </a:pPr>
            <a:r>
              <a:rPr lang="nl-NL" dirty="0" smtClean="0"/>
              <a:t>Easy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read</a:t>
            </a:r>
            <a:r>
              <a:rPr lang="nl-NL" dirty="0" smtClean="0"/>
              <a:t>/</a:t>
            </a:r>
            <a:r>
              <a:rPr lang="nl-NL" dirty="0" err="1" smtClean="0"/>
              <a:t>write</a:t>
            </a:r>
            <a:endParaRPr lang="nl-NL" dirty="0" smtClean="0"/>
          </a:p>
          <a:p>
            <a:pPr>
              <a:buFontTx/>
              <a:buChar char="+"/>
            </a:pPr>
            <a:endParaRPr lang="nl-NL" dirty="0" smtClean="0"/>
          </a:p>
          <a:p>
            <a:pPr>
              <a:buFontTx/>
              <a:buChar char="+"/>
            </a:pPr>
            <a:r>
              <a:rPr lang="nl-NL" dirty="0" err="1" smtClean="0"/>
              <a:t>Very</a:t>
            </a:r>
            <a:r>
              <a:rPr lang="nl-NL" dirty="0" smtClean="0"/>
              <a:t> easy </a:t>
            </a:r>
            <a:r>
              <a:rPr lang="nl-NL" dirty="0" err="1" smtClean="0"/>
              <a:t>to</a:t>
            </a:r>
            <a:r>
              <a:rPr lang="nl-NL" dirty="0" smtClean="0"/>
              <a:t> get </a:t>
            </a:r>
            <a:r>
              <a:rPr lang="nl-NL" dirty="0" err="1" smtClean="0"/>
              <a:t>started</a:t>
            </a:r>
            <a:endParaRPr lang="nl-NL" dirty="0" smtClean="0"/>
          </a:p>
          <a:p>
            <a:pPr>
              <a:buFontTx/>
              <a:buChar char="+"/>
            </a:pPr>
            <a:endParaRPr lang="nl-NL" dirty="0" smtClean="0"/>
          </a:p>
          <a:p>
            <a:pPr>
              <a:buFontTx/>
              <a:buChar char="+"/>
            </a:pPr>
            <a:endParaRPr lang="nl-NL" dirty="0" smtClean="0"/>
          </a:p>
          <a:p>
            <a:pPr>
              <a:buFontTx/>
              <a:buChar char="+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532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bad: </a:t>
            </a:r>
            <a:r>
              <a:rPr lang="nl-NL" dirty="0" err="1"/>
              <a:t>TeX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42709" cy="4351338"/>
          </a:xfrm>
        </p:spPr>
        <p:txBody>
          <a:bodyPr/>
          <a:lstStyle/>
          <a:p>
            <a:pPr>
              <a:buFont typeface="Calibri" panose="020F0502020204030204" pitchFamily="34" charset="0"/>
              <a:buChar char="-"/>
            </a:pPr>
            <a:r>
              <a:rPr lang="nl-NL" dirty="0" err="1" smtClean="0"/>
              <a:t>Steep</a:t>
            </a:r>
            <a:r>
              <a:rPr lang="nl-NL" dirty="0" smtClean="0"/>
              <a:t> </a:t>
            </a:r>
            <a:r>
              <a:rPr lang="nl-NL" dirty="0" err="1" smtClean="0"/>
              <a:t>initial</a:t>
            </a:r>
            <a:r>
              <a:rPr lang="nl-NL" dirty="0" smtClean="0"/>
              <a:t> </a:t>
            </a:r>
            <a:r>
              <a:rPr lang="nl-NL" dirty="0" err="1" smtClean="0"/>
              <a:t>learning</a:t>
            </a:r>
            <a:r>
              <a:rPr lang="nl-NL" dirty="0" smtClean="0"/>
              <a:t> curve</a:t>
            </a:r>
          </a:p>
          <a:p>
            <a:pPr>
              <a:buFont typeface="Calibri" panose="020F0502020204030204" pitchFamily="34" charset="0"/>
              <a:buChar char="-"/>
            </a:pPr>
            <a:endParaRPr lang="nl-NL" dirty="0"/>
          </a:p>
          <a:p>
            <a:pPr>
              <a:buFont typeface="Calibri" panose="020F0502020204030204" pitchFamily="34" charset="0"/>
              <a:buChar char="-"/>
            </a:pPr>
            <a:r>
              <a:rPr lang="nl-NL" dirty="0" err="1" smtClean="0"/>
              <a:t>Allows</a:t>
            </a:r>
            <a:r>
              <a:rPr lang="nl-NL" dirty="0" smtClean="0"/>
              <a:t> </a:t>
            </a:r>
            <a:r>
              <a:rPr lang="nl-NL" dirty="0" err="1" smtClean="0"/>
              <a:t>redefenition</a:t>
            </a:r>
            <a:r>
              <a:rPr lang="nl-NL" dirty="0" smtClean="0"/>
              <a:t> of </a:t>
            </a:r>
            <a:r>
              <a:rPr lang="nl-NL" dirty="0" err="1" smtClean="0"/>
              <a:t>commands</a:t>
            </a:r>
            <a:endParaRPr lang="nl-NL" dirty="0"/>
          </a:p>
          <a:p>
            <a:pPr>
              <a:buFont typeface="Calibri" panose="020F0502020204030204" pitchFamily="34" charset="0"/>
              <a:buChar char="-"/>
            </a:pPr>
            <a:endParaRPr lang="nl-NL" dirty="0" smtClean="0"/>
          </a:p>
          <a:p>
            <a:pPr>
              <a:buFont typeface="Calibri" panose="020F0502020204030204" pitchFamily="34" charset="0"/>
              <a:buChar char="-"/>
            </a:pPr>
            <a:r>
              <a:rPr lang="nl-NL" dirty="0" err="1" smtClean="0"/>
              <a:t>Overly</a:t>
            </a:r>
            <a:r>
              <a:rPr lang="nl-NL" dirty="0" smtClean="0"/>
              <a:t> complex</a:t>
            </a:r>
          </a:p>
          <a:p>
            <a:pPr>
              <a:buFont typeface="Calibri" panose="020F0502020204030204" pitchFamily="34" charset="0"/>
              <a:buChar char="-"/>
            </a:pPr>
            <a:endParaRPr lang="nl-NL" dirty="0"/>
          </a:p>
          <a:p>
            <a:pPr>
              <a:buFont typeface="Calibri" panose="020F0502020204030204" pitchFamily="34" charset="0"/>
              <a:buChar char="-"/>
            </a:pP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statically</a:t>
            </a:r>
            <a:r>
              <a:rPr lang="nl-NL" dirty="0" smtClean="0"/>
              <a:t> </a:t>
            </a:r>
            <a:r>
              <a:rPr lang="nl-NL" dirty="0" err="1" smtClean="0"/>
              <a:t>typed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4</a:t>
            </a:fld>
            <a:endParaRPr lang="nl-BE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80909" y="1825625"/>
            <a:ext cx="47728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+"/>
            </a:pPr>
            <a:r>
              <a:rPr lang="nl-NL" dirty="0" smtClean="0"/>
              <a:t>Well </a:t>
            </a:r>
            <a:r>
              <a:rPr lang="nl-NL" dirty="0" err="1"/>
              <a:t>s</a:t>
            </a:r>
            <a:r>
              <a:rPr lang="nl-NL" dirty="0" err="1" smtClean="0"/>
              <a:t>uited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complex </a:t>
            </a:r>
            <a:r>
              <a:rPr lang="nl-NL" dirty="0" err="1" smtClean="0"/>
              <a:t>documents</a:t>
            </a:r>
            <a:endParaRPr lang="nl-NL" dirty="0" smtClean="0"/>
          </a:p>
          <a:p>
            <a:pPr>
              <a:buFontTx/>
              <a:buChar char="+"/>
            </a:pPr>
            <a:endParaRPr lang="nl-NL" dirty="0"/>
          </a:p>
          <a:p>
            <a:pPr>
              <a:buFontTx/>
              <a:buChar char="+"/>
            </a:pPr>
            <a:r>
              <a:rPr lang="nl-NL" dirty="0" smtClean="0"/>
              <a:t>Has a </a:t>
            </a:r>
            <a:r>
              <a:rPr lang="nl-NL" dirty="0" err="1" smtClean="0"/>
              <a:t>programing</a:t>
            </a:r>
            <a:r>
              <a:rPr lang="nl-NL" dirty="0" smtClean="0"/>
              <a:t> model</a:t>
            </a:r>
          </a:p>
          <a:p>
            <a:pPr>
              <a:buFontTx/>
              <a:buChar char="+"/>
            </a:pPr>
            <a:endParaRPr lang="nl-NL" dirty="0" smtClean="0"/>
          </a:p>
          <a:p>
            <a:pPr>
              <a:buFontTx/>
              <a:buChar char="+"/>
            </a:pPr>
            <a:r>
              <a:rPr lang="nl-NL" dirty="0" smtClean="0"/>
              <a:t>Lots of packages</a:t>
            </a:r>
          </a:p>
          <a:p>
            <a:pPr>
              <a:buFontTx/>
              <a:buChar char="+"/>
            </a:pPr>
            <a:endParaRPr lang="nl-NL" dirty="0" smtClean="0"/>
          </a:p>
          <a:p>
            <a:pPr>
              <a:buFontTx/>
              <a:buChar char="+"/>
            </a:pPr>
            <a:endParaRPr lang="nl-NL" dirty="0" smtClean="0"/>
          </a:p>
          <a:p>
            <a:pPr>
              <a:buFontTx/>
              <a:buChar char="+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7406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bad: Word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42709" cy="4351338"/>
          </a:xfrm>
        </p:spPr>
        <p:txBody>
          <a:bodyPr/>
          <a:lstStyle/>
          <a:p>
            <a:pPr>
              <a:buFont typeface="Calibri" panose="020F0502020204030204" pitchFamily="34" charset="0"/>
              <a:buChar char="-"/>
            </a:pPr>
            <a:r>
              <a:rPr lang="nl-NL" dirty="0" err="1" smtClean="0"/>
              <a:t>Corruptable</a:t>
            </a:r>
            <a:r>
              <a:rPr lang="nl-NL" dirty="0" smtClean="0"/>
              <a:t> fileformat</a:t>
            </a:r>
          </a:p>
          <a:p>
            <a:pPr>
              <a:buFont typeface="Calibri" panose="020F0502020204030204" pitchFamily="34" charset="0"/>
              <a:buChar char="-"/>
            </a:pPr>
            <a:endParaRPr lang="nl-NL" dirty="0"/>
          </a:p>
          <a:p>
            <a:pPr>
              <a:buFont typeface="Calibri" panose="020F0502020204030204" pitchFamily="34" charset="0"/>
              <a:buChar char="-"/>
            </a:pPr>
            <a:r>
              <a:rPr lang="nl-NL" dirty="0" err="1" smtClean="0"/>
              <a:t>Not</a:t>
            </a:r>
            <a:r>
              <a:rPr lang="nl-NL" dirty="0" smtClean="0"/>
              <a:t> platform independent</a:t>
            </a:r>
          </a:p>
          <a:p>
            <a:pPr>
              <a:buFont typeface="Calibri" panose="020F0502020204030204" pitchFamily="34" charset="0"/>
              <a:buChar char="-"/>
            </a:pPr>
            <a:endParaRPr lang="nl-NL" dirty="0"/>
          </a:p>
          <a:p>
            <a:pPr>
              <a:buFont typeface="Calibri" panose="020F0502020204030204" pitchFamily="34" charset="0"/>
              <a:buChar char="-"/>
            </a:pPr>
            <a:r>
              <a:rPr lang="nl-NL" dirty="0" smtClean="0"/>
              <a:t>Overkill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very</a:t>
            </a:r>
            <a:r>
              <a:rPr lang="nl-NL" dirty="0" smtClean="0"/>
              <a:t> </a:t>
            </a:r>
            <a:r>
              <a:rPr lang="nl-NL" dirty="0" err="1" smtClean="0"/>
              <a:t>simple</a:t>
            </a:r>
            <a:r>
              <a:rPr lang="nl-NL" dirty="0" smtClean="0"/>
              <a:t> </a:t>
            </a:r>
            <a:r>
              <a:rPr lang="nl-NL" dirty="0" err="1" smtClean="0"/>
              <a:t>documents</a:t>
            </a:r>
            <a:endParaRPr lang="nl-NL" dirty="0" smtClean="0"/>
          </a:p>
          <a:p>
            <a:pPr>
              <a:buFont typeface="Calibri" panose="020F0502020204030204" pitchFamily="34" charset="0"/>
              <a:buChar char="-"/>
            </a:pPr>
            <a:endParaRPr lang="nl-NL" dirty="0"/>
          </a:p>
          <a:p>
            <a:pPr>
              <a:buFont typeface="Calibri" panose="020F0502020204030204" pitchFamily="34" charset="0"/>
              <a:buChar char="-"/>
            </a:pPr>
            <a:r>
              <a:rPr lang="nl-NL" dirty="0" err="1" smtClean="0"/>
              <a:t>Not</a:t>
            </a:r>
            <a:r>
              <a:rPr lang="nl-NL" dirty="0" smtClean="0"/>
              <a:t> well </a:t>
            </a:r>
            <a:r>
              <a:rPr lang="nl-NL" dirty="0" err="1" smtClean="0"/>
              <a:t>suited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very</a:t>
            </a:r>
            <a:r>
              <a:rPr lang="nl-NL" dirty="0" smtClean="0"/>
              <a:t> complex </a:t>
            </a:r>
            <a:r>
              <a:rPr lang="nl-NL" dirty="0" err="1" smtClean="0"/>
              <a:t>documents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5</a:t>
            </a:fld>
            <a:endParaRPr lang="nl-BE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80909" y="1825625"/>
            <a:ext cx="47728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+"/>
            </a:pPr>
            <a:r>
              <a:rPr lang="nl-NL" dirty="0" err="1" smtClean="0"/>
              <a:t>Very</a:t>
            </a:r>
            <a:r>
              <a:rPr lang="nl-NL" dirty="0" smtClean="0"/>
              <a:t> well </a:t>
            </a:r>
            <a:r>
              <a:rPr lang="nl-NL" dirty="0" err="1" smtClean="0"/>
              <a:t>known</a:t>
            </a:r>
            <a:endParaRPr lang="nl-NL" dirty="0" smtClean="0"/>
          </a:p>
          <a:p>
            <a:pPr>
              <a:buFontTx/>
              <a:buChar char="+"/>
            </a:pPr>
            <a:endParaRPr lang="nl-NL" dirty="0" smtClean="0"/>
          </a:p>
          <a:p>
            <a:pPr>
              <a:buFontTx/>
              <a:buChar char="+"/>
            </a:pPr>
            <a:r>
              <a:rPr lang="nl-NL" dirty="0" smtClean="0"/>
              <a:t>Easy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anyone</a:t>
            </a:r>
            <a:endParaRPr lang="nl-NL" dirty="0" smtClean="0"/>
          </a:p>
          <a:p>
            <a:pPr>
              <a:buFontTx/>
              <a:buChar char="+"/>
            </a:pPr>
            <a:endParaRPr lang="nl-NL" dirty="0" smtClean="0"/>
          </a:p>
          <a:p>
            <a:pPr>
              <a:buFontTx/>
              <a:buChar char="+"/>
            </a:pPr>
            <a:endParaRPr lang="nl-NL" dirty="0" smtClean="0"/>
          </a:p>
          <a:p>
            <a:pPr>
              <a:buFontTx/>
              <a:buChar char="+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129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Goals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Easy </a:t>
            </a:r>
            <a:r>
              <a:rPr lang="nl-NL" dirty="0" err="1" smtClean="0"/>
              <a:t>to</a:t>
            </a:r>
            <a:r>
              <a:rPr lang="nl-NL" dirty="0" smtClean="0"/>
              <a:t> get </a:t>
            </a:r>
            <a:r>
              <a:rPr lang="nl-NL" dirty="0" err="1" smtClean="0"/>
              <a:t>started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As </a:t>
            </a:r>
            <a:r>
              <a:rPr lang="nl-NL" dirty="0" err="1" smtClean="0"/>
              <a:t>powerful</a:t>
            </a:r>
            <a:r>
              <a:rPr lang="nl-NL" dirty="0" smtClean="0"/>
              <a:t> as </a:t>
            </a:r>
            <a:r>
              <a:rPr lang="nl-NL" dirty="0" err="1" smtClean="0"/>
              <a:t>TeX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As </a:t>
            </a:r>
            <a:r>
              <a:rPr lang="nl-NL" dirty="0" err="1" smtClean="0"/>
              <a:t>simple</a:t>
            </a:r>
            <a:r>
              <a:rPr lang="nl-NL" dirty="0" smtClean="0"/>
              <a:t> as </a:t>
            </a:r>
            <a:r>
              <a:rPr lang="nl-NL" dirty="0" err="1" smtClean="0"/>
              <a:t>markdown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Static</a:t>
            </a:r>
            <a:r>
              <a:rPr lang="nl-NL" dirty="0" smtClean="0"/>
              <a:t> typesystem</a:t>
            </a:r>
          </a:p>
          <a:p>
            <a:endParaRPr lang="nl-NL" dirty="0"/>
          </a:p>
          <a:p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792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63" y="1752599"/>
            <a:ext cx="11707524" cy="42100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2875" y="4248150"/>
            <a:ext cx="3162300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Compile</a:t>
            </a:r>
            <a:r>
              <a:rPr lang="nl-NL" dirty="0" smtClean="0"/>
              <a:t> flow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7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2551905" y="1638300"/>
            <a:ext cx="1400176" cy="1996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3122612" y="3902868"/>
            <a:ext cx="1797844" cy="1352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3843338" y="1597819"/>
            <a:ext cx="2162175" cy="230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 11"/>
          <p:cNvSpPr/>
          <p:nvPr/>
        </p:nvSpPr>
        <p:spPr>
          <a:xfrm>
            <a:off x="6010275" y="1962150"/>
            <a:ext cx="3367088" cy="412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tangle 15"/>
          <p:cNvSpPr/>
          <p:nvPr/>
        </p:nvSpPr>
        <p:spPr>
          <a:xfrm>
            <a:off x="5261811" y="3909512"/>
            <a:ext cx="736558" cy="1347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tangle 16"/>
          <p:cNvSpPr/>
          <p:nvPr/>
        </p:nvSpPr>
        <p:spPr>
          <a:xfrm>
            <a:off x="9377487" y="3408947"/>
            <a:ext cx="2558715" cy="1339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909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  <p:bldP spid="11" grpId="0" animBg="1"/>
      <p:bldP spid="12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Neio</a:t>
            </a:r>
            <a:r>
              <a:rPr lang="nl-NL" dirty="0" smtClean="0"/>
              <a:t> class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Javalike</a:t>
            </a:r>
            <a:r>
              <a:rPr lang="nl-NL" dirty="0" smtClean="0"/>
              <a:t> syntax</a:t>
            </a:r>
          </a:p>
          <a:p>
            <a:pPr lvl="1"/>
            <a:r>
              <a:rPr lang="nl-NL" dirty="0" err="1" smtClean="0"/>
              <a:t>Adoptability</a:t>
            </a:r>
            <a:r>
              <a:rPr lang="nl-NL" dirty="0" smtClean="0"/>
              <a:t> </a:t>
            </a:r>
          </a:p>
          <a:p>
            <a:pPr lvl="1"/>
            <a:r>
              <a:rPr lang="nl-NL" dirty="0" smtClean="0"/>
              <a:t>Easy </a:t>
            </a:r>
            <a:r>
              <a:rPr lang="nl-NL" dirty="0" err="1" smtClean="0"/>
              <a:t>translation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8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157" y="272716"/>
            <a:ext cx="4653887" cy="590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4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Neio</a:t>
            </a:r>
            <a:r>
              <a:rPr lang="nl-NL" dirty="0" smtClean="0"/>
              <a:t> script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Markdownlike</a:t>
            </a:r>
            <a:r>
              <a:rPr lang="nl-NL" dirty="0" smtClean="0"/>
              <a:t> syntax</a:t>
            </a:r>
          </a:p>
          <a:p>
            <a:pPr lvl="1"/>
            <a:r>
              <a:rPr lang="nl-NL" dirty="0" err="1" smtClean="0"/>
              <a:t>Adoptability</a:t>
            </a:r>
            <a:endParaRPr lang="nl-NL" dirty="0" smtClean="0"/>
          </a:p>
          <a:p>
            <a:pPr lvl="1"/>
            <a:r>
              <a:rPr lang="nl-NL" dirty="0"/>
              <a:t>E</a:t>
            </a:r>
            <a:r>
              <a:rPr lang="nl-NL" dirty="0" smtClean="0"/>
              <a:t>asy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read</a:t>
            </a:r>
            <a:r>
              <a:rPr lang="nl-NL" dirty="0" smtClean="0"/>
              <a:t>/</a:t>
            </a:r>
            <a:r>
              <a:rPr lang="nl-NL" dirty="0" err="1" smtClean="0"/>
              <a:t>write</a:t>
            </a:r>
            <a:endParaRPr lang="nl-NL" dirty="0" smtClean="0"/>
          </a:p>
          <a:p>
            <a:pPr lvl="1"/>
            <a:r>
              <a:rPr lang="nl-NL" dirty="0" smtClean="0"/>
              <a:t>Non-</a:t>
            </a:r>
            <a:r>
              <a:rPr lang="nl-NL" dirty="0" err="1" smtClean="0"/>
              <a:t>corruptable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9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528" y="1339851"/>
            <a:ext cx="5382376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3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481</Words>
  <Application>Microsoft Office PowerPoint</Application>
  <PresentationFormat>Breedbeeld</PresentationFormat>
  <Paragraphs>178</Paragraphs>
  <Slides>22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Neio: TeX for the 21st century</vt:lpstr>
      <vt:lpstr>What is it?</vt:lpstr>
      <vt:lpstr>The good and bad: Markdown</vt:lpstr>
      <vt:lpstr>The good and bad: TeX</vt:lpstr>
      <vt:lpstr>The good and bad: Word</vt:lpstr>
      <vt:lpstr>Goals</vt:lpstr>
      <vt:lpstr>Compile flow</vt:lpstr>
      <vt:lpstr>Neio class files</vt:lpstr>
      <vt:lpstr>Neio script files</vt:lpstr>
      <vt:lpstr>Why output in java?</vt:lpstr>
      <vt:lpstr>Building a document</vt:lpstr>
      <vt:lpstr>Building a document</vt:lpstr>
      <vt:lpstr>Building a document: result</vt:lpstr>
      <vt:lpstr>Nested methods</vt:lpstr>
      <vt:lpstr>Context types</vt:lpstr>
      <vt:lpstr>Customisability: inheritance</vt:lpstr>
      <vt:lpstr>Customisability: executing code</vt:lpstr>
      <vt:lpstr>Customisability: executing code</vt:lpstr>
      <vt:lpstr>Add content through code</vt:lpstr>
      <vt:lpstr>Customisability: custom commands</vt:lpstr>
      <vt:lpstr>Future work before hand in</vt:lpstr>
      <vt:lpstr>Future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Neio: LaTeX for the 21st century</dc:title>
  <dc:creator>Titouan Vervack</dc:creator>
  <cp:lastModifiedBy>Titouan Vervack</cp:lastModifiedBy>
  <cp:revision>57</cp:revision>
  <dcterms:created xsi:type="dcterms:W3CDTF">2016-03-13T18:07:58Z</dcterms:created>
  <dcterms:modified xsi:type="dcterms:W3CDTF">2016-03-18T15:21:25Z</dcterms:modified>
</cp:coreProperties>
</file>