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75"/>
  </p:notesMasterIdLst>
  <p:sldIdLst>
    <p:sldId id="256" r:id="rId2"/>
    <p:sldId id="257" r:id="rId3"/>
    <p:sldId id="259" r:id="rId4"/>
    <p:sldId id="260" r:id="rId5"/>
    <p:sldId id="262" r:id="rId6"/>
    <p:sldId id="263" r:id="rId7"/>
    <p:sldId id="264" r:id="rId8"/>
    <p:sldId id="265" r:id="rId9"/>
    <p:sldId id="261" r:id="rId10"/>
    <p:sldId id="266" r:id="rId11"/>
    <p:sldId id="267" r:id="rId12"/>
    <p:sldId id="268" r:id="rId13"/>
    <p:sldId id="269" r:id="rId14"/>
    <p:sldId id="275" r:id="rId15"/>
    <p:sldId id="270" r:id="rId16"/>
    <p:sldId id="271" r:id="rId17"/>
    <p:sldId id="272" r:id="rId18"/>
    <p:sldId id="276" r:id="rId19"/>
    <p:sldId id="277" r:id="rId20"/>
    <p:sldId id="273" r:id="rId21"/>
    <p:sldId id="330" r:id="rId22"/>
    <p:sldId id="274" r:id="rId23"/>
    <p:sldId id="278" r:id="rId24"/>
    <p:sldId id="279" r:id="rId25"/>
    <p:sldId id="282" r:id="rId26"/>
    <p:sldId id="280" r:id="rId27"/>
    <p:sldId id="281" r:id="rId28"/>
    <p:sldId id="283" r:id="rId29"/>
    <p:sldId id="331" r:id="rId30"/>
    <p:sldId id="293" r:id="rId31"/>
    <p:sldId id="294" r:id="rId32"/>
    <p:sldId id="332" r:id="rId33"/>
    <p:sldId id="295" r:id="rId34"/>
    <p:sldId id="284" r:id="rId35"/>
    <p:sldId id="333" r:id="rId36"/>
    <p:sldId id="285" r:id="rId37"/>
    <p:sldId id="286" r:id="rId38"/>
    <p:sldId id="288" r:id="rId39"/>
    <p:sldId id="289" r:id="rId40"/>
    <p:sldId id="290" r:id="rId41"/>
    <p:sldId id="291" r:id="rId42"/>
    <p:sldId id="296" r:id="rId43"/>
    <p:sldId id="297" r:id="rId44"/>
    <p:sldId id="292" r:id="rId45"/>
    <p:sldId id="298" r:id="rId46"/>
    <p:sldId id="305" r:id="rId47"/>
    <p:sldId id="306" r:id="rId48"/>
    <p:sldId id="307" r:id="rId49"/>
    <p:sldId id="299" r:id="rId50"/>
    <p:sldId id="300" r:id="rId51"/>
    <p:sldId id="334" r:id="rId52"/>
    <p:sldId id="301" r:id="rId53"/>
    <p:sldId id="302" r:id="rId54"/>
    <p:sldId id="308" r:id="rId55"/>
    <p:sldId id="303" r:id="rId56"/>
    <p:sldId id="304" r:id="rId57"/>
    <p:sldId id="309" r:id="rId58"/>
    <p:sldId id="310" r:id="rId59"/>
    <p:sldId id="311" r:id="rId60"/>
    <p:sldId id="335" r:id="rId61"/>
    <p:sldId id="312"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FFC551"/>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384BE-9D6B-4024-A985-C0EE99A58AEA}"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05C70-BB3D-46DD-9A54-15208EA29ECC}" type="slidenum">
              <a:rPr lang="en-GB" smtClean="0"/>
              <a:t>‹#›</a:t>
            </a:fld>
            <a:endParaRPr lang="en-GB"/>
          </a:p>
        </p:txBody>
      </p:sp>
    </p:spTree>
    <p:extLst>
      <p:ext uri="{BB962C8B-B14F-4D97-AF65-F5344CB8AC3E}">
        <p14:creationId xmlns:p14="http://schemas.microsoft.com/office/powerpoint/2010/main" val="39368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0</a:t>
            </a:fld>
            <a:endParaRPr lang="en-GB"/>
          </a:p>
        </p:txBody>
      </p:sp>
    </p:spTree>
    <p:extLst>
      <p:ext uri="{BB962C8B-B14F-4D97-AF65-F5344CB8AC3E}">
        <p14:creationId xmlns:p14="http://schemas.microsoft.com/office/powerpoint/2010/main" val="31004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1</a:t>
            </a:fld>
            <a:endParaRPr lang="en-GB"/>
          </a:p>
        </p:txBody>
      </p:sp>
    </p:spTree>
    <p:extLst>
      <p:ext uri="{BB962C8B-B14F-4D97-AF65-F5344CB8AC3E}">
        <p14:creationId xmlns:p14="http://schemas.microsoft.com/office/powerpoint/2010/main" val="333783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28A36ED-2655-4C9E-8238-9E1AC381F723}"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4123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45382A-FB3C-41FB-984A-BFFAA7F5560F}"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2216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FBEA2C-DD99-4E79-ABCE-86762D8C2888}"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37279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FFC8644-480C-453D-8744-E89F274AE230}"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16038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11237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0612A9-8B8A-4D76-8338-090742D648FA}"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29698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61A052-6A62-4DEB-B39A-DF865DC294D7}" type="datetime1">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82282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4AB992-C49D-4348-A525-E164DFDC1373}" type="datetime1">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5204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11316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89823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9003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88276"/>
            <a:ext cx="10515600" cy="902412"/>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CB05-1F2F-4A45-AFF2-CC62B780D79B}" type="datetime1">
              <a:rPr lang="en-GB" smtClean="0"/>
              <a:t>06/02/2024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48296" y="6464739"/>
            <a:ext cx="409135" cy="365125"/>
          </a:xfrm>
          <a:prstGeom prst="rect">
            <a:avLst/>
          </a:prstGeom>
        </p:spPr>
        <p:txBody>
          <a:bodyPr vert="horz" lIns="91440" tIns="45720" rIns="91440" bIns="45720" rtlCol="0" anchor="ctr"/>
          <a:lstStyle>
            <a:lvl1pPr algn="r">
              <a:defRPr sz="1400" b="1">
                <a:solidFill>
                  <a:srgbClr val="FFC551"/>
                </a:solidFill>
                <a:latin typeface="Century Gothic" panose="020B0502020202020204" pitchFamily="34" charset="0"/>
              </a:defRPr>
            </a:lvl1pPr>
          </a:lstStyle>
          <a:p>
            <a:fld id="{7E50C373-F1D0-494F-8D6D-366C958B3429}" type="slidenum">
              <a:rPr lang="en-GB" smtClean="0"/>
              <a:pPr/>
              <a:t>‹#›</a:t>
            </a:fld>
            <a:endParaRPr lang="en-GB" dirty="0"/>
          </a:p>
        </p:txBody>
      </p:sp>
    </p:spTree>
    <p:extLst>
      <p:ext uri="{BB962C8B-B14F-4D97-AF65-F5344CB8AC3E}">
        <p14:creationId xmlns:p14="http://schemas.microsoft.com/office/powerpoint/2010/main" val="153429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055D13"/>
          </a:solidFill>
          <a:latin typeface="Futura Md BT" panose="020B06020202040203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7255" y="2219641"/>
            <a:ext cx="3357489" cy="1272736"/>
          </a:xfrm>
        </p:spPr>
        <p:txBody>
          <a:bodyPr>
            <a:normAutofit/>
          </a:bodyPr>
          <a:lstStyle/>
          <a:p>
            <a:r>
              <a:rPr lang="en-GB" sz="4000" b="1" dirty="0"/>
              <a:t>ME 491</a:t>
            </a:r>
            <a:endParaRPr lang="en-GB" sz="4000" dirty="0"/>
          </a:p>
        </p:txBody>
      </p:sp>
      <p:sp>
        <p:nvSpPr>
          <p:cNvPr id="3" name="Subtitle 2"/>
          <p:cNvSpPr>
            <a:spLocks noGrp="1"/>
          </p:cNvSpPr>
          <p:nvPr>
            <p:ph type="subTitle" idx="1"/>
          </p:nvPr>
        </p:nvSpPr>
        <p:spPr>
          <a:xfrm>
            <a:off x="1523999" y="3973624"/>
            <a:ext cx="9144000" cy="484764"/>
          </a:xfrm>
        </p:spPr>
        <p:txBody>
          <a:bodyPr/>
          <a:lstStyle/>
          <a:p>
            <a:r>
              <a:rPr lang="en-GB" dirty="0"/>
              <a:t>Unit 2</a:t>
            </a:r>
          </a:p>
        </p:txBody>
      </p:sp>
      <p:sp>
        <p:nvSpPr>
          <p:cNvPr id="5" name="Title 1"/>
          <p:cNvSpPr txBox="1">
            <a:spLocks/>
          </p:cNvSpPr>
          <p:nvPr/>
        </p:nvSpPr>
        <p:spPr>
          <a:xfrm>
            <a:off x="633045" y="3309498"/>
            <a:ext cx="11015003" cy="664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4000" b="1">
                <a:solidFill>
                  <a:srgbClr val="FFC551"/>
                </a:solidFill>
              </a:rPr>
              <a:t>ENGINEERING </a:t>
            </a:r>
            <a:r>
              <a:rPr lang="en-GB" sz="4000" b="1" dirty="0">
                <a:solidFill>
                  <a:srgbClr val="FFC551"/>
                </a:solidFill>
              </a:rPr>
              <a:t>ECONOMY &amp; MANAGEMENT</a:t>
            </a:r>
            <a:endParaRPr lang="en-GB" sz="4000" dirty="0">
              <a:solidFill>
                <a:srgbClr val="FFC551"/>
              </a:solidFill>
            </a:endParaRPr>
          </a:p>
        </p:txBody>
      </p:sp>
      <p:sp>
        <p:nvSpPr>
          <p:cNvPr id="6" name="Title 1"/>
          <p:cNvSpPr txBox="1">
            <a:spLocks/>
          </p:cNvSpPr>
          <p:nvPr/>
        </p:nvSpPr>
        <p:spPr>
          <a:xfrm>
            <a:off x="1523999" y="5212956"/>
            <a:ext cx="9144000" cy="5995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4000" b="1" dirty="0" err="1">
                <a:solidFill>
                  <a:schemeClr val="tx1"/>
                </a:solidFill>
              </a:rPr>
              <a:t>Prof.</a:t>
            </a:r>
            <a:r>
              <a:rPr lang="en-GB" sz="4000" b="1" dirty="0">
                <a:solidFill>
                  <a:schemeClr val="tx1"/>
                </a:solidFill>
              </a:rPr>
              <a:t> S.H.M. AIKINS</a:t>
            </a:r>
          </a:p>
        </p:txBody>
      </p:sp>
      <p:sp>
        <p:nvSpPr>
          <p:cNvPr id="7" name="Subtitle 2"/>
          <p:cNvSpPr txBox="1">
            <a:spLocks/>
          </p:cNvSpPr>
          <p:nvPr/>
        </p:nvSpPr>
        <p:spPr>
          <a:xfrm>
            <a:off x="1568546" y="5812487"/>
            <a:ext cx="9144000" cy="4406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19965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Vision Statement of KNUST</a:t>
            </a:r>
            <a:endParaRPr lang="en-US" dirty="0"/>
          </a:p>
        </p:txBody>
      </p:sp>
      <p:sp>
        <p:nvSpPr>
          <p:cNvPr id="3" name="Content Placeholder 2"/>
          <p:cNvSpPr>
            <a:spLocks noGrp="1"/>
          </p:cNvSpPr>
          <p:nvPr>
            <p:ph idx="1"/>
          </p:nvPr>
        </p:nvSpPr>
        <p:spPr/>
        <p:txBody>
          <a:bodyPr>
            <a:normAutofit lnSpcReduction="10000"/>
          </a:bodyPr>
          <a:lstStyle/>
          <a:p>
            <a:r>
              <a:rPr lang="en-GB" altLang="en-US" sz="4000" b="1" dirty="0"/>
              <a:t>Is to be globally recognized as the premier centre of excellence in Africa for teaching in Science and Technology for development, producing high calibre graduates with knowledge and expertise to support the industrial and socio-economic development of Ghana and Africa.</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9</a:t>
            </a:fld>
            <a:endParaRPr lang="en-GB"/>
          </a:p>
        </p:txBody>
      </p:sp>
    </p:spTree>
    <p:extLst>
      <p:ext uri="{BB962C8B-B14F-4D97-AF65-F5344CB8AC3E}">
        <p14:creationId xmlns:p14="http://schemas.microsoft.com/office/powerpoint/2010/main" val="256671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Goals</a:t>
            </a:r>
            <a:endParaRPr lang="en-US" dirty="0"/>
          </a:p>
        </p:txBody>
      </p:sp>
      <p:sp>
        <p:nvSpPr>
          <p:cNvPr id="3" name="Content Placeholder 2"/>
          <p:cNvSpPr>
            <a:spLocks noGrp="1"/>
          </p:cNvSpPr>
          <p:nvPr>
            <p:ph idx="1"/>
          </p:nvPr>
        </p:nvSpPr>
        <p:spPr/>
        <p:txBody>
          <a:bodyPr>
            <a:noAutofit/>
          </a:bodyPr>
          <a:lstStyle/>
          <a:p>
            <a:r>
              <a:rPr lang="en-GB" altLang="en-US" sz="3600" b="1" dirty="0"/>
              <a:t>Goals are the broad, long term accomplishments an organisation wishes to attain. </a:t>
            </a:r>
          </a:p>
          <a:p>
            <a:endParaRPr lang="en-GB" altLang="en-US" sz="3600" b="1" dirty="0"/>
          </a:p>
          <a:p>
            <a:r>
              <a:rPr lang="en-GB" altLang="en-US" sz="3600" b="1" dirty="0"/>
              <a:t>These </a:t>
            </a:r>
            <a:r>
              <a:rPr lang="en-GB" altLang="en-US" sz="3600" b="1" dirty="0">
                <a:solidFill>
                  <a:srgbClr val="FF0000"/>
                </a:solidFill>
              </a:rPr>
              <a:t>goals need to be mutually agreed upon by workers and management</a:t>
            </a:r>
            <a:r>
              <a:rPr lang="en-GB" altLang="en-US" sz="3600" b="1" dirty="0"/>
              <a:t>. </a:t>
            </a:r>
          </a:p>
          <a:p>
            <a:endParaRPr lang="en-GB" altLang="en-US" sz="3600" b="1" dirty="0"/>
          </a:p>
          <a:p>
            <a:r>
              <a:rPr lang="en-GB" altLang="en-US" sz="3600" b="1" dirty="0"/>
              <a:t>Thus, goal setting is often a team process.</a:t>
            </a:r>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10</a:t>
            </a:fld>
            <a:endParaRPr lang="en-GB"/>
          </a:p>
        </p:txBody>
      </p:sp>
    </p:spTree>
    <p:extLst>
      <p:ext uri="{BB962C8B-B14F-4D97-AF65-F5344CB8AC3E}">
        <p14:creationId xmlns:p14="http://schemas.microsoft.com/office/powerpoint/2010/main" val="4162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Types of goals</a:t>
            </a:r>
            <a:endParaRPr lang="en-US" dirty="0"/>
          </a:p>
        </p:txBody>
      </p:sp>
      <p:sp>
        <p:nvSpPr>
          <p:cNvPr id="3" name="Content Placeholder 2"/>
          <p:cNvSpPr>
            <a:spLocks noGrp="1"/>
          </p:cNvSpPr>
          <p:nvPr>
            <p:ph idx="1"/>
          </p:nvPr>
        </p:nvSpPr>
        <p:spPr/>
        <p:txBody>
          <a:bodyPr>
            <a:normAutofit/>
          </a:bodyPr>
          <a:lstStyle/>
          <a:p>
            <a:r>
              <a:rPr lang="en-GB" altLang="en-US" sz="3200" b="1" dirty="0"/>
              <a:t>Strategic goal</a:t>
            </a:r>
            <a:r>
              <a:rPr lang="en-GB" altLang="en-US" sz="3200" dirty="0"/>
              <a:t>: A goal set by and for top management of the organisation.</a:t>
            </a:r>
          </a:p>
          <a:p>
            <a:endParaRPr lang="en-GB" altLang="en-US" sz="3200" dirty="0"/>
          </a:p>
          <a:p>
            <a:r>
              <a:rPr lang="en-GB" altLang="en-US" sz="3200" b="1" dirty="0"/>
              <a:t>Tactical goal</a:t>
            </a:r>
            <a:r>
              <a:rPr lang="en-GB" altLang="en-US" sz="3200" dirty="0"/>
              <a:t>: A goal set by and for middle managers of the organisation</a:t>
            </a:r>
          </a:p>
          <a:p>
            <a:endParaRPr lang="en-GB" altLang="en-US" sz="3200" dirty="0"/>
          </a:p>
          <a:p>
            <a:r>
              <a:rPr lang="en-GB" altLang="en-US" sz="3200" b="1" dirty="0"/>
              <a:t>Operational goal</a:t>
            </a:r>
            <a:r>
              <a:rPr lang="en-GB" altLang="en-US" sz="3200" dirty="0"/>
              <a:t>: A goal set by and for lower-level managers of the organisation.</a:t>
            </a:r>
            <a:endParaRPr lang="en-US" sz="3200" dirty="0"/>
          </a:p>
        </p:txBody>
      </p:sp>
      <p:sp>
        <p:nvSpPr>
          <p:cNvPr id="4" name="Slide Number Placeholder 3"/>
          <p:cNvSpPr>
            <a:spLocks noGrp="1"/>
          </p:cNvSpPr>
          <p:nvPr>
            <p:ph type="sldNum" sz="quarter" idx="12"/>
          </p:nvPr>
        </p:nvSpPr>
        <p:spPr/>
        <p:txBody>
          <a:bodyPr/>
          <a:lstStyle/>
          <a:p>
            <a:fld id="{7E50C373-F1D0-494F-8D6D-366C958B3429}" type="slidenum">
              <a:rPr lang="en-GB" smtClean="0"/>
              <a:t>11</a:t>
            </a:fld>
            <a:endParaRPr lang="en-GB"/>
          </a:p>
        </p:txBody>
      </p:sp>
    </p:spTree>
    <p:extLst>
      <p:ext uri="{BB962C8B-B14F-4D97-AF65-F5344CB8AC3E}">
        <p14:creationId xmlns:p14="http://schemas.microsoft.com/office/powerpoint/2010/main" val="95315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Plan</a:t>
            </a:r>
            <a:endParaRPr lang="en-US" dirty="0"/>
          </a:p>
        </p:txBody>
      </p:sp>
      <p:sp>
        <p:nvSpPr>
          <p:cNvPr id="3" name="Content Placeholder 2"/>
          <p:cNvSpPr>
            <a:spLocks noGrp="1"/>
          </p:cNvSpPr>
          <p:nvPr>
            <p:ph idx="1"/>
          </p:nvPr>
        </p:nvSpPr>
        <p:spPr/>
        <p:txBody>
          <a:bodyPr>
            <a:normAutofit/>
          </a:bodyPr>
          <a:lstStyle/>
          <a:p>
            <a:r>
              <a:rPr lang="en-GB" altLang="en-US" sz="4000" b="1" dirty="0">
                <a:solidFill>
                  <a:srgbClr val="0000CC"/>
                </a:solidFill>
              </a:rPr>
              <a:t>A plan is a blueprint for goal achievement </a:t>
            </a:r>
            <a:r>
              <a:rPr lang="en-GB" altLang="en-US" sz="4000" b="1" dirty="0"/>
              <a:t>and specifies the necessary resource allocations</a:t>
            </a:r>
            <a:r>
              <a:rPr lang="en-GB" altLang="en-US" sz="4000" b="1" dirty="0">
                <a:solidFill>
                  <a:srgbClr val="0000CC"/>
                </a:solidFill>
              </a:rPr>
              <a:t>, </a:t>
            </a:r>
            <a:r>
              <a:rPr lang="en-GB" altLang="en-US" sz="4000" b="1" dirty="0">
                <a:solidFill>
                  <a:srgbClr val="FF0000"/>
                </a:solidFill>
              </a:rPr>
              <a:t>schedules, tasks and other actions.</a:t>
            </a:r>
          </a:p>
          <a:p>
            <a:endParaRPr lang="en-GB" altLang="en-US" sz="4000" b="1" dirty="0">
              <a:solidFill>
                <a:srgbClr val="FF0000"/>
              </a:solidFill>
            </a:endParaRPr>
          </a:p>
          <a:p>
            <a:r>
              <a:rPr lang="en-GB" altLang="en-US" sz="4000" b="1" dirty="0"/>
              <a:t>Goals specify future ends while Plans specify today’s ends.</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12</a:t>
            </a:fld>
            <a:endParaRPr lang="en-GB"/>
          </a:p>
        </p:txBody>
      </p:sp>
    </p:spTree>
    <p:extLst>
      <p:ext uri="{BB962C8B-B14F-4D97-AF65-F5344CB8AC3E}">
        <p14:creationId xmlns:p14="http://schemas.microsoft.com/office/powerpoint/2010/main" val="25922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Plan</a:t>
            </a:r>
            <a:endParaRPr lang="en-US" dirty="0"/>
          </a:p>
        </p:txBody>
      </p:sp>
      <p:sp>
        <p:nvSpPr>
          <p:cNvPr id="3" name="Content Placeholder 2"/>
          <p:cNvSpPr>
            <a:spLocks noGrp="1"/>
          </p:cNvSpPr>
          <p:nvPr>
            <p:ph idx="1"/>
          </p:nvPr>
        </p:nvSpPr>
        <p:spPr/>
        <p:txBody>
          <a:bodyPr>
            <a:normAutofit/>
          </a:bodyPr>
          <a:lstStyle/>
          <a:p>
            <a:pPr>
              <a:lnSpc>
                <a:spcPct val="80000"/>
              </a:lnSpc>
              <a:spcBef>
                <a:spcPct val="20000"/>
              </a:spcBef>
              <a:buClr>
                <a:schemeClr val="bg2"/>
              </a:buClr>
              <a:buSzPct val="70000"/>
              <a:buFont typeface="Wingdings" panose="05000000000000000000" pitchFamily="2" charset="2"/>
              <a:buChar char="o"/>
            </a:pPr>
            <a:r>
              <a:rPr lang="en-GB" altLang="en-US" sz="4400" b="1" dirty="0"/>
              <a:t>The word planning usually incorporates both ideas (goals &amp; plans). </a:t>
            </a:r>
          </a:p>
          <a:p>
            <a:pPr>
              <a:lnSpc>
                <a:spcPct val="80000"/>
              </a:lnSpc>
              <a:spcBef>
                <a:spcPct val="20000"/>
              </a:spcBef>
              <a:buClr>
                <a:schemeClr val="bg2"/>
              </a:buClr>
              <a:buSzPct val="70000"/>
              <a:buFont typeface="Wingdings" panose="05000000000000000000" pitchFamily="2" charset="2"/>
              <a:buChar char="o"/>
            </a:pPr>
            <a:endParaRPr lang="en-GB" altLang="en-US" sz="4400" b="1" dirty="0"/>
          </a:p>
          <a:p>
            <a:pPr>
              <a:lnSpc>
                <a:spcPct val="80000"/>
              </a:lnSpc>
              <a:spcBef>
                <a:spcPct val="20000"/>
              </a:spcBef>
              <a:buClr>
                <a:schemeClr val="bg2"/>
              </a:buClr>
              <a:buSzPct val="70000"/>
              <a:buFont typeface="Wingdings" panose="05000000000000000000" pitchFamily="2" charset="2"/>
              <a:buChar char="o"/>
            </a:pPr>
            <a:r>
              <a:rPr lang="en-GB" altLang="en-US" sz="4400" b="1" dirty="0">
                <a:solidFill>
                  <a:srgbClr val="0000CC"/>
                </a:solidFill>
              </a:rPr>
              <a:t>Planning means determining the organisation’s goals and</a:t>
            </a:r>
            <a:r>
              <a:rPr lang="en-GB" altLang="en-US" sz="4400" b="1" dirty="0">
                <a:solidFill>
                  <a:srgbClr val="FF0000"/>
                </a:solidFill>
              </a:rPr>
              <a:t> defining the means for achieving them.</a:t>
            </a:r>
            <a:endParaRPr lang="en-US"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13</a:t>
            </a:fld>
            <a:endParaRPr lang="en-GB"/>
          </a:p>
        </p:txBody>
      </p:sp>
    </p:spTree>
    <p:extLst>
      <p:ext uri="{BB962C8B-B14F-4D97-AF65-F5344CB8AC3E}">
        <p14:creationId xmlns:p14="http://schemas.microsoft.com/office/powerpoint/2010/main" val="24791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Objectives</a:t>
            </a:r>
            <a:endParaRPr lang="en-US" dirty="0"/>
          </a:p>
        </p:txBody>
      </p:sp>
      <p:sp>
        <p:nvSpPr>
          <p:cNvPr id="3" name="Content Placeholder 2"/>
          <p:cNvSpPr>
            <a:spLocks noGrp="1"/>
          </p:cNvSpPr>
          <p:nvPr>
            <p:ph idx="1"/>
          </p:nvPr>
        </p:nvSpPr>
        <p:spPr/>
        <p:txBody>
          <a:bodyPr>
            <a:normAutofit lnSpcReduction="10000"/>
          </a:bodyPr>
          <a:lstStyle/>
          <a:p>
            <a:pPr>
              <a:defRPr/>
            </a:pPr>
            <a:r>
              <a:rPr lang="en-GB" b="1" dirty="0"/>
              <a:t>Objectives are the specific, short term statements detailing how to achieve the goals.</a:t>
            </a:r>
          </a:p>
          <a:p>
            <a:pPr>
              <a:defRPr/>
            </a:pPr>
            <a:endParaRPr lang="en-GB" b="1" dirty="0"/>
          </a:p>
          <a:p>
            <a:pPr>
              <a:defRPr/>
            </a:pPr>
            <a:r>
              <a:rPr lang="en-GB" b="1" dirty="0"/>
              <a:t>Objectives</a:t>
            </a:r>
            <a:r>
              <a:rPr lang="en-US" dirty="0"/>
              <a:t> relate to mission statement</a:t>
            </a:r>
          </a:p>
          <a:p>
            <a:pPr>
              <a:defRPr/>
            </a:pPr>
            <a:endParaRPr lang="en-US" b="1" dirty="0"/>
          </a:p>
          <a:p>
            <a:pPr>
              <a:defRPr/>
            </a:pPr>
            <a:r>
              <a:rPr lang="en-US" b="1" dirty="0"/>
              <a:t>Explains</a:t>
            </a:r>
          </a:p>
          <a:p>
            <a:pPr lvl="1">
              <a:defRPr/>
            </a:pPr>
            <a:r>
              <a:rPr lang="en-US" sz="2800" b="1" dirty="0"/>
              <a:t>What to do</a:t>
            </a:r>
          </a:p>
          <a:p>
            <a:pPr lvl="1">
              <a:defRPr/>
            </a:pPr>
            <a:r>
              <a:rPr lang="en-US" sz="2800" b="1" dirty="0"/>
              <a:t>How to do it</a:t>
            </a:r>
          </a:p>
          <a:p>
            <a:pPr lvl="1">
              <a:defRPr/>
            </a:pPr>
            <a:r>
              <a:rPr lang="en-US" sz="2800" b="1" dirty="0"/>
              <a:t>When to do it</a:t>
            </a:r>
          </a:p>
          <a:p>
            <a:pPr lvl="1">
              <a:defRPr/>
            </a:pPr>
            <a:r>
              <a:rPr lang="en-US" sz="2800" b="1" dirty="0"/>
              <a:t>Who is to do it</a:t>
            </a:r>
            <a:endParaRPr lang="en-GB" sz="28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14</a:t>
            </a:fld>
            <a:endParaRPr lang="en-GB"/>
          </a:p>
        </p:txBody>
      </p:sp>
    </p:spTree>
    <p:extLst>
      <p:ext uri="{BB962C8B-B14F-4D97-AF65-F5344CB8AC3E}">
        <p14:creationId xmlns:p14="http://schemas.microsoft.com/office/powerpoint/2010/main" val="522028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Purpose of Planning</a:t>
            </a:r>
            <a:endParaRPr lang="en-US" dirty="0"/>
          </a:p>
        </p:txBody>
      </p:sp>
      <p:sp>
        <p:nvSpPr>
          <p:cNvPr id="3" name="Content Placeholder 2"/>
          <p:cNvSpPr>
            <a:spLocks noGrp="1"/>
          </p:cNvSpPr>
          <p:nvPr>
            <p:ph idx="1"/>
          </p:nvPr>
        </p:nvSpPr>
        <p:spPr/>
        <p:txBody>
          <a:bodyPr>
            <a:normAutofit/>
          </a:bodyPr>
          <a:lstStyle/>
          <a:p>
            <a:r>
              <a:rPr lang="en-GB" altLang="en-US" sz="5400" b="1" dirty="0"/>
              <a:t>Planning gives direction; reduces the impact of change; minimises waste and redundancy; and sets the standards used in controlling.</a:t>
            </a:r>
            <a:endParaRPr lang="en-US" sz="54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15</a:t>
            </a:fld>
            <a:endParaRPr lang="en-GB"/>
          </a:p>
        </p:txBody>
      </p:sp>
    </p:spTree>
    <p:extLst>
      <p:ext uri="{BB962C8B-B14F-4D97-AF65-F5344CB8AC3E}">
        <p14:creationId xmlns:p14="http://schemas.microsoft.com/office/powerpoint/2010/main" val="227217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Planning and Performance</a:t>
            </a:r>
            <a:endParaRPr lang="en-US" dirty="0"/>
          </a:p>
        </p:txBody>
      </p:sp>
      <p:sp>
        <p:nvSpPr>
          <p:cNvPr id="3" name="Content Placeholder 2"/>
          <p:cNvSpPr>
            <a:spLocks noGrp="1"/>
          </p:cNvSpPr>
          <p:nvPr>
            <p:ph idx="1"/>
          </p:nvPr>
        </p:nvSpPr>
        <p:spPr/>
        <p:txBody>
          <a:bodyPr>
            <a:normAutofit/>
          </a:bodyPr>
          <a:lstStyle/>
          <a:p>
            <a:r>
              <a:rPr lang="en-US" altLang="en-US" sz="5400" dirty="0"/>
              <a:t>Formal planning is associated with </a:t>
            </a:r>
          </a:p>
          <a:p>
            <a:pPr lvl="1"/>
            <a:r>
              <a:rPr lang="en-US" altLang="en-US" sz="5000" b="1" dirty="0"/>
              <a:t>higher profits, </a:t>
            </a:r>
          </a:p>
          <a:p>
            <a:pPr lvl="1"/>
            <a:r>
              <a:rPr lang="en-US" altLang="en-US" sz="5000" b="1" dirty="0"/>
              <a:t>higher return on assets, and </a:t>
            </a:r>
          </a:p>
          <a:p>
            <a:pPr lvl="1"/>
            <a:r>
              <a:rPr lang="en-US" altLang="en-US" sz="5000" b="1" dirty="0"/>
              <a:t>other positive financial results</a:t>
            </a:r>
            <a:r>
              <a:rPr lang="en-US" altLang="en-US" sz="5000" dirty="0"/>
              <a:t>.</a:t>
            </a:r>
            <a:endParaRPr lang="en-US" sz="5000" dirty="0"/>
          </a:p>
        </p:txBody>
      </p:sp>
      <p:sp>
        <p:nvSpPr>
          <p:cNvPr id="4" name="Slide Number Placeholder 3"/>
          <p:cNvSpPr>
            <a:spLocks noGrp="1"/>
          </p:cNvSpPr>
          <p:nvPr>
            <p:ph type="sldNum" sz="quarter" idx="12"/>
          </p:nvPr>
        </p:nvSpPr>
        <p:spPr/>
        <p:txBody>
          <a:bodyPr/>
          <a:lstStyle/>
          <a:p>
            <a:fld id="{7E50C373-F1D0-494F-8D6D-366C958B3429}" type="slidenum">
              <a:rPr lang="en-GB" smtClean="0"/>
              <a:t>16</a:t>
            </a:fld>
            <a:endParaRPr lang="en-GB"/>
          </a:p>
        </p:txBody>
      </p:sp>
    </p:spTree>
    <p:extLst>
      <p:ext uri="{BB962C8B-B14F-4D97-AF65-F5344CB8AC3E}">
        <p14:creationId xmlns:p14="http://schemas.microsoft.com/office/powerpoint/2010/main" val="104081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Planning and Performance</a:t>
            </a:r>
            <a:endParaRPr lang="en-US" dirty="0"/>
          </a:p>
        </p:txBody>
      </p:sp>
      <p:sp>
        <p:nvSpPr>
          <p:cNvPr id="3" name="Content Placeholder 2"/>
          <p:cNvSpPr>
            <a:spLocks noGrp="1"/>
          </p:cNvSpPr>
          <p:nvPr>
            <p:ph idx="1"/>
          </p:nvPr>
        </p:nvSpPr>
        <p:spPr/>
        <p:txBody>
          <a:bodyPr>
            <a:normAutofit/>
          </a:bodyPr>
          <a:lstStyle/>
          <a:p>
            <a:r>
              <a:rPr lang="en-US" altLang="en-US" sz="4800" b="1" dirty="0"/>
              <a:t>The quality of the planning process and appropriate implementation of the plans probably contribute more to high performance than does the extent of planning.</a:t>
            </a:r>
            <a:endParaRPr lang="en-US" sz="48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17</a:t>
            </a:fld>
            <a:endParaRPr lang="en-GB"/>
          </a:p>
        </p:txBody>
      </p:sp>
    </p:spTree>
    <p:extLst>
      <p:ext uri="{BB962C8B-B14F-4D97-AF65-F5344CB8AC3E}">
        <p14:creationId xmlns:p14="http://schemas.microsoft.com/office/powerpoint/2010/main" val="462425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Planning and Performance</a:t>
            </a:r>
            <a:endParaRPr lang="en-US" dirty="0"/>
          </a:p>
        </p:txBody>
      </p:sp>
      <p:sp>
        <p:nvSpPr>
          <p:cNvPr id="3" name="Content Placeholder 2"/>
          <p:cNvSpPr>
            <a:spLocks noGrp="1"/>
          </p:cNvSpPr>
          <p:nvPr>
            <p:ph idx="1"/>
          </p:nvPr>
        </p:nvSpPr>
        <p:spPr/>
        <p:txBody>
          <a:bodyPr>
            <a:normAutofit/>
          </a:bodyPr>
          <a:lstStyle/>
          <a:p>
            <a:pPr>
              <a:spcBef>
                <a:spcPct val="20000"/>
              </a:spcBef>
              <a:buClr>
                <a:schemeClr val="bg2"/>
              </a:buClr>
              <a:buSzPct val="70000"/>
              <a:buFont typeface="Wingdings" panose="05000000000000000000" pitchFamily="2" charset="2"/>
              <a:buChar char="o"/>
            </a:pPr>
            <a:r>
              <a:rPr lang="en-US" altLang="en-US" sz="4000" b="1" dirty="0"/>
              <a:t>In those studies in which formal planning did not lead to higher performance, </a:t>
            </a:r>
            <a:r>
              <a:rPr lang="en-US" altLang="en-US" sz="4000" b="1" dirty="0">
                <a:solidFill>
                  <a:srgbClr val="FF0000"/>
                </a:solidFill>
              </a:rPr>
              <a:t>the external environment often was the culprit</a:t>
            </a:r>
            <a:r>
              <a:rPr lang="en-US" altLang="en-US" sz="4000" b="1" dirty="0"/>
              <a:t>.</a:t>
            </a:r>
          </a:p>
          <a:p>
            <a:pPr>
              <a:spcBef>
                <a:spcPct val="20000"/>
              </a:spcBef>
              <a:buClr>
                <a:schemeClr val="bg2"/>
              </a:buClr>
              <a:buSzPct val="70000"/>
              <a:buFont typeface="Wingdings" panose="05000000000000000000" pitchFamily="2" charset="2"/>
              <a:buChar char="o"/>
            </a:pPr>
            <a:endParaRPr lang="en-US" altLang="en-US" sz="4000" b="1" dirty="0"/>
          </a:p>
          <a:p>
            <a:pPr>
              <a:spcBef>
                <a:spcPct val="20000"/>
              </a:spcBef>
              <a:buClr>
                <a:schemeClr val="bg2"/>
              </a:buClr>
              <a:buSzPct val="70000"/>
              <a:buFont typeface="Wingdings" panose="05000000000000000000" pitchFamily="2" charset="2"/>
              <a:buChar char="o"/>
            </a:pPr>
            <a:r>
              <a:rPr lang="en-US" altLang="en-US" sz="4000" b="1" dirty="0"/>
              <a:t>Planning/Performance relationship is influenced by the planning time frame.</a:t>
            </a:r>
            <a:endParaRPr lang="en-US" sz="40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18</a:t>
            </a:fld>
            <a:endParaRPr lang="en-GB"/>
          </a:p>
        </p:txBody>
      </p:sp>
    </p:spTree>
    <p:extLst>
      <p:ext uri="{BB962C8B-B14F-4D97-AF65-F5344CB8AC3E}">
        <p14:creationId xmlns:p14="http://schemas.microsoft.com/office/powerpoint/2010/main" val="395151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081226"/>
          </a:xfrm>
        </p:spPr>
        <p:txBody>
          <a:bodyPr>
            <a:normAutofit/>
          </a:bodyPr>
          <a:lstStyle/>
          <a:p>
            <a:pPr marL="0" indent="0" algn="ctr">
              <a:buNone/>
            </a:pPr>
            <a:r>
              <a:rPr lang="en-GB" sz="13800" b="1" dirty="0"/>
              <a:t>Planning</a:t>
            </a:r>
          </a:p>
        </p:txBody>
      </p:sp>
      <p:sp>
        <p:nvSpPr>
          <p:cNvPr id="4" name="Slide Number Placeholder 3"/>
          <p:cNvSpPr>
            <a:spLocks noGrp="1"/>
          </p:cNvSpPr>
          <p:nvPr>
            <p:ph type="sldNum" sz="quarter" idx="12"/>
          </p:nvPr>
        </p:nvSpPr>
        <p:spPr/>
        <p:txBody>
          <a:bodyPr/>
          <a:lstStyle/>
          <a:p>
            <a:fld id="{7E50C373-F1D0-494F-8D6D-366C958B3429}" type="slidenum">
              <a:rPr lang="en-GB" smtClean="0"/>
              <a:t>1</a:t>
            </a:fld>
            <a:endParaRPr lang="en-GB"/>
          </a:p>
        </p:txBody>
      </p:sp>
    </p:spTree>
    <p:extLst>
      <p:ext uri="{BB962C8B-B14F-4D97-AF65-F5344CB8AC3E}">
        <p14:creationId xmlns:p14="http://schemas.microsoft.com/office/powerpoint/2010/main" val="76380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Formal Planning</a:t>
            </a:r>
            <a:endParaRPr lang="en-US" dirty="0"/>
          </a:p>
        </p:txBody>
      </p:sp>
      <p:sp>
        <p:nvSpPr>
          <p:cNvPr id="3" name="Content Placeholder 2"/>
          <p:cNvSpPr>
            <a:spLocks noGrp="1"/>
          </p:cNvSpPr>
          <p:nvPr>
            <p:ph idx="1"/>
          </p:nvPr>
        </p:nvSpPr>
        <p:spPr/>
        <p:txBody>
          <a:bodyPr>
            <a:normAutofit/>
          </a:bodyPr>
          <a:lstStyle/>
          <a:p>
            <a:r>
              <a:rPr lang="en-GB" altLang="en-US" sz="5400" b="1" dirty="0"/>
              <a:t>Informal planning occurs when planners do not record their thoughts but rather carry them around in their heads.</a:t>
            </a:r>
            <a:endParaRPr lang="en-US" sz="54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19</a:t>
            </a:fld>
            <a:endParaRPr lang="en-GB"/>
          </a:p>
        </p:txBody>
      </p:sp>
    </p:spTree>
    <p:extLst>
      <p:ext uri="{BB962C8B-B14F-4D97-AF65-F5344CB8AC3E}">
        <p14:creationId xmlns:p14="http://schemas.microsoft.com/office/powerpoint/2010/main" val="259500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Formal Planning</a:t>
            </a:r>
            <a:endParaRPr lang="en-US" dirty="0"/>
          </a:p>
        </p:txBody>
      </p:sp>
      <p:sp>
        <p:nvSpPr>
          <p:cNvPr id="3" name="Content Placeholder 2"/>
          <p:cNvSpPr>
            <a:spLocks noGrp="1"/>
          </p:cNvSpPr>
          <p:nvPr>
            <p:ph idx="1"/>
          </p:nvPr>
        </p:nvSpPr>
        <p:spPr/>
        <p:txBody>
          <a:bodyPr>
            <a:normAutofit/>
          </a:bodyPr>
          <a:lstStyle/>
          <a:p>
            <a:pPr>
              <a:lnSpc>
                <a:spcPct val="80000"/>
              </a:lnSpc>
              <a:spcBef>
                <a:spcPct val="20000"/>
              </a:spcBef>
              <a:buClr>
                <a:schemeClr val="bg2"/>
              </a:buClr>
              <a:buSzPct val="70000"/>
              <a:buFont typeface="Wingdings" panose="05000000000000000000" pitchFamily="2" charset="2"/>
              <a:buChar char="o"/>
            </a:pPr>
            <a:r>
              <a:rPr lang="en-GB" altLang="en-US" sz="4400" b="1" dirty="0"/>
              <a:t>A </a:t>
            </a:r>
            <a:r>
              <a:rPr lang="en-GB" altLang="en-US" sz="4400" b="1" dirty="0">
                <a:solidFill>
                  <a:srgbClr val="3333CC"/>
                </a:solidFill>
              </a:rPr>
              <a:t>formal plan</a:t>
            </a:r>
            <a:r>
              <a:rPr lang="en-GB" altLang="en-US" sz="4400" b="1" dirty="0"/>
              <a:t> is a written, documented plan developed through an identifiable process.</a:t>
            </a:r>
          </a:p>
          <a:p>
            <a:pPr>
              <a:lnSpc>
                <a:spcPct val="80000"/>
              </a:lnSpc>
              <a:spcBef>
                <a:spcPct val="20000"/>
              </a:spcBef>
              <a:buClr>
                <a:schemeClr val="bg2"/>
              </a:buClr>
              <a:buSzPct val="70000"/>
              <a:buFont typeface="Wingdings" panose="05000000000000000000" pitchFamily="2" charset="2"/>
              <a:buChar char="o"/>
            </a:pPr>
            <a:endParaRPr lang="en-GB" altLang="en-US" sz="4400" b="1" dirty="0"/>
          </a:p>
          <a:p>
            <a:pPr>
              <a:lnSpc>
                <a:spcPct val="80000"/>
              </a:lnSpc>
              <a:spcBef>
                <a:spcPct val="20000"/>
              </a:spcBef>
              <a:buClr>
                <a:schemeClr val="bg2"/>
              </a:buClr>
              <a:buSzPct val="70000"/>
              <a:buFont typeface="Wingdings" panose="05000000000000000000" pitchFamily="2" charset="2"/>
              <a:buChar char="o"/>
            </a:pPr>
            <a:r>
              <a:rPr lang="en-GB" altLang="en-US" sz="4400" b="1" dirty="0"/>
              <a:t>The need for formal planning is not limited to large organisations; small ones can realize the same benefits.</a:t>
            </a:r>
            <a:endParaRPr lang="en-US" sz="44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20</a:t>
            </a:fld>
            <a:endParaRPr lang="en-GB"/>
          </a:p>
        </p:txBody>
      </p:sp>
    </p:spTree>
    <p:extLst>
      <p:ext uri="{BB962C8B-B14F-4D97-AF65-F5344CB8AC3E}">
        <p14:creationId xmlns:p14="http://schemas.microsoft.com/office/powerpoint/2010/main" val="44289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Formal Planning</a:t>
            </a:r>
            <a:endParaRPr lang="en-US" dirty="0"/>
          </a:p>
        </p:txBody>
      </p:sp>
      <p:sp>
        <p:nvSpPr>
          <p:cNvPr id="3" name="Content Placeholder 2"/>
          <p:cNvSpPr>
            <a:spLocks noGrp="1"/>
          </p:cNvSpPr>
          <p:nvPr>
            <p:ph idx="1"/>
          </p:nvPr>
        </p:nvSpPr>
        <p:spPr/>
        <p:txBody>
          <a:bodyPr>
            <a:normAutofit/>
          </a:bodyPr>
          <a:lstStyle/>
          <a:p>
            <a:r>
              <a:rPr lang="en-GB" altLang="en-US" sz="4000" b="1" dirty="0"/>
              <a:t>Formal planning processes can vary greatly from large to small organisations and even among similar-sized organisations</a:t>
            </a:r>
            <a:r>
              <a:rPr lang="en-GB" altLang="en-US" sz="4000" dirty="0"/>
              <a:t>. </a:t>
            </a:r>
          </a:p>
          <a:p>
            <a:endParaRPr lang="en-GB" altLang="en-US" sz="4000" dirty="0"/>
          </a:p>
          <a:p>
            <a:r>
              <a:rPr lang="en-GB" altLang="en-US" sz="4000" b="1" dirty="0"/>
              <a:t>One might have a 2-page formal plan; another 100-page document</a:t>
            </a:r>
            <a:r>
              <a:rPr lang="en-GB" altLang="en-US" sz="4000" dirty="0"/>
              <a:t>.</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21</a:t>
            </a:fld>
            <a:endParaRPr lang="en-GB"/>
          </a:p>
        </p:txBody>
      </p:sp>
    </p:spTree>
    <p:extLst>
      <p:ext uri="{BB962C8B-B14F-4D97-AF65-F5344CB8AC3E}">
        <p14:creationId xmlns:p14="http://schemas.microsoft.com/office/powerpoint/2010/main" val="284772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Formal Planning</a:t>
            </a:r>
            <a:endParaRPr lang="en-US" dirty="0"/>
          </a:p>
        </p:txBody>
      </p:sp>
      <p:sp>
        <p:nvSpPr>
          <p:cNvPr id="3" name="Content Placeholder 2"/>
          <p:cNvSpPr>
            <a:spLocks noGrp="1"/>
          </p:cNvSpPr>
          <p:nvPr>
            <p:ph idx="1"/>
          </p:nvPr>
        </p:nvSpPr>
        <p:spPr/>
        <p:txBody>
          <a:bodyPr>
            <a:normAutofit/>
          </a:bodyPr>
          <a:lstStyle/>
          <a:p>
            <a:pPr>
              <a:spcBef>
                <a:spcPct val="20000"/>
              </a:spcBef>
              <a:buClr>
                <a:schemeClr val="bg2"/>
              </a:buClr>
              <a:buSzPct val="70000"/>
              <a:buFont typeface="Wingdings" panose="05000000000000000000" pitchFamily="2" charset="2"/>
              <a:buChar char="o"/>
            </a:pPr>
            <a:r>
              <a:rPr lang="en-GB" altLang="en-US" sz="4000" b="1" dirty="0"/>
              <a:t>The appropriate degree of sophistication depends on the needs of the individual managers and the organisation itself.</a:t>
            </a:r>
          </a:p>
          <a:p>
            <a:pPr>
              <a:spcBef>
                <a:spcPct val="20000"/>
              </a:spcBef>
              <a:buClr>
                <a:schemeClr val="bg2"/>
              </a:buClr>
              <a:buSzPct val="70000"/>
              <a:buFont typeface="Wingdings" panose="05000000000000000000" pitchFamily="2" charset="2"/>
              <a:buChar char="o"/>
            </a:pPr>
            <a:endParaRPr lang="en-GB" altLang="en-US" sz="4000" b="1" dirty="0"/>
          </a:p>
          <a:p>
            <a:pPr>
              <a:spcBef>
                <a:spcPct val="20000"/>
              </a:spcBef>
              <a:buClr>
                <a:schemeClr val="bg2"/>
              </a:buClr>
              <a:buSzPct val="70000"/>
              <a:buFont typeface="Wingdings" panose="05000000000000000000" pitchFamily="2" charset="2"/>
              <a:buChar char="o"/>
            </a:pPr>
            <a:r>
              <a:rPr lang="en-GB" altLang="en-US" sz="4000" b="1" dirty="0"/>
              <a:t>The environment, size, and type of business are factors that typically affect the planning needs of an organisation.</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22</a:t>
            </a:fld>
            <a:endParaRPr lang="en-GB"/>
          </a:p>
        </p:txBody>
      </p:sp>
    </p:spTree>
    <p:extLst>
      <p:ext uri="{BB962C8B-B14F-4D97-AF65-F5344CB8AC3E}">
        <p14:creationId xmlns:p14="http://schemas.microsoft.com/office/powerpoint/2010/main" val="394277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Who should plan?</a:t>
            </a:r>
            <a:endParaRPr lang="en-US" dirty="0"/>
          </a:p>
        </p:txBody>
      </p:sp>
      <p:sp>
        <p:nvSpPr>
          <p:cNvPr id="3" name="Content Placeholder 2"/>
          <p:cNvSpPr>
            <a:spLocks noGrp="1"/>
          </p:cNvSpPr>
          <p:nvPr>
            <p:ph idx="1"/>
          </p:nvPr>
        </p:nvSpPr>
        <p:spPr/>
        <p:txBody>
          <a:bodyPr>
            <a:normAutofit lnSpcReduction="10000"/>
          </a:bodyPr>
          <a:lstStyle/>
          <a:p>
            <a:pPr>
              <a:spcBef>
                <a:spcPct val="20000"/>
              </a:spcBef>
              <a:buClr>
                <a:schemeClr val="bg2"/>
              </a:buClr>
              <a:buSzPct val="70000"/>
              <a:buFont typeface="Wingdings" panose="05000000000000000000" pitchFamily="2" charset="2"/>
              <a:buChar char="o"/>
            </a:pPr>
            <a:r>
              <a:rPr lang="en-GB" altLang="en-US" sz="3700" b="1" dirty="0">
                <a:solidFill>
                  <a:srgbClr val="0000CC"/>
                </a:solidFill>
              </a:rPr>
              <a:t>First line supervisors set objectives on a day-by-day breakdown of what needs to be done.</a:t>
            </a:r>
          </a:p>
          <a:p>
            <a:pPr>
              <a:spcBef>
                <a:spcPct val="20000"/>
              </a:spcBef>
              <a:buClr>
                <a:schemeClr val="bg2"/>
              </a:buClr>
              <a:buSzPct val="70000"/>
              <a:buFont typeface="Wingdings" panose="05000000000000000000" pitchFamily="2" charset="2"/>
              <a:buChar char="o"/>
            </a:pPr>
            <a:endParaRPr lang="en-GB" altLang="en-US" sz="1800" dirty="0">
              <a:solidFill>
                <a:srgbClr val="0000CC"/>
              </a:solidFill>
            </a:endParaRPr>
          </a:p>
          <a:p>
            <a:pPr>
              <a:spcBef>
                <a:spcPct val="20000"/>
              </a:spcBef>
              <a:buClr>
                <a:schemeClr val="bg2"/>
              </a:buClr>
              <a:buSzPct val="70000"/>
              <a:buFont typeface="Wingdings" panose="05000000000000000000" pitchFamily="2" charset="2"/>
              <a:buChar char="o"/>
            </a:pPr>
            <a:r>
              <a:rPr lang="en-GB" altLang="en-US" sz="3700" b="1" dirty="0"/>
              <a:t>Middle level managers prepare plans to aid in the accomplishment of their objectives.</a:t>
            </a:r>
          </a:p>
          <a:p>
            <a:pPr>
              <a:spcBef>
                <a:spcPct val="20000"/>
              </a:spcBef>
              <a:buClr>
                <a:schemeClr val="bg2"/>
              </a:buClr>
              <a:buSzPct val="70000"/>
              <a:buFont typeface="Wingdings" panose="05000000000000000000" pitchFamily="2" charset="2"/>
              <a:buChar char="o"/>
            </a:pPr>
            <a:endParaRPr lang="en-GB" altLang="en-US" sz="1800" dirty="0"/>
          </a:p>
          <a:p>
            <a:pPr>
              <a:spcBef>
                <a:spcPct val="20000"/>
              </a:spcBef>
              <a:buClr>
                <a:schemeClr val="bg2"/>
              </a:buClr>
              <a:buSzPct val="70000"/>
              <a:buFont typeface="Wingdings" panose="05000000000000000000" pitchFamily="2" charset="2"/>
              <a:buChar char="o"/>
            </a:pPr>
            <a:r>
              <a:rPr lang="en-GB" altLang="en-US" sz="3800" b="1" dirty="0">
                <a:solidFill>
                  <a:srgbClr val="FF0000"/>
                </a:solidFill>
              </a:rPr>
              <a:t>Top level managers develop plans that guide the entire organisation.</a:t>
            </a:r>
            <a:endParaRPr lang="en-US" sz="3800" dirty="0">
              <a:solidFill>
                <a:srgbClr val="FF0000"/>
              </a:solidFill>
            </a:endParaRPr>
          </a:p>
        </p:txBody>
      </p:sp>
      <p:sp>
        <p:nvSpPr>
          <p:cNvPr id="4" name="Slide Number Placeholder 3"/>
          <p:cNvSpPr>
            <a:spLocks noGrp="1"/>
          </p:cNvSpPr>
          <p:nvPr>
            <p:ph type="sldNum" sz="quarter" idx="12"/>
          </p:nvPr>
        </p:nvSpPr>
        <p:spPr/>
        <p:txBody>
          <a:bodyPr/>
          <a:lstStyle/>
          <a:p>
            <a:fld id="{7E50C373-F1D0-494F-8D6D-366C958B3429}" type="slidenum">
              <a:rPr lang="en-GB" smtClean="0"/>
              <a:t>23</a:t>
            </a:fld>
            <a:endParaRPr lang="en-GB"/>
          </a:p>
        </p:txBody>
      </p:sp>
    </p:spTree>
    <p:extLst>
      <p:ext uri="{BB962C8B-B14F-4D97-AF65-F5344CB8AC3E}">
        <p14:creationId xmlns:p14="http://schemas.microsoft.com/office/powerpoint/2010/main" val="387577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Who should plan?</a:t>
            </a:r>
            <a:endParaRPr lang="en-US" dirty="0"/>
          </a:p>
        </p:txBody>
      </p:sp>
      <p:sp>
        <p:nvSpPr>
          <p:cNvPr id="3" name="Content Placeholder 2"/>
          <p:cNvSpPr>
            <a:spLocks noGrp="1"/>
          </p:cNvSpPr>
          <p:nvPr>
            <p:ph idx="1"/>
          </p:nvPr>
        </p:nvSpPr>
        <p:spPr/>
        <p:txBody>
          <a:bodyPr>
            <a:normAutofit/>
          </a:bodyPr>
          <a:lstStyle/>
          <a:p>
            <a:r>
              <a:rPr lang="en-GB" altLang="en-US" sz="5400" b="1" dirty="0">
                <a:solidFill>
                  <a:srgbClr val="FF0000"/>
                </a:solidFill>
              </a:rPr>
              <a:t>Formal planning should be practiced by </a:t>
            </a:r>
            <a:r>
              <a:rPr lang="en-GB" altLang="en-US" sz="5400" b="1" dirty="0"/>
              <a:t>all levels of management - from first-line supervisors right up to the chairman of the board.</a:t>
            </a:r>
            <a:endParaRPr lang="en-US" sz="5400" dirty="0"/>
          </a:p>
        </p:txBody>
      </p:sp>
      <p:sp>
        <p:nvSpPr>
          <p:cNvPr id="4" name="Slide Number Placeholder 3"/>
          <p:cNvSpPr>
            <a:spLocks noGrp="1"/>
          </p:cNvSpPr>
          <p:nvPr>
            <p:ph type="sldNum" sz="quarter" idx="12"/>
          </p:nvPr>
        </p:nvSpPr>
        <p:spPr/>
        <p:txBody>
          <a:bodyPr/>
          <a:lstStyle/>
          <a:p>
            <a:fld id="{7E50C373-F1D0-494F-8D6D-366C958B3429}" type="slidenum">
              <a:rPr lang="en-GB" smtClean="0"/>
              <a:t>24</a:t>
            </a:fld>
            <a:endParaRPr lang="en-GB"/>
          </a:p>
        </p:txBody>
      </p:sp>
    </p:spTree>
    <p:extLst>
      <p:ext uri="{BB962C8B-B14F-4D97-AF65-F5344CB8AC3E}">
        <p14:creationId xmlns:p14="http://schemas.microsoft.com/office/powerpoint/2010/main" val="2564787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Functional Plans</a:t>
            </a:r>
            <a:endParaRPr lang="en-US" dirty="0"/>
          </a:p>
        </p:txBody>
      </p:sp>
      <p:sp>
        <p:nvSpPr>
          <p:cNvPr id="3" name="Content Placeholder 2"/>
          <p:cNvSpPr>
            <a:spLocks noGrp="1"/>
          </p:cNvSpPr>
          <p:nvPr>
            <p:ph idx="1"/>
          </p:nvPr>
        </p:nvSpPr>
        <p:spPr/>
        <p:txBody>
          <a:bodyPr>
            <a:noAutofit/>
          </a:bodyPr>
          <a:lstStyle/>
          <a:p>
            <a:pPr>
              <a:lnSpc>
                <a:spcPct val="80000"/>
              </a:lnSpc>
            </a:pPr>
            <a:r>
              <a:rPr lang="en-GB" altLang="en-US" sz="3200" b="1" dirty="0"/>
              <a:t>Plans are often classified by function or use. </a:t>
            </a:r>
          </a:p>
          <a:p>
            <a:pPr>
              <a:lnSpc>
                <a:spcPct val="80000"/>
              </a:lnSpc>
            </a:pPr>
            <a:endParaRPr lang="en-GB" altLang="en-US" sz="2400" b="1" dirty="0"/>
          </a:p>
          <a:p>
            <a:pPr>
              <a:lnSpc>
                <a:spcPct val="80000"/>
              </a:lnSpc>
            </a:pPr>
            <a:r>
              <a:rPr lang="en-GB" altLang="en-US" sz="3200" b="1" dirty="0"/>
              <a:t>The most frequently encountered types of functional plan are</a:t>
            </a:r>
          </a:p>
          <a:p>
            <a:pPr>
              <a:lnSpc>
                <a:spcPct val="80000"/>
              </a:lnSpc>
            </a:pPr>
            <a:endParaRPr lang="en-GB" altLang="en-US" sz="3200" b="1" dirty="0"/>
          </a:p>
          <a:p>
            <a:pPr>
              <a:lnSpc>
                <a:spcPct val="80000"/>
              </a:lnSpc>
            </a:pPr>
            <a:r>
              <a:rPr lang="en-GB" altLang="en-US" sz="3200" b="1" dirty="0"/>
              <a:t>1. sales and marketing plans,</a:t>
            </a:r>
          </a:p>
          <a:p>
            <a:pPr>
              <a:lnSpc>
                <a:spcPct val="80000"/>
              </a:lnSpc>
            </a:pPr>
            <a:r>
              <a:rPr lang="en-GB" altLang="en-US" sz="3200" b="1" dirty="0"/>
              <a:t>2. production plans, </a:t>
            </a:r>
          </a:p>
          <a:p>
            <a:pPr>
              <a:lnSpc>
                <a:spcPct val="80000"/>
              </a:lnSpc>
            </a:pPr>
            <a:r>
              <a:rPr lang="en-GB" altLang="en-US" sz="3200" b="1" dirty="0"/>
              <a:t>3. financial plans, and </a:t>
            </a:r>
          </a:p>
          <a:p>
            <a:pPr>
              <a:lnSpc>
                <a:spcPct val="80000"/>
              </a:lnSpc>
            </a:pPr>
            <a:r>
              <a:rPr lang="en-GB" altLang="en-US" sz="3200" b="1" dirty="0"/>
              <a:t>4. personnel plans</a:t>
            </a:r>
            <a:endParaRPr lang="en-US" sz="3200" dirty="0"/>
          </a:p>
        </p:txBody>
      </p:sp>
      <p:sp>
        <p:nvSpPr>
          <p:cNvPr id="4" name="Slide Number Placeholder 3"/>
          <p:cNvSpPr>
            <a:spLocks noGrp="1"/>
          </p:cNvSpPr>
          <p:nvPr>
            <p:ph type="sldNum" sz="quarter" idx="12"/>
          </p:nvPr>
        </p:nvSpPr>
        <p:spPr/>
        <p:txBody>
          <a:bodyPr/>
          <a:lstStyle/>
          <a:p>
            <a:fld id="{7E50C373-F1D0-494F-8D6D-366C958B3429}" type="slidenum">
              <a:rPr lang="en-GB" smtClean="0"/>
              <a:t>25</a:t>
            </a:fld>
            <a:endParaRPr lang="en-GB"/>
          </a:p>
        </p:txBody>
      </p:sp>
    </p:spTree>
    <p:extLst>
      <p:ext uri="{BB962C8B-B14F-4D97-AF65-F5344CB8AC3E}">
        <p14:creationId xmlns:p14="http://schemas.microsoft.com/office/powerpoint/2010/main" val="123844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Functional Plans</a:t>
            </a:r>
            <a:endParaRPr lang="en-US" dirty="0"/>
          </a:p>
        </p:txBody>
      </p:sp>
      <p:sp>
        <p:nvSpPr>
          <p:cNvPr id="3" name="Content Placeholder 2"/>
          <p:cNvSpPr>
            <a:spLocks noGrp="1"/>
          </p:cNvSpPr>
          <p:nvPr>
            <p:ph idx="1"/>
          </p:nvPr>
        </p:nvSpPr>
        <p:spPr>
          <a:xfrm>
            <a:off x="557431" y="1825625"/>
            <a:ext cx="11097949" cy="4351338"/>
          </a:xfrm>
        </p:spPr>
        <p:txBody>
          <a:bodyPr>
            <a:normAutofit/>
          </a:bodyPr>
          <a:lstStyle/>
          <a:p>
            <a:pPr>
              <a:spcBef>
                <a:spcPct val="20000"/>
              </a:spcBef>
              <a:buClr>
                <a:schemeClr val="bg2"/>
              </a:buClr>
              <a:buSzPct val="70000"/>
              <a:buFont typeface="Wingdings" panose="05000000000000000000" pitchFamily="2" charset="2"/>
              <a:buChar char="o"/>
            </a:pPr>
            <a:r>
              <a:rPr lang="en-GB" altLang="en-US" sz="4400" b="1" dirty="0"/>
              <a:t>Many functional plans are inter-related and inter-dependent.</a:t>
            </a:r>
          </a:p>
          <a:p>
            <a:pPr>
              <a:spcBef>
                <a:spcPct val="20000"/>
              </a:spcBef>
              <a:buClr>
                <a:schemeClr val="bg2"/>
              </a:buClr>
              <a:buSzPct val="70000"/>
              <a:buFont typeface="Wingdings" panose="05000000000000000000" pitchFamily="2" charset="2"/>
              <a:buChar char="o"/>
            </a:pPr>
            <a:endParaRPr lang="en-GB" altLang="en-US" sz="4400" b="1" dirty="0"/>
          </a:p>
          <a:p>
            <a:pPr>
              <a:spcBef>
                <a:spcPct val="20000"/>
              </a:spcBef>
              <a:buClr>
                <a:schemeClr val="bg2"/>
              </a:buClr>
              <a:buSzPct val="70000"/>
              <a:buFont typeface="Wingdings" panose="05000000000000000000" pitchFamily="2" charset="2"/>
              <a:buChar char="o"/>
            </a:pPr>
            <a:r>
              <a:rPr lang="en-GB" altLang="en-US" sz="4400" b="1" dirty="0"/>
              <a:t>For example, a financial plan would be dependent on production, sales, and personnel plans.</a:t>
            </a:r>
            <a:endParaRPr lang="en-US"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26</a:t>
            </a:fld>
            <a:endParaRPr lang="en-GB"/>
          </a:p>
        </p:txBody>
      </p:sp>
    </p:spTree>
    <p:extLst>
      <p:ext uri="{BB962C8B-B14F-4D97-AF65-F5344CB8AC3E}">
        <p14:creationId xmlns:p14="http://schemas.microsoft.com/office/powerpoint/2010/main" val="613393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Planning Horizon</a:t>
            </a:r>
            <a:endParaRPr lang="en-US" dirty="0"/>
          </a:p>
        </p:txBody>
      </p:sp>
      <p:sp>
        <p:nvSpPr>
          <p:cNvPr id="3" name="Content Placeholder 2"/>
          <p:cNvSpPr>
            <a:spLocks noGrp="1"/>
          </p:cNvSpPr>
          <p:nvPr>
            <p:ph idx="1"/>
          </p:nvPr>
        </p:nvSpPr>
        <p:spPr>
          <a:xfrm>
            <a:off x="557431" y="1825625"/>
            <a:ext cx="10982039" cy="4351338"/>
          </a:xfrm>
        </p:spPr>
        <p:txBody>
          <a:bodyPr>
            <a:normAutofit/>
          </a:bodyPr>
          <a:lstStyle/>
          <a:p>
            <a:r>
              <a:rPr lang="en-GB" altLang="en-US" sz="6600" b="1" dirty="0"/>
              <a:t>Planning Horizon: </a:t>
            </a:r>
          </a:p>
          <a:p>
            <a:pPr lvl="1"/>
            <a:r>
              <a:rPr lang="en-GB" altLang="en-US" sz="6000" b="1" dirty="0"/>
              <a:t>Short Range, </a:t>
            </a:r>
          </a:p>
          <a:p>
            <a:pPr lvl="1"/>
            <a:r>
              <a:rPr lang="en-GB" altLang="en-US" sz="6000" b="1" dirty="0"/>
              <a:t>Intermediate, and </a:t>
            </a:r>
          </a:p>
          <a:p>
            <a:pPr lvl="1"/>
            <a:r>
              <a:rPr lang="en-GB" altLang="en-US" sz="6000" b="1" dirty="0"/>
              <a:t>Long Range</a:t>
            </a:r>
          </a:p>
        </p:txBody>
      </p:sp>
      <p:sp>
        <p:nvSpPr>
          <p:cNvPr id="4" name="Slide Number Placeholder 3"/>
          <p:cNvSpPr>
            <a:spLocks noGrp="1"/>
          </p:cNvSpPr>
          <p:nvPr>
            <p:ph type="sldNum" sz="quarter" idx="12"/>
          </p:nvPr>
        </p:nvSpPr>
        <p:spPr/>
        <p:txBody>
          <a:bodyPr/>
          <a:lstStyle/>
          <a:p>
            <a:fld id="{7E50C373-F1D0-494F-8D6D-366C958B3429}" type="slidenum">
              <a:rPr lang="en-GB" smtClean="0"/>
              <a:t>27</a:t>
            </a:fld>
            <a:endParaRPr lang="en-GB"/>
          </a:p>
        </p:txBody>
      </p:sp>
    </p:spTree>
    <p:extLst>
      <p:ext uri="{BB962C8B-B14F-4D97-AF65-F5344CB8AC3E}">
        <p14:creationId xmlns:p14="http://schemas.microsoft.com/office/powerpoint/2010/main" val="389535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Planning Horizon</a:t>
            </a:r>
            <a:endParaRPr lang="en-US" dirty="0"/>
          </a:p>
        </p:txBody>
      </p:sp>
      <p:sp>
        <p:nvSpPr>
          <p:cNvPr id="3" name="Content Placeholder 2"/>
          <p:cNvSpPr>
            <a:spLocks noGrp="1"/>
          </p:cNvSpPr>
          <p:nvPr>
            <p:ph idx="1"/>
          </p:nvPr>
        </p:nvSpPr>
        <p:spPr>
          <a:xfrm>
            <a:off x="557431" y="1825625"/>
            <a:ext cx="10982039" cy="4351338"/>
          </a:xfrm>
        </p:spPr>
        <p:txBody>
          <a:bodyPr>
            <a:noAutofit/>
          </a:bodyPr>
          <a:lstStyle/>
          <a:p>
            <a:pPr>
              <a:lnSpc>
                <a:spcPct val="80000"/>
              </a:lnSpc>
            </a:pPr>
            <a:r>
              <a:rPr lang="en-GB" altLang="en-US" sz="3600" b="1" dirty="0"/>
              <a:t>Short-range plans generally cover </a:t>
            </a:r>
            <a:r>
              <a:rPr lang="en-GB" altLang="en-US" sz="3600" b="1" dirty="0">
                <a:solidFill>
                  <a:srgbClr val="FF0000"/>
                </a:solidFill>
              </a:rPr>
              <a:t>up to one year</a:t>
            </a:r>
            <a:r>
              <a:rPr lang="en-GB" altLang="en-US" sz="3600" b="1" dirty="0"/>
              <a:t>.</a:t>
            </a:r>
          </a:p>
          <a:p>
            <a:pPr>
              <a:lnSpc>
                <a:spcPct val="80000"/>
              </a:lnSpc>
            </a:pPr>
            <a:endParaRPr lang="en-GB" altLang="en-US" dirty="0"/>
          </a:p>
          <a:p>
            <a:pPr>
              <a:lnSpc>
                <a:spcPct val="80000"/>
              </a:lnSpc>
            </a:pPr>
            <a:r>
              <a:rPr lang="en-GB" altLang="en-US" sz="3600" b="1" dirty="0"/>
              <a:t>Long-range plans </a:t>
            </a:r>
            <a:r>
              <a:rPr lang="en-GB" altLang="en-US" sz="3600" b="1" dirty="0">
                <a:solidFill>
                  <a:srgbClr val="FF0000"/>
                </a:solidFill>
              </a:rPr>
              <a:t>span at least three to five years</a:t>
            </a:r>
            <a:r>
              <a:rPr lang="en-GB" altLang="en-US" sz="3600" b="1" dirty="0"/>
              <a:t>, with some extending as far as 20 years into the future. </a:t>
            </a:r>
          </a:p>
          <a:p>
            <a:pPr>
              <a:lnSpc>
                <a:spcPct val="80000"/>
              </a:lnSpc>
            </a:pPr>
            <a:endParaRPr lang="en-GB" altLang="en-US" dirty="0"/>
          </a:p>
          <a:p>
            <a:pPr>
              <a:lnSpc>
                <a:spcPct val="80000"/>
              </a:lnSpc>
            </a:pPr>
            <a:r>
              <a:rPr lang="en-GB" altLang="en-US" sz="3600" b="1" dirty="0"/>
              <a:t>Long-range planning is primarily carried out at the top levels of the organisation.</a:t>
            </a:r>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28</a:t>
            </a:fld>
            <a:endParaRPr lang="en-GB"/>
          </a:p>
        </p:txBody>
      </p:sp>
    </p:spTree>
    <p:extLst>
      <p:ext uri="{BB962C8B-B14F-4D97-AF65-F5344CB8AC3E}">
        <p14:creationId xmlns:p14="http://schemas.microsoft.com/office/powerpoint/2010/main" val="67080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Planning</a:t>
            </a:r>
          </a:p>
        </p:txBody>
      </p:sp>
      <p:sp>
        <p:nvSpPr>
          <p:cNvPr id="3" name="Content Placeholder 2"/>
          <p:cNvSpPr>
            <a:spLocks noGrp="1"/>
          </p:cNvSpPr>
          <p:nvPr>
            <p:ph idx="1"/>
          </p:nvPr>
        </p:nvSpPr>
        <p:spPr/>
        <p:txBody>
          <a:bodyPr>
            <a:normAutofit/>
          </a:bodyPr>
          <a:lstStyle/>
          <a:p>
            <a:r>
              <a:rPr lang="en-GB" altLang="en-US" sz="4400" b="1" dirty="0"/>
              <a:t>Planning is a decision making process.</a:t>
            </a:r>
          </a:p>
          <a:p>
            <a:endParaRPr lang="en-GB" altLang="en-US" sz="4400" b="1" dirty="0"/>
          </a:p>
          <a:p>
            <a:r>
              <a:rPr lang="en-GB" altLang="en-US" sz="4400" b="1" dirty="0"/>
              <a:t>A plan is the route to an objective.</a:t>
            </a:r>
            <a:endParaRPr lang="en-GB"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2</a:t>
            </a:fld>
            <a:endParaRPr lang="en-GB"/>
          </a:p>
        </p:txBody>
      </p:sp>
    </p:spTree>
    <p:extLst>
      <p:ext uri="{BB962C8B-B14F-4D97-AF65-F5344CB8AC3E}">
        <p14:creationId xmlns:p14="http://schemas.microsoft.com/office/powerpoint/2010/main" val="1301590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Planning Horizon</a:t>
            </a:r>
            <a:endParaRPr lang="en-US" dirty="0"/>
          </a:p>
        </p:txBody>
      </p:sp>
      <p:sp>
        <p:nvSpPr>
          <p:cNvPr id="3" name="Content Placeholder 2"/>
          <p:cNvSpPr>
            <a:spLocks noGrp="1"/>
          </p:cNvSpPr>
          <p:nvPr>
            <p:ph idx="1"/>
          </p:nvPr>
        </p:nvSpPr>
        <p:spPr>
          <a:xfrm>
            <a:off x="557431" y="1825625"/>
            <a:ext cx="10982039" cy="4639114"/>
          </a:xfrm>
        </p:spPr>
        <p:txBody>
          <a:bodyPr>
            <a:noAutofit/>
          </a:bodyPr>
          <a:lstStyle/>
          <a:p>
            <a:r>
              <a:rPr lang="en-GB" altLang="en-US" sz="4000" b="1" dirty="0"/>
              <a:t>Intermediate plans cover that time span between short-range and long-range plans.</a:t>
            </a:r>
          </a:p>
          <a:p>
            <a:endParaRPr lang="en-GB" altLang="en-US" sz="4000" dirty="0"/>
          </a:p>
          <a:p>
            <a:r>
              <a:rPr lang="en-GB" altLang="en-US" sz="4000" b="1" dirty="0"/>
              <a:t>Intermediate plans generally cover from </a:t>
            </a:r>
            <a:r>
              <a:rPr lang="en-GB" altLang="en-US" sz="4000" b="1" dirty="0">
                <a:solidFill>
                  <a:srgbClr val="FF0000"/>
                </a:solidFill>
              </a:rPr>
              <a:t>one to three or one to five years</a:t>
            </a:r>
            <a:r>
              <a:rPr lang="en-GB" altLang="en-US" sz="4000" b="1" dirty="0"/>
              <a:t>, depending on the horizon covered by the long-range plan</a:t>
            </a:r>
            <a:r>
              <a:rPr lang="en-GB" altLang="en-US" sz="4000" dirty="0"/>
              <a:t>.</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29</a:t>
            </a:fld>
            <a:endParaRPr lang="en-GB"/>
          </a:p>
        </p:txBody>
      </p:sp>
    </p:spTree>
    <p:extLst>
      <p:ext uri="{BB962C8B-B14F-4D97-AF65-F5344CB8AC3E}">
        <p14:creationId xmlns:p14="http://schemas.microsoft.com/office/powerpoint/2010/main" val="2293741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Planning Horizon</a:t>
            </a:r>
            <a:endParaRPr lang="en-US" dirty="0"/>
          </a:p>
        </p:txBody>
      </p:sp>
      <p:sp>
        <p:nvSpPr>
          <p:cNvPr id="3" name="Content Placeholder 2"/>
          <p:cNvSpPr>
            <a:spLocks noGrp="1"/>
          </p:cNvSpPr>
          <p:nvPr>
            <p:ph idx="1"/>
          </p:nvPr>
        </p:nvSpPr>
        <p:spPr>
          <a:xfrm>
            <a:off x="557431" y="1825625"/>
            <a:ext cx="10982039" cy="4351338"/>
          </a:xfrm>
        </p:spPr>
        <p:txBody>
          <a:bodyPr>
            <a:noAutofit/>
          </a:bodyPr>
          <a:lstStyle/>
          <a:p>
            <a:r>
              <a:rPr lang="en-GB" altLang="en-US" sz="5400" b="1" dirty="0"/>
              <a:t>Usually intermediate plans are derived from long-range plans, and short-range plans are derived from intermediate plans</a:t>
            </a:r>
            <a:r>
              <a:rPr lang="en-GB" altLang="en-US" sz="5400" dirty="0"/>
              <a:t>.</a:t>
            </a:r>
            <a:endParaRPr lang="en-US" sz="5400" dirty="0"/>
          </a:p>
        </p:txBody>
      </p:sp>
      <p:sp>
        <p:nvSpPr>
          <p:cNvPr id="4" name="Slide Number Placeholder 3"/>
          <p:cNvSpPr>
            <a:spLocks noGrp="1"/>
          </p:cNvSpPr>
          <p:nvPr>
            <p:ph type="sldNum" sz="quarter" idx="12"/>
          </p:nvPr>
        </p:nvSpPr>
        <p:spPr/>
        <p:txBody>
          <a:bodyPr/>
          <a:lstStyle/>
          <a:p>
            <a:fld id="{7E50C373-F1D0-494F-8D6D-366C958B3429}" type="slidenum">
              <a:rPr lang="en-GB" smtClean="0"/>
              <a:t>30</a:t>
            </a:fld>
            <a:endParaRPr lang="en-GB"/>
          </a:p>
        </p:txBody>
      </p:sp>
    </p:spTree>
    <p:extLst>
      <p:ext uri="{BB962C8B-B14F-4D97-AF65-F5344CB8AC3E}">
        <p14:creationId xmlns:p14="http://schemas.microsoft.com/office/powerpoint/2010/main" val="359136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Planning Horizon</a:t>
            </a:r>
            <a:endParaRPr lang="en-US" dirty="0"/>
          </a:p>
        </p:txBody>
      </p:sp>
      <p:sp>
        <p:nvSpPr>
          <p:cNvPr id="3" name="Content Placeholder 2"/>
          <p:cNvSpPr>
            <a:spLocks noGrp="1"/>
          </p:cNvSpPr>
          <p:nvPr>
            <p:ph idx="1"/>
          </p:nvPr>
        </p:nvSpPr>
        <p:spPr>
          <a:xfrm>
            <a:off x="557431" y="1825625"/>
            <a:ext cx="10982039" cy="4351338"/>
          </a:xfrm>
        </p:spPr>
        <p:txBody>
          <a:bodyPr>
            <a:noAutofit/>
          </a:bodyPr>
          <a:lstStyle/>
          <a:p>
            <a:pPr>
              <a:lnSpc>
                <a:spcPct val="80000"/>
              </a:lnSpc>
              <a:spcBef>
                <a:spcPct val="20000"/>
              </a:spcBef>
              <a:buClr>
                <a:schemeClr val="bg2"/>
              </a:buClr>
              <a:buSzPct val="70000"/>
              <a:buFont typeface="Wingdings" panose="05000000000000000000" pitchFamily="2" charset="2"/>
              <a:buChar char="o"/>
            </a:pPr>
            <a:r>
              <a:rPr lang="en-GB" altLang="en-US" sz="3800" b="1" dirty="0"/>
              <a:t>For example, if the long-range plan calls for a 40 percent growth in sales by the end of five years, the intermediate plan should outline the necessary steps to be taken over the time span covering one to five years</a:t>
            </a:r>
            <a:r>
              <a:rPr lang="en-GB" altLang="en-US" sz="3800" dirty="0"/>
              <a:t>. </a:t>
            </a:r>
          </a:p>
          <a:p>
            <a:pPr>
              <a:lnSpc>
                <a:spcPct val="80000"/>
              </a:lnSpc>
              <a:spcBef>
                <a:spcPct val="20000"/>
              </a:spcBef>
              <a:buClr>
                <a:schemeClr val="bg2"/>
              </a:buClr>
              <a:buSzPct val="70000"/>
              <a:buFont typeface="Wingdings" panose="05000000000000000000" pitchFamily="2" charset="2"/>
              <a:buChar char="o"/>
            </a:pPr>
            <a:endParaRPr lang="en-GB" altLang="en-US" sz="3800" dirty="0"/>
          </a:p>
          <a:p>
            <a:pPr>
              <a:lnSpc>
                <a:spcPct val="80000"/>
              </a:lnSpc>
              <a:spcBef>
                <a:spcPct val="20000"/>
              </a:spcBef>
              <a:buClr>
                <a:schemeClr val="bg2"/>
              </a:buClr>
              <a:buSzPct val="70000"/>
              <a:buFont typeface="Wingdings" panose="05000000000000000000" pitchFamily="2" charset="2"/>
              <a:buChar char="o"/>
            </a:pPr>
            <a:r>
              <a:rPr lang="en-GB" altLang="en-US" sz="3800" b="1" dirty="0"/>
              <a:t>Short-range plans would outline what actions are necessary within the next year</a:t>
            </a:r>
            <a:r>
              <a:rPr lang="en-GB" altLang="en-US" sz="3800" dirty="0"/>
              <a:t>.</a:t>
            </a:r>
            <a:endParaRPr lang="en-US" sz="3800" dirty="0"/>
          </a:p>
        </p:txBody>
      </p:sp>
      <p:sp>
        <p:nvSpPr>
          <p:cNvPr id="4" name="Slide Number Placeholder 3"/>
          <p:cNvSpPr>
            <a:spLocks noGrp="1"/>
          </p:cNvSpPr>
          <p:nvPr>
            <p:ph type="sldNum" sz="quarter" idx="12"/>
          </p:nvPr>
        </p:nvSpPr>
        <p:spPr/>
        <p:txBody>
          <a:bodyPr/>
          <a:lstStyle/>
          <a:p>
            <a:fld id="{7E50C373-F1D0-494F-8D6D-366C958B3429}" type="slidenum">
              <a:rPr lang="en-GB" smtClean="0"/>
              <a:t>31</a:t>
            </a:fld>
            <a:endParaRPr lang="en-GB"/>
          </a:p>
        </p:txBody>
      </p:sp>
    </p:spTree>
    <p:extLst>
      <p:ext uri="{BB962C8B-B14F-4D97-AF65-F5344CB8AC3E}">
        <p14:creationId xmlns:p14="http://schemas.microsoft.com/office/powerpoint/2010/main" val="2499401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Types of Plans</a:t>
            </a:r>
            <a:endParaRPr lang="en-US" dirty="0"/>
          </a:p>
        </p:txBody>
      </p:sp>
      <p:sp>
        <p:nvSpPr>
          <p:cNvPr id="3" name="Content Placeholder 2"/>
          <p:cNvSpPr>
            <a:spLocks noGrp="1"/>
          </p:cNvSpPr>
          <p:nvPr>
            <p:ph sz="half" idx="1"/>
          </p:nvPr>
        </p:nvSpPr>
        <p:spPr>
          <a:xfrm>
            <a:off x="838199" y="1825625"/>
            <a:ext cx="10830059" cy="1097879"/>
          </a:xfrm>
        </p:spPr>
        <p:txBody>
          <a:bodyPr>
            <a:normAutofit/>
          </a:bodyPr>
          <a:lstStyle/>
          <a:p>
            <a:r>
              <a:rPr lang="en-GB" altLang="en-US" sz="3600" b="1" dirty="0"/>
              <a:t>The most popular ways to describe organisational plans are by their</a:t>
            </a:r>
            <a:endParaRPr lang="en-US" sz="36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836252886"/>
              </p:ext>
            </p:extLst>
          </p:nvPr>
        </p:nvGraphicFramePr>
        <p:xfrm>
          <a:off x="720725" y="3360738"/>
          <a:ext cx="10633076" cy="2194560"/>
        </p:xfrm>
        <a:graphic>
          <a:graphicData uri="http://schemas.openxmlformats.org/drawingml/2006/table">
            <a:tbl>
              <a:tblPr firstRow="1" bandRow="1">
                <a:tableStyleId>{5940675A-B579-460E-94D1-54222C63F5DA}</a:tableStyleId>
              </a:tblPr>
              <a:tblGrid>
                <a:gridCol w="3889912">
                  <a:extLst>
                    <a:ext uri="{9D8B030D-6E8A-4147-A177-3AD203B41FA5}">
                      <a16:colId xmlns:a16="http://schemas.microsoft.com/office/drawing/2014/main" val="20000"/>
                    </a:ext>
                  </a:extLst>
                </a:gridCol>
                <a:gridCol w="6743164">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dirty="0">
                          <a:ln>
                            <a:noFill/>
                          </a:ln>
                          <a:solidFill>
                            <a:srgbClr val="FF0000"/>
                          </a:solidFill>
                          <a:effectLst/>
                          <a:latin typeface="Times New Roman" pitchFamily="18" charset="0"/>
                        </a:rPr>
                        <a:t>Breath</a:t>
                      </a:r>
                    </a:p>
                  </a:txBody>
                  <a:tcPr marL="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a:ln>
                            <a:noFill/>
                          </a:ln>
                          <a:solidFill>
                            <a:schemeClr val="tx1"/>
                          </a:solidFill>
                          <a:effectLst/>
                          <a:latin typeface="Times New Roman" pitchFamily="18" charset="0"/>
                        </a:rPr>
                        <a:t>Strategic, tactical or operational</a:t>
                      </a:r>
                    </a:p>
                  </a:txBody>
                  <a:tcPr marL="0" marR="0" marT="0" marB="0"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a:ln>
                            <a:noFill/>
                          </a:ln>
                          <a:solidFill>
                            <a:srgbClr val="0000CC"/>
                          </a:solidFill>
                          <a:effectLst/>
                          <a:latin typeface="Times New Roman" pitchFamily="18" charset="0"/>
                        </a:rPr>
                        <a:t>Time frame</a:t>
                      </a:r>
                      <a:endParaRPr kumimoji="0" lang="en-GB" sz="3600" b="1" i="0" u="none" strike="noStrike" cap="none" normalizeH="0" baseline="0">
                        <a:ln>
                          <a:noFill/>
                        </a:ln>
                        <a:solidFill>
                          <a:schemeClr val="tx1"/>
                        </a:solidFill>
                        <a:effectLst/>
                        <a:latin typeface="Times New Roman" pitchFamily="18" charset="0"/>
                      </a:endParaRPr>
                    </a:p>
                  </a:txBody>
                  <a:tcPr marL="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dirty="0">
                          <a:ln>
                            <a:noFill/>
                          </a:ln>
                          <a:solidFill>
                            <a:schemeClr val="tx1"/>
                          </a:solidFill>
                          <a:effectLst/>
                          <a:latin typeface="Times New Roman" pitchFamily="18" charset="0"/>
                        </a:rPr>
                        <a:t>Short term versus long term</a:t>
                      </a:r>
                    </a:p>
                  </a:txBody>
                  <a:tcPr marL="0" marR="0" marT="0" marB="0"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dirty="0">
                          <a:ln>
                            <a:noFill/>
                          </a:ln>
                          <a:solidFill>
                            <a:srgbClr val="FF0000"/>
                          </a:solidFill>
                          <a:effectLst/>
                          <a:latin typeface="Times New Roman" pitchFamily="18" charset="0"/>
                        </a:rPr>
                        <a:t>Specificity</a:t>
                      </a:r>
                      <a:endParaRPr kumimoji="0" lang="en-GB" sz="3600" b="1" i="0" u="none" strike="noStrike" cap="none" normalizeH="0" baseline="0" dirty="0">
                        <a:ln>
                          <a:noFill/>
                        </a:ln>
                        <a:solidFill>
                          <a:schemeClr val="tx1"/>
                        </a:solidFill>
                        <a:effectLst/>
                        <a:latin typeface="Times New Roman" pitchFamily="18" charset="0"/>
                      </a:endParaRPr>
                    </a:p>
                  </a:txBody>
                  <a:tcPr marL="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dirty="0">
                          <a:ln>
                            <a:noFill/>
                          </a:ln>
                          <a:solidFill>
                            <a:schemeClr val="tx1"/>
                          </a:solidFill>
                          <a:effectLst/>
                          <a:latin typeface="Times New Roman" pitchFamily="18" charset="0"/>
                        </a:rPr>
                        <a:t>Directional versus specific, and</a:t>
                      </a:r>
                    </a:p>
                  </a:txBody>
                  <a:tcPr marL="0" marR="0" marT="0" marB="0"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dirty="0">
                          <a:ln>
                            <a:noFill/>
                          </a:ln>
                          <a:solidFill>
                            <a:srgbClr val="0000CC"/>
                          </a:solidFill>
                          <a:effectLst/>
                          <a:latin typeface="Times New Roman" pitchFamily="18" charset="0"/>
                        </a:rPr>
                        <a:t>Frequency</a:t>
                      </a:r>
                      <a:r>
                        <a:rPr kumimoji="0" lang="en-GB" sz="3600" b="1" i="0" u="none" strike="noStrike" cap="none" normalizeH="0" baseline="0" dirty="0">
                          <a:ln>
                            <a:noFill/>
                          </a:ln>
                          <a:solidFill>
                            <a:schemeClr val="tx1"/>
                          </a:solidFill>
                          <a:effectLst/>
                          <a:latin typeface="Times New Roman" pitchFamily="18" charset="0"/>
                        </a:rPr>
                        <a:t>  of use</a:t>
                      </a:r>
                    </a:p>
                  </a:txBody>
                  <a:tcPr marL="0" marR="0" marT="0" marB="0"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GB" sz="3600" b="1" i="0" u="none" strike="noStrike" cap="none" normalizeH="0" baseline="0" dirty="0">
                          <a:ln>
                            <a:noFill/>
                          </a:ln>
                          <a:solidFill>
                            <a:schemeClr val="tx1"/>
                          </a:solidFill>
                          <a:effectLst/>
                          <a:latin typeface="Times New Roman" pitchFamily="18" charset="0"/>
                        </a:rPr>
                        <a:t>Single use versus standing</a:t>
                      </a:r>
                    </a:p>
                  </a:txBody>
                  <a:tcPr marL="0" marR="0" marT="0" marB="0" horzOverflow="overflow"/>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E50C373-F1D0-494F-8D6D-366C958B3429}" type="slidenum">
              <a:rPr lang="en-GB" smtClean="0"/>
              <a:t>32</a:t>
            </a:fld>
            <a:endParaRPr lang="en-GB"/>
          </a:p>
        </p:txBody>
      </p:sp>
    </p:spTree>
    <p:extLst>
      <p:ext uri="{BB962C8B-B14F-4D97-AF65-F5344CB8AC3E}">
        <p14:creationId xmlns:p14="http://schemas.microsoft.com/office/powerpoint/2010/main" val="3314118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Strategic, tactical operational Plans</a:t>
            </a:r>
            <a:endParaRPr lang="en-US" dirty="0"/>
          </a:p>
        </p:txBody>
      </p:sp>
      <p:sp>
        <p:nvSpPr>
          <p:cNvPr id="3" name="Content Placeholder 2"/>
          <p:cNvSpPr>
            <a:spLocks noGrp="1"/>
          </p:cNvSpPr>
          <p:nvPr>
            <p:ph idx="1"/>
          </p:nvPr>
        </p:nvSpPr>
        <p:spPr/>
        <p:txBody>
          <a:bodyPr>
            <a:noAutofit/>
          </a:bodyPr>
          <a:lstStyle/>
          <a:p>
            <a:pPr marL="0" indent="0">
              <a:lnSpc>
                <a:spcPct val="80000"/>
              </a:lnSpc>
              <a:buNone/>
            </a:pPr>
            <a:r>
              <a:rPr lang="en-US" altLang="en-US" sz="4400" b="1" dirty="0"/>
              <a:t>Strategic Plans</a:t>
            </a:r>
            <a:r>
              <a:rPr lang="en-US" altLang="en-US" sz="4400" dirty="0"/>
              <a:t>: </a:t>
            </a:r>
          </a:p>
          <a:p>
            <a:pPr>
              <a:lnSpc>
                <a:spcPct val="80000"/>
              </a:lnSpc>
            </a:pPr>
            <a:r>
              <a:rPr lang="en-US" altLang="en-US" sz="4400" dirty="0"/>
              <a:t>Plans that apply to the entire </a:t>
            </a:r>
            <a:r>
              <a:rPr lang="en-US" altLang="en-US" sz="4400" dirty="0" err="1"/>
              <a:t>organisation</a:t>
            </a:r>
            <a:r>
              <a:rPr lang="en-US" altLang="en-US" sz="4400" dirty="0"/>
              <a:t>, establish the </a:t>
            </a:r>
            <a:r>
              <a:rPr lang="en-US" altLang="en-US" sz="4400" dirty="0" err="1"/>
              <a:t>organisation’s</a:t>
            </a:r>
            <a:r>
              <a:rPr lang="en-US" altLang="en-US" sz="4400" dirty="0"/>
              <a:t> overall goals, and seek to position the </a:t>
            </a:r>
            <a:r>
              <a:rPr lang="en-US" altLang="en-US" sz="4400" dirty="0" err="1"/>
              <a:t>organisation</a:t>
            </a:r>
            <a:r>
              <a:rPr lang="en-US" altLang="en-US" sz="4400" dirty="0"/>
              <a:t> in terms of its environment.</a:t>
            </a:r>
            <a:endParaRPr lang="en-US"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33</a:t>
            </a:fld>
            <a:endParaRPr lang="en-GB"/>
          </a:p>
        </p:txBody>
      </p:sp>
    </p:spTree>
    <p:extLst>
      <p:ext uri="{BB962C8B-B14F-4D97-AF65-F5344CB8AC3E}">
        <p14:creationId xmlns:p14="http://schemas.microsoft.com/office/powerpoint/2010/main" val="524372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Strategic, tactical operational Plans</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sz="3600" b="1" dirty="0"/>
              <a:t>Tactical Plans</a:t>
            </a:r>
            <a:r>
              <a:rPr lang="en-US" altLang="en-US" sz="3600" dirty="0"/>
              <a:t>: </a:t>
            </a:r>
          </a:p>
          <a:p>
            <a:pPr>
              <a:lnSpc>
                <a:spcPct val="80000"/>
              </a:lnSpc>
            </a:pPr>
            <a:r>
              <a:rPr lang="en-US" altLang="en-US" sz="3600" dirty="0"/>
              <a:t>Plans aimed at achieving tactical goals and is developed to implement parts of a strategic plan.</a:t>
            </a:r>
          </a:p>
          <a:p>
            <a:pPr>
              <a:lnSpc>
                <a:spcPct val="80000"/>
              </a:lnSpc>
            </a:pPr>
            <a:endParaRPr lang="en-US" altLang="en-US" sz="3600" dirty="0"/>
          </a:p>
          <a:p>
            <a:pPr>
              <a:lnSpc>
                <a:spcPct val="80000"/>
              </a:lnSpc>
            </a:pPr>
            <a:r>
              <a:rPr lang="en-US" altLang="en-US" sz="3600" b="1" dirty="0"/>
              <a:t>Operational Plan</a:t>
            </a:r>
            <a:r>
              <a:rPr lang="en-US" altLang="en-US" sz="3600" dirty="0"/>
              <a:t>: </a:t>
            </a:r>
          </a:p>
          <a:p>
            <a:pPr>
              <a:lnSpc>
                <a:spcPct val="80000"/>
              </a:lnSpc>
            </a:pPr>
            <a:r>
              <a:rPr lang="en-US" altLang="en-US" sz="3600" dirty="0"/>
              <a:t>Plans that specify the details of how the overall goals are to be achieved.</a:t>
            </a:r>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34</a:t>
            </a:fld>
            <a:endParaRPr lang="en-GB"/>
          </a:p>
        </p:txBody>
      </p:sp>
    </p:spTree>
    <p:extLst>
      <p:ext uri="{BB962C8B-B14F-4D97-AF65-F5344CB8AC3E}">
        <p14:creationId xmlns:p14="http://schemas.microsoft.com/office/powerpoint/2010/main" val="3187198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Long term &amp; Short-term Plans; Specificity</a:t>
            </a:r>
            <a:endParaRPr lang="en-US" dirty="0"/>
          </a:p>
        </p:txBody>
      </p:sp>
      <p:sp>
        <p:nvSpPr>
          <p:cNvPr id="3" name="Content Placeholder 2"/>
          <p:cNvSpPr>
            <a:spLocks noGrp="1"/>
          </p:cNvSpPr>
          <p:nvPr>
            <p:ph idx="1"/>
          </p:nvPr>
        </p:nvSpPr>
        <p:spPr>
          <a:xfrm>
            <a:off x="838199" y="1825625"/>
            <a:ext cx="10765665" cy="4351338"/>
          </a:xfrm>
        </p:spPr>
        <p:txBody>
          <a:bodyPr>
            <a:noAutofit/>
          </a:bodyPr>
          <a:lstStyle/>
          <a:p>
            <a:r>
              <a:rPr lang="en-US" altLang="en-US" sz="3000" b="1" dirty="0"/>
              <a:t>Long term</a:t>
            </a:r>
            <a:r>
              <a:rPr lang="en-US" altLang="en-US" sz="3000" dirty="0"/>
              <a:t>: Plans with a time frame beyond three years.</a:t>
            </a:r>
          </a:p>
          <a:p>
            <a:endParaRPr lang="en-US" altLang="en-US" sz="3000" b="1" dirty="0"/>
          </a:p>
          <a:p>
            <a:r>
              <a:rPr lang="en-US" altLang="en-US" sz="3000" b="1" dirty="0"/>
              <a:t>Short-term</a:t>
            </a:r>
            <a:r>
              <a:rPr lang="en-US" altLang="en-US" sz="3000" dirty="0"/>
              <a:t>: Plans covering one year or less.</a:t>
            </a:r>
          </a:p>
          <a:p>
            <a:endParaRPr lang="en-US" sz="3000" dirty="0"/>
          </a:p>
          <a:p>
            <a:pPr>
              <a:spcBef>
                <a:spcPct val="20000"/>
              </a:spcBef>
              <a:buClr>
                <a:schemeClr val="bg2"/>
              </a:buClr>
              <a:buSzPct val="70000"/>
              <a:buFont typeface="Wingdings" panose="05000000000000000000" pitchFamily="2" charset="2"/>
              <a:buChar char="o"/>
            </a:pPr>
            <a:r>
              <a:rPr lang="en-US" altLang="en-US" sz="3000" b="1" dirty="0"/>
              <a:t>Specific plans</a:t>
            </a:r>
            <a:r>
              <a:rPr lang="en-US" altLang="en-US" sz="3000" dirty="0"/>
              <a:t>: Plans that are clearly defined and that leave no room for interpretation.</a:t>
            </a:r>
          </a:p>
          <a:p>
            <a:pPr>
              <a:spcBef>
                <a:spcPct val="20000"/>
              </a:spcBef>
              <a:buClr>
                <a:schemeClr val="bg2"/>
              </a:buClr>
              <a:buSzPct val="70000"/>
              <a:buFont typeface="Wingdings" panose="05000000000000000000" pitchFamily="2" charset="2"/>
              <a:buChar char="o"/>
            </a:pPr>
            <a:endParaRPr lang="en-US" altLang="en-US" sz="3000" b="1" dirty="0"/>
          </a:p>
          <a:p>
            <a:pPr>
              <a:spcBef>
                <a:spcPct val="20000"/>
              </a:spcBef>
              <a:buClr>
                <a:schemeClr val="bg2"/>
              </a:buClr>
              <a:buSzPct val="70000"/>
              <a:buFont typeface="Wingdings" panose="05000000000000000000" pitchFamily="2" charset="2"/>
              <a:buChar char="o"/>
            </a:pPr>
            <a:r>
              <a:rPr lang="en-US" altLang="en-US" sz="3000" b="1" dirty="0"/>
              <a:t>Directional plans</a:t>
            </a:r>
            <a:r>
              <a:rPr lang="en-US" altLang="en-US" sz="3000" dirty="0"/>
              <a:t>: Plans that are flexible and that set out general guidelines.</a:t>
            </a:r>
            <a:endParaRPr lang="en-US" sz="3000" dirty="0"/>
          </a:p>
        </p:txBody>
      </p:sp>
      <p:sp>
        <p:nvSpPr>
          <p:cNvPr id="4" name="Slide Number Placeholder 3"/>
          <p:cNvSpPr>
            <a:spLocks noGrp="1"/>
          </p:cNvSpPr>
          <p:nvPr>
            <p:ph type="sldNum" sz="quarter" idx="12"/>
          </p:nvPr>
        </p:nvSpPr>
        <p:spPr/>
        <p:txBody>
          <a:bodyPr/>
          <a:lstStyle/>
          <a:p>
            <a:fld id="{7E50C373-F1D0-494F-8D6D-366C958B3429}" type="slidenum">
              <a:rPr lang="en-GB" smtClean="0"/>
              <a:t>35</a:t>
            </a:fld>
            <a:endParaRPr lang="en-GB"/>
          </a:p>
        </p:txBody>
      </p:sp>
    </p:spTree>
    <p:extLst>
      <p:ext uri="{BB962C8B-B14F-4D97-AF65-F5344CB8AC3E}">
        <p14:creationId xmlns:p14="http://schemas.microsoft.com/office/powerpoint/2010/main" val="404392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Frequency of use</a:t>
            </a:r>
            <a:endParaRPr lang="en-US" dirty="0"/>
          </a:p>
        </p:txBody>
      </p:sp>
      <p:sp>
        <p:nvSpPr>
          <p:cNvPr id="3" name="Content Placeholder 2"/>
          <p:cNvSpPr>
            <a:spLocks noGrp="1"/>
          </p:cNvSpPr>
          <p:nvPr>
            <p:ph idx="1"/>
          </p:nvPr>
        </p:nvSpPr>
        <p:spPr/>
        <p:txBody>
          <a:bodyPr>
            <a:normAutofit/>
          </a:bodyPr>
          <a:lstStyle/>
          <a:p>
            <a:r>
              <a:rPr lang="en-US" altLang="en-US" sz="4000" b="1" dirty="0"/>
              <a:t>Single-use plan</a:t>
            </a:r>
            <a:r>
              <a:rPr lang="en-US" altLang="en-US" sz="4000" dirty="0"/>
              <a:t>: A one time plan specifically designed to meet the needs of a unique situation.</a:t>
            </a:r>
          </a:p>
          <a:p>
            <a:endParaRPr lang="en-US" altLang="en-US" sz="4000" dirty="0"/>
          </a:p>
          <a:p>
            <a:r>
              <a:rPr lang="en-US" altLang="en-US" sz="4000" b="1" dirty="0"/>
              <a:t>Standing plans</a:t>
            </a:r>
            <a:r>
              <a:rPr lang="en-US" altLang="en-US" sz="4000" dirty="0"/>
              <a:t>: Ongoing plans that provide guidance for activities performed repeatedly.</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36</a:t>
            </a:fld>
            <a:endParaRPr lang="en-GB"/>
          </a:p>
        </p:txBody>
      </p:sp>
    </p:spTree>
    <p:extLst>
      <p:ext uri="{BB962C8B-B14F-4D97-AF65-F5344CB8AC3E}">
        <p14:creationId xmlns:p14="http://schemas.microsoft.com/office/powerpoint/2010/main" val="224954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Strategic Plans</a:t>
            </a:r>
            <a:endParaRPr lang="en-US" dirty="0"/>
          </a:p>
        </p:txBody>
      </p:sp>
      <p:sp>
        <p:nvSpPr>
          <p:cNvPr id="3" name="Content Placeholder 2"/>
          <p:cNvSpPr>
            <a:spLocks noGrp="1"/>
          </p:cNvSpPr>
          <p:nvPr>
            <p:ph idx="1"/>
          </p:nvPr>
        </p:nvSpPr>
        <p:spPr/>
        <p:txBody>
          <a:bodyPr>
            <a:normAutofit/>
          </a:bodyPr>
          <a:lstStyle/>
          <a:p>
            <a:r>
              <a:rPr lang="en-GB" altLang="en-US" sz="3600" b="1" dirty="0"/>
              <a:t>Strategic planning is analogous to top level, long-range planning. </a:t>
            </a:r>
          </a:p>
          <a:p>
            <a:endParaRPr lang="en-GB" altLang="en-US" sz="3600" b="1" dirty="0"/>
          </a:p>
          <a:p>
            <a:r>
              <a:rPr lang="en-GB" altLang="en-US" sz="3600" b="1" dirty="0"/>
              <a:t>Strategic planning is the planning process applied at the highest levels of the organisation, covering a relatively long period and affecting many parts of the organisation.</a:t>
            </a:r>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37</a:t>
            </a:fld>
            <a:endParaRPr lang="en-GB"/>
          </a:p>
        </p:txBody>
      </p:sp>
    </p:spTree>
    <p:extLst>
      <p:ext uri="{BB962C8B-B14F-4D97-AF65-F5344CB8AC3E}">
        <p14:creationId xmlns:p14="http://schemas.microsoft.com/office/powerpoint/2010/main" val="1624914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Operational Plans</a:t>
            </a:r>
            <a:endParaRPr lang="en-US" dirty="0"/>
          </a:p>
        </p:txBody>
      </p:sp>
      <p:sp>
        <p:nvSpPr>
          <p:cNvPr id="3" name="Content Placeholder 2"/>
          <p:cNvSpPr>
            <a:spLocks noGrp="1"/>
          </p:cNvSpPr>
          <p:nvPr>
            <p:ph idx="1"/>
          </p:nvPr>
        </p:nvSpPr>
        <p:spPr/>
        <p:txBody>
          <a:bodyPr>
            <a:normAutofit/>
          </a:bodyPr>
          <a:lstStyle/>
          <a:p>
            <a:r>
              <a:rPr lang="en-GB" altLang="en-US" sz="4000" b="1" dirty="0"/>
              <a:t>Operations or tactical planning is short-range planning and concentrates on the formulation of functional plans. </a:t>
            </a:r>
          </a:p>
          <a:p>
            <a:endParaRPr lang="en-GB" altLang="en-US" sz="4000" b="1" dirty="0"/>
          </a:p>
          <a:p>
            <a:r>
              <a:rPr lang="en-GB" altLang="en-US" sz="4000" b="1" dirty="0">
                <a:solidFill>
                  <a:srgbClr val="FF0000"/>
                </a:solidFill>
              </a:rPr>
              <a:t>Production schedules</a:t>
            </a:r>
            <a:r>
              <a:rPr lang="en-GB" altLang="en-US" sz="4000" b="1" dirty="0"/>
              <a:t> and </a:t>
            </a:r>
            <a:r>
              <a:rPr lang="en-GB" altLang="en-US" sz="4000" b="1" dirty="0">
                <a:solidFill>
                  <a:srgbClr val="FF0000"/>
                </a:solidFill>
              </a:rPr>
              <a:t>day-to-day plans</a:t>
            </a:r>
            <a:r>
              <a:rPr lang="en-GB" altLang="en-US" sz="4000" b="1" dirty="0"/>
              <a:t> are examples of operational plans.</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38</a:t>
            </a:fld>
            <a:endParaRPr lang="en-GB"/>
          </a:p>
        </p:txBody>
      </p:sp>
    </p:spTree>
    <p:extLst>
      <p:ext uri="{BB962C8B-B14F-4D97-AF65-F5344CB8AC3E}">
        <p14:creationId xmlns:p14="http://schemas.microsoft.com/office/powerpoint/2010/main" val="143825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What is Planning?</a:t>
            </a:r>
            <a:endParaRPr lang="en-GB" dirty="0"/>
          </a:p>
        </p:txBody>
      </p:sp>
      <p:sp>
        <p:nvSpPr>
          <p:cNvPr id="3" name="Content Placeholder 2"/>
          <p:cNvSpPr>
            <a:spLocks noGrp="1"/>
          </p:cNvSpPr>
          <p:nvPr>
            <p:ph idx="1"/>
          </p:nvPr>
        </p:nvSpPr>
        <p:spPr/>
        <p:txBody>
          <a:bodyPr>
            <a:normAutofit/>
          </a:bodyPr>
          <a:lstStyle/>
          <a:p>
            <a:r>
              <a:rPr lang="en-GB" altLang="en-US" sz="4000" b="1" dirty="0"/>
              <a:t>Planning is the process of </a:t>
            </a:r>
            <a:r>
              <a:rPr lang="en-GB" altLang="en-US" sz="4000" b="1" dirty="0">
                <a:solidFill>
                  <a:srgbClr val="0000CC"/>
                </a:solidFill>
              </a:rPr>
              <a:t>deciding</a:t>
            </a:r>
            <a:r>
              <a:rPr lang="en-GB" altLang="en-US" sz="4000" dirty="0">
                <a:solidFill>
                  <a:srgbClr val="0000CC"/>
                </a:solidFill>
              </a:rPr>
              <a:t> </a:t>
            </a:r>
            <a:r>
              <a:rPr lang="en-GB" altLang="en-US" sz="4000" b="1" dirty="0">
                <a:solidFill>
                  <a:srgbClr val="0000CC"/>
                </a:solidFill>
              </a:rPr>
              <a:t>what objectives to pursue during a future time period</a:t>
            </a:r>
            <a:r>
              <a:rPr lang="en-GB" altLang="en-US" sz="4000" b="1" dirty="0"/>
              <a:t> and</a:t>
            </a:r>
            <a:r>
              <a:rPr lang="en-GB" altLang="en-US" sz="4000" dirty="0"/>
              <a:t> </a:t>
            </a:r>
            <a:r>
              <a:rPr lang="en-GB" altLang="en-US" sz="4000" b="1" dirty="0">
                <a:solidFill>
                  <a:srgbClr val="FF0000"/>
                </a:solidFill>
              </a:rPr>
              <a:t>what to do to achieve those objectives</a:t>
            </a:r>
            <a:r>
              <a:rPr lang="en-GB" altLang="en-US" sz="4000" b="1" dirty="0"/>
              <a:t>.</a:t>
            </a:r>
          </a:p>
          <a:p>
            <a:endParaRPr lang="en-GB" altLang="en-US" sz="4000" b="1" dirty="0"/>
          </a:p>
          <a:p>
            <a:r>
              <a:rPr lang="en-GB" altLang="en-US" sz="4000" b="1" dirty="0"/>
              <a:t>Planning is the first management function.</a:t>
            </a:r>
            <a:endParaRPr lang="en-GB"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3</a:t>
            </a:fld>
            <a:endParaRPr lang="en-GB"/>
          </a:p>
        </p:txBody>
      </p:sp>
    </p:spTree>
    <p:extLst>
      <p:ext uri="{BB962C8B-B14F-4D97-AF65-F5344CB8AC3E}">
        <p14:creationId xmlns:p14="http://schemas.microsoft.com/office/powerpoint/2010/main" val="1188325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Strategic and Operations Planning</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GB" altLang="en-US" b="1" dirty="0"/>
              <a:t>The distinctions between strategic and operations planning are relative, not absolute.</a:t>
            </a:r>
          </a:p>
          <a:p>
            <a:pPr>
              <a:lnSpc>
                <a:spcPct val="80000"/>
              </a:lnSpc>
            </a:pPr>
            <a:endParaRPr lang="en-GB" altLang="en-US" sz="1600" b="1" dirty="0"/>
          </a:p>
          <a:p>
            <a:pPr>
              <a:lnSpc>
                <a:spcPct val="80000"/>
              </a:lnSpc>
            </a:pPr>
            <a:r>
              <a:rPr lang="en-GB" altLang="en-US" b="1" dirty="0"/>
              <a:t>The major difference is the level at which the planning is done: </a:t>
            </a:r>
          </a:p>
          <a:p>
            <a:pPr>
              <a:lnSpc>
                <a:spcPct val="80000"/>
              </a:lnSpc>
            </a:pPr>
            <a:endParaRPr lang="en-GB" altLang="en-US" sz="1600" b="1" dirty="0"/>
          </a:p>
          <a:p>
            <a:pPr>
              <a:lnSpc>
                <a:spcPct val="80000"/>
              </a:lnSpc>
            </a:pPr>
            <a:r>
              <a:rPr lang="en-GB" altLang="en-US" b="1" dirty="0"/>
              <a:t>Strategic planning is primarily done by top level managers whereas </a:t>
            </a:r>
          </a:p>
          <a:p>
            <a:pPr>
              <a:lnSpc>
                <a:spcPct val="80000"/>
              </a:lnSpc>
            </a:pPr>
            <a:endParaRPr lang="en-GB" altLang="en-US" sz="1600" b="1" dirty="0"/>
          </a:p>
          <a:p>
            <a:pPr>
              <a:lnSpc>
                <a:spcPct val="80000"/>
              </a:lnSpc>
            </a:pPr>
            <a:r>
              <a:rPr lang="en-GB" altLang="en-US" b="1" dirty="0"/>
              <a:t>operational planning is done by managers at all levels in the organisation and especially by middle- and lower-level managers.</a:t>
            </a:r>
            <a:endParaRPr lang="en-US" dirty="0"/>
          </a:p>
        </p:txBody>
      </p:sp>
      <p:sp>
        <p:nvSpPr>
          <p:cNvPr id="4" name="Slide Number Placeholder 3"/>
          <p:cNvSpPr>
            <a:spLocks noGrp="1"/>
          </p:cNvSpPr>
          <p:nvPr>
            <p:ph type="sldNum" sz="quarter" idx="12"/>
          </p:nvPr>
        </p:nvSpPr>
        <p:spPr/>
        <p:txBody>
          <a:bodyPr/>
          <a:lstStyle/>
          <a:p>
            <a:fld id="{7E50C373-F1D0-494F-8D6D-366C958B3429}" type="slidenum">
              <a:rPr lang="en-GB" smtClean="0"/>
              <a:t>39</a:t>
            </a:fld>
            <a:endParaRPr lang="en-GB"/>
          </a:p>
        </p:txBody>
      </p:sp>
    </p:spTree>
    <p:extLst>
      <p:ext uri="{BB962C8B-B14F-4D97-AF65-F5344CB8AC3E}">
        <p14:creationId xmlns:p14="http://schemas.microsoft.com/office/powerpoint/2010/main" val="1912854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Organisational Mission</a:t>
            </a:r>
            <a:endParaRPr lang="en-US" dirty="0"/>
          </a:p>
        </p:txBody>
      </p:sp>
      <p:sp>
        <p:nvSpPr>
          <p:cNvPr id="3" name="Content Placeholder 2"/>
          <p:cNvSpPr>
            <a:spLocks noGrp="1"/>
          </p:cNvSpPr>
          <p:nvPr>
            <p:ph idx="1"/>
          </p:nvPr>
        </p:nvSpPr>
        <p:spPr/>
        <p:txBody>
          <a:bodyPr>
            <a:normAutofit/>
          </a:bodyPr>
          <a:lstStyle/>
          <a:p>
            <a:r>
              <a:rPr lang="en-GB" altLang="en-US" sz="4000" b="1" dirty="0"/>
              <a:t>An organisation’s mission is actually the broadest and highest level of objectives</a:t>
            </a:r>
            <a:r>
              <a:rPr lang="en-GB" altLang="en-US" sz="4000" dirty="0"/>
              <a:t>. </a:t>
            </a:r>
          </a:p>
          <a:p>
            <a:endParaRPr lang="en-GB" altLang="en-US" sz="4000" dirty="0"/>
          </a:p>
          <a:p>
            <a:r>
              <a:rPr lang="en-GB" altLang="en-US" sz="4000" b="1" dirty="0"/>
              <a:t>Mission defines the basic purpose or purposes of the organisation (for this reason, the terms mission and purpose are often used interchangeably).</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40</a:t>
            </a:fld>
            <a:endParaRPr lang="en-GB"/>
          </a:p>
        </p:txBody>
      </p:sp>
    </p:spTree>
    <p:extLst>
      <p:ext uri="{BB962C8B-B14F-4D97-AF65-F5344CB8AC3E}">
        <p14:creationId xmlns:p14="http://schemas.microsoft.com/office/powerpoint/2010/main" val="2897126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Organisational Mission</a:t>
            </a:r>
            <a:endParaRPr lang="en-US" dirty="0"/>
          </a:p>
        </p:txBody>
      </p:sp>
      <p:sp>
        <p:nvSpPr>
          <p:cNvPr id="3" name="Content Placeholder 2"/>
          <p:cNvSpPr>
            <a:spLocks noGrp="1"/>
          </p:cNvSpPr>
          <p:nvPr>
            <p:ph idx="1"/>
          </p:nvPr>
        </p:nvSpPr>
        <p:spPr>
          <a:xfrm>
            <a:off x="838200" y="1825625"/>
            <a:ext cx="10727028" cy="4351338"/>
          </a:xfrm>
        </p:spPr>
        <p:txBody>
          <a:bodyPr>
            <a:noAutofit/>
          </a:bodyPr>
          <a:lstStyle/>
          <a:p>
            <a:r>
              <a:rPr lang="en-GB" altLang="en-US" sz="4000" b="1" dirty="0"/>
              <a:t>An organisation’s mission outlines why the organisation exists</a:t>
            </a:r>
            <a:r>
              <a:rPr lang="en-GB" altLang="en-US" sz="4000" dirty="0"/>
              <a:t>.</a:t>
            </a:r>
          </a:p>
          <a:p>
            <a:endParaRPr lang="en-GB" altLang="en-US" sz="4000" dirty="0"/>
          </a:p>
          <a:p>
            <a:r>
              <a:rPr lang="en-GB" altLang="en-US" sz="4000" b="1" dirty="0"/>
              <a:t>A mission statement usually includes a description of the organisation’s basic products and/or services and a definition of its markets and/or sources of revenue</a:t>
            </a:r>
            <a:r>
              <a:rPr lang="en-GB" altLang="en-US" sz="4000" dirty="0"/>
              <a:t>.</a:t>
            </a:r>
            <a:endParaRPr lang="en-US" sz="4000" dirty="0"/>
          </a:p>
        </p:txBody>
      </p:sp>
      <p:sp>
        <p:nvSpPr>
          <p:cNvPr id="4" name="Slide Number Placeholder 3"/>
          <p:cNvSpPr>
            <a:spLocks noGrp="1"/>
          </p:cNvSpPr>
          <p:nvPr>
            <p:ph type="sldNum" sz="quarter" idx="12"/>
          </p:nvPr>
        </p:nvSpPr>
        <p:spPr/>
        <p:txBody>
          <a:bodyPr/>
          <a:lstStyle/>
          <a:p>
            <a:fld id="{7E50C373-F1D0-494F-8D6D-366C958B3429}" type="slidenum">
              <a:rPr lang="en-GB" smtClean="0"/>
              <a:t>41</a:t>
            </a:fld>
            <a:endParaRPr lang="en-GB"/>
          </a:p>
        </p:txBody>
      </p:sp>
    </p:spTree>
    <p:extLst>
      <p:ext uri="{BB962C8B-B14F-4D97-AF65-F5344CB8AC3E}">
        <p14:creationId xmlns:p14="http://schemas.microsoft.com/office/powerpoint/2010/main" val="1584101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Organisational Mission</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GB" altLang="en-US" sz="3200" b="1" dirty="0"/>
              <a:t>There are 3 questions that need to be answered to define an organisation’s present business</a:t>
            </a:r>
          </a:p>
          <a:p>
            <a:pPr>
              <a:lnSpc>
                <a:spcPct val="80000"/>
              </a:lnSpc>
            </a:pPr>
            <a:endParaRPr lang="en-GB" altLang="en-US" sz="2000" b="1" dirty="0"/>
          </a:p>
          <a:p>
            <a:pPr>
              <a:lnSpc>
                <a:spcPct val="80000"/>
              </a:lnSpc>
            </a:pPr>
            <a:r>
              <a:rPr lang="en-GB" altLang="en-US" sz="3200" b="1" dirty="0"/>
              <a:t>1. Management must identify the customers - where they are, how they buy, and how they can be reached.</a:t>
            </a:r>
          </a:p>
          <a:p>
            <a:pPr>
              <a:lnSpc>
                <a:spcPct val="80000"/>
              </a:lnSpc>
            </a:pPr>
            <a:endParaRPr lang="en-GB" altLang="en-US" sz="1800" b="1" dirty="0"/>
          </a:p>
          <a:p>
            <a:pPr>
              <a:lnSpc>
                <a:spcPct val="80000"/>
              </a:lnSpc>
            </a:pPr>
            <a:r>
              <a:rPr lang="en-GB" altLang="en-US" sz="3200" b="1" dirty="0"/>
              <a:t>2. Management must know what the customer buys. </a:t>
            </a:r>
          </a:p>
          <a:p>
            <a:pPr>
              <a:lnSpc>
                <a:spcPct val="80000"/>
              </a:lnSpc>
            </a:pPr>
            <a:endParaRPr lang="en-GB" altLang="en-US" sz="2000" b="1" dirty="0"/>
          </a:p>
          <a:p>
            <a:pPr>
              <a:lnSpc>
                <a:spcPct val="80000"/>
              </a:lnSpc>
            </a:pPr>
            <a:r>
              <a:rPr lang="en-GB" altLang="en-US" sz="3200" b="1" dirty="0"/>
              <a:t>3. What is the customer looking for in the product?</a:t>
            </a:r>
            <a:endParaRPr lang="en-US" sz="3200" dirty="0"/>
          </a:p>
        </p:txBody>
      </p:sp>
      <p:sp>
        <p:nvSpPr>
          <p:cNvPr id="4" name="Slide Number Placeholder 3"/>
          <p:cNvSpPr>
            <a:spLocks noGrp="1"/>
          </p:cNvSpPr>
          <p:nvPr>
            <p:ph type="sldNum" sz="quarter" idx="12"/>
          </p:nvPr>
        </p:nvSpPr>
        <p:spPr/>
        <p:txBody>
          <a:bodyPr/>
          <a:lstStyle/>
          <a:p>
            <a:fld id="{7E50C373-F1D0-494F-8D6D-366C958B3429}" type="slidenum">
              <a:rPr lang="en-GB" smtClean="0"/>
              <a:t>42</a:t>
            </a:fld>
            <a:endParaRPr lang="en-GB"/>
          </a:p>
        </p:txBody>
      </p:sp>
    </p:spTree>
    <p:extLst>
      <p:ext uri="{BB962C8B-B14F-4D97-AF65-F5344CB8AC3E}">
        <p14:creationId xmlns:p14="http://schemas.microsoft.com/office/powerpoint/2010/main" val="139903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Mission Statement of KNUST</a:t>
            </a:r>
            <a:endParaRPr lang="en-US" dirty="0"/>
          </a:p>
        </p:txBody>
      </p:sp>
      <p:sp>
        <p:nvSpPr>
          <p:cNvPr id="3" name="Content Placeholder 2"/>
          <p:cNvSpPr>
            <a:spLocks noGrp="1"/>
          </p:cNvSpPr>
          <p:nvPr>
            <p:ph idx="1"/>
          </p:nvPr>
        </p:nvSpPr>
        <p:spPr/>
        <p:txBody>
          <a:bodyPr>
            <a:normAutofit/>
          </a:bodyPr>
          <a:lstStyle/>
          <a:p>
            <a:r>
              <a:rPr lang="en-GB" altLang="en-US" sz="3200" b="1" dirty="0"/>
              <a:t>The mission of KNUST is to provide an environment for teaching, research and entrepreneurship training in science and technology for development in Ghana and Africa.</a:t>
            </a:r>
          </a:p>
          <a:p>
            <a:endParaRPr lang="en-GB" altLang="en-US" sz="3200" b="1" dirty="0"/>
          </a:p>
          <a:p>
            <a:r>
              <a:rPr lang="en-GB" altLang="en-US" sz="3200" b="1" dirty="0"/>
              <a:t>KNUST will also provide services to the community, be open to all the people of Ghana and positioned to attract scholars, industrialists and entrepreneurs from Africa and other international communities.</a:t>
            </a:r>
            <a:endParaRPr lang="en-US" sz="32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43</a:t>
            </a:fld>
            <a:endParaRPr lang="en-GB"/>
          </a:p>
        </p:txBody>
      </p:sp>
    </p:spTree>
    <p:extLst>
      <p:ext uri="{BB962C8B-B14F-4D97-AF65-F5344CB8AC3E}">
        <p14:creationId xmlns:p14="http://schemas.microsoft.com/office/powerpoint/2010/main" val="2024146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Management by Objectives (MBO)</a:t>
            </a:r>
            <a:endParaRPr lang="en-US" dirty="0"/>
          </a:p>
        </p:txBody>
      </p:sp>
      <p:sp>
        <p:nvSpPr>
          <p:cNvPr id="3" name="Content Placeholder 2"/>
          <p:cNvSpPr>
            <a:spLocks noGrp="1"/>
          </p:cNvSpPr>
          <p:nvPr>
            <p:ph idx="1"/>
          </p:nvPr>
        </p:nvSpPr>
        <p:spPr/>
        <p:txBody>
          <a:bodyPr>
            <a:normAutofit/>
          </a:bodyPr>
          <a:lstStyle/>
          <a:p>
            <a:r>
              <a:rPr lang="en-GB" altLang="en-US" sz="4400" b="1" dirty="0"/>
              <a:t>Management by objectives (MBO)</a:t>
            </a:r>
            <a:r>
              <a:rPr lang="en-GB" altLang="en-US" sz="4400" dirty="0"/>
              <a:t> is a method whereby managers and employees define goals for every department, project, and person and use them to monitor subsequent performance.</a:t>
            </a:r>
            <a:endParaRPr lang="en-US"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44</a:t>
            </a:fld>
            <a:endParaRPr lang="en-GB"/>
          </a:p>
        </p:txBody>
      </p:sp>
    </p:spTree>
    <p:extLst>
      <p:ext uri="{BB962C8B-B14F-4D97-AF65-F5344CB8AC3E}">
        <p14:creationId xmlns:p14="http://schemas.microsoft.com/office/powerpoint/2010/main" val="417162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Management by Objectives (MBO)</a:t>
            </a:r>
            <a:endParaRPr lang="en-US" dirty="0"/>
          </a:p>
        </p:txBody>
      </p:sp>
      <p:sp>
        <p:nvSpPr>
          <p:cNvPr id="3" name="Content Placeholder 2"/>
          <p:cNvSpPr>
            <a:spLocks noGrp="1"/>
          </p:cNvSpPr>
          <p:nvPr>
            <p:ph idx="1"/>
          </p:nvPr>
        </p:nvSpPr>
        <p:spPr/>
        <p:txBody>
          <a:bodyPr>
            <a:normAutofit/>
          </a:bodyPr>
          <a:lstStyle/>
          <a:p>
            <a:r>
              <a:rPr lang="en-GB" altLang="en-US" sz="4400" dirty="0"/>
              <a:t>“What are we trying to accomplish?” </a:t>
            </a:r>
          </a:p>
          <a:p>
            <a:endParaRPr lang="en-GB" altLang="en-US" sz="4400" dirty="0"/>
          </a:p>
          <a:p>
            <a:r>
              <a:rPr lang="en-GB" altLang="en-US" sz="4400" b="1" dirty="0"/>
              <a:t>A good goal should </a:t>
            </a:r>
            <a:r>
              <a:rPr lang="en-GB" altLang="en-US" sz="4400" b="1" dirty="0">
                <a:solidFill>
                  <a:srgbClr val="FF0000"/>
                </a:solidFill>
              </a:rPr>
              <a:t>be concrete</a:t>
            </a:r>
            <a:r>
              <a:rPr lang="en-GB" altLang="en-US" sz="4400" b="1" dirty="0"/>
              <a:t> and </a:t>
            </a:r>
            <a:r>
              <a:rPr lang="en-GB" altLang="en-US" sz="4400" b="1" dirty="0">
                <a:solidFill>
                  <a:srgbClr val="FF0000"/>
                </a:solidFill>
              </a:rPr>
              <a:t>realistic</a:t>
            </a:r>
            <a:r>
              <a:rPr lang="en-GB" altLang="en-US" sz="4400" b="1" dirty="0"/>
              <a:t>, </a:t>
            </a:r>
            <a:r>
              <a:rPr lang="en-GB" altLang="en-US" sz="4400" b="1" dirty="0">
                <a:solidFill>
                  <a:srgbClr val="0000CC"/>
                </a:solidFill>
              </a:rPr>
              <a:t>provide a specific target and time frame</a:t>
            </a:r>
            <a:r>
              <a:rPr lang="en-GB" altLang="en-US" sz="4400" b="1" dirty="0"/>
              <a:t>, and assign responsibility.</a:t>
            </a:r>
            <a:endParaRPr lang="en-US"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45</a:t>
            </a:fld>
            <a:endParaRPr lang="en-GB"/>
          </a:p>
        </p:txBody>
      </p:sp>
    </p:spTree>
    <p:extLst>
      <p:ext uri="{BB962C8B-B14F-4D97-AF65-F5344CB8AC3E}">
        <p14:creationId xmlns:p14="http://schemas.microsoft.com/office/powerpoint/2010/main" val="3000481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Management by Objectives (MBO)</a:t>
            </a:r>
            <a:endParaRPr lang="en-US" dirty="0"/>
          </a:p>
        </p:txBody>
      </p:sp>
      <p:sp>
        <p:nvSpPr>
          <p:cNvPr id="3" name="Content Placeholder 2"/>
          <p:cNvSpPr>
            <a:spLocks noGrp="1"/>
          </p:cNvSpPr>
          <p:nvPr>
            <p:ph idx="1"/>
          </p:nvPr>
        </p:nvSpPr>
        <p:spPr/>
        <p:txBody>
          <a:bodyPr>
            <a:normAutofit/>
          </a:bodyPr>
          <a:lstStyle/>
          <a:p>
            <a:r>
              <a:rPr lang="en-GB" altLang="en-US" sz="6000" b="1" dirty="0"/>
              <a:t>Goals may be quantitative or qualitative, depending on whether outcomes are measurable.</a:t>
            </a:r>
            <a:endParaRPr lang="en-US" sz="60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46</a:t>
            </a:fld>
            <a:endParaRPr lang="en-GB"/>
          </a:p>
        </p:txBody>
      </p:sp>
    </p:spTree>
    <p:extLst>
      <p:ext uri="{BB962C8B-B14F-4D97-AF65-F5344CB8AC3E}">
        <p14:creationId xmlns:p14="http://schemas.microsoft.com/office/powerpoint/2010/main" val="1931238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Management by Objectives (MBO)</a:t>
            </a:r>
            <a:endParaRPr lang="en-US" dirty="0"/>
          </a:p>
        </p:txBody>
      </p:sp>
      <p:sp>
        <p:nvSpPr>
          <p:cNvPr id="3" name="Content Placeholder 2"/>
          <p:cNvSpPr>
            <a:spLocks noGrp="1"/>
          </p:cNvSpPr>
          <p:nvPr>
            <p:ph idx="1"/>
          </p:nvPr>
        </p:nvSpPr>
        <p:spPr/>
        <p:txBody>
          <a:bodyPr>
            <a:noAutofit/>
          </a:bodyPr>
          <a:lstStyle/>
          <a:p>
            <a:r>
              <a:rPr lang="en-GB" altLang="en-US" sz="4000" b="1" dirty="0"/>
              <a:t>Quantitative goals</a:t>
            </a:r>
            <a:r>
              <a:rPr lang="en-GB" altLang="en-US" sz="4000" dirty="0"/>
              <a:t> are </a:t>
            </a:r>
            <a:r>
              <a:rPr lang="en-GB" altLang="en-US" sz="4000" b="1" dirty="0"/>
              <a:t>described in numerical terms</a:t>
            </a:r>
            <a:r>
              <a:rPr lang="en-GB" altLang="en-US" sz="4000" dirty="0"/>
              <a:t> such as ‘Salesperson Jones will obtain 16 new accounts in December.” </a:t>
            </a:r>
          </a:p>
          <a:p>
            <a:endParaRPr lang="en-GB" altLang="en-US" sz="1800" dirty="0"/>
          </a:p>
          <a:p>
            <a:r>
              <a:rPr lang="en-GB" altLang="en-US" sz="4000" b="1" dirty="0"/>
              <a:t>Qualitative goals</a:t>
            </a:r>
            <a:r>
              <a:rPr lang="en-GB" altLang="en-US" sz="4000" dirty="0"/>
              <a:t> use statements such as ‘Marketing will reduce complain by improving customer service next year.”</a:t>
            </a:r>
            <a:endParaRPr lang="en-US" sz="40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47</a:t>
            </a:fld>
            <a:endParaRPr lang="en-GB"/>
          </a:p>
        </p:txBody>
      </p:sp>
    </p:spTree>
    <p:extLst>
      <p:ext uri="{BB962C8B-B14F-4D97-AF65-F5344CB8AC3E}">
        <p14:creationId xmlns:p14="http://schemas.microsoft.com/office/powerpoint/2010/main" val="419203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Management by Objectives (MBO)</a:t>
            </a:r>
            <a:endParaRPr lang="en-US" dirty="0"/>
          </a:p>
        </p:txBody>
      </p:sp>
      <p:sp>
        <p:nvSpPr>
          <p:cNvPr id="3" name="Content Placeholder 2"/>
          <p:cNvSpPr>
            <a:spLocks noGrp="1"/>
          </p:cNvSpPr>
          <p:nvPr>
            <p:ph idx="1"/>
          </p:nvPr>
        </p:nvSpPr>
        <p:spPr/>
        <p:txBody>
          <a:bodyPr>
            <a:normAutofit/>
          </a:bodyPr>
          <a:lstStyle/>
          <a:p>
            <a:r>
              <a:rPr lang="en-GB" altLang="en-US" sz="3200" dirty="0"/>
              <a:t>Goals should be jointly derived. </a:t>
            </a:r>
          </a:p>
          <a:p>
            <a:endParaRPr lang="en-GB" altLang="en-US" sz="3200" dirty="0"/>
          </a:p>
          <a:p>
            <a:r>
              <a:rPr lang="en-GB" altLang="en-US" sz="3200" b="1" dirty="0"/>
              <a:t>Mutual agreement between employee and supervisor creates the strongest commitment to achieving goals. </a:t>
            </a:r>
          </a:p>
          <a:p>
            <a:endParaRPr lang="en-GB" altLang="en-US" sz="3200" b="1" dirty="0"/>
          </a:p>
          <a:p>
            <a:r>
              <a:rPr lang="en-GB" altLang="en-US" sz="3200" b="1" dirty="0"/>
              <a:t>In the case of teams, all team members may participate in setting goals.</a:t>
            </a:r>
            <a:endParaRPr lang="en-US" sz="3200" dirty="0"/>
          </a:p>
        </p:txBody>
      </p:sp>
      <p:sp>
        <p:nvSpPr>
          <p:cNvPr id="4" name="Slide Number Placeholder 3"/>
          <p:cNvSpPr>
            <a:spLocks noGrp="1"/>
          </p:cNvSpPr>
          <p:nvPr>
            <p:ph type="sldNum" sz="quarter" idx="12"/>
          </p:nvPr>
        </p:nvSpPr>
        <p:spPr/>
        <p:txBody>
          <a:bodyPr/>
          <a:lstStyle/>
          <a:p>
            <a:fld id="{7E50C373-F1D0-494F-8D6D-366C958B3429}" type="slidenum">
              <a:rPr lang="en-GB" smtClean="0"/>
              <a:t>48</a:t>
            </a:fld>
            <a:endParaRPr lang="en-GB"/>
          </a:p>
        </p:txBody>
      </p:sp>
    </p:spTree>
    <p:extLst>
      <p:ext uri="{BB962C8B-B14F-4D97-AF65-F5344CB8AC3E}">
        <p14:creationId xmlns:p14="http://schemas.microsoft.com/office/powerpoint/2010/main" val="56551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What is Planning?</a:t>
            </a:r>
            <a:endParaRPr lang="en-GB" dirty="0"/>
          </a:p>
        </p:txBody>
      </p:sp>
      <p:sp>
        <p:nvSpPr>
          <p:cNvPr id="3" name="Content Placeholder 2"/>
          <p:cNvSpPr>
            <a:spLocks noGrp="1"/>
          </p:cNvSpPr>
          <p:nvPr>
            <p:ph idx="1"/>
          </p:nvPr>
        </p:nvSpPr>
        <p:spPr/>
        <p:txBody>
          <a:bodyPr>
            <a:normAutofit/>
          </a:bodyPr>
          <a:lstStyle/>
          <a:p>
            <a:pPr>
              <a:lnSpc>
                <a:spcPct val="80000"/>
              </a:lnSpc>
            </a:pPr>
            <a:r>
              <a:rPr lang="en-GB" altLang="en-US" sz="4400" b="1" dirty="0"/>
              <a:t>Planning is a process that involves defining</a:t>
            </a:r>
            <a:r>
              <a:rPr lang="en-GB" altLang="en-US" sz="4400" dirty="0"/>
              <a:t> the organisation’s goals, </a:t>
            </a:r>
            <a:r>
              <a:rPr lang="en-GB" altLang="en-US" sz="4400" b="1" dirty="0"/>
              <a:t>establishing</a:t>
            </a:r>
            <a:r>
              <a:rPr lang="en-GB" altLang="en-US" sz="4400" dirty="0"/>
              <a:t> an overall strategy for achieving those goals, and </a:t>
            </a:r>
            <a:r>
              <a:rPr lang="en-GB" altLang="en-US" sz="4400" b="1" dirty="0"/>
              <a:t>developing</a:t>
            </a:r>
            <a:r>
              <a:rPr lang="en-GB" altLang="en-US" sz="4400" dirty="0"/>
              <a:t> a comprehensive set of plans to integrate and co-ordinate organisational work.</a:t>
            </a:r>
            <a:endParaRPr lang="en-GB"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4</a:t>
            </a:fld>
            <a:endParaRPr lang="en-GB"/>
          </a:p>
        </p:txBody>
      </p:sp>
    </p:spTree>
    <p:extLst>
      <p:ext uri="{BB962C8B-B14F-4D97-AF65-F5344CB8AC3E}">
        <p14:creationId xmlns:p14="http://schemas.microsoft.com/office/powerpoint/2010/main" val="2655581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a:t>
            </a:r>
            <a:endParaRPr lang="en-US" dirty="0"/>
          </a:p>
        </p:txBody>
      </p:sp>
      <p:sp>
        <p:nvSpPr>
          <p:cNvPr id="3" name="Content Placeholder 2"/>
          <p:cNvSpPr>
            <a:spLocks noGrp="1"/>
          </p:cNvSpPr>
          <p:nvPr>
            <p:ph idx="1"/>
          </p:nvPr>
        </p:nvSpPr>
        <p:spPr/>
        <p:txBody>
          <a:bodyPr>
            <a:normAutofit/>
          </a:bodyPr>
          <a:lstStyle/>
          <a:p>
            <a:pPr>
              <a:lnSpc>
                <a:spcPct val="80000"/>
              </a:lnSpc>
            </a:pPr>
            <a:r>
              <a:rPr lang="en-GB" altLang="en-US" sz="6600" b="1" dirty="0"/>
              <a:t>A policy is a deliberate plan of action to guide decisions and achieve rational outcome(s).</a:t>
            </a:r>
            <a:endParaRPr lang="en-US" sz="6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49</a:t>
            </a:fld>
            <a:endParaRPr lang="en-GB"/>
          </a:p>
        </p:txBody>
      </p:sp>
    </p:spTree>
    <p:extLst>
      <p:ext uri="{BB962C8B-B14F-4D97-AF65-F5344CB8AC3E}">
        <p14:creationId xmlns:p14="http://schemas.microsoft.com/office/powerpoint/2010/main" val="194529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a:t>
            </a:r>
            <a:endParaRPr lang="en-US" dirty="0"/>
          </a:p>
        </p:txBody>
      </p:sp>
      <p:sp>
        <p:nvSpPr>
          <p:cNvPr id="3" name="Content Placeholder 2"/>
          <p:cNvSpPr>
            <a:spLocks noGrp="1"/>
          </p:cNvSpPr>
          <p:nvPr>
            <p:ph idx="1"/>
          </p:nvPr>
        </p:nvSpPr>
        <p:spPr/>
        <p:txBody>
          <a:bodyPr>
            <a:normAutofit/>
          </a:bodyPr>
          <a:lstStyle/>
          <a:p>
            <a:pPr>
              <a:lnSpc>
                <a:spcPct val="80000"/>
              </a:lnSpc>
            </a:pPr>
            <a:r>
              <a:rPr lang="en-GB" altLang="en-US" sz="4400" b="1" dirty="0"/>
              <a:t>The term may apply to government, private sector organisations and groups, and individuals.</a:t>
            </a:r>
            <a:r>
              <a:rPr lang="en-US" altLang="en-US" sz="4400" b="1" dirty="0"/>
              <a:t> </a:t>
            </a:r>
            <a:endParaRPr lang="en-GB" altLang="en-US" sz="4400" b="1" dirty="0"/>
          </a:p>
          <a:p>
            <a:pPr>
              <a:lnSpc>
                <a:spcPct val="80000"/>
              </a:lnSpc>
            </a:pPr>
            <a:endParaRPr lang="en-GB" altLang="en-US" sz="4400" b="1" dirty="0"/>
          </a:p>
          <a:p>
            <a:pPr>
              <a:lnSpc>
                <a:spcPct val="80000"/>
              </a:lnSpc>
            </a:pPr>
            <a:r>
              <a:rPr lang="en-GB" altLang="en-US" sz="4400" b="1" dirty="0">
                <a:solidFill>
                  <a:srgbClr val="FF0000"/>
                </a:solidFill>
              </a:rPr>
              <a:t>Policies are broad, general guides to action that constrain or direct objective attainment.</a:t>
            </a:r>
            <a:endParaRPr lang="en-US" sz="44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50</a:t>
            </a:fld>
            <a:endParaRPr lang="en-GB"/>
          </a:p>
        </p:txBody>
      </p:sp>
    </p:spTree>
    <p:extLst>
      <p:ext uri="{BB962C8B-B14F-4D97-AF65-F5344CB8AC3E}">
        <p14:creationId xmlns:p14="http://schemas.microsoft.com/office/powerpoint/2010/main" val="2113312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a:t>
            </a:r>
            <a:endParaRPr lang="en-US" dirty="0"/>
          </a:p>
        </p:txBody>
      </p:sp>
      <p:sp>
        <p:nvSpPr>
          <p:cNvPr id="3" name="Content Placeholder 2"/>
          <p:cNvSpPr>
            <a:spLocks noGrp="1"/>
          </p:cNvSpPr>
          <p:nvPr>
            <p:ph idx="1"/>
          </p:nvPr>
        </p:nvSpPr>
        <p:spPr/>
        <p:txBody>
          <a:bodyPr>
            <a:normAutofit/>
          </a:bodyPr>
          <a:lstStyle/>
          <a:p>
            <a:pPr>
              <a:lnSpc>
                <a:spcPct val="80000"/>
              </a:lnSpc>
            </a:pPr>
            <a:r>
              <a:rPr lang="en-GB" altLang="en-US" sz="3600" b="1" dirty="0">
                <a:solidFill>
                  <a:srgbClr val="FF0000"/>
                </a:solidFill>
              </a:rPr>
              <a:t>Policies do not tell organisational members exactly what to do, but they do establish the boundaries within which they must operate</a:t>
            </a:r>
            <a:r>
              <a:rPr lang="en-GB" altLang="en-US" sz="3600" b="1" dirty="0"/>
              <a:t>.</a:t>
            </a:r>
            <a:r>
              <a:rPr lang="en-GB" altLang="en-US" sz="3600" dirty="0"/>
              <a:t> </a:t>
            </a:r>
          </a:p>
          <a:p>
            <a:pPr>
              <a:lnSpc>
                <a:spcPct val="80000"/>
              </a:lnSpc>
            </a:pPr>
            <a:endParaRPr lang="en-GB" altLang="en-US" sz="3600" dirty="0"/>
          </a:p>
          <a:p>
            <a:pPr>
              <a:lnSpc>
                <a:spcPct val="80000"/>
              </a:lnSpc>
            </a:pPr>
            <a:r>
              <a:rPr lang="en-GB" altLang="en-US" sz="3600" b="1" dirty="0">
                <a:solidFill>
                  <a:srgbClr val="0000CC"/>
                </a:solidFill>
              </a:rPr>
              <a:t>For example, a policy of answering all written customer complaints in writing within 10 days” does not tell a manager exactly how to respond, but it does say it must be done in writing within 10 days</a:t>
            </a:r>
            <a:r>
              <a:rPr lang="en-GB" altLang="en-US" sz="3600" b="1" dirty="0"/>
              <a:t>.</a:t>
            </a:r>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51</a:t>
            </a:fld>
            <a:endParaRPr lang="en-GB"/>
          </a:p>
        </p:txBody>
      </p:sp>
    </p:spTree>
    <p:extLst>
      <p:ext uri="{BB962C8B-B14F-4D97-AF65-F5344CB8AC3E}">
        <p14:creationId xmlns:p14="http://schemas.microsoft.com/office/powerpoint/2010/main" val="2014702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a:t>
            </a:r>
            <a:endParaRPr lang="en-US" dirty="0"/>
          </a:p>
        </p:txBody>
      </p:sp>
      <p:sp>
        <p:nvSpPr>
          <p:cNvPr id="3" name="Content Placeholder 2"/>
          <p:cNvSpPr>
            <a:spLocks noGrp="1"/>
          </p:cNvSpPr>
          <p:nvPr>
            <p:ph idx="1"/>
          </p:nvPr>
        </p:nvSpPr>
        <p:spPr>
          <a:xfrm>
            <a:off x="838199" y="1825625"/>
            <a:ext cx="10649755" cy="4351338"/>
          </a:xfrm>
        </p:spPr>
        <p:txBody>
          <a:bodyPr>
            <a:noAutofit/>
          </a:bodyPr>
          <a:lstStyle/>
          <a:p>
            <a:r>
              <a:rPr lang="en-GB" altLang="en-US" sz="3600" b="1" dirty="0"/>
              <a:t>Policies create an understanding among members or group that makes the actions of each member more predictable to other members.</a:t>
            </a:r>
          </a:p>
          <a:p>
            <a:endParaRPr lang="en-GB" altLang="en-US" sz="2000" b="1" dirty="0"/>
          </a:p>
          <a:p>
            <a:r>
              <a:rPr lang="en-GB" altLang="en-US" sz="3600" b="1" dirty="0"/>
              <a:t>Policy statements often contain the words ‘to ensure”, ‘to follow’, ‘to maintain’, ‘to promote’, ‘to be’, ‘to accept’, and similar verbs.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52</a:t>
            </a:fld>
            <a:endParaRPr lang="en-GB"/>
          </a:p>
        </p:txBody>
      </p:sp>
    </p:spTree>
    <p:extLst>
      <p:ext uri="{BB962C8B-B14F-4D97-AF65-F5344CB8AC3E}">
        <p14:creationId xmlns:p14="http://schemas.microsoft.com/office/powerpoint/2010/main" val="4094051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a:t>
            </a:r>
            <a:endParaRPr lang="en-US" dirty="0"/>
          </a:p>
        </p:txBody>
      </p:sp>
      <p:sp>
        <p:nvSpPr>
          <p:cNvPr id="3" name="Content Placeholder 2"/>
          <p:cNvSpPr>
            <a:spLocks noGrp="1"/>
          </p:cNvSpPr>
          <p:nvPr>
            <p:ph idx="1"/>
          </p:nvPr>
        </p:nvSpPr>
        <p:spPr/>
        <p:txBody>
          <a:bodyPr>
            <a:normAutofit/>
          </a:bodyPr>
          <a:lstStyle/>
          <a:p>
            <a:r>
              <a:rPr lang="en-GB" altLang="en-US" sz="3600" b="1" dirty="0"/>
              <a:t>For example, a Company XYZ, may have a policy “to accept all returns that are accompanied by a sales slip.” </a:t>
            </a:r>
          </a:p>
          <a:p>
            <a:endParaRPr lang="en-GB" altLang="en-US" sz="3600" b="1" dirty="0"/>
          </a:p>
          <a:p>
            <a:r>
              <a:rPr lang="en-GB" altLang="en-US" sz="3600" b="1" dirty="0"/>
              <a:t>Such a policy is a general guideline for pursuing company objectives related to profit and sales.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53</a:t>
            </a:fld>
            <a:endParaRPr lang="en-GB"/>
          </a:p>
        </p:txBody>
      </p:sp>
    </p:spTree>
    <p:extLst>
      <p:ext uri="{BB962C8B-B14F-4D97-AF65-F5344CB8AC3E}">
        <p14:creationId xmlns:p14="http://schemas.microsoft.com/office/powerpoint/2010/main" val="4142095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Procedures and Rules</a:t>
            </a:r>
            <a:endParaRPr lang="en-US" dirty="0"/>
          </a:p>
        </p:txBody>
      </p:sp>
      <p:sp>
        <p:nvSpPr>
          <p:cNvPr id="3" name="Content Placeholder 2"/>
          <p:cNvSpPr>
            <a:spLocks noGrp="1"/>
          </p:cNvSpPr>
          <p:nvPr>
            <p:ph idx="1"/>
          </p:nvPr>
        </p:nvSpPr>
        <p:spPr/>
        <p:txBody>
          <a:bodyPr>
            <a:normAutofit/>
          </a:bodyPr>
          <a:lstStyle/>
          <a:p>
            <a:r>
              <a:rPr lang="en-GB" altLang="en-US" sz="3600" b="1" dirty="0"/>
              <a:t>Procedures</a:t>
            </a:r>
            <a:r>
              <a:rPr lang="en-GB" altLang="en-US" sz="3600" dirty="0"/>
              <a:t> and rules differ from policies only in degree. In fact, they may be thought of as low-level policies. </a:t>
            </a:r>
          </a:p>
          <a:p>
            <a:endParaRPr lang="en-GB" altLang="en-US" sz="3600" dirty="0"/>
          </a:p>
          <a:p>
            <a:r>
              <a:rPr lang="en-GB" altLang="en-US" sz="3600" dirty="0"/>
              <a:t>A </a:t>
            </a:r>
            <a:r>
              <a:rPr lang="en-GB" altLang="en-US" sz="3600" b="1" dirty="0"/>
              <a:t>procedure</a:t>
            </a:r>
            <a:r>
              <a:rPr lang="en-GB" altLang="en-US" sz="3600" dirty="0"/>
              <a:t> is a series of related steps or tasks expressed in chronological order for a specific purpose.</a:t>
            </a:r>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54</a:t>
            </a:fld>
            <a:endParaRPr lang="en-GB"/>
          </a:p>
        </p:txBody>
      </p:sp>
    </p:spTree>
    <p:extLst>
      <p:ext uri="{BB962C8B-B14F-4D97-AF65-F5344CB8AC3E}">
        <p14:creationId xmlns:p14="http://schemas.microsoft.com/office/powerpoint/2010/main" val="7853718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Procedures and Rules</a:t>
            </a:r>
            <a:endParaRPr lang="en-US" dirty="0"/>
          </a:p>
        </p:txBody>
      </p:sp>
      <p:sp>
        <p:nvSpPr>
          <p:cNvPr id="3" name="Content Placeholder 2"/>
          <p:cNvSpPr>
            <a:spLocks noGrp="1"/>
          </p:cNvSpPr>
          <p:nvPr>
            <p:ph idx="1"/>
          </p:nvPr>
        </p:nvSpPr>
        <p:spPr/>
        <p:txBody>
          <a:bodyPr>
            <a:noAutofit/>
          </a:bodyPr>
          <a:lstStyle/>
          <a:p>
            <a:r>
              <a:rPr lang="en-GB" altLang="en-US" sz="3200" dirty="0"/>
              <a:t>Procedures define in step-by-step fashion the methods through which policies are achieved. </a:t>
            </a:r>
          </a:p>
          <a:p>
            <a:endParaRPr lang="en-GB" altLang="en-US" sz="1600" dirty="0"/>
          </a:p>
          <a:p>
            <a:r>
              <a:rPr lang="en-GB" altLang="en-US" sz="3200" dirty="0"/>
              <a:t>Procedures emphasise details. </a:t>
            </a:r>
          </a:p>
          <a:p>
            <a:endParaRPr lang="en-GB" altLang="en-US" sz="1600" dirty="0"/>
          </a:p>
          <a:p>
            <a:r>
              <a:rPr lang="en-GB" altLang="en-US" sz="3200" dirty="0"/>
              <a:t>They outline precisely how a </a:t>
            </a:r>
            <a:r>
              <a:rPr lang="en-GB" altLang="en-US" sz="3200" b="1" dirty="0"/>
              <a:t>recurring activity</a:t>
            </a:r>
            <a:r>
              <a:rPr lang="en-GB" altLang="en-US" sz="3200" dirty="0"/>
              <a:t> must be accomplished.</a:t>
            </a:r>
          </a:p>
          <a:p>
            <a:r>
              <a:rPr lang="en-GB" altLang="en-US" sz="3200" dirty="0"/>
              <a:t> </a:t>
            </a:r>
          </a:p>
          <a:p>
            <a:r>
              <a:rPr lang="en-GB" altLang="en-US" sz="3200" dirty="0"/>
              <a:t>Procedures allow for little flexibility and deviation.</a:t>
            </a:r>
            <a:endParaRPr lang="en-US" sz="3200" dirty="0"/>
          </a:p>
        </p:txBody>
      </p:sp>
      <p:sp>
        <p:nvSpPr>
          <p:cNvPr id="4" name="Slide Number Placeholder 3"/>
          <p:cNvSpPr>
            <a:spLocks noGrp="1"/>
          </p:cNvSpPr>
          <p:nvPr>
            <p:ph type="sldNum" sz="quarter" idx="12"/>
          </p:nvPr>
        </p:nvSpPr>
        <p:spPr/>
        <p:txBody>
          <a:bodyPr/>
          <a:lstStyle/>
          <a:p>
            <a:fld id="{7E50C373-F1D0-494F-8D6D-366C958B3429}" type="slidenum">
              <a:rPr lang="en-GB" smtClean="0"/>
              <a:t>55</a:t>
            </a:fld>
            <a:endParaRPr lang="en-GB"/>
          </a:p>
        </p:txBody>
      </p:sp>
    </p:spTree>
    <p:extLst>
      <p:ext uri="{BB962C8B-B14F-4D97-AF65-F5344CB8AC3E}">
        <p14:creationId xmlns:p14="http://schemas.microsoft.com/office/powerpoint/2010/main" val="1784505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Procedures and Rules</a:t>
            </a:r>
            <a:endParaRPr lang="en-US" dirty="0"/>
          </a:p>
        </p:txBody>
      </p:sp>
      <p:sp>
        <p:nvSpPr>
          <p:cNvPr id="3" name="Content Placeholder 2"/>
          <p:cNvSpPr>
            <a:spLocks noGrp="1"/>
          </p:cNvSpPr>
          <p:nvPr>
            <p:ph idx="1"/>
          </p:nvPr>
        </p:nvSpPr>
        <p:spPr/>
        <p:txBody>
          <a:bodyPr>
            <a:normAutofit/>
          </a:bodyPr>
          <a:lstStyle/>
          <a:p>
            <a:r>
              <a:rPr lang="en-GB" altLang="en-US" sz="3200" b="1" dirty="0"/>
              <a:t>A company’s policy may be to accept all customer returns submitted within one month of purchase; </a:t>
            </a:r>
          </a:p>
          <a:p>
            <a:endParaRPr lang="en-GB" altLang="en-US" sz="2000" b="1" dirty="0"/>
          </a:p>
          <a:p>
            <a:r>
              <a:rPr lang="en-GB" altLang="en-US" sz="3200" b="1" dirty="0"/>
              <a:t>company procedures would outline exactly how a return should be processed.</a:t>
            </a:r>
          </a:p>
          <a:p>
            <a:endParaRPr lang="en-GB" altLang="en-US" sz="1800" b="1" dirty="0"/>
          </a:p>
          <a:p>
            <a:r>
              <a:rPr lang="en-GB" altLang="en-US" sz="3200" b="1" dirty="0"/>
              <a:t>Well-established, formal procedures are often known as standard operating procedures (SOPs).</a:t>
            </a:r>
            <a:endParaRPr lang="en-US" sz="32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56</a:t>
            </a:fld>
            <a:endParaRPr lang="en-GB"/>
          </a:p>
        </p:txBody>
      </p:sp>
    </p:spTree>
    <p:extLst>
      <p:ext uri="{BB962C8B-B14F-4D97-AF65-F5344CB8AC3E}">
        <p14:creationId xmlns:p14="http://schemas.microsoft.com/office/powerpoint/2010/main" val="665076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Rules</a:t>
            </a:r>
            <a:endParaRPr lang="en-US" dirty="0"/>
          </a:p>
        </p:txBody>
      </p:sp>
      <p:sp>
        <p:nvSpPr>
          <p:cNvPr id="3" name="Content Placeholder 2"/>
          <p:cNvSpPr>
            <a:spLocks noGrp="1"/>
          </p:cNvSpPr>
          <p:nvPr>
            <p:ph idx="1"/>
          </p:nvPr>
        </p:nvSpPr>
        <p:spPr>
          <a:xfrm>
            <a:off x="682581" y="1825625"/>
            <a:ext cx="10895526" cy="4639114"/>
          </a:xfrm>
        </p:spPr>
        <p:txBody>
          <a:bodyPr>
            <a:noAutofit/>
          </a:bodyPr>
          <a:lstStyle/>
          <a:p>
            <a:r>
              <a:rPr lang="en-GB" altLang="en-US" sz="3200" b="1" dirty="0"/>
              <a:t>Rules require specific and definite actions to be taken or not to be taken in a given situation. </a:t>
            </a:r>
          </a:p>
          <a:p>
            <a:endParaRPr lang="en-GB" altLang="en-US" sz="1800" b="1" dirty="0"/>
          </a:p>
          <a:p>
            <a:r>
              <a:rPr lang="en-GB" altLang="en-US" sz="3200" b="1" dirty="0"/>
              <a:t>Rules leave little doubt about what is to be done.</a:t>
            </a:r>
          </a:p>
          <a:p>
            <a:endParaRPr lang="en-GB" altLang="en-US" sz="1800" b="1" dirty="0"/>
          </a:p>
          <a:p>
            <a:r>
              <a:rPr lang="en-GB" altLang="en-US" sz="3200" b="1" dirty="0"/>
              <a:t>They permit no flexibility and deviation.</a:t>
            </a:r>
          </a:p>
          <a:p>
            <a:endParaRPr lang="en-GB" altLang="en-US" sz="1400" b="1" dirty="0"/>
          </a:p>
          <a:p>
            <a:r>
              <a:rPr lang="en-GB" altLang="en-US" sz="3200" b="1" dirty="0"/>
              <a:t>Unlike procedures, rules do not have to specify sequence. For example, “No smoking in the conference room” is a rule.</a:t>
            </a:r>
            <a:endParaRPr lang="en-US" sz="32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57</a:t>
            </a:fld>
            <a:endParaRPr lang="en-GB"/>
          </a:p>
        </p:txBody>
      </p:sp>
    </p:spTree>
    <p:extLst>
      <p:ext uri="{BB962C8B-B14F-4D97-AF65-F5344CB8AC3E}">
        <p14:creationId xmlns:p14="http://schemas.microsoft.com/office/powerpoint/2010/main" val="958527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 Procedures and Rules</a:t>
            </a:r>
            <a:endParaRPr lang="en-US" dirty="0"/>
          </a:p>
        </p:txBody>
      </p:sp>
      <p:sp>
        <p:nvSpPr>
          <p:cNvPr id="3" name="Content Placeholder 2"/>
          <p:cNvSpPr>
            <a:spLocks noGrp="1"/>
          </p:cNvSpPr>
          <p:nvPr>
            <p:ph idx="1"/>
          </p:nvPr>
        </p:nvSpPr>
        <p:spPr/>
        <p:txBody>
          <a:bodyPr>
            <a:noAutofit/>
          </a:bodyPr>
          <a:lstStyle/>
          <a:p>
            <a:r>
              <a:rPr lang="en-GB" altLang="en-US" sz="4000" b="1" dirty="0"/>
              <a:t>Procedures and rules are actually subsets of policies.</a:t>
            </a:r>
          </a:p>
          <a:p>
            <a:endParaRPr lang="en-GB" altLang="en-US" sz="4000" b="1" dirty="0"/>
          </a:p>
          <a:p>
            <a:r>
              <a:rPr lang="en-GB" altLang="en-US" sz="4000" b="1" dirty="0"/>
              <a:t>All provide some kind of guidance.</a:t>
            </a:r>
            <a:endParaRPr lang="en-US" sz="40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58</a:t>
            </a:fld>
            <a:endParaRPr lang="en-GB"/>
          </a:p>
        </p:txBody>
      </p:sp>
    </p:spTree>
    <p:extLst>
      <p:ext uri="{BB962C8B-B14F-4D97-AF65-F5344CB8AC3E}">
        <p14:creationId xmlns:p14="http://schemas.microsoft.com/office/powerpoint/2010/main" val="129213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a:t>The Planning Process</a:t>
            </a:r>
            <a:endParaRPr lang="en-US" dirty="0"/>
          </a:p>
        </p:txBody>
      </p:sp>
      <p:pic>
        <p:nvPicPr>
          <p:cNvPr id="5" name="Content Placeholder 4"/>
          <p:cNvPicPr>
            <a:picLocks noGrp="1" noChangeAspect="1"/>
          </p:cNvPicPr>
          <p:nvPr>
            <p:ph idx="1"/>
          </p:nvPr>
        </p:nvPicPr>
        <p:blipFill>
          <a:blip r:embed="rId2"/>
          <a:stretch>
            <a:fillRect/>
          </a:stretch>
        </p:blipFill>
        <p:spPr>
          <a:xfrm>
            <a:off x="3887857" y="1690688"/>
            <a:ext cx="4845305" cy="4774051"/>
          </a:xfrm>
          <a:prstGeom prst="rect">
            <a:avLst/>
          </a:prstGeom>
        </p:spPr>
      </p:pic>
      <p:sp>
        <p:nvSpPr>
          <p:cNvPr id="4" name="Slide Number Placeholder 3"/>
          <p:cNvSpPr>
            <a:spLocks noGrp="1"/>
          </p:cNvSpPr>
          <p:nvPr>
            <p:ph type="sldNum" sz="quarter" idx="12"/>
          </p:nvPr>
        </p:nvSpPr>
        <p:spPr/>
        <p:txBody>
          <a:bodyPr/>
          <a:lstStyle/>
          <a:p>
            <a:fld id="{7E50C373-F1D0-494F-8D6D-366C958B3429}" type="slidenum">
              <a:rPr lang="en-GB" smtClean="0"/>
              <a:t>5</a:t>
            </a:fld>
            <a:endParaRPr lang="en-GB"/>
          </a:p>
        </p:txBody>
      </p:sp>
    </p:spTree>
    <p:extLst>
      <p:ext uri="{BB962C8B-B14F-4D97-AF65-F5344CB8AC3E}">
        <p14:creationId xmlns:p14="http://schemas.microsoft.com/office/powerpoint/2010/main" val="39306620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Policies, Procedures and Rules</a:t>
            </a:r>
            <a:endParaRPr lang="en-US" dirty="0"/>
          </a:p>
        </p:txBody>
      </p:sp>
      <p:sp>
        <p:nvSpPr>
          <p:cNvPr id="3" name="Content Placeholder 2"/>
          <p:cNvSpPr>
            <a:spLocks noGrp="1"/>
          </p:cNvSpPr>
          <p:nvPr>
            <p:ph idx="1"/>
          </p:nvPr>
        </p:nvSpPr>
        <p:spPr/>
        <p:txBody>
          <a:bodyPr>
            <a:noAutofit/>
          </a:bodyPr>
          <a:lstStyle/>
          <a:p>
            <a:r>
              <a:rPr lang="en-GB" altLang="en-US" sz="4000" b="1" dirty="0"/>
              <a:t>The differences lie in the range of applicability and the degree of flexibility.</a:t>
            </a:r>
          </a:p>
          <a:p>
            <a:endParaRPr lang="en-GB" altLang="en-US" sz="4000" b="1" dirty="0"/>
          </a:p>
          <a:p>
            <a:r>
              <a:rPr lang="en-GB" altLang="en-US" sz="4000" b="1" dirty="0"/>
              <a:t>A no-smoking rule is much less flexible than a procedure for handling customer complaints; the latter is likewise less flexible than a hiring policy.</a:t>
            </a:r>
            <a:endParaRPr lang="en-US" sz="40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59</a:t>
            </a:fld>
            <a:endParaRPr lang="en-GB"/>
          </a:p>
        </p:txBody>
      </p:sp>
    </p:spTree>
    <p:extLst>
      <p:ext uri="{BB962C8B-B14F-4D97-AF65-F5344CB8AC3E}">
        <p14:creationId xmlns:p14="http://schemas.microsoft.com/office/powerpoint/2010/main" val="2191065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rmAutofit/>
          </a:bodyPr>
          <a:lstStyle/>
          <a:p>
            <a:r>
              <a:rPr lang="en-GB" altLang="en-US" sz="3200" b="1" dirty="0"/>
              <a:t>To plan managers must make assumptions about future events. </a:t>
            </a:r>
          </a:p>
          <a:p>
            <a:endParaRPr lang="en-GB" altLang="en-US" sz="1800" b="1" dirty="0"/>
          </a:p>
          <a:p>
            <a:r>
              <a:rPr lang="en-GB" altLang="en-US" sz="3200" b="1" dirty="0"/>
              <a:t>Planners must develop forecasts of probable future circumstances. </a:t>
            </a:r>
          </a:p>
          <a:p>
            <a:endParaRPr lang="en-GB" altLang="en-US" sz="1800" b="1" dirty="0"/>
          </a:p>
          <a:p>
            <a:r>
              <a:rPr lang="en-GB" altLang="en-US" sz="3200" b="1" dirty="0"/>
              <a:t>Forecasting is the process of developing assumptions or premises about the future that managers can use in planning or decision making.</a:t>
            </a:r>
            <a:endParaRPr lang="en-US" sz="32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60</a:t>
            </a:fld>
            <a:endParaRPr lang="en-GB"/>
          </a:p>
        </p:txBody>
      </p:sp>
    </p:spTree>
    <p:extLst>
      <p:ext uri="{BB962C8B-B14F-4D97-AF65-F5344CB8AC3E}">
        <p14:creationId xmlns:p14="http://schemas.microsoft.com/office/powerpoint/2010/main" val="1806147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rmAutofit/>
          </a:bodyPr>
          <a:lstStyle/>
          <a:p>
            <a:pPr marL="0" indent="0">
              <a:buNone/>
            </a:pPr>
            <a:r>
              <a:rPr lang="en-GB" altLang="en-US" sz="3600" b="1" dirty="0"/>
              <a:t>Forecasts: Predictions of outcomes</a:t>
            </a:r>
          </a:p>
          <a:p>
            <a:r>
              <a:rPr lang="en-GB" altLang="en-US" sz="3600" b="1" dirty="0"/>
              <a:t>Types of forecasts: </a:t>
            </a:r>
          </a:p>
          <a:p>
            <a:endParaRPr lang="en-GB" altLang="en-US" sz="3600" b="1" dirty="0"/>
          </a:p>
          <a:p>
            <a:r>
              <a:rPr lang="en-GB" altLang="en-US" sz="3600" b="1" dirty="0"/>
              <a:t>Two specific outcomes managers attempt to forecast are future revenues and new technological breakthroughs.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61</a:t>
            </a:fld>
            <a:endParaRPr lang="en-GB"/>
          </a:p>
        </p:txBody>
      </p:sp>
    </p:spTree>
    <p:extLst>
      <p:ext uri="{BB962C8B-B14F-4D97-AF65-F5344CB8AC3E}">
        <p14:creationId xmlns:p14="http://schemas.microsoft.com/office/powerpoint/2010/main" val="3044196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rmAutofit/>
          </a:bodyPr>
          <a:lstStyle/>
          <a:p>
            <a:pPr marL="0" indent="0">
              <a:buNone/>
            </a:pPr>
            <a:r>
              <a:rPr lang="en-GB" altLang="en-US" sz="3600" b="1" dirty="0"/>
              <a:t>Revenue forecasting</a:t>
            </a:r>
          </a:p>
          <a:p>
            <a:r>
              <a:rPr lang="en-GB" altLang="en-US" sz="3600" b="1" dirty="0"/>
              <a:t>Revenue forecasting involves predicting revenues.</a:t>
            </a:r>
          </a:p>
          <a:p>
            <a:endParaRPr lang="en-GB" altLang="en-US" sz="3600" b="1" dirty="0"/>
          </a:p>
          <a:p>
            <a:r>
              <a:rPr lang="en-GB" altLang="en-US" sz="3600" b="1" dirty="0"/>
              <a:t>Revenue forecasting is a critical element of planning for both profit and non-profit organisations.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62</a:t>
            </a:fld>
            <a:endParaRPr lang="en-GB"/>
          </a:p>
        </p:txBody>
      </p:sp>
    </p:spTree>
    <p:extLst>
      <p:ext uri="{BB962C8B-B14F-4D97-AF65-F5344CB8AC3E}">
        <p14:creationId xmlns:p14="http://schemas.microsoft.com/office/powerpoint/2010/main" val="1937811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rmAutofit/>
          </a:bodyPr>
          <a:lstStyle/>
          <a:p>
            <a:pPr marL="0" indent="0">
              <a:buNone/>
            </a:pPr>
            <a:r>
              <a:rPr lang="en-GB" altLang="en-US" sz="4400" b="1" dirty="0"/>
              <a:t>Technological forecasting </a:t>
            </a:r>
          </a:p>
          <a:p>
            <a:r>
              <a:rPr lang="en-GB" altLang="en-US" sz="4400" b="1" dirty="0"/>
              <a:t>Technological forecasting involves predicting changes in technology and when new technologies are likely to be economically feasible.</a:t>
            </a:r>
            <a:endParaRPr lang="en-US" sz="44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63</a:t>
            </a:fld>
            <a:endParaRPr lang="en-GB"/>
          </a:p>
        </p:txBody>
      </p:sp>
    </p:spTree>
    <p:extLst>
      <p:ext uri="{BB962C8B-B14F-4D97-AF65-F5344CB8AC3E}">
        <p14:creationId xmlns:p14="http://schemas.microsoft.com/office/powerpoint/2010/main" val="2658715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altLang="en-US" sz="3600" b="1" dirty="0"/>
              <a:t>Forecasting Techniques</a:t>
            </a:r>
          </a:p>
          <a:p>
            <a:r>
              <a:rPr lang="en-GB" altLang="en-US" sz="3600" b="1" dirty="0"/>
              <a:t>Forecasting techniques fall into two categories.</a:t>
            </a:r>
          </a:p>
          <a:p>
            <a:endParaRPr lang="en-GB" altLang="en-US" sz="3600" b="1" dirty="0"/>
          </a:p>
          <a:p>
            <a:r>
              <a:rPr lang="en-GB" altLang="en-US" sz="3600" b="1" dirty="0"/>
              <a:t>1. Quantitative forecasting</a:t>
            </a:r>
            <a:r>
              <a:rPr lang="en-GB" altLang="en-US" sz="3600" dirty="0"/>
              <a:t> applies a set of a series of past data to predict outcomes.</a:t>
            </a:r>
          </a:p>
          <a:p>
            <a:endParaRPr lang="en-GB" altLang="en-US" sz="3600" dirty="0"/>
          </a:p>
          <a:p>
            <a:r>
              <a:rPr lang="en-GB" altLang="en-US" sz="3600" b="1" dirty="0"/>
              <a:t>2. Qualitative forecasting</a:t>
            </a:r>
            <a:r>
              <a:rPr lang="en-GB" altLang="en-US" sz="3600" dirty="0"/>
              <a:t> uses the judgement and opinions of knowledgeable individuals to predict outcomes.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64</a:t>
            </a:fld>
            <a:endParaRPr lang="en-GB"/>
          </a:p>
        </p:txBody>
      </p:sp>
    </p:spTree>
    <p:extLst>
      <p:ext uri="{BB962C8B-B14F-4D97-AF65-F5344CB8AC3E}">
        <p14:creationId xmlns:p14="http://schemas.microsoft.com/office/powerpoint/2010/main" val="2607726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r>
              <a:rPr lang="en-GB" altLang="en-US" sz="2500" b="1" dirty="0"/>
              <a:t>Benchmarking</a:t>
            </a:r>
            <a:r>
              <a:rPr lang="en-GB" altLang="en-US" sz="2500" dirty="0"/>
              <a:t> is the search for the best practices among competitors or non-competitors that lead to their superior performance.</a:t>
            </a:r>
          </a:p>
          <a:p>
            <a:pPr marL="0" indent="0">
              <a:buNone/>
            </a:pPr>
            <a:r>
              <a:rPr lang="en-GB" altLang="en-US" sz="2500" b="1" dirty="0"/>
              <a:t>Steps in Benchmarking</a:t>
            </a:r>
          </a:p>
          <a:p>
            <a:r>
              <a:rPr lang="en-GB" altLang="en-US" sz="2500" dirty="0"/>
              <a:t>1. Form a benchmarking planning team</a:t>
            </a:r>
          </a:p>
          <a:p>
            <a:r>
              <a:rPr lang="en-GB" altLang="en-US" sz="2500" dirty="0"/>
              <a:t>2. Gather internal and external data</a:t>
            </a:r>
          </a:p>
          <a:p>
            <a:r>
              <a:rPr lang="en-GB" altLang="en-US" sz="2500" dirty="0"/>
              <a:t>3. Analyse data to identify performance gaps</a:t>
            </a:r>
          </a:p>
          <a:p>
            <a:r>
              <a:rPr lang="en-GB" altLang="en-US" sz="2500" dirty="0"/>
              <a:t>4. Prepare data to identify performance gaps</a:t>
            </a:r>
          </a:p>
          <a:p>
            <a:r>
              <a:rPr lang="en-GB" altLang="en-US" sz="2500" dirty="0"/>
              <a:t>5. Prepare and implement action plan</a:t>
            </a:r>
          </a:p>
          <a:p>
            <a:r>
              <a:rPr lang="en-GB" altLang="en-US" sz="2500" b="1" dirty="0"/>
              <a:t>------</a:t>
            </a:r>
            <a:r>
              <a:rPr lang="en-GB" altLang="en-US" sz="2500" b="1" dirty="0">
                <a:sym typeface="Wingdings" panose="05000000000000000000" pitchFamily="2" charset="2"/>
              </a:rPr>
              <a:t> BEST PRACTICES!</a:t>
            </a:r>
          </a:p>
        </p:txBody>
      </p:sp>
      <p:sp>
        <p:nvSpPr>
          <p:cNvPr id="4" name="Slide Number Placeholder 3"/>
          <p:cNvSpPr>
            <a:spLocks noGrp="1"/>
          </p:cNvSpPr>
          <p:nvPr>
            <p:ph type="sldNum" sz="quarter" idx="12"/>
          </p:nvPr>
        </p:nvSpPr>
        <p:spPr/>
        <p:txBody>
          <a:bodyPr/>
          <a:lstStyle/>
          <a:p>
            <a:fld id="{7E50C373-F1D0-494F-8D6D-366C958B3429}" type="slidenum">
              <a:rPr lang="en-GB" smtClean="0"/>
              <a:t>65</a:t>
            </a:fld>
            <a:endParaRPr lang="en-GB"/>
          </a:p>
        </p:txBody>
      </p:sp>
    </p:spTree>
    <p:extLst>
      <p:ext uri="{BB962C8B-B14F-4D97-AF65-F5344CB8AC3E}">
        <p14:creationId xmlns:p14="http://schemas.microsoft.com/office/powerpoint/2010/main" val="2560250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pPr marL="0" indent="0">
              <a:buNone/>
            </a:pPr>
            <a:r>
              <a:rPr lang="en-GB" altLang="en-US" sz="3200" b="1" dirty="0"/>
              <a:t>Budgets</a:t>
            </a:r>
          </a:p>
          <a:p>
            <a:r>
              <a:rPr lang="en-GB" altLang="en-US" sz="3200" dirty="0"/>
              <a:t>A budget is a numerical plan for allocating resources to specific activities.</a:t>
            </a:r>
          </a:p>
          <a:p>
            <a:endParaRPr lang="en-GB" altLang="en-US" sz="3200" dirty="0"/>
          </a:p>
          <a:p>
            <a:pPr marL="0" indent="0">
              <a:buNone/>
            </a:pPr>
            <a:r>
              <a:rPr lang="en-GB" altLang="en-US" sz="3200" b="1" dirty="0"/>
              <a:t>Types of budgets</a:t>
            </a:r>
          </a:p>
          <a:p>
            <a:r>
              <a:rPr lang="en-GB" altLang="en-US" sz="3200" dirty="0"/>
              <a:t>1. Revenue budgets</a:t>
            </a:r>
          </a:p>
          <a:p>
            <a:r>
              <a:rPr lang="en-GB" altLang="en-US" sz="3200" dirty="0"/>
              <a:t>2. Expense budgets</a:t>
            </a:r>
          </a:p>
          <a:p>
            <a:r>
              <a:rPr lang="en-GB" altLang="en-US" sz="3200" dirty="0"/>
              <a:t>3. Cash budgets</a:t>
            </a:r>
          </a:p>
        </p:txBody>
      </p:sp>
      <p:sp>
        <p:nvSpPr>
          <p:cNvPr id="4" name="Slide Number Placeholder 3"/>
          <p:cNvSpPr>
            <a:spLocks noGrp="1"/>
          </p:cNvSpPr>
          <p:nvPr>
            <p:ph type="sldNum" sz="quarter" idx="12"/>
          </p:nvPr>
        </p:nvSpPr>
        <p:spPr/>
        <p:txBody>
          <a:bodyPr/>
          <a:lstStyle/>
          <a:p>
            <a:fld id="{7E50C373-F1D0-494F-8D6D-366C958B3429}" type="slidenum">
              <a:rPr lang="en-GB" smtClean="0"/>
              <a:t>66</a:t>
            </a:fld>
            <a:endParaRPr lang="en-GB"/>
          </a:p>
        </p:txBody>
      </p:sp>
    </p:spTree>
    <p:extLst>
      <p:ext uri="{BB962C8B-B14F-4D97-AF65-F5344CB8AC3E}">
        <p14:creationId xmlns:p14="http://schemas.microsoft.com/office/powerpoint/2010/main" val="3951981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r>
              <a:rPr lang="en-GB" altLang="en-US" sz="3600" b="1" dirty="0"/>
              <a:t>Scheduling</a:t>
            </a:r>
            <a:r>
              <a:rPr lang="en-GB" altLang="en-US" sz="3600" dirty="0"/>
              <a:t> – A list of necessary activities, their order of accomplishment, who is to do each, and the time needed to complete them.</a:t>
            </a:r>
          </a:p>
          <a:p>
            <a:endParaRPr lang="en-GB" altLang="en-US" sz="3600" dirty="0"/>
          </a:p>
          <a:p>
            <a:r>
              <a:rPr lang="en-GB" altLang="en-US" sz="3600" b="1" dirty="0"/>
              <a:t>Gantt chart:</a:t>
            </a:r>
            <a:r>
              <a:rPr lang="en-GB" altLang="en-US" sz="3600" dirty="0"/>
              <a:t> A scheduling chart developed by Henry Gantt that shows actual and planned output over a period of time.</a:t>
            </a:r>
          </a:p>
        </p:txBody>
      </p:sp>
      <p:sp>
        <p:nvSpPr>
          <p:cNvPr id="4" name="Slide Number Placeholder 3"/>
          <p:cNvSpPr>
            <a:spLocks noGrp="1"/>
          </p:cNvSpPr>
          <p:nvPr>
            <p:ph type="sldNum" sz="quarter" idx="12"/>
          </p:nvPr>
        </p:nvSpPr>
        <p:spPr/>
        <p:txBody>
          <a:bodyPr/>
          <a:lstStyle/>
          <a:p>
            <a:fld id="{7E50C373-F1D0-494F-8D6D-366C958B3429}" type="slidenum">
              <a:rPr lang="en-GB" smtClean="0"/>
              <a:t>67</a:t>
            </a:fld>
            <a:endParaRPr lang="en-GB"/>
          </a:p>
        </p:txBody>
      </p:sp>
    </p:spTree>
    <p:extLst>
      <p:ext uri="{BB962C8B-B14F-4D97-AF65-F5344CB8AC3E}">
        <p14:creationId xmlns:p14="http://schemas.microsoft.com/office/powerpoint/2010/main" val="3212064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r>
              <a:rPr lang="en-GB" altLang="en-US" sz="4000" b="1" dirty="0"/>
              <a:t>Breakeven analysis:</a:t>
            </a:r>
            <a:r>
              <a:rPr lang="en-GB" altLang="en-US" sz="4000" dirty="0"/>
              <a:t> A technique for identifying the point at which total revenue is just sufficient to cover total costs.</a:t>
            </a:r>
          </a:p>
          <a:p>
            <a:endParaRPr lang="en-GB" altLang="en-US" sz="2000" dirty="0"/>
          </a:p>
          <a:p>
            <a:r>
              <a:rPr lang="en-GB" altLang="en-US" sz="4000" b="1" dirty="0"/>
              <a:t>Linear Programming: </a:t>
            </a:r>
            <a:r>
              <a:rPr lang="en-GB" altLang="en-US" sz="4000" dirty="0"/>
              <a:t>A mathematical technique that solves resource allocation problems.</a:t>
            </a:r>
          </a:p>
        </p:txBody>
      </p:sp>
      <p:sp>
        <p:nvSpPr>
          <p:cNvPr id="4" name="Slide Number Placeholder 3"/>
          <p:cNvSpPr>
            <a:spLocks noGrp="1"/>
          </p:cNvSpPr>
          <p:nvPr>
            <p:ph type="sldNum" sz="quarter" idx="12"/>
          </p:nvPr>
        </p:nvSpPr>
        <p:spPr/>
        <p:txBody>
          <a:bodyPr/>
          <a:lstStyle/>
          <a:p>
            <a:fld id="{7E50C373-F1D0-494F-8D6D-366C958B3429}" type="slidenum">
              <a:rPr lang="en-GB" smtClean="0"/>
              <a:t>68</a:t>
            </a:fld>
            <a:endParaRPr lang="en-GB"/>
          </a:p>
        </p:txBody>
      </p:sp>
    </p:spTree>
    <p:extLst>
      <p:ext uri="{BB962C8B-B14F-4D97-AF65-F5344CB8AC3E}">
        <p14:creationId xmlns:p14="http://schemas.microsoft.com/office/powerpoint/2010/main" val="393568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a:t>
            </a:r>
          </a:p>
        </p:txBody>
      </p:sp>
      <p:sp>
        <p:nvSpPr>
          <p:cNvPr id="3" name="Content Placeholder 2"/>
          <p:cNvSpPr>
            <a:spLocks noGrp="1"/>
          </p:cNvSpPr>
          <p:nvPr>
            <p:ph idx="1"/>
          </p:nvPr>
        </p:nvSpPr>
        <p:spPr/>
        <p:txBody>
          <a:bodyPr>
            <a:normAutofit/>
          </a:bodyPr>
          <a:lstStyle/>
          <a:p>
            <a:r>
              <a:rPr lang="en-GB" altLang="en-US" sz="5400" b="1" dirty="0"/>
              <a:t>Planning involves the setting of the organisational vision, goals, and objectives.</a:t>
            </a:r>
          </a:p>
          <a:p>
            <a:endParaRPr lang="en-US" sz="3600" dirty="0"/>
          </a:p>
        </p:txBody>
      </p:sp>
      <p:sp>
        <p:nvSpPr>
          <p:cNvPr id="4" name="Slide Number Placeholder 3"/>
          <p:cNvSpPr>
            <a:spLocks noGrp="1"/>
          </p:cNvSpPr>
          <p:nvPr>
            <p:ph type="sldNum" sz="quarter" idx="12"/>
          </p:nvPr>
        </p:nvSpPr>
        <p:spPr/>
        <p:txBody>
          <a:bodyPr/>
          <a:lstStyle/>
          <a:p>
            <a:fld id="{7E50C373-F1D0-494F-8D6D-366C958B3429}" type="slidenum">
              <a:rPr lang="en-GB" smtClean="0"/>
              <a:t>6</a:t>
            </a:fld>
            <a:endParaRPr lang="en-GB"/>
          </a:p>
        </p:txBody>
      </p:sp>
    </p:spTree>
    <p:extLst>
      <p:ext uri="{BB962C8B-B14F-4D97-AF65-F5344CB8AC3E}">
        <p14:creationId xmlns:p14="http://schemas.microsoft.com/office/powerpoint/2010/main" val="37565922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pPr marL="0" indent="0">
              <a:buNone/>
            </a:pPr>
            <a:r>
              <a:rPr lang="en-GB" altLang="en-US" sz="3600" b="1" dirty="0"/>
              <a:t>Causal Modelling</a:t>
            </a:r>
          </a:p>
          <a:p>
            <a:r>
              <a:rPr lang="en-GB" altLang="en-US" sz="3600" dirty="0"/>
              <a:t>A group of different techniques that determine causal relationships between different variables.</a:t>
            </a:r>
          </a:p>
          <a:p>
            <a:endParaRPr lang="en-GB" altLang="en-US" sz="1800" dirty="0"/>
          </a:p>
          <a:p>
            <a:r>
              <a:rPr lang="en-GB" altLang="en-US" sz="3600" b="1" i="1" dirty="0"/>
              <a:t>Regression models</a:t>
            </a:r>
            <a:endParaRPr lang="en-GB" altLang="en-US" sz="3600" b="1" dirty="0"/>
          </a:p>
          <a:p>
            <a:r>
              <a:rPr lang="en-GB" altLang="en-US" sz="3600" b="1" i="1" dirty="0"/>
              <a:t>Econometric models</a:t>
            </a:r>
            <a:endParaRPr lang="en-GB" altLang="en-US" sz="3600" b="1" dirty="0"/>
          </a:p>
          <a:p>
            <a:r>
              <a:rPr lang="en-GB" altLang="en-US" sz="3600" b="1" i="1" dirty="0"/>
              <a:t>Economic indicators</a:t>
            </a:r>
          </a:p>
        </p:txBody>
      </p:sp>
      <p:sp>
        <p:nvSpPr>
          <p:cNvPr id="4" name="Slide Number Placeholder 3"/>
          <p:cNvSpPr>
            <a:spLocks noGrp="1"/>
          </p:cNvSpPr>
          <p:nvPr>
            <p:ph type="sldNum" sz="quarter" idx="12"/>
          </p:nvPr>
        </p:nvSpPr>
        <p:spPr/>
        <p:txBody>
          <a:bodyPr/>
          <a:lstStyle/>
          <a:p>
            <a:fld id="{7E50C373-F1D0-494F-8D6D-366C958B3429}" type="slidenum">
              <a:rPr lang="en-GB" smtClean="0"/>
              <a:t>69</a:t>
            </a:fld>
            <a:endParaRPr lang="en-GB"/>
          </a:p>
        </p:txBody>
      </p:sp>
    </p:spTree>
    <p:extLst>
      <p:ext uri="{BB962C8B-B14F-4D97-AF65-F5344CB8AC3E}">
        <p14:creationId xmlns:p14="http://schemas.microsoft.com/office/powerpoint/2010/main" val="30996180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pPr marL="0" indent="0">
              <a:buNone/>
            </a:pPr>
            <a:r>
              <a:rPr lang="en-GB" altLang="en-US" sz="3200" b="1" i="1" dirty="0"/>
              <a:t>Regression models</a:t>
            </a:r>
          </a:p>
          <a:p>
            <a:r>
              <a:rPr lang="en-GB" altLang="en-US" sz="3200" b="1" dirty="0"/>
              <a:t>Used to predict one variable (called the dependent variable) on the basis of known or assumed other variables (called independent variables).</a:t>
            </a:r>
            <a:r>
              <a:rPr lang="en-GB" altLang="en-US" sz="3200" dirty="0"/>
              <a:t> </a:t>
            </a:r>
          </a:p>
          <a:p>
            <a:endParaRPr lang="en-GB" altLang="en-US" sz="3200" dirty="0"/>
          </a:p>
          <a:p>
            <a:r>
              <a:rPr lang="en-GB" altLang="en-US" sz="3200" b="1" dirty="0"/>
              <a:t>For example, we might predict future sales based on the values of price, advertising, and economic levels.</a:t>
            </a:r>
            <a:endParaRPr lang="en-GB" altLang="en-US" sz="3200" b="1" i="1" dirty="0"/>
          </a:p>
        </p:txBody>
      </p:sp>
      <p:sp>
        <p:nvSpPr>
          <p:cNvPr id="4" name="Slide Number Placeholder 3"/>
          <p:cNvSpPr>
            <a:spLocks noGrp="1"/>
          </p:cNvSpPr>
          <p:nvPr>
            <p:ph type="sldNum" sz="quarter" idx="12"/>
          </p:nvPr>
        </p:nvSpPr>
        <p:spPr/>
        <p:txBody>
          <a:bodyPr/>
          <a:lstStyle/>
          <a:p>
            <a:fld id="{7E50C373-F1D0-494F-8D6D-366C958B3429}" type="slidenum">
              <a:rPr lang="en-GB" smtClean="0"/>
              <a:t>70</a:t>
            </a:fld>
            <a:endParaRPr lang="en-GB"/>
          </a:p>
        </p:txBody>
      </p:sp>
    </p:spTree>
    <p:extLst>
      <p:ext uri="{BB962C8B-B14F-4D97-AF65-F5344CB8AC3E}">
        <p14:creationId xmlns:p14="http://schemas.microsoft.com/office/powerpoint/2010/main" val="351937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pPr marL="0" indent="0">
              <a:buNone/>
            </a:pPr>
            <a:r>
              <a:rPr lang="en-GB" altLang="en-US" sz="4800" b="1" i="1" dirty="0"/>
              <a:t>Econometric models</a:t>
            </a:r>
          </a:p>
          <a:p>
            <a:r>
              <a:rPr lang="en-GB" altLang="en-US" sz="4800" b="1" dirty="0"/>
              <a:t>Make use of several multiple-regression equations to consider the impact of major economic shifts</a:t>
            </a:r>
            <a:r>
              <a:rPr lang="en-GB" altLang="en-US" sz="4800" dirty="0"/>
              <a:t>.</a:t>
            </a:r>
            <a:endParaRPr lang="en-GB" altLang="en-US" sz="4800" b="1" i="1" dirty="0"/>
          </a:p>
        </p:txBody>
      </p:sp>
      <p:sp>
        <p:nvSpPr>
          <p:cNvPr id="4" name="Slide Number Placeholder 3"/>
          <p:cNvSpPr>
            <a:spLocks noGrp="1"/>
          </p:cNvSpPr>
          <p:nvPr>
            <p:ph type="sldNum" sz="quarter" idx="12"/>
          </p:nvPr>
        </p:nvSpPr>
        <p:spPr/>
        <p:txBody>
          <a:bodyPr/>
          <a:lstStyle/>
          <a:p>
            <a:fld id="{7E50C373-F1D0-494F-8D6D-366C958B3429}" type="slidenum">
              <a:rPr lang="en-GB" smtClean="0"/>
              <a:t>71</a:t>
            </a:fld>
            <a:endParaRPr lang="en-GB"/>
          </a:p>
        </p:txBody>
      </p:sp>
    </p:spTree>
    <p:extLst>
      <p:ext uri="{BB962C8B-B14F-4D97-AF65-F5344CB8AC3E}">
        <p14:creationId xmlns:p14="http://schemas.microsoft.com/office/powerpoint/2010/main" val="34486799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t>Tools for Planning and Decision Making</a:t>
            </a:r>
            <a:endParaRPr lang="en-US" dirty="0"/>
          </a:p>
        </p:txBody>
      </p:sp>
      <p:sp>
        <p:nvSpPr>
          <p:cNvPr id="3" name="Content Placeholder 2"/>
          <p:cNvSpPr>
            <a:spLocks noGrp="1"/>
          </p:cNvSpPr>
          <p:nvPr>
            <p:ph idx="1"/>
          </p:nvPr>
        </p:nvSpPr>
        <p:spPr/>
        <p:txBody>
          <a:bodyPr>
            <a:noAutofit/>
          </a:bodyPr>
          <a:lstStyle/>
          <a:p>
            <a:pPr marL="0" indent="0">
              <a:buNone/>
            </a:pPr>
            <a:r>
              <a:rPr lang="en-GB" altLang="en-US" sz="3600" b="1" i="1" dirty="0"/>
              <a:t>Economic indicators</a:t>
            </a:r>
          </a:p>
          <a:p>
            <a:r>
              <a:rPr lang="en-GB" altLang="en-US" sz="3600" b="1" dirty="0"/>
              <a:t>Are various population statistics, indexes, or parameters that predict organisationally relevant variables such as discretionary income. </a:t>
            </a:r>
          </a:p>
          <a:p>
            <a:endParaRPr lang="en-GB" altLang="en-US" sz="3600" dirty="0"/>
          </a:p>
          <a:p>
            <a:r>
              <a:rPr lang="en-GB" altLang="en-US" sz="3600" b="1" dirty="0"/>
              <a:t>Examples include cost-of-living index, inflation rate, and level of unemployment</a:t>
            </a:r>
            <a:r>
              <a:rPr lang="en-GB" altLang="en-US" sz="3600" dirty="0"/>
              <a:t>.</a:t>
            </a:r>
            <a:endParaRPr lang="en-GB" altLang="en-US" sz="3600" b="1" i="1" dirty="0"/>
          </a:p>
        </p:txBody>
      </p:sp>
      <p:sp>
        <p:nvSpPr>
          <p:cNvPr id="4" name="Slide Number Placeholder 3"/>
          <p:cNvSpPr>
            <a:spLocks noGrp="1"/>
          </p:cNvSpPr>
          <p:nvPr>
            <p:ph type="sldNum" sz="quarter" idx="12"/>
          </p:nvPr>
        </p:nvSpPr>
        <p:spPr/>
        <p:txBody>
          <a:bodyPr/>
          <a:lstStyle/>
          <a:p>
            <a:fld id="{7E50C373-F1D0-494F-8D6D-366C958B3429}" type="slidenum">
              <a:rPr lang="en-GB" smtClean="0"/>
              <a:t>72</a:t>
            </a:fld>
            <a:endParaRPr lang="en-GB"/>
          </a:p>
        </p:txBody>
      </p:sp>
    </p:spTree>
    <p:extLst>
      <p:ext uri="{BB962C8B-B14F-4D97-AF65-F5344CB8AC3E}">
        <p14:creationId xmlns:p14="http://schemas.microsoft.com/office/powerpoint/2010/main" val="170730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Vision</a:t>
            </a:r>
          </a:p>
        </p:txBody>
      </p:sp>
      <p:sp>
        <p:nvSpPr>
          <p:cNvPr id="3" name="Content Placeholder 2"/>
          <p:cNvSpPr>
            <a:spLocks noGrp="1"/>
          </p:cNvSpPr>
          <p:nvPr>
            <p:ph idx="1"/>
          </p:nvPr>
        </p:nvSpPr>
        <p:spPr/>
        <p:txBody>
          <a:bodyPr>
            <a:noAutofit/>
          </a:bodyPr>
          <a:lstStyle/>
          <a:p>
            <a:r>
              <a:rPr lang="en-GB" altLang="en-US" sz="3200" b="1" dirty="0"/>
              <a:t>A vision is more than a goal. It is the larger explanation of why the organisation exists and where it is trying to head.</a:t>
            </a:r>
          </a:p>
          <a:p>
            <a:endParaRPr lang="en-GB" altLang="en-US" sz="3200" b="1" dirty="0"/>
          </a:p>
          <a:p>
            <a:r>
              <a:rPr lang="en-GB" altLang="en-US" sz="3200" b="1" dirty="0"/>
              <a:t>A vision gives the organisation a sense of purpose and values to unite workers in a common destiny.</a:t>
            </a:r>
          </a:p>
          <a:p>
            <a:endParaRPr lang="en-GB" altLang="en-US" sz="3200" b="1" dirty="0"/>
          </a:p>
          <a:p>
            <a:r>
              <a:rPr lang="en-GB" altLang="en-US" sz="3200" b="1" dirty="0"/>
              <a:t>Managing an organisation without a common vision can be counter productive.</a:t>
            </a:r>
            <a:endParaRPr lang="en-US" b="1" dirty="0"/>
          </a:p>
        </p:txBody>
      </p:sp>
      <p:sp>
        <p:nvSpPr>
          <p:cNvPr id="4" name="Slide Number Placeholder 3"/>
          <p:cNvSpPr>
            <a:spLocks noGrp="1"/>
          </p:cNvSpPr>
          <p:nvPr>
            <p:ph type="sldNum" sz="quarter" idx="12"/>
          </p:nvPr>
        </p:nvSpPr>
        <p:spPr/>
        <p:txBody>
          <a:bodyPr/>
          <a:lstStyle/>
          <a:p>
            <a:fld id="{7E50C373-F1D0-494F-8D6D-366C958B3429}" type="slidenum">
              <a:rPr lang="en-GB" smtClean="0"/>
              <a:t>7</a:t>
            </a:fld>
            <a:endParaRPr lang="en-GB"/>
          </a:p>
        </p:txBody>
      </p:sp>
    </p:spTree>
    <p:extLst>
      <p:ext uri="{BB962C8B-B14F-4D97-AF65-F5344CB8AC3E}">
        <p14:creationId xmlns:p14="http://schemas.microsoft.com/office/powerpoint/2010/main" val="336014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solidFill>
                  <a:schemeClr val="tx1"/>
                </a:solidFill>
              </a:rPr>
              <a:t>Vision Statement</a:t>
            </a:r>
            <a:endParaRPr lang="en-GB" dirty="0"/>
          </a:p>
        </p:txBody>
      </p:sp>
      <p:sp>
        <p:nvSpPr>
          <p:cNvPr id="3" name="Content Placeholder 2"/>
          <p:cNvSpPr>
            <a:spLocks noGrp="1"/>
          </p:cNvSpPr>
          <p:nvPr>
            <p:ph idx="1"/>
          </p:nvPr>
        </p:nvSpPr>
        <p:spPr/>
        <p:txBody>
          <a:bodyPr>
            <a:normAutofit/>
          </a:bodyPr>
          <a:lstStyle/>
          <a:p>
            <a:r>
              <a:rPr lang="en-GB" altLang="en-US" sz="3600" b="1" dirty="0"/>
              <a:t>A vision statement is a vivid idealized description of a desired outcome that inspires, energizes and helps you create a mental picture of your target. </a:t>
            </a:r>
          </a:p>
          <a:p>
            <a:endParaRPr lang="en-GB" altLang="en-US" sz="3600" b="1" dirty="0"/>
          </a:p>
          <a:p>
            <a:r>
              <a:rPr lang="en-GB" altLang="en-US" sz="3600" b="1" dirty="0"/>
              <a:t>It could be a vision of a part of your life, or the outcome of a project or goal.</a:t>
            </a:r>
            <a:endParaRPr lang="en-GB"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8</a:t>
            </a:fld>
            <a:endParaRPr lang="en-GB"/>
          </a:p>
        </p:txBody>
      </p:sp>
    </p:spTree>
    <p:extLst>
      <p:ext uri="{BB962C8B-B14F-4D97-AF65-F5344CB8AC3E}">
        <p14:creationId xmlns:p14="http://schemas.microsoft.com/office/powerpoint/2010/main" val="563040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62A9560-2E7B-41A3-9F82-82295C59A7BE}" vid="{DD833A61-242F-4440-8F8C-EA11C2DDA7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IDL ppt temp</Template>
  <TotalTime>345</TotalTime>
  <Words>2817</Words>
  <Application>Microsoft Office PowerPoint</Application>
  <PresentationFormat>Widescreen</PresentationFormat>
  <Paragraphs>411</Paragraphs>
  <Slides>73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Century Gothic</vt:lpstr>
      <vt:lpstr>Futura Md BT</vt:lpstr>
      <vt:lpstr>Times New Roman</vt:lpstr>
      <vt:lpstr>Wingdings</vt:lpstr>
      <vt:lpstr>Office Theme</vt:lpstr>
      <vt:lpstr>ME 491</vt:lpstr>
      <vt:lpstr>PowerPoint Presentation</vt:lpstr>
      <vt:lpstr>Planning</vt:lpstr>
      <vt:lpstr>What is Planning?</vt:lpstr>
      <vt:lpstr>What is Planning?</vt:lpstr>
      <vt:lpstr>The Planning Process</vt:lpstr>
      <vt:lpstr>Planning</vt:lpstr>
      <vt:lpstr>Vision</vt:lpstr>
      <vt:lpstr>Vision Statement</vt:lpstr>
      <vt:lpstr>Vision Statement of KNUST</vt:lpstr>
      <vt:lpstr>Goals</vt:lpstr>
      <vt:lpstr>Types of goals</vt:lpstr>
      <vt:lpstr>Plan</vt:lpstr>
      <vt:lpstr>Plan</vt:lpstr>
      <vt:lpstr>Objectives</vt:lpstr>
      <vt:lpstr>Purpose of Planning</vt:lpstr>
      <vt:lpstr>Planning and Performance</vt:lpstr>
      <vt:lpstr>Planning and Performance</vt:lpstr>
      <vt:lpstr>Planning and Performance</vt:lpstr>
      <vt:lpstr>Formal Planning</vt:lpstr>
      <vt:lpstr>Formal Planning</vt:lpstr>
      <vt:lpstr>Formal Planning</vt:lpstr>
      <vt:lpstr>Formal Planning</vt:lpstr>
      <vt:lpstr>Who should plan?</vt:lpstr>
      <vt:lpstr>Who should plan?</vt:lpstr>
      <vt:lpstr>Functional Plans</vt:lpstr>
      <vt:lpstr>Functional Plans</vt:lpstr>
      <vt:lpstr>Planning Horizon</vt:lpstr>
      <vt:lpstr>Planning Horizon</vt:lpstr>
      <vt:lpstr>Planning Horizon</vt:lpstr>
      <vt:lpstr>Planning Horizon</vt:lpstr>
      <vt:lpstr>Planning Horizon</vt:lpstr>
      <vt:lpstr>Types of Plans</vt:lpstr>
      <vt:lpstr>Strategic, tactical operational Plans</vt:lpstr>
      <vt:lpstr>Strategic, tactical operational Plans</vt:lpstr>
      <vt:lpstr>Long term &amp; Short-term Plans; Specificity</vt:lpstr>
      <vt:lpstr>Frequency of use</vt:lpstr>
      <vt:lpstr>Strategic Plans</vt:lpstr>
      <vt:lpstr>Operational Plans</vt:lpstr>
      <vt:lpstr>Strategic and Operations Planning</vt:lpstr>
      <vt:lpstr>Organisational Mission</vt:lpstr>
      <vt:lpstr>Organisational Mission</vt:lpstr>
      <vt:lpstr>Organisational Mission</vt:lpstr>
      <vt:lpstr>Mission Statement of KNUST</vt:lpstr>
      <vt:lpstr>Management by Objectives (MBO)</vt:lpstr>
      <vt:lpstr>Management by Objectives (MBO)</vt:lpstr>
      <vt:lpstr>Management by Objectives (MBO)</vt:lpstr>
      <vt:lpstr>Management by Objectives (MBO)</vt:lpstr>
      <vt:lpstr>Management by Objectives (MBO)</vt:lpstr>
      <vt:lpstr>Policies</vt:lpstr>
      <vt:lpstr>Policies</vt:lpstr>
      <vt:lpstr>Policies</vt:lpstr>
      <vt:lpstr>Policies</vt:lpstr>
      <vt:lpstr>Policies</vt:lpstr>
      <vt:lpstr>Procedures and Rules</vt:lpstr>
      <vt:lpstr>Procedures and Rules</vt:lpstr>
      <vt:lpstr>Procedures and Rules</vt:lpstr>
      <vt:lpstr>Rules</vt:lpstr>
      <vt:lpstr>Policies, Procedures and Rules</vt:lpstr>
      <vt:lpstr>Policies, Procedures and Rules</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lpstr>Tools for Planning and Decision Making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ISD 458</dc:title>
  <dc:creator>SHM AIKINS</dc:creator>
  <cp:lastModifiedBy>Prof. STEPHEN HILL MENDS AIKINS</cp:lastModifiedBy>
  <cp:revision>170</cp:revision>
  <dcterms:created xsi:type="dcterms:W3CDTF">2016-05-10T13:00:55Z</dcterms:created>
  <dcterms:modified xsi:type="dcterms:W3CDTF">2024-02-06T12:40:43Z</dcterms:modified>
</cp:coreProperties>
</file>