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41"/>
  </p:notesMasterIdLst>
  <p:sldIdLst>
    <p:sldId id="256" r:id="rId2"/>
    <p:sldId id="257" r:id="rId3"/>
    <p:sldId id="262" r:id="rId4"/>
    <p:sldId id="259" r:id="rId5"/>
    <p:sldId id="297" r:id="rId6"/>
    <p:sldId id="263" r:id="rId7"/>
    <p:sldId id="261" r:id="rId8"/>
    <p:sldId id="264" r:id="rId9"/>
    <p:sldId id="265" r:id="rId10"/>
    <p:sldId id="272" r:id="rId11"/>
    <p:sldId id="273" r:id="rId12"/>
    <p:sldId id="267" r:id="rId13"/>
    <p:sldId id="274" r:id="rId14"/>
    <p:sldId id="276" r:id="rId15"/>
    <p:sldId id="275" r:id="rId16"/>
    <p:sldId id="277" r:id="rId17"/>
    <p:sldId id="278" r:id="rId18"/>
    <p:sldId id="279" r:id="rId19"/>
    <p:sldId id="280" r:id="rId20"/>
    <p:sldId id="281" r:id="rId21"/>
    <p:sldId id="282" r:id="rId22"/>
    <p:sldId id="268" r:id="rId23"/>
    <p:sldId id="269" r:id="rId24"/>
    <p:sldId id="283" r:id="rId25"/>
    <p:sldId id="284" r:id="rId26"/>
    <p:sldId id="270" r:id="rId27"/>
    <p:sldId id="285" r:id="rId28"/>
    <p:sldId id="271" r:id="rId29"/>
    <p:sldId id="286" r:id="rId30"/>
    <p:sldId id="287" r:id="rId31"/>
    <p:sldId id="290" r:id="rId32"/>
    <p:sldId id="291" r:id="rId33"/>
    <p:sldId id="288" r:id="rId34"/>
    <p:sldId id="292" r:id="rId35"/>
    <p:sldId id="293" r:id="rId36"/>
    <p:sldId id="289" r:id="rId37"/>
    <p:sldId id="294" r:id="rId38"/>
    <p:sldId id="295" r:id="rId39"/>
    <p:sldId id="29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551"/>
    <a:srgbClr val="055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384BE-9D6B-4024-A985-C0EE99A58AEA}" type="datetimeFigureOut">
              <a:rPr lang="en-GB" smtClean="0"/>
              <a:t>06/02/2024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05C70-BB3D-46DD-9A54-15208EA29ECC}" type="slidenum">
              <a:rPr lang="en-GB" smtClean="0"/>
              <a:t>‹#›</a:t>
            </a:fld>
            <a:endParaRPr lang="en-GB"/>
          </a:p>
        </p:txBody>
      </p:sp>
    </p:spTree>
    <p:extLst>
      <p:ext uri="{BB962C8B-B14F-4D97-AF65-F5344CB8AC3E}">
        <p14:creationId xmlns:p14="http://schemas.microsoft.com/office/powerpoint/2010/main" val="393686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F05C70-BB3D-46DD-9A54-15208EA29ECC}" type="slidenum">
              <a:rPr lang="en-GB" smtClean="0"/>
              <a:t>0</a:t>
            </a:fld>
            <a:endParaRPr lang="en-GB"/>
          </a:p>
        </p:txBody>
      </p:sp>
    </p:spTree>
    <p:extLst>
      <p:ext uri="{BB962C8B-B14F-4D97-AF65-F5344CB8AC3E}">
        <p14:creationId xmlns:p14="http://schemas.microsoft.com/office/powerpoint/2010/main" val="310040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F05C70-BB3D-46DD-9A54-15208EA29ECC}" type="slidenum">
              <a:rPr lang="en-GB" smtClean="0"/>
              <a:t>1</a:t>
            </a:fld>
            <a:endParaRPr lang="en-GB"/>
          </a:p>
        </p:txBody>
      </p:sp>
    </p:spTree>
    <p:extLst>
      <p:ext uri="{BB962C8B-B14F-4D97-AF65-F5344CB8AC3E}">
        <p14:creationId xmlns:p14="http://schemas.microsoft.com/office/powerpoint/2010/main" val="3337831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800"/>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fld id="{828A36ED-2655-4C9E-8238-9E1AC381F723}" type="datetime1">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84123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145382A-FB3C-41FB-984A-BFFAA7F5560F}" type="datetime1">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32216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5FBEA2C-DD99-4E79-ABCE-86762D8C2888}" type="datetime1">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3372794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4FFC8644-480C-453D-8744-E89F274AE230}" type="datetime1">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216038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800"/>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409890-E927-4619-80BA-BBAB8952703D}" type="datetime1">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112377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40612A9-8B8A-4D76-8338-090742D648FA}" type="datetime1">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229698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261A052-6A62-4DEB-B39A-DF865DC294D7}" type="datetime1">
              <a:rPr lang="en-GB" smtClean="0"/>
              <a:t>06/02/2024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282282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4AB992-C49D-4348-A525-E164DFDC1373}" type="datetime1">
              <a:rPr lang="en-GB" smtClean="0"/>
              <a:t>06/02/2024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5204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6EBD4-D843-440F-970F-CE2EAFC7B9B6}" type="datetime1">
              <a:rPr lang="en-GB" smtClean="0"/>
              <a:t>06/02/2024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311316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4A8E3E-CF5D-4FA7-AE13-1DBF934E5A7C}" type="datetime1">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89823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9247F5-100F-4260-9B69-A3B55AF74742}" type="datetime1">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290032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88276"/>
            <a:ext cx="10515600" cy="902412"/>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BCB05-1F2F-4A45-AFF2-CC62B780D79B}" type="datetime1">
              <a:rPr lang="en-GB" smtClean="0"/>
              <a:t>06/02/2024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48296" y="6464739"/>
            <a:ext cx="409135" cy="365125"/>
          </a:xfrm>
          <a:prstGeom prst="rect">
            <a:avLst/>
          </a:prstGeom>
        </p:spPr>
        <p:txBody>
          <a:bodyPr vert="horz" lIns="91440" tIns="45720" rIns="91440" bIns="45720" rtlCol="0" anchor="ctr"/>
          <a:lstStyle>
            <a:lvl1pPr algn="r">
              <a:defRPr sz="1400" b="1">
                <a:solidFill>
                  <a:srgbClr val="FFC551"/>
                </a:solidFill>
                <a:latin typeface="Century Gothic" panose="020B0502020202020204" pitchFamily="34" charset="0"/>
              </a:defRPr>
            </a:lvl1pPr>
          </a:lstStyle>
          <a:p>
            <a:fld id="{7E50C373-F1D0-494F-8D6D-366C958B3429}" type="slidenum">
              <a:rPr lang="en-GB" smtClean="0"/>
              <a:pPr/>
              <a:t>‹#›</a:t>
            </a:fld>
            <a:endParaRPr lang="en-GB" dirty="0"/>
          </a:p>
        </p:txBody>
      </p:sp>
    </p:spTree>
    <p:extLst>
      <p:ext uri="{BB962C8B-B14F-4D97-AF65-F5344CB8AC3E}">
        <p14:creationId xmlns:p14="http://schemas.microsoft.com/office/powerpoint/2010/main" val="1534290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600" kern="1200">
          <a:solidFill>
            <a:srgbClr val="055D13"/>
          </a:solidFill>
          <a:latin typeface="Futura Md BT" panose="020B06020202040203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7255" y="2219641"/>
            <a:ext cx="3357489" cy="1272736"/>
          </a:xfrm>
        </p:spPr>
        <p:txBody>
          <a:bodyPr>
            <a:normAutofit/>
          </a:bodyPr>
          <a:lstStyle/>
          <a:p>
            <a:r>
              <a:rPr lang="en-GB" sz="4000" b="1" dirty="0"/>
              <a:t>ME 491</a:t>
            </a:r>
            <a:endParaRPr lang="en-GB" sz="4000" dirty="0"/>
          </a:p>
        </p:txBody>
      </p:sp>
      <p:sp>
        <p:nvSpPr>
          <p:cNvPr id="3" name="Subtitle 2"/>
          <p:cNvSpPr>
            <a:spLocks noGrp="1"/>
          </p:cNvSpPr>
          <p:nvPr>
            <p:ph type="subTitle" idx="1"/>
          </p:nvPr>
        </p:nvSpPr>
        <p:spPr>
          <a:xfrm>
            <a:off x="1523999" y="3973624"/>
            <a:ext cx="9144000" cy="484764"/>
          </a:xfrm>
        </p:spPr>
        <p:txBody>
          <a:bodyPr/>
          <a:lstStyle/>
          <a:p>
            <a:r>
              <a:rPr lang="en-GB" dirty="0"/>
              <a:t>Unit 3</a:t>
            </a:r>
          </a:p>
        </p:txBody>
      </p:sp>
      <p:sp>
        <p:nvSpPr>
          <p:cNvPr id="4" name="Date Placeholder 3"/>
          <p:cNvSpPr>
            <a:spLocks noGrp="1"/>
          </p:cNvSpPr>
          <p:nvPr>
            <p:ph type="dt" sz="half" idx="10"/>
          </p:nvPr>
        </p:nvSpPr>
        <p:spPr>
          <a:xfrm>
            <a:off x="1161757" y="6464739"/>
            <a:ext cx="1243819" cy="365125"/>
          </a:xfrm>
        </p:spPr>
        <p:txBody>
          <a:bodyPr/>
          <a:lstStyle/>
          <a:p>
            <a:r>
              <a:rPr lang="en-GB" sz="1400" b="1" dirty="0">
                <a:solidFill>
                  <a:schemeClr val="bg1"/>
                </a:solidFill>
                <a:latin typeface="Century Gothic" panose="020B0502020202020204" pitchFamily="34" charset="0"/>
              </a:rPr>
              <a:t>Jan 2014</a:t>
            </a:r>
          </a:p>
        </p:txBody>
      </p:sp>
      <p:sp>
        <p:nvSpPr>
          <p:cNvPr id="5" name="Title 1"/>
          <p:cNvSpPr txBox="1">
            <a:spLocks/>
          </p:cNvSpPr>
          <p:nvPr/>
        </p:nvSpPr>
        <p:spPr>
          <a:xfrm>
            <a:off x="633045" y="3309498"/>
            <a:ext cx="11015003" cy="6641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rgbClr val="055D13"/>
                </a:solidFill>
                <a:latin typeface="Futura Md BT" panose="020B0602020204020303" pitchFamily="34" charset="0"/>
                <a:ea typeface="+mj-ea"/>
                <a:cs typeface="+mj-cs"/>
              </a:defRPr>
            </a:lvl1pPr>
          </a:lstStyle>
          <a:p>
            <a:r>
              <a:rPr lang="en-GB" sz="4000" b="1">
                <a:solidFill>
                  <a:srgbClr val="FFC551"/>
                </a:solidFill>
              </a:rPr>
              <a:t>ENGINEERING </a:t>
            </a:r>
            <a:r>
              <a:rPr lang="en-GB" sz="4000" b="1" dirty="0">
                <a:solidFill>
                  <a:srgbClr val="FFC551"/>
                </a:solidFill>
              </a:rPr>
              <a:t>ECONOMY &amp; MANAGEMENT</a:t>
            </a:r>
            <a:endParaRPr lang="en-GB" sz="4000" dirty="0">
              <a:solidFill>
                <a:srgbClr val="FFC551"/>
              </a:solidFill>
            </a:endParaRPr>
          </a:p>
        </p:txBody>
      </p:sp>
      <p:sp>
        <p:nvSpPr>
          <p:cNvPr id="6" name="Title 1"/>
          <p:cNvSpPr txBox="1">
            <a:spLocks/>
          </p:cNvSpPr>
          <p:nvPr/>
        </p:nvSpPr>
        <p:spPr>
          <a:xfrm>
            <a:off x="1523999" y="5212956"/>
            <a:ext cx="9144000" cy="599531"/>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rgbClr val="055D13"/>
                </a:solidFill>
                <a:latin typeface="Futura Md BT" panose="020B0602020204020303" pitchFamily="34" charset="0"/>
                <a:ea typeface="+mj-ea"/>
                <a:cs typeface="+mj-cs"/>
              </a:defRPr>
            </a:lvl1pPr>
          </a:lstStyle>
          <a:p>
            <a:r>
              <a:rPr lang="en-GB" sz="4000" b="1" dirty="0" err="1">
                <a:solidFill>
                  <a:schemeClr val="tx1"/>
                </a:solidFill>
              </a:rPr>
              <a:t>Prof.</a:t>
            </a:r>
            <a:r>
              <a:rPr lang="en-GB" sz="4000" b="1" dirty="0">
                <a:solidFill>
                  <a:schemeClr val="tx1"/>
                </a:solidFill>
              </a:rPr>
              <a:t> S.H.M. AIKINS</a:t>
            </a:r>
          </a:p>
        </p:txBody>
      </p:sp>
      <p:sp>
        <p:nvSpPr>
          <p:cNvPr id="7" name="Subtitle 2"/>
          <p:cNvSpPr txBox="1">
            <a:spLocks/>
          </p:cNvSpPr>
          <p:nvPr/>
        </p:nvSpPr>
        <p:spPr>
          <a:xfrm>
            <a:off x="1568546" y="5812487"/>
            <a:ext cx="9144000" cy="4406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Century Gothic" panose="020B0502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Century Gothic" panose="020B0502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Century Gothic" panose="020B0502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dirty="0"/>
          </a:p>
        </p:txBody>
      </p:sp>
    </p:spTree>
    <p:extLst>
      <p:ext uri="{BB962C8B-B14F-4D97-AF65-F5344CB8AC3E}">
        <p14:creationId xmlns:p14="http://schemas.microsoft.com/office/powerpoint/2010/main" val="199652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Decision Making Conditions</a:t>
            </a:r>
            <a:endParaRPr lang="en-US" dirty="0"/>
          </a:p>
        </p:txBody>
      </p:sp>
      <p:sp>
        <p:nvSpPr>
          <p:cNvPr id="3" name="Content Placeholder 2"/>
          <p:cNvSpPr>
            <a:spLocks noGrp="1"/>
          </p:cNvSpPr>
          <p:nvPr>
            <p:ph sz="half" idx="1"/>
          </p:nvPr>
        </p:nvSpPr>
        <p:spPr>
          <a:xfrm>
            <a:off x="838200" y="1825625"/>
            <a:ext cx="10515600" cy="4351338"/>
          </a:xfrm>
        </p:spPr>
        <p:txBody>
          <a:bodyPr>
            <a:normAutofit/>
          </a:bodyPr>
          <a:lstStyle/>
          <a:p>
            <a:r>
              <a:rPr lang="en-GB" altLang="en-US" sz="3200" b="1" dirty="0"/>
              <a:t>Managerial decision making is done under conditions of</a:t>
            </a:r>
          </a:p>
          <a:p>
            <a:endParaRPr lang="en-GB" altLang="en-US" sz="3200" b="1" dirty="0"/>
          </a:p>
          <a:p>
            <a:pPr>
              <a:buFont typeface="Wingdings" panose="05000000000000000000" pitchFamily="2" charset="2"/>
              <a:buNone/>
            </a:pPr>
            <a:r>
              <a:rPr lang="en-GB" altLang="en-US" sz="3200" b="1" dirty="0"/>
              <a:t>1. certainty</a:t>
            </a:r>
          </a:p>
          <a:p>
            <a:pPr>
              <a:buFont typeface="Wingdings" panose="05000000000000000000" pitchFamily="2" charset="2"/>
              <a:buNone/>
            </a:pPr>
            <a:r>
              <a:rPr lang="en-GB" altLang="en-US" sz="3200" b="1" dirty="0"/>
              <a:t>2. risk</a:t>
            </a:r>
          </a:p>
          <a:p>
            <a:pPr>
              <a:buFont typeface="Wingdings" panose="05000000000000000000" pitchFamily="2" charset="2"/>
              <a:buNone/>
            </a:pPr>
            <a:r>
              <a:rPr lang="en-GB" altLang="en-US" sz="3200" b="1" dirty="0"/>
              <a:t>3. uncertainty or</a:t>
            </a:r>
          </a:p>
          <a:p>
            <a:pPr>
              <a:buFont typeface="Wingdings" panose="05000000000000000000" pitchFamily="2" charset="2"/>
              <a:buNone/>
            </a:pPr>
            <a:r>
              <a:rPr lang="en-GB" altLang="en-US" sz="3200" b="1" dirty="0"/>
              <a:t>4. ambiguity</a:t>
            </a:r>
          </a:p>
        </p:txBody>
      </p:sp>
      <p:sp>
        <p:nvSpPr>
          <p:cNvPr id="5" name="Slide Number Placeholder 4"/>
          <p:cNvSpPr>
            <a:spLocks noGrp="1"/>
          </p:cNvSpPr>
          <p:nvPr>
            <p:ph type="sldNum" sz="quarter" idx="12"/>
          </p:nvPr>
        </p:nvSpPr>
        <p:spPr/>
        <p:txBody>
          <a:bodyPr/>
          <a:lstStyle/>
          <a:p>
            <a:fld id="{7E50C373-F1D0-494F-8D6D-366C958B3429}" type="slidenum">
              <a:rPr lang="en-GB" smtClean="0"/>
              <a:t>9</a:t>
            </a:fld>
            <a:endParaRPr lang="en-GB"/>
          </a:p>
        </p:txBody>
      </p:sp>
    </p:spTree>
    <p:extLst>
      <p:ext uri="{BB962C8B-B14F-4D97-AF65-F5344CB8AC3E}">
        <p14:creationId xmlns:p14="http://schemas.microsoft.com/office/powerpoint/2010/main" val="2259471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Decision Making Conditions</a:t>
            </a:r>
            <a:endParaRPr lang="en-US" dirty="0"/>
          </a:p>
        </p:txBody>
      </p:sp>
      <p:sp>
        <p:nvSpPr>
          <p:cNvPr id="3" name="Content Placeholder 2"/>
          <p:cNvSpPr>
            <a:spLocks noGrp="1"/>
          </p:cNvSpPr>
          <p:nvPr>
            <p:ph sz="half" idx="1"/>
          </p:nvPr>
        </p:nvSpPr>
        <p:spPr>
          <a:xfrm>
            <a:off x="838200" y="1825625"/>
            <a:ext cx="10515600" cy="4351338"/>
          </a:xfrm>
        </p:spPr>
        <p:txBody>
          <a:bodyPr>
            <a:normAutofit/>
          </a:bodyPr>
          <a:lstStyle/>
          <a:p>
            <a:r>
              <a:rPr lang="en-GB" altLang="en-US" sz="3600" b="1" dirty="0"/>
              <a:t>Whereas programmed decisions can be made in situations involving certainty, many situations that managers deal with every day involve at least some degree of uncertainty and require non programmed decision making.</a:t>
            </a:r>
          </a:p>
        </p:txBody>
      </p:sp>
      <p:sp>
        <p:nvSpPr>
          <p:cNvPr id="5" name="Slide Number Placeholder 4"/>
          <p:cNvSpPr>
            <a:spLocks noGrp="1"/>
          </p:cNvSpPr>
          <p:nvPr>
            <p:ph type="sldNum" sz="quarter" idx="12"/>
          </p:nvPr>
        </p:nvSpPr>
        <p:spPr/>
        <p:txBody>
          <a:bodyPr/>
          <a:lstStyle/>
          <a:p>
            <a:fld id="{7E50C373-F1D0-494F-8D6D-366C958B3429}" type="slidenum">
              <a:rPr lang="en-GB" smtClean="0"/>
              <a:t>10</a:t>
            </a:fld>
            <a:endParaRPr lang="en-GB"/>
          </a:p>
        </p:txBody>
      </p:sp>
    </p:spTree>
    <p:extLst>
      <p:ext uri="{BB962C8B-B14F-4D97-AF65-F5344CB8AC3E}">
        <p14:creationId xmlns:p14="http://schemas.microsoft.com/office/powerpoint/2010/main" val="4083415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Decision Making under Certainty</a:t>
            </a:r>
            <a:endParaRPr lang="en-US" dirty="0"/>
          </a:p>
        </p:txBody>
      </p:sp>
      <p:sp>
        <p:nvSpPr>
          <p:cNvPr id="3" name="Content Placeholder 2"/>
          <p:cNvSpPr>
            <a:spLocks noGrp="1"/>
          </p:cNvSpPr>
          <p:nvPr>
            <p:ph idx="1"/>
          </p:nvPr>
        </p:nvSpPr>
        <p:spPr/>
        <p:txBody>
          <a:bodyPr>
            <a:normAutofit/>
          </a:bodyPr>
          <a:lstStyle/>
          <a:p>
            <a:r>
              <a:rPr lang="en-GB" altLang="en-US" sz="3600" b="1" dirty="0"/>
              <a:t>Decision making under certainty means that all the information the decision maker needs is fully available.</a:t>
            </a:r>
          </a:p>
          <a:p>
            <a:endParaRPr lang="en-GB" altLang="en-US" sz="3600" b="1" dirty="0"/>
          </a:p>
          <a:p>
            <a:r>
              <a:rPr lang="en-GB" altLang="en-US" sz="3600" b="1" dirty="0"/>
              <a:t>Managers have information on operating conditions, resource costs or constraints, and each course of action and possible outcome.</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11</a:t>
            </a:fld>
            <a:endParaRPr lang="en-GB"/>
          </a:p>
        </p:txBody>
      </p:sp>
    </p:spTree>
    <p:extLst>
      <p:ext uri="{BB962C8B-B14F-4D97-AF65-F5344CB8AC3E}">
        <p14:creationId xmlns:p14="http://schemas.microsoft.com/office/powerpoint/2010/main" val="174734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Decision Making under Certainty</a:t>
            </a:r>
            <a:endParaRPr lang="en-US" dirty="0"/>
          </a:p>
        </p:txBody>
      </p:sp>
      <p:sp>
        <p:nvSpPr>
          <p:cNvPr id="3" name="Content Placeholder 2"/>
          <p:cNvSpPr>
            <a:spLocks noGrp="1"/>
          </p:cNvSpPr>
          <p:nvPr>
            <p:ph idx="1"/>
          </p:nvPr>
        </p:nvSpPr>
        <p:spPr/>
        <p:txBody>
          <a:bodyPr>
            <a:normAutofit/>
          </a:bodyPr>
          <a:lstStyle/>
          <a:p>
            <a:r>
              <a:rPr lang="en-GB" altLang="en-US" sz="3600" b="1" dirty="0"/>
              <a:t>However, few decisions are certain in the real world. </a:t>
            </a:r>
          </a:p>
          <a:p>
            <a:endParaRPr lang="en-GB" altLang="en-US" sz="3600" b="1" dirty="0"/>
          </a:p>
          <a:p>
            <a:r>
              <a:rPr lang="en-GB" altLang="en-US" sz="3600" b="1" dirty="0"/>
              <a:t>Most contain risk or uncertainty.</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12</a:t>
            </a:fld>
            <a:endParaRPr lang="en-GB"/>
          </a:p>
        </p:txBody>
      </p:sp>
    </p:spTree>
    <p:extLst>
      <p:ext uri="{BB962C8B-B14F-4D97-AF65-F5344CB8AC3E}">
        <p14:creationId xmlns:p14="http://schemas.microsoft.com/office/powerpoint/2010/main" val="3004970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Decision Making under Certainty</a:t>
            </a:r>
            <a:endParaRPr lang="en-US" dirty="0"/>
          </a:p>
        </p:txBody>
      </p:sp>
      <p:sp>
        <p:nvSpPr>
          <p:cNvPr id="3" name="Content Placeholder 2"/>
          <p:cNvSpPr>
            <a:spLocks noGrp="1"/>
          </p:cNvSpPr>
          <p:nvPr>
            <p:ph idx="1"/>
          </p:nvPr>
        </p:nvSpPr>
        <p:spPr/>
        <p:txBody>
          <a:bodyPr>
            <a:normAutofit fontScale="92500"/>
          </a:bodyPr>
          <a:lstStyle/>
          <a:p>
            <a:r>
              <a:rPr lang="en-GB" altLang="en-US" sz="3600" b="1" dirty="0"/>
              <a:t>Decisions under certainty are those in which the external conditions are identified and very predictable. E.g. Investing in a savings account.</a:t>
            </a:r>
          </a:p>
          <a:p>
            <a:endParaRPr lang="en-GB" altLang="en-US" sz="3600" b="1" dirty="0"/>
          </a:p>
          <a:p>
            <a:r>
              <a:rPr lang="en-GB" altLang="en-US" sz="3600" b="1" dirty="0"/>
              <a:t>Certain external conditions are seldom.</a:t>
            </a:r>
          </a:p>
          <a:p>
            <a:endParaRPr lang="en-GB" altLang="en-US" sz="3600" b="1" dirty="0"/>
          </a:p>
          <a:p>
            <a:r>
              <a:rPr lang="en-GB" altLang="en-US" sz="3600" b="1" dirty="0"/>
              <a:t>Thus it is impossible to try to account for all possible influences on any given event.</a:t>
            </a:r>
          </a:p>
        </p:txBody>
      </p:sp>
      <p:sp>
        <p:nvSpPr>
          <p:cNvPr id="4" name="Slide Number Placeholder 3"/>
          <p:cNvSpPr>
            <a:spLocks noGrp="1"/>
          </p:cNvSpPr>
          <p:nvPr>
            <p:ph type="sldNum" sz="quarter" idx="12"/>
          </p:nvPr>
        </p:nvSpPr>
        <p:spPr/>
        <p:txBody>
          <a:bodyPr/>
          <a:lstStyle/>
          <a:p>
            <a:fld id="{7E50C373-F1D0-494F-8D6D-366C958B3429}" type="slidenum">
              <a:rPr lang="en-GB" smtClean="0"/>
              <a:t>13</a:t>
            </a:fld>
            <a:endParaRPr lang="en-GB"/>
          </a:p>
        </p:txBody>
      </p:sp>
    </p:spTree>
    <p:extLst>
      <p:ext uri="{BB962C8B-B14F-4D97-AF65-F5344CB8AC3E}">
        <p14:creationId xmlns:p14="http://schemas.microsoft.com/office/powerpoint/2010/main" val="39899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Decisions under Risk</a:t>
            </a:r>
            <a:endParaRPr lang="en-US" dirty="0"/>
          </a:p>
        </p:txBody>
      </p:sp>
      <p:sp>
        <p:nvSpPr>
          <p:cNvPr id="3" name="Content Placeholder 2"/>
          <p:cNvSpPr>
            <a:spLocks noGrp="1"/>
          </p:cNvSpPr>
          <p:nvPr>
            <p:ph idx="1"/>
          </p:nvPr>
        </p:nvSpPr>
        <p:spPr/>
        <p:txBody>
          <a:bodyPr>
            <a:normAutofit/>
          </a:bodyPr>
          <a:lstStyle/>
          <a:p>
            <a:r>
              <a:rPr lang="en-GB" altLang="en-US" sz="3600" b="1" dirty="0"/>
              <a:t>Decision making under risk means that a decision has clear-cut goals and that good information is available but the future outcomes associated with each alternative are subject to chance.</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14</a:t>
            </a:fld>
            <a:endParaRPr lang="en-GB"/>
          </a:p>
        </p:txBody>
      </p:sp>
    </p:spTree>
    <p:extLst>
      <p:ext uri="{BB962C8B-B14F-4D97-AF65-F5344CB8AC3E}">
        <p14:creationId xmlns:p14="http://schemas.microsoft.com/office/powerpoint/2010/main" val="1547341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Decisions under Risk</a:t>
            </a:r>
            <a:endParaRPr lang="en-US" dirty="0"/>
          </a:p>
        </p:txBody>
      </p:sp>
      <p:sp>
        <p:nvSpPr>
          <p:cNvPr id="3" name="Content Placeholder 2"/>
          <p:cNvSpPr>
            <a:spLocks noGrp="1"/>
          </p:cNvSpPr>
          <p:nvPr>
            <p:ph idx="1"/>
          </p:nvPr>
        </p:nvSpPr>
        <p:spPr/>
        <p:txBody>
          <a:bodyPr>
            <a:normAutofit/>
          </a:bodyPr>
          <a:lstStyle/>
          <a:p>
            <a:r>
              <a:rPr lang="en-GB" altLang="en-US" sz="3600" b="1" dirty="0"/>
              <a:t>However, enough information is available to allow the probability of a successful outcome for each alternative to be estimated.</a:t>
            </a:r>
          </a:p>
          <a:p>
            <a:endParaRPr lang="en-GB" altLang="en-US" sz="3600" b="1" dirty="0"/>
          </a:p>
          <a:p>
            <a:r>
              <a:rPr lang="en-GB" altLang="en-US" sz="3600" b="1" dirty="0"/>
              <a:t>Statistical analysis might be used to calculate the probabilities of success or failure.</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15</a:t>
            </a:fld>
            <a:endParaRPr lang="en-GB"/>
          </a:p>
        </p:txBody>
      </p:sp>
    </p:spTree>
    <p:extLst>
      <p:ext uri="{BB962C8B-B14F-4D97-AF65-F5344CB8AC3E}">
        <p14:creationId xmlns:p14="http://schemas.microsoft.com/office/powerpoint/2010/main" val="2139255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Decisions under Risk</a:t>
            </a:r>
            <a:endParaRPr lang="en-US" dirty="0"/>
          </a:p>
        </p:txBody>
      </p:sp>
      <p:sp>
        <p:nvSpPr>
          <p:cNvPr id="3" name="Content Placeholder 2"/>
          <p:cNvSpPr>
            <a:spLocks noGrp="1"/>
          </p:cNvSpPr>
          <p:nvPr>
            <p:ph idx="1"/>
          </p:nvPr>
        </p:nvSpPr>
        <p:spPr/>
        <p:txBody>
          <a:bodyPr>
            <a:normAutofit/>
          </a:bodyPr>
          <a:lstStyle/>
          <a:p>
            <a:pPr>
              <a:lnSpc>
                <a:spcPct val="80000"/>
              </a:lnSpc>
            </a:pPr>
            <a:r>
              <a:rPr lang="en-GB" altLang="en-US" sz="3600" b="1" dirty="0"/>
              <a:t>Risk exists when the probability of an action being successful is less than 100 percent. </a:t>
            </a:r>
          </a:p>
          <a:p>
            <a:pPr>
              <a:lnSpc>
                <a:spcPct val="80000"/>
              </a:lnSpc>
            </a:pPr>
            <a:endParaRPr lang="en-GB" altLang="en-US" sz="3600" b="1" dirty="0"/>
          </a:p>
          <a:p>
            <a:pPr>
              <a:lnSpc>
                <a:spcPct val="80000"/>
              </a:lnSpc>
            </a:pPr>
            <a:r>
              <a:rPr lang="en-GB" altLang="en-US" sz="3600" b="1" dirty="0"/>
              <a:t>If the decision is the wrong one, you may lose money, time, reputation, or other important assets.</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16</a:t>
            </a:fld>
            <a:endParaRPr lang="en-GB"/>
          </a:p>
        </p:txBody>
      </p:sp>
    </p:spTree>
    <p:extLst>
      <p:ext uri="{BB962C8B-B14F-4D97-AF65-F5344CB8AC3E}">
        <p14:creationId xmlns:p14="http://schemas.microsoft.com/office/powerpoint/2010/main" val="3455679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Decisions under Risk</a:t>
            </a:r>
            <a:endParaRPr lang="en-US" dirty="0"/>
          </a:p>
        </p:txBody>
      </p:sp>
      <p:sp>
        <p:nvSpPr>
          <p:cNvPr id="3" name="Content Placeholder 2"/>
          <p:cNvSpPr>
            <a:spLocks noGrp="1"/>
          </p:cNvSpPr>
          <p:nvPr>
            <p:ph idx="1"/>
          </p:nvPr>
        </p:nvSpPr>
        <p:spPr/>
        <p:txBody>
          <a:bodyPr>
            <a:normAutofit/>
          </a:bodyPr>
          <a:lstStyle/>
          <a:p>
            <a:r>
              <a:rPr lang="en-GB" altLang="en-US" sz="3600" b="1" dirty="0"/>
              <a:t>The assignment of an objective probability is derived through historical data or past experience.</a:t>
            </a:r>
          </a:p>
          <a:p>
            <a:endParaRPr lang="en-GB" altLang="en-US" sz="3600" b="1" dirty="0"/>
          </a:p>
          <a:p>
            <a:r>
              <a:rPr lang="en-GB" altLang="en-US" sz="3600" b="1" dirty="0"/>
              <a:t>Subjective probability is derived through general knowledge of the subject.</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17</a:t>
            </a:fld>
            <a:endParaRPr lang="en-GB"/>
          </a:p>
        </p:txBody>
      </p:sp>
    </p:spTree>
    <p:extLst>
      <p:ext uri="{BB962C8B-B14F-4D97-AF65-F5344CB8AC3E}">
        <p14:creationId xmlns:p14="http://schemas.microsoft.com/office/powerpoint/2010/main" val="2298166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Decisions under Risk</a:t>
            </a:r>
            <a:endParaRPr lang="en-US" dirty="0"/>
          </a:p>
        </p:txBody>
      </p:sp>
      <p:sp>
        <p:nvSpPr>
          <p:cNvPr id="3" name="Content Placeholder 2"/>
          <p:cNvSpPr>
            <a:spLocks noGrp="1"/>
          </p:cNvSpPr>
          <p:nvPr>
            <p:ph idx="1"/>
          </p:nvPr>
        </p:nvSpPr>
        <p:spPr/>
        <p:txBody>
          <a:bodyPr>
            <a:normAutofit/>
          </a:bodyPr>
          <a:lstStyle/>
          <a:p>
            <a:pPr>
              <a:lnSpc>
                <a:spcPct val="80000"/>
              </a:lnSpc>
            </a:pPr>
            <a:r>
              <a:rPr lang="en-GB" altLang="en-US" sz="3600" b="1" dirty="0"/>
              <a:t>Decisions under risk are those in which probabilities can be assigned to the expected outcomes of each alternative.</a:t>
            </a:r>
          </a:p>
          <a:p>
            <a:pPr>
              <a:lnSpc>
                <a:spcPct val="80000"/>
              </a:lnSpc>
            </a:pPr>
            <a:endParaRPr lang="en-GB" altLang="en-US" sz="3600" b="1" dirty="0"/>
          </a:p>
          <a:p>
            <a:pPr>
              <a:lnSpc>
                <a:spcPct val="80000"/>
              </a:lnSpc>
            </a:pPr>
            <a:r>
              <a:rPr lang="en-GB" altLang="en-US" sz="3600" b="1" dirty="0"/>
              <a:t>These probabilities can be determined either objectively or subjectively.</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18</a:t>
            </a:fld>
            <a:endParaRPr lang="en-GB"/>
          </a:p>
        </p:txBody>
      </p:sp>
    </p:spTree>
    <p:extLst>
      <p:ext uri="{BB962C8B-B14F-4D97-AF65-F5344CB8AC3E}">
        <p14:creationId xmlns:p14="http://schemas.microsoft.com/office/powerpoint/2010/main" val="584031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GB" altLang="en-US" sz="5400" b="1" dirty="0"/>
              <a:t>Managerial Decision Making</a:t>
            </a:r>
            <a:endParaRPr lang="en-GB" sz="4400" dirty="0"/>
          </a:p>
        </p:txBody>
      </p:sp>
      <p:sp>
        <p:nvSpPr>
          <p:cNvPr id="4" name="Slide Number Placeholder 3"/>
          <p:cNvSpPr>
            <a:spLocks noGrp="1"/>
          </p:cNvSpPr>
          <p:nvPr>
            <p:ph type="sldNum" sz="quarter" idx="12"/>
          </p:nvPr>
        </p:nvSpPr>
        <p:spPr/>
        <p:txBody>
          <a:bodyPr/>
          <a:lstStyle/>
          <a:p>
            <a:fld id="{7E50C373-F1D0-494F-8D6D-366C958B3429}" type="slidenum">
              <a:rPr lang="en-GB" smtClean="0"/>
              <a:t>1</a:t>
            </a:fld>
            <a:endParaRPr lang="en-GB"/>
          </a:p>
        </p:txBody>
      </p:sp>
    </p:spTree>
    <p:extLst>
      <p:ext uri="{BB962C8B-B14F-4D97-AF65-F5344CB8AC3E}">
        <p14:creationId xmlns:p14="http://schemas.microsoft.com/office/powerpoint/2010/main" val="763803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Decisions under Risk</a:t>
            </a:r>
            <a:endParaRPr lang="en-US" dirty="0"/>
          </a:p>
        </p:txBody>
      </p:sp>
      <p:sp>
        <p:nvSpPr>
          <p:cNvPr id="3" name="Content Placeholder 2"/>
          <p:cNvSpPr>
            <a:spLocks noGrp="1"/>
          </p:cNvSpPr>
          <p:nvPr>
            <p:ph idx="1"/>
          </p:nvPr>
        </p:nvSpPr>
        <p:spPr/>
        <p:txBody>
          <a:bodyPr>
            <a:normAutofit/>
          </a:bodyPr>
          <a:lstStyle/>
          <a:p>
            <a:r>
              <a:rPr lang="en-GB" altLang="en-US" sz="4400" b="1" dirty="0">
                <a:solidFill>
                  <a:srgbClr val="0000CC"/>
                </a:solidFill>
              </a:rPr>
              <a:t>Risk, like uncertainty, is a fact of life in managerial decision making.</a:t>
            </a:r>
            <a:r>
              <a:rPr lang="en-GB" altLang="en-US" sz="4400" b="1" dirty="0"/>
              <a:t> </a:t>
            </a:r>
          </a:p>
          <a:p>
            <a:endParaRPr lang="en-GB" altLang="en-US" sz="4400" b="1" dirty="0"/>
          </a:p>
          <a:p>
            <a:r>
              <a:rPr lang="en-GB" altLang="en-US" sz="4400" b="1" dirty="0">
                <a:solidFill>
                  <a:srgbClr val="FF0000"/>
                </a:solidFill>
              </a:rPr>
              <a:t>But this is not the same as taking a risk.</a:t>
            </a:r>
            <a:endParaRPr lang="en-US" sz="44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19</a:t>
            </a:fld>
            <a:endParaRPr lang="en-GB"/>
          </a:p>
        </p:txBody>
      </p:sp>
    </p:spTree>
    <p:extLst>
      <p:ext uri="{BB962C8B-B14F-4D97-AF65-F5344CB8AC3E}">
        <p14:creationId xmlns:p14="http://schemas.microsoft.com/office/powerpoint/2010/main" val="3699827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Decisions under Risk</a:t>
            </a:r>
            <a:endParaRPr lang="en-US" dirty="0"/>
          </a:p>
        </p:txBody>
      </p:sp>
      <p:sp>
        <p:nvSpPr>
          <p:cNvPr id="3" name="Content Placeholder 2"/>
          <p:cNvSpPr>
            <a:spLocks noGrp="1"/>
          </p:cNvSpPr>
          <p:nvPr>
            <p:ph idx="1"/>
          </p:nvPr>
        </p:nvSpPr>
        <p:spPr/>
        <p:txBody>
          <a:bodyPr>
            <a:normAutofit fontScale="92500" lnSpcReduction="20000"/>
          </a:bodyPr>
          <a:lstStyle/>
          <a:p>
            <a:r>
              <a:rPr lang="en-GB" altLang="en-US" sz="3600" b="1" dirty="0"/>
              <a:t>Whereas it sometimes seems as though risk takers are admired, and  that entrepreneurs and investors thrive on taking risks, the reality is that good decision makers prefer to </a:t>
            </a:r>
            <a:r>
              <a:rPr lang="en-GB" altLang="en-US" sz="3600" b="1" i="1" dirty="0"/>
              <a:t>avoid</a:t>
            </a:r>
            <a:r>
              <a:rPr lang="en-GB" altLang="en-US" sz="3600" b="1" dirty="0"/>
              <a:t> or </a:t>
            </a:r>
            <a:r>
              <a:rPr lang="en-GB" altLang="en-US" sz="3600" b="1" i="1" dirty="0"/>
              <a:t>manage</a:t>
            </a:r>
            <a:r>
              <a:rPr lang="en-GB" altLang="en-US" sz="3600" b="1" dirty="0"/>
              <a:t> risk.</a:t>
            </a:r>
          </a:p>
          <a:p>
            <a:endParaRPr lang="en-GB" altLang="en-US" sz="3600" b="1" dirty="0"/>
          </a:p>
          <a:p>
            <a:r>
              <a:rPr lang="en-GB" altLang="en-US" sz="3600" b="1" dirty="0"/>
              <a:t>This means that while they accept the fact that consequential decisions entail risk, they do everything they can to anticipate the risk, minimise it, and control it.</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20</a:t>
            </a:fld>
            <a:endParaRPr lang="en-GB"/>
          </a:p>
        </p:txBody>
      </p:sp>
    </p:spTree>
    <p:extLst>
      <p:ext uri="{BB962C8B-B14F-4D97-AF65-F5344CB8AC3E}">
        <p14:creationId xmlns:p14="http://schemas.microsoft.com/office/powerpoint/2010/main" val="1876989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Decision Making Under Uncertainty</a:t>
            </a:r>
            <a:endParaRPr lang="en-US" dirty="0"/>
          </a:p>
        </p:txBody>
      </p:sp>
      <p:sp>
        <p:nvSpPr>
          <p:cNvPr id="3" name="Content Placeholder 2"/>
          <p:cNvSpPr>
            <a:spLocks noGrp="1"/>
          </p:cNvSpPr>
          <p:nvPr>
            <p:ph idx="1"/>
          </p:nvPr>
        </p:nvSpPr>
        <p:spPr/>
        <p:txBody>
          <a:bodyPr>
            <a:normAutofit/>
          </a:bodyPr>
          <a:lstStyle/>
          <a:p>
            <a:r>
              <a:rPr lang="en-GB" altLang="en-US" sz="3600" b="1" dirty="0"/>
              <a:t>Decision making under uncertainty means that managers know which goals they wish to achieve, but information about alternatives is incomplete.</a:t>
            </a:r>
          </a:p>
          <a:p>
            <a:endParaRPr lang="en-GB" altLang="en-US" sz="3600" b="1" dirty="0"/>
          </a:p>
          <a:p>
            <a:r>
              <a:rPr lang="en-GB" altLang="en-US" sz="3600" b="1" dirty="0"/>
              <a:t>Managers do not have enough information to be clear about alternatives or estimate their risk.</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21</a:t>
            </a:fld>
            <a:endParaRPr lang="en-GB"/>
          </a:p>
        </p:txBody>
      </p:sp>
    </p:spTree>
    <p:extLst>
      <p:ext uri="{BB962C8B-B14F-4D97-AF65-F5344CB8AC3E}">
        <p14:creationId xmlns:p14="http://schemas.microsoft.com/office/powerpoint/2010/main" val="1280491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Decision Making Under Uncertainty</a:t>
            </a:r>
            <a:endParaRPr lang="en-US" dirty="0"/>
          </a:p>
        </p:txBody>
      </p:sp>
      <p:sp>
        <p:nvSpPr>
          <p:cNvPr id="3" name="Content Placeholder 2"/>
          <p:cNvSpPr>
            <a:spLocks noGrp="1"/>
          </p:cNvSpPr>
          <p:nvPr>
            <p:ph idx="1"/>
          </p:nvPr>
        </p:nvSpPr>
        <p:spPr/>
        <p:txBody>
          <a:bodyPr>
            <a:normAutofit/>
          </a:bodyPr>
          <a:lstStyle/>
          <a:p>
            <a:r>
              <a:rPr lang="en-GB" altLang="en-US" sz="3600" b="1" dirty="0"/>
              <a:t>Factors that may affect a decision, such as costs, volume, or future interest rates, are difficult to </a:t>
            </a:r>
            <a:r>
              <a:rPr lang="en-GB" altLang="en-US" sz="3600" b="1" dirty="0" err="1"/>
              <a:t>analyze</a:t>
            </a:r>
            <a:r>
              <a:rPr lang="en-GB" altLang="en-US" sz="3600" b="1" dirty="0"/>
              <a:t> and predict.</a:t>
            </a:r>
          </a:p>
          <a:p>
            <a:endParaRPr lang="en-GB" altLang="en-US" sz="3600" b="1" dirty="0"/>
          </a:p>
          <a:p>
            <a:r>
              <a:rPr lang="en-GB" altLang="en-US" sz="3600" b="1" dirty="0"/>
              <a:t>Managers may have to make assumptions from which to forge the decision even though it will be wrong if the assumptions are incorrect.</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22</a:t>
            </a:fld>
            <a:endParaRPr lang="en-GB"/>
          </a:p>
        </p:txBody>
      </p:sp>
    </p:spTree>
    <p:extLst>
      <p:ext uri="{BB962C8B-B14F-4D97-AF65-F5344CB8AC3E}">
        <p14:creationId xmlns:p14="http://schemas.microsoft.com/office/powerpoint/2010/main" val="2692750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Decision Making Under Uncertainty</a:t>
            </a:r>
            <a:endParaRPr lang="en-US" dirty="0"/>
          </a:p>
        </p:txBody>
      </p:sp>
      <p:sp>
        <p:nvSpPr>
          <p:cNvPr id="3" name="Content Placeholder 2"/>
          <p:cNvSpPr>
            <a:spLocks noGrp="1"/>
          </p:cNvSpPr>
          <p:nvPr>
            <p:ph idx="1"/>
          </p:nvPr>
        </p:nvSpPr>
        <p:spPr/>
        <p:txBody>
          <a:bodyPr>
            <a:normAutofit/>
          </a:bodyPr>
          <a:lstStyle/>
          <a:p>
            <a:r>
              <a:rPr lang="en-GB" altLang="en-US" sz="3600" b="1" dirty="0"/>
              <a:t>Managers may have to come up with creative approaches to alternatives and use personal judgment to determine which alternative is best.</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23</a:t>
            </a:fld>
            <a:endParaRPr lang="en-GB"/>
          </a:p>
        </p:txBody>
      </p:sp>
    </p:spTree>
    <p:extLst>
      <p:ext uri="{BB962C8B-B14F-4D97-AF65-F5344CB8AC3E}">
        <p14:creationId xmlns:p14="http://schemas.microsoft.com/office/powerpoint/2010/main" val="143555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Decision Making Under Uncertainty</a:t>
            </a:r>
            <a:endParaRPr lang="en-US" dirty="0"/>
          </a:p>
        </p:txBody>
      </p:sp>
      <p:sp>
        <p:nvSpPr>
          <p:cNvPr id="3" name="Content Placeholder 2"/>
          <p:cNvSpPr>
            <a:spLocks noGrp="1"/>
          </p:cNvSpPr>
          <p:nvPr>
            <p:ph idx="1"/>
          </p:nvPr>
        </p:nvSpPr>
        <p:spPr/>
        <p:txBody>
          <a:bodyPr>
            <a:normAutofit/>
          </a:bodyPr>
          <a:lstStyle/>
          <a:p>
            <a:r>
              <a:rPr lang="en-GB" altLang="en-US" sz="3600" b="1" dirty="0"/>
              <a:t>Many decisions made under uncertainty do not produce the desired results, but managers face uncertainty everyday.</a:t>
            </a:r>
          </a:p>
          <a:p>
            <a:endParaRPr lang="en-GB" altLang="en-US" sz="3600" b="1" dirty="0"/>
          </a:p>
          <a:p>
            <a:r>
              <a:rPr lang="en-GB" altLang="en-US" sz="3600" b="1" dirty="0"/>
              <a:t>They must find creative ways to cope with uncertainty in order to make effective decisions.</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24</a:t>
            </a:fld>
            <a:endParaRPr lang="en-GB"/>
          </a:p>
        </p:txBody>
      </p:sp>
    </p:spTree>
    <p:extLst>
      <p:ext uri="{BB962C8B-B14F-4D97-AF65-F5344CB8AC3E}">
        <p14:creationId xmlns:p14="http://schemas.microsoft.com/office/powerpoint/2010/main" val="632031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Decision Making Under Ambiguity</a:t>
            </a:r>
            <a:endParaRPr lang="en-US" dirty="0"/>
          </a:p>
        </p:txBody>
      </p:sp>
      <p:sp>
        <p:nvSpPr>
          <p:cNvPr id="3" name="Content Placeholder 2"/>
          <p:cNvSpPr>
            <a:spLocks noGrp="1"/>
          </p:cNvSpPr>
          <p:nvPr>
            <p:ph idx="1"/>
          </p:nvPr>
        </p:nvSpPr>
        <p:spPr/>
        <p:txBody>
          <a:bodyPr>
            <a:noAutofit/>
          </a:bodyPr>
          <a:lstStyle/>
          <a:p>
            <a:r>
              <a:rPr lang="en-GB" altLang="en-US" sz="3600" b="1" dirty="0"/>
              <a:t>Ambiguity is by far the most difficult decision situation.</a:t>
            </a:r>
          </a:p>
          <a:p>
            <a:endParaRPr lang="en-GB" altLang="en-US" sz="3600" b="1" dirty="0"/>
          </a:p>
          <a:p>
            <a:r>
              <a:rPr lang="en-GB" altLang="en-US" sz="3600" b="1" dirty="0"/>
              <a:t>Ambiguity means that goals to be achieved or the problem to be solved is unclear, alternatives are difficult to define, and information about outcomes is unavailable.</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25</a:t>
            </a:fld>
            <a:endParaRPr lang="en-GB"/>
          </a:p>
        </p:txBody>
      </p:sp>
    </p:spTree>
    <p:extLst>
      <p:ext uri="{BB962C8B-B14F-4D97-AF65-F5344CB8AC3E}">
        <p14:creationId xmlns:p14="http://schemas.microsoft.com/office/powerpoint/2010/main" val="511119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Decision Making Under Ambiguity</a:t>
            </a:r>
            <a:endParaRPr lang="en-US" dirty="0"/>
          </a:p>
        </p:txBody>
      </p:sp>
      <p:sp>
        <p:nvSpPr>
          <p:cNvPr id="3" name="Content Placeholder 2"/>
          <p:cNvSpPr>
            <a:spLocks noGrp="1"/>
          </p:cNvSpPr>
          <p:nvPr>
            <p:ph idx="1"/>
          </p:nvPr>
        </p:nvSpPr>
        <p:spPr/>
        <p:txBody>
          <a:bodyPr>
            <a:noAutofit/>
          </a:bodyPr>
          <a:lstStyle/>
          <a:p>
            <a:r>
              <a:rPr lang="en-GB" altLang="en-US" sz="4000" b="1" dirty="0"/>
              <a:t>Fortunately, most decisions are not characterised by ambiguity. </a:t>
            </a:r>
          </a:p>
          <a:p>
            <a:endParaRPr lang="en-GB" altLang="en-US" sz="2000" b="1" dirty="0"/>
          </a:p>
          <a:p>
            <a:r>
              <a:rPr lang="en-GB" altLang="en-US" sz="4000" b="1" dirty="0"/>
              <a:t>But when they are, managers must conjure up goals and develop reasonable scenarios for decision alternatives in the absence of information.</a:t>
            </a:r>
            <a:endParaRPr lang="en-GB" alt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26</a:t>
            </a:fld>
            <a:endParaRPr lang="en-GB"/>
          </a:p>
        </p:txBody>
      </p:sp>
    </p:spTree>
    <p:extLst>
      <p:ext uri="{BB962C8B-B14F-4D97-AF65-F5344CB8AC3E}">
        <p14:creationId xmlns:p14="http://schemas.microsoft.com/office/powerpoint/2010/main" val="3797639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The Stages of Decision Making</a:t>
            </a:r>
            <a:endParaRPr lang="en-US" dirty="0"/>
          </a:p>
        </p:txBody>
      </p:sp>
      <p:sp>
        <p:nvSpPr>
          <p:cNvPr id="3" name="Content Placeholder 2"/>
          <p:cNvSpPr>
            <a:spLocks noGrp="1"/>
          </p:cNvSpPr>
          <p:nvPr>
            <p:ph idx="1"/>
          </p:nvPr>
        </p:nvSpPr>
        <p:spPr>
          <a:xfrm>
            <a:off x="838199" y="1825625"/>
            <a:ext cx="10830059" cy="4351338"/>
          </a:xfrm>
        </p:spPr>
        <p:txBody>
          <a:bodyPr>
            <a:normAutofit/>
          </a:bodyPr>
          <a:lstStyle/>
          <a:p>
            <a:r>
              <a:rPr lang="en-GB" altLang="en-US" sz="3000" b="1" dirty="0"/>
              <a:t>The decision making process moves through six stages:</a:t>
            </a:r>
          </a:p>
          <a:p>
            <a:endParaRPr lang="en-GB" altLang="en-US" sz="3000" b="1" dirty="0"/>
          </a:p>
          <a:p>
            <a:pPr>
              <a:buNone/>
            </a:pPr>
            <a:r>
              <a:rPr lang="en-GB" altLang="en-US" sz="3000" b="1" dirty="0"/>
              <a:t>1. Identifying and diagnosing the problem</a:t>
            </a:r>
          </a:p>
          <a:p>
            <a:pPr>
              <a:buNone/>
            </a:pPr>
            <a:r>
              <a:rPr lang="en-GB" altLang="en-US" sz="3000" b="1" dirty="0"/>
              <a:t>2. Generating alternative solutions</a:t>
            </a:r>
          </a:p>
          <a:p>
            <a:pPr>
              <a:buNone/>
            </a:pPr>
            <a:r>
              <a:rPr lang="en-GB" altLang="en-US" sz="3000" b="1" dirty="0"/>
              <a:t>3. Evaluating alternatives</a:t>
            </a:r>
          </a:p>
          <a:p>
            <a:pPr>
              <a:buNone/>
            </a:pPr>
            <a:r>
              <a:rPr lang="en-GB" altLang="en-US" sz="3000" b="1" dirty="0"/>
              <a:t>4. Making the choice</a:t>
            </a:r>
          </a:p>
          <a:p>
            <a:pPr>
              <a:buNone/>
            </a:pPr>
            <a:r>
              <a:rPr lang="en-GB" altLang="en-US" sz="3000" b="1" dirty="0"/>
              <a:t>5. Implementing the decision</a:t>
            </a:r>
          </a:p>
          <a:p>
            <a:pPr>
              <a:buNone/>
            </a:pPr>
            <a:r>
              <a:rPr lang="en-GB" altLang="en-US" sz="3000" b="1" dirty="0"/>
              <a:t>6. Evaluating the decision </a:t>
            </a:r>
          </a:p>
        </p:txBody>
      </p:sp>
      <p:sp>
        <p:nvSpPr>
          <p:cNvPr id="4" name="Slide Number Placeholder 3"/>
          <p:cNvSpPr>
            <a:spLocks noGrp="1"/>
          </p:cNvSpPr>
          <p:nvPr>
            <p:ph type="sldNum" sz="quarter" idx="12"/>
          </p:nvPr>
        </p:nvSpPr>
        <p:spPr/>
        <p:txBody>
          <a:bodyPr/>
          <a:lstStyle/>
          <a:p>
            <a:fld id="{7E50C373-F1D0-494F-8D6D-366C958B3429}" type="slidenum">
              <a:rPr lang="en-GB" smtClean="0"/>
              <a:t>27</a:t>
            </a:fld>
            <a:endParaRPr lang="en-GB"/>
          </a:p>
        </p:txBody>
      </p:sp>
    </p:spTree>
    <p:extLst>
      <p:ext uri="{BB962C8B-B14F-4D97-AF65-F5344CB8AC3E}">
        <p14:creationId xmlns:p14="http://schemas.microsoft.com/office/powerpoint/2010/main" val="1010908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Making the choice</a:t>
            </a:r>
            <a:endParaRPr lang="en-US" dirty="0"/>
          </a:p>
        </p:txBody>
      </p:sp>
      <p:sp>
        <p:nvSpPr>
          <p:cNvPr id="3" name="Content Placeholder 2"/>
          <p:cNvSpPr>
            <a:spLocks noGrp="1"/>
          </p:cNvSpPr>
          <p:nvPr>
            <p:ph idx="1"/>
          </p:nvPr>
        </p:nvSpPr>
        <p:spPr/>
        <p:txBody>
          <a:bodyPr>
            <a:normAutofit/>
          </a:bodyPr>
          <a:lstStyle/>
          <a:p>
            <a:r>
              <a:rPr lang="en-GB" altLang="en-US" sz="3200" b="1" dirty="0"/>
              <a:t>Important Concepts to consider</a:t>
            </a:r>
          </a:p>
          <a:p>
            <a:endParaRPr lang="en-GB" altLang="en-US" sz="3200" b="1" dirty="0"/>
          </a:p>
          <a:p>
            <a:pPr>
              <a:buNone/>
            </a:pPr>
            <a:r>
              <a:rPr lang="en-GB" altLang="en-US" sz="3200" b="1" dirty="0"/>
              <a:t>1. Maximising </a:t>
            </a:r>
          </a:p>
          <a:p>
            <a:endParaRPr lang="en-GB" altLang="en-US" sz="3200" b="1" dirty="0"/>
          </a:p>
          <a:p>
            <a:pPr>
              <a:buNone/>
            </a:pPr>
            <a:r>
              <a:rPr lang="en-GB" altLang="en-US" sz="3200" b="1" dirty="0"/>
              <a:t>2. Satisficing, and </a:t>
            </a:r>
          </a:p>
          <a:p>
            <a:endParaRPr lang="en-GB" altLang="en-US" sz="3200" b="1" dirty="0"/>
          </a:p>
          <a:p>
            <a:pPr>
              <a:buNone/>
            </a:pPr>
            <a:r>
              <a:rPr lang="en-GB" altLang="en-US" sz="3200" b="1" dirty="0"/>
              <a:t>3. Optimising </a:t>
            </a:r>
          </a:p>
        </p:txBody>
      </p:sp>
      <p:sp>
        <p:nvSpPr>
          <p:cNvPr id="4" name="Slide Number Placeholder 3"/>
          <p:cNvSpPr>
            <a:spLocks noGrp="1"/>
          </p:cNvSpPr>
          <p:nvPr>
            <p:ph type="sldNum" sz="quarter" idx="12"/>
          </p:nvPr>
        </p:nvSpPr>
        <p:spPr/>
        <p:txBody>
          <a:bodyPr/>
          <a:lstStyle/>
          <a:p>
            <a:fld id="{7E50C373-F1D0-494F-8D6D-366C958B3429}" type="slidenum">
              <a:rPr lang="en-GB" smtClean="0"/>
              <a:t>28</a:t>
            </a:fld>
            <a:endParaRPr lang="en-GB"/>
          </a:p>
        </p:txBody>
      </p:sp>
    </p:spTree>
    <p:extLst>
      <p:ext uri="{BB962C8B-B14F-4D97-AF65-F5344CB8AC3E}">
        <p14:creationId xmlns:p14="http://schemas.microsoft.com/office/powerpoint/2010/main" val="259077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sz="4800" b="1" dirty="0"/>
              <a:t>Decision</a:t>
            </a:r>
            <a:endParaRPr lang="en-US" sz="4800" dirty="0"/>
          </a:p>
        </p:txBody>
      </p:sp>
      <p:sp>
        <p:nvSpPr>
          <p:cNvPr id="3" name="Content Placeholder 2"/>
          <p:cNvSpPr>
            <a:spLocks noGrp="1"/>
          </p:cNvSpPr>
          <p:nvPr>
            <p:ph sz="half" idx="1"/>
          </p:nvPr>
        </p:nvSpPr>
        <p:spPr>
          <a:xfrm>
            <a:off x="838200" y="1825625"/>
            <a:ext cx="10515600" cy="4351338"/>
          </a:xfrm>
        </p:spPr>
        <p:txBody>
          <a:bodyPr>
            <a:normAutofit/>
          </a:bodyPr>
          <a:lstStyle/>
          <a:p>
            <a:r>
              <a:rPr lang="en-US" altLang="en-US" sz="7200" b="1" dirty="0"/>
              <a:t>A </a:t>
            </a:r>
            <a:r>
              <a:rPr lang="en-US" altLang="en-US" sz="7200" b="1" dirty="0">
                <a:solidFill>
                  <a:srgbClr val="FF0000"/>
                </a:solidFill>
              </a:rPr>
              <a:t>Decision</a:t>
            </a:r>
            <a:r>
              <a:rPr lang="en-US" altLang="en-US" sz="7200" b="1" dirty="0"/>
              <a:t> is a choice made from two or more alternatives.</a:t>
            </a:r>
            <a:endParaRPr lang="en-US" sz="7200" b="1" dirty="0"/>
          </a:p>
        </p:txBody>
      </p:sp>
      <p:sp>
        <p:nvSpPr>
          <p:cNvPr id="5" name="Slide Number Placeholder 4"/>
          <p:cNvSpPr>
            <a:spLocks noGrp="1"/>
          </p:cNvSpPr>
          <p:nvPr>
            <p:ph type="sldNum" sz="quarter" idx="12"/>
          </p:nvPr>
        </p:nvSpPr>
        <p:spPr/>
        <p:txBody>
          <a:bodyPr/>
          <a:lstStyle/>
          <a:p>
            <a:fld id="{7E50C373-F1D0-494F-8D6D-366C958B3429}" type="slidenum">
              <a:rPr lang="en-GB" smtClean="0"/>
              <a:t>2</a:t>
            </a:fld>
            <a:endParaRPr lang="en-GB"/>
          </a:p>
        </p:txBody>
      </p:sp>
    </p:spTree>
    <p:extLst>
      <p:ext uri="{BB962C8B-B14F-4D97-AF65-F5344CB8AC3E}">
        <p14:creationId xmlns:p14="http://schemas.microsoft.com/office/powerpoint/2010/main" val="2799382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Making the choice</a:t>
            </a:r>
            <a:endParaRPr lang="en-US" dirty="0"/>
          </a:p>
        </p:txBody>
      </p:sp>
      <p:sp>
        <p:nvSpPr>
          <p:cNvPr id="3" name="Content Placeholder 2"/>
          <p:cNvSpPr>
            <a:spLocks noGrp="1"/>
          </p:cNvSpPr>
          <p:nvPr>
            <p:ph idx="1"/>
          </p:nvPr>
        </p:nvSpPr>
        <p:spPr>
          <a:xfrm>
            <a:off x="838199" y="1825625"/>
            <a:ext cx="10945969" cy="4351338"/>
          </a:xfrm>
        </p:spPr>
        <p:txBody>
          <a:bodyPr>
            <a:noAutofit/>
          </a:bodyPr>
          <a:lstStyle/>
          <a:p>
            <a:pPr marL="0" indent="0">
              <a:buNone/>
            </a:pPr>
            <a:r>
              <a:rPr lang="en-GB" altLang="en-US" sz="3600" b="1" dirty="0"/>
              <a:t>1. Maximising</a:t>
            </a:r>
          </a:p>
          <a:p>
            <a:endParaRPr lang="en-GB" altLang="en-US" sz="3600" b="1" dirty="0"/>
          </a:p>
          <a:p>
            <a:r>
              <a:rPr lang="en-GB" altLang="en-US" sz="3600" b="1" dirty="0"/>
              <a:t>To maximise is to make the best possible decision.</a:t>
            </a:r>
          </a:p>
          <a:p>
            <a:r>
              <a:rPr lang="en-GB" altLang="en-US" sz="3600" b="1" dirty="0"/>
              <a:t>In order to maximise on your decision consider the greatest positive consequences and the fewest negative consequences.</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29</a:t>
            </a:fld>
            <a:endParaRPr lang="en-GB"/>
          </a:p>
        </p:txBody>
      </p:sp>
    </p:spTree>
    <p:extLst>
      <p:ext uri="{BB962C8B-B14F-4D97-AF65-F5344CB8AC3E}">
        <p14:creationId xmlns:p14="http://schemas.microsoft.com/office/powerpoint/2010/main" val="1916109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Making the choice</a:t>
            </a:r>
            <a:endParaRPr lang="en-US" dirty="0"/>
          </a:p>
        </p:txBody>
      </p:sp>
      <p:sp>
        <p:nvSpPr>
          <p:cNvPr id="3" name="Content Placeholder 2"/>
          <p:cNvSpPr>
            <a:spLocks noGrp="1"/>
          </p:cNvSpPr>
          <p:nvPr>
            <p:ph idx="1"/>
          </p:nvPr>
        </p:nvSpPr>
        <p:spPr>
          <a:xfrm>
            <a:off x="838199" y="1825625"/>
            <a:ext cx="10945969" cy="4351338"/>
          </a:xfrm>
        </p:spPr>
        <p:txBody>
          <a:bodyPr>
            <a:noAutofit/>
          </a:bodyPr>
          <a:lstStyle/>
          <a:p>
            <a:pPr marL="0" indent="0">
              <a:buNone/>
            </a:pPr>
            <a:r>
              <a:rPr lang="en-GB" altLang="en-US" sz="3600" b="1" dirty="0"/>
              <a:t>1. Maximising</a:t>
            </a:r>
          </a:p>
          <a:p>
            <a:endParaRPr lang="en-GB" altLang="en-US" sz="3600" b="1" dirty="0"/>
          </a:p>
          <a:p>
            <a:r>
              <a:rPr lang="en-GB" altLang="en-US" sz="3600" b="1" dirty="0"/>
              <a:t>Maximising results in the greatest benefit at the lowest cost, with the largest expected total return.</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30</a:t>
            </a:fld>
            <a:endParaRPr lang="en-GB"/>
          </a:p>
        </p:txBody>
      </p:sp>
    </p:spTree>
    <p:extLst>
      <p:ext uri="{BB962C8B-B14F-4D97-AF65-F5344CB8AC3E}">
        <p14:creationId xmlns:p14="http://schemas.microsoft.com/office/powerpoint/2010/main" val="1648737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Making the choice</a:t>
            </a:r>
            <a:endParaRPr lang="en-US" dirty="0"/>
          </a:p>
        </p:txBody>
      </p:sp>
      <p:sp>
        <p:nvSpPr>
          <p:cNvPr id="3" name="Content Placeholder 2"/>
          <p:cNvSpPr>
            <a:spLocks noGrp="1"/>
          </p:cNvSpPr>
          <p:nvPr>
            <p:ph idx="1"/>
          </p:nvPr>
        </p:nvSpPr>
        <p:spPr>
          <a:xfrm>
            <a:off x="838199" y="1825625"/>
            <a:ext cx="10945969" cy="4351338"/>
          </a:xfrm>
        </p:spPr>
        <p:txBody>
          <a:bodyPr>
            <a:noAutofit/>
          </a:bodyPr>
          <a:lstStyle/>
          <a:p>
            <a:pPr marL="0" indent="0">
              <a:buNone/>
            </a:pPr>
            <a:r>
              <a:rPr lang="en-GB" altLang="en-US" sz="3600" b="1" dirty="0"/>
              <a:t>1. Maximising</a:t>
            </a:r>
          </a:p>
          <a:p>
            <a:endParaRPr lang="en-GB" altLang="en-US" sz="3600" b="1" dirty="0"/>
          </a:p>
          <a:p>
            <a:r>
              <a:rPr lang="en-GB" altLang="en-US" sz="3600" b="1" dirty="0"/>
              <a:t>Maximising requires </a:t>
            </a:r>
            <a:r>
              <a:rPr lang="en-GB" altLang="en-US" sz="3600" b="1" dirty="0">
                <a:solidFill>
                  <a:srgbClr val="0000CC"/>
                </a:solidFill>
              </a:rPr>
              <a:t>searching thoroughly</a:t>
            </a:r>
            <a:r>
              <a:rPr lang="en-GB" altLang="en-US" sz="3600" b="1" dirty="0"/>
              <a:t> for a </a:t>
            </a:r>
            <a:r>
              <a:rPr lang="en-GB" altLang="en-US" sz="3600" b="1" dirty="0">
                <a:solidFill>
                  <a:srgbClr val="FF0000"/>
                </a:solidFill>
              </a:rPr>
              <a:t>complete range of alternatives</a:t>
            </a:r>
            <a:r>
              <a:rPr lang="en-GB" altLang="en-US" sz="3600" b="1" dirty="0"/>
              <a:t>, carefully assessing each alternative, comparing one to another, and then choosing or creating the very best.</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31</a:t>
            </a:fld>
            <a:endParaRPr lang="en-GB"/>
          </a:p>
        </p:txBody>
      </p:sp>
    </p:spTree>
    <p:extLst>
      <p:ext uri="{BB962C8B-B14F-4D97-AF65-F5344CB8AC3E}">
        <p14:creationId xmlns:p14="http://schemas.microsoft.com/office/powerpoint/2010/main" val="380904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Making the choice</a:t>
            </a:r>
            <a:endParaRPr lang="en-US" dirty="0"/>
          </a:p>
        </p:txBody>
      </p:sp>
      <p:sp>
        <p:nvSpPr>
          <p:cNvPr id="3" name="Content Placeholder 2"/>
          <p:cNvSpPr>
            <a:spLocks noGrp="1"/>
          </p:cNvSpPr>
          <p:nvPr>
            <p:ph idx="1"/>
          </p:nvPr>
        </p:nvSpPr>
        <p:spPr/>
        <p:txBody>
          <a:bodyPr>
            <a:normAutofit/>
          </a:bodyPr>
          <a:lstStyle/>
          <a:p>
            <a:pPr marL="0" indent="0">
              <a:buNone/>
            </a:pPr>
            <a:r>
              <a:rPr lang="en-GB" altLang="en-US" sz="3600" b="1" dirty="0"/>
              <a:t>2. Satisficing</a:t>
            </a:r>
          </a:p>
          <a:p>
            <a:endParaRPr lang="en-GB" altLang="en-US" sz="3600" b="1" dirty="0"/>
          </a:p>
          <a:p>
            <a:r>
              <a:rPr lang="en-GB" altLang="en-US" sz="3600" b="1" dirty="0"/>
              <a:t>To satisfice is to choose the first option that is minimally acceptable or adequate; </a:t>
            </a:r>
          </a:p>
          <a:p>
            <a:endParaRPr lang="en-GB" altLang="en-US" sz="3600" b="1" dirty="0"/>
          </a:p>
          <a:p>
            <a:r>
              <a:rPr lang="en-GB" altLang="en-US" sz="3600" b="1" dirty="0"/>
              <a:t>the choice appears to meet a targeted goal or criterion.</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32</a:t>
            </a:fld>
            <a:endParaRPr lang="en-GB"/>
          </a:p>
        </p:txBody>
      </p:sp>
    </p:spTree>
    <p:extLst>
      <p:ext uri="{BB962C8B-B14F-4D97-AF65-F5344CB8AC3E}">
        <p14:creationId xmlns:p14="http://schemas.microsoft.com/office/powerpoint/2010/main" val="390624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Making the choice</a:t>
            </a:r>
            <a:endParaRPr lang="en-US" dirty="0"/>
          </a:p>
        </p:txBody>
      </p:sp>
      <p:sp>
        <p:nvSpPr>
          <p:cNvPr id="3" name="Content Placeholder 2"/>
          <p:cNvSpPr>
            <a:spLocks noGrp="1"/>
          </p:cNvSpPr>
          <p:nvPr>
            <p:ph idx="1"/>
          </p:nvPr>
        </p:nvSpPr>
        <p:spPr/>
        <p:txBody>
          <a:bodyPr>
            <a:normAutofit fontScale="92500"/>
          </a:bodyPr>
          <a:lstStyle/>
          <a:p>
            <a:pPr marL="0" indent="0">
              <a:buNone/>
            </a:pPr>
            <a:r>
              <a:rPr lang="en-GB" altLang="en-US" sz="3600" b="1" dirty="0"/>
              <a:t>2. Satisficing</a:t>
            </a:r>
          </a:p>
          <a:p>
            <a:r>
              <a:rPr lang="en-GB" altLang="en-US" sz="3600" b="1" dirty="0"/>
              <a:t>When you satisfice, you compare your choice against your goal, not against other options. </a:t>
            </a:r>
          </a:p>
          <a:p>
            <a:endParaRPr lang="en-GB" altLang="en-US" sz="1400" b="1" dirty="0"/>
          </a:p>
          <a:p>
            <a:r>
              <a:rPr lang="en-GB" altLang="en-US" sz="3600" b="1" dirty="0"/>
              <a:t>Satisficing means a search for alternatives stops at the first one that is okay.</a:t>
            </a:r>
          </a:p>
          <a:p>
            <a:endParaRPr lang="en-GB" altLang="en-US" sz="1400" b="1" dirty="0"/>
          </a:p>
          <a:p>
            <a:r>
              <a:rPr lang="en-GB" altLang="en-US" sz="3600" b="1" dirty="0"/>
              <a:t>Commonly, people do not expend the time or energy to gather complete information.</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33</a:t>
            </a:fld>
            <a:endParaRPr lang="en-GB"/>
          </a:p>
        </p:txBody>
      </p:sp>
    </p:spTree>
    <p:extLst>
      <p:ext uri="{BB962C8B-B14F-4D97-AF65-F5344CB8AC3E}">
        <p14:creationId xmlns:p14="http://schemas.microsoft.com/office/powerpoint/2010/main" val="2424080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Making the choice</a:t>
            </a:r>
            <a:endParaRPr lang="en-US" dirty="0"/>
          </a:p>
        </p:txBody>
      </p:sp>
      <p:sp>
        <p:nvSpPr>
          <p:cNvPr id="3" name="Content Placeholder 2"/>
          <p:cNvSpPr>
            <a:spLocks noGrp="1"/>
          </p:cNvSpPr>
          <p:nvPr>
            <p:ph idx="1"/>
          </p:nvPr>
        </p:nvSpPr>
        <p:spPr/>
        <p:txBody>
          <a:bodyPr>
            <a:normAutofit/>
          </a:bodyPr>
          <a:lstStyle/>
          <a:p>
            <a:r>
              <a:rPr lang="en-GB" altLang="en-US" sz="3600" b="1" dirty="0"/>
              <a:t>Instead, they make the expedient decision based on readily available information.</a:t>
            </a:r>
          </a:p>
          <a:p>
            <a:endParaRPr lang="en-GB" altLang="en-US" sz="3600" b="1" dirty="0"/>
          </a:p>
          <a:p>
            <a:r>
              <a:rPr lang="en-GB" altLang="en-US" sz="3600" b="1" dirty="0"/>
              <a:t>Satisficing is sometimes a result of laziness; other times, there is no other option because time is short, information is unavailable, or other constraints make it impossible to maximise.</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34</a:t>
            </a:fld>
            <a:endParaRPr lang="en-GB"/>
          </a:p>
        </p:txBody>
      </p:sp>
    </p:spTree>
    <p:extLst>
      <p:ext uri="{BB962C8B-B14F-4D97-AF65-F5344CB8AC3E}">
        <p14:creationId xmlns:p14="http://schemas.microsoft.com/office/powerpoint/2010/main" val="3242527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Making the choice</a:t>
            </a:r>
            <a:endParaRPr lang="en-US" dirty="0"/>
          </a:p>
        </p:txBody>
      </p:sp>
      <p:sp>
        <p:nvSpPr>
          <p:cNvPr id="3" name="Content Placeholder 2"/>
          <p:cNvSpPr>
            <a:spLocks noGrp="1"/>
          </p:cNvSpPr>
          <p:nvPr>
            <p:ph idx="1"/>
          </p:nvPr>
        </p:nvSpPr>
        <p:spPr/>
        <p:txBody>
          <a:bodyPr/>
          <a:lstStyle/>
          <a:p>
            <a:pPr marL="0" indent="0">
              <a:lnSpc>
                <a:spcPct val="80000"/>
              </a:lnSpc>
              <a:buNone/>
            </a:pPr>
            <a:r>
              <a:rPr lang="en-GB" altLang="en-US" b="1" dirty="0"/>
              <a:t>2. Satisficing</a:t>
            </a:r>
          </a:p>
          <a:p>
            <a:pPr>
              <a:lnSpc>
                <a:spcPct val="80000"/>
              </a:lnSpc>
            </a:pPr>
            <a:r>
              <a:rPr lang="en-GB" altLang="en-US" b="1" dirty="0"/>
              <a:t>Let’s say you are purchasing new equipment and your goal is to avoid spending too much money. </a:t>
            </a:r>
          </a:p>
          <a:p>
            <a:pPr>
              <a:lnSpc>
                <a:spcPct val="80000"/>
              </a:lnSpc>
            </a:pPr>
            <a:endParaRPr lang="en-GB" altLang="en-US" sz="1200" b="1" dirty="0"/>
          </a:p>
          <a:p>
            <a:pPr>
              <a:lnSpc>
                <a:spcPct val="80000"/>
              </a:lnSpc>
            </a:pPr>
            <a:r>
              <a:rPr lang="en-GB" altLang="en-US" b="1" dirty="0"/>
              <a:t>You would be maximising if you checked out all your options and their prices, and then bought the cheapest one that met your performance requirements. </a:t>
            </a:r>
          </a:p>
          <a:p>
            <a:pPr>
              <a:lnSpc>
                <a:spcPct val="80000"/>
              </a:lnSpc>
            </a:pPr>
            <a:endParaRPr lang="en-GB" altLang="en-US" sz="1000" b="1" dirty="0"/>
          </a:p>
          <a:p>
            <a:pPr>
              <a:lnSpc>
                <a:spcPct val="80000"/>
              </a:lnSpc>
            </a:pPr>
            <a:r>
              <a:rPr lang="en-GB" altLang="en-US" b="1" dirty="0"/>
              <a:t>But you would be satisficing if you bought the first one you found that was within your budget and failed to look for less expensive options.</a:t>
            </a:r>
            <a:endParaRPr lang="en-US" b="1" dirty="0"/>
          </a:p>
        </p:txBody>
      </p:sp>
      <p:sp>
        <p:nvSpPr>
          <p:cNvPr id="4" name="Slide Number Placeholder 3"/>
          <p:cNvSpPr>
            <a:spLocks noGrp="1"/>
          </p:cNvSpPr>
          <p:nvPr>
            <p:ph type="sldNum" sz="quarter" idx="12"/>
          </p:nvPr>
        </p:nvSpPr>
        <p:spPr/>
        <p:txBody>
          <a:bodyPr/>
          <a:lstStyle/>
          <a:p>
            <a:fld id="{7E50C373-F1D0-494F-8D6D-366C958B3429}" type="slidenum">
              <a:rPr lang="en-GB" smtClean="0"/>
              <a:t>35</a:t>
            </a:fld>
            <a:endParaRPr lang="en-GB"/>
          </a:p>
        </p:txBody>
      </p:sp>
    </p:spTree>
    <p:extLst>
      <p:ext uri="{BB962C8B-B14F-4D97-AF65-F5344CB8AC3E}">
        <p14:creationId xmlns:p14="http://schemas.microsoft.com/office/powerpoint/2010/main" val="978465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Making the choice</a:t>
            </a:r>
            <a:endParaRPr lang="en-US" dirty="0"/>
          </a:p>
        </p:txBody>
      </p:sp>
      <p:sp>
        <p:nvSpPr>
          <p:cNvPr id="3" name="Content Placeholder 2"/>
          <p:cNvSpPr>
            <a:spLocks noGrp="1"/>
          </p:cNvSpPr>
          <p:nvPr>
            <p:ph idx="1"/>
          </p:nvPr>
        </p:nvSpPr>
        <p:spPr/>
        <p:txBody>
          <a:bodyPr>
            <a:normAutofit/>
          </a:bodyPr>
          <a:lstStyle/>
          <a:p>
            <a:pPr marL="0" indent="0">
              <a:lnSpc>
                <a:spcPct val="80000"/>
              </a:lnSpc>
              <a:buNone/>
            </a:pPr>
            <a:r>
              <a:rPr lang="en-GB" altLang="en-US" sz="3600" b="1" dirty="0"/>
              <a:t>3. Optimising</a:t>
            </a:r>
          </a:p>
          <a:p>
            <a:pPr>
              <a:lnSpc>
                <a:spcPct val="80000"/>
              </a:lnSpc>
            </a:pPr>
            <a:endParaRPr lang="en-GB" altLang="en-US" sz="3600" b="1" dirty="0"/>
          </a:p>
          <a:p>
            <a:pPr>
              <a:lnSpc>
                <a:spcPct val="80000"/>
              </a:lnSpc>
            </a:pPr>
            <a:r>
              <a:rPr lang="en-GB" altLang="en-US" sz="3600" b="1" dirty="0"/>
              <a:t>Optimising means that you achieve the best possible balance among several goals. </a:t>
            </a:r>
          </a:p>
          <a:p>
            <a:pPr>
              <a:lnSpc>
                <a:spcPct val="80000"/>
              </a:lnSpc>
            </a:pPr>
            <a:endParaRPr lang="en-GB" altLang="en-US" sz="3600" b="1" dirty="0"/>
          </a:p>
          <a:p>
            <a:pPr>
              <a:lnSpc>
                <a:spcPct val="80000"/>
              </a:lnSpc>
            </a:pPr>
            <a:r>
              <a:rPr lang="en-GB" altLang="en-US" sz="3600" b="1" dirty="0"/>
              <a:t>Perhaps, in purchasing equipment, you are </a:t>
            </a:r>
            <a:r>
              <a:rPr lang="en-GB" altLang="en-US" sz="3600" b="1" dirty="0">
                <a:solidFill>
                  <a:srgbClr val="FF0000"/>
                </a:solidFill>
              </a:rPr>
              <a:t>interested in quality</a:t>
            </a:r>
            <a:r>
              <a:rPr lang="en-GB" altLang="en-US" sz="3600" b="1" dirty="0"/>
              <a:t> and </a:t>
            </a:r>
            <a:r>
              <a:rPr lang="en-GB" altLang="en-US" sz="3600" b="1" dirty="0">
                <a:solidFill>
                  <a:srgbClr val="FF0000"/>
                </a:solidFill>
              </a:rPr>
              <a:t>durability</a:t>
            </a:r>
            <a:r>
              <a:rPr lang="en-GB" altLang="en-US" sz="3600" b="1" dirty="0"/>
              <a:t> as well as </a:t>
            </a:r>
            <a:r>
              <a:rPr lang="en-GB" altLang="en-US" sz="3600" b="1" dirty="0">
                <a:solidFill>
                  <a:srgbClr val="FF0000"/>
                </a:solidFill>
              </a:rPr>
              <a:t>price</a:t>
            </a:r>
            <a:r>
              <a:rPr lang="en-GB" altLang="en-US" sz="3600" b="1" dirty="0"/>
              <a:t>. </a:t>
            </a:r>
          </a:p>
        </p:txBody>
      </p:sp>
      <p:sp>
        <p:nvSpPr>
          <p:cNvPr id="4" name="Slide Number Placeholder 3"/>
          <p:cNvSpPr>
            <a:spLocks noGrp="1"/>
          </p:cNvSpPr>
          <p:nvPr>
            <p:ph type="sldNum" sz="quarter" idx="12"/>
          </p:nvPr>
        </p:nvSpPr>
        <p:spPr/>
        <p:txBody>
          <a:bodyPr/>
          <a:lstStyle/>
          <a:p>
            <a:fld id="{7E50C373-F1D0-494F-8D6D-366C958B3429}" type="slidenum">
              <a:rPr lang="en-GB" smtClean="0"/>
              <a:t>36</a:t>
            </a:fld>
            <a:endParaRPr lang="en-GB"/>
          </a:p>
        </p:txBody>
      </p:sp>
    </p:spTree>
    <p:extLst>
      <p:ext uri="{BB962C8B-B14F-4D97-AF65-F5344CB8AC3E}">
        <p14:creationId xmlns:p14="http://schemas.microsoft.com/office/powerpoint/2010/main" val="3107487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Making the choice</a:t>
            </a:r>
            <a:endParaRPr lang="en-US" dirty="0"/>
          </a:p>
        </p:txBody>
      </p:sp>
      <p:sp>
        <p:nvSpPr>
          <p:cNvPr id="3" name="Content Placeholder 2"/>
          <p:cNvSpPr>
            <a:spLocks noGrp="1"/>
          </p:cNvSpPr>
          <p:nvPr>
            <p:ph idx="1"/>
          </p:nvPr>
        </p:nvSpPr>
        <p:spPr/>
        <p:txBody>
          <a:bodyPr>
            <a:normAutofit/>
          </a:bodyPr>
          <a:lstStyle/>
          <a:p>
            <a:pPr marL="0" indent="0">
              <a:lnSpc>
                <a:spcPct val="80000"/>
              </a:lnSpc>
              <a:buNone/>
            </a:pPr>
            <a:r>
              <a:rPr lang="en-GB" altLang="en-US" sz="3600" b="1" dirty="0"/>
              <a:t>3. Optimising</a:t>
            </a:r>
          </a:p>
          <a:p>
            <a:pPr>
              <a:lnSpc>
                <a:spcPct val="80000"/>
              </a:lnSpc>
            </a:pPr>
            <a:endParaRPr lang="en-GB" altLang="en-US" sz="3600" b="1" dirty="0"/>
          </a:p>
          <a:p>
            <a:pPr>
              <a:lnSpc>
                <a:spcPct val="80000"/>
              </a:lnSpc>
            </a:pPr>
            <a:r>
              <a:rPr lang="en-GB" altLang="en-US" sz="3600" b="1" dirty="0"/>
              <a:t>So, instead of buying the cheapest piece of equipment that works, you buy the one with the best combination of attributes, even though there may be options that are better on the price criterion and others that are better on the quality and durability criteria.</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37</a:t>
            </a:fld>
            <a:endParaRPr lang="en-GB"/>
          </a:p>
        </p:txBody>
      </p:sp>
    </p:spTree>
    <p:extLst>
      <p:ext uri="{BB962C8B-B14F-4D97-AF65-F5344CB8AC3E}">
        <p14:creationId xmlns:p14="http://schemas.microsoft.com/office/powerpoint/2010/main" val="40025137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Making the choice</a:t>
            </a:r>
            <a:endParaRPr lang="en-US" dirty="0"/>
          </a:p>
        </p:txBody>
      </p:sp>
      <p:sp>
        <p:nvSpPr>
          <p:cNvPr id="3" name="Content Placeholder 2"/>
          <p:cNvSpPr>
            <a:spLocks noGrp="1"/>
          </p:cNvSpPr>
          <p:nvPr>
            <p:ph idx="1"/>
          </p:nvPr>
        </p:nvSpPr>
        <p:spPr/>
        <p:txBody>
          <a:bodyPr>
            <a:normAutofit fontScale="92500" lnSpcReduction="20000"/>
          </a:bodyPr>
          <a:lstStyle/>
          <a:p>
            <a:pPr marL="0" indent="0">
              <a:lnSpc>
                <a:spcPct val="80000"/>
              </a:lnSpc>
              <a:buNone/>
            </a:pPr>
            <a:r>
              <a:rPr lang="en-GB" altLang="en-US" sz="3600" b="1" dirty="0"/>
              <a:t>3. Optimising</a:t>
            </a:r>
          </a:p>
          <a:p>
            <a:pPr>
              <a:lnSpc>
                <a:spcPct val="80000"/>
              </a:lnSpc>
            </a:pPr>
            <a:endParaRPr lang="en-GB" altLang="en-US" sz="3600" b="1" dirty="0"/>
          </a:p>
          <a:p>
            <a:r>
              <a:rPr lang="en-GB" altLang="en-US" sz="3600" b="1" dirty="0"/>
              <a:t>The same idea applies to achieving business goals:</a:t>
            </a:r>
          </a:p>
          <a:p>
            <a:endParaRPr lang="en-GB" altLang="en-US" sz="2400" b="1" dirty="0"/>
          </a:p>
          <a:p>
            <a:r>
              <a:rPr lang="en-GB" altLang="en-US" sz="3600" b="1" dirty="0"/>
              <a:t>one marketing strategy could maximise sales, while a different strategy might maximise profit. </a:t>
            </a:r>
          </a:p>
          <a:p>
            <a:endParaRPr lang="en-GB" altLang="en-US" sz="2400" b="1" dirty="0"/>
          </a:p>
          <a:p>
            <a:r>
              <a:rPr lang="en-GB" altLang="en-US" sz="3600" b="1" dirty="0"/>
              <a:t>An optimising strategy is the one that achieves the best balance among multiple goals.</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38</a:t>
            </a:fld>
            <a:endParaRPr lang="en-GB"/>
          </a:p>
        </p:txBody>
      </p:sp>
    </p:spTree>
    <p:extLst>
      <p:ext uri="{BB962C8B-B14F-4D97-AF65-F5344CB8AC3E}">
        <p14:creationId xmlns:p14="http://schemas.microsoft.com/office/powerpoint/2010/main" val="166152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What is Decision Making?</a:t>
            </a:r>
            <a:endParaRPr lang="en-GB" dirty="0"/>
          </a:p>
        </p:txBody>
      </p:sp>
      <p:sp>
        <p:nvSpPr>
          <p:cNvPr id="3" name="Content Placeholder 2"/>
          <p:cNvSpPr>
            <a:spLocks noGrp="1"/>
          </p:cNvSpPr>
          <p:nvPr>
            <p:ph idx="1"/>
          </p:nvPr>
        </p:nvSpPr>
        <p:spPr>
          <a:xfrm>
            <a:off x="669701" y="1825624"/>
            <a:ext cx="10959922" cy="4485023"/>
          </a:xfrm>
        </p:spPr>
        <p:txBody>
          <a:bodyPr>
            <a:noAutofit/>
          </a:bodyPr>
          <a:lstStyle/>
          <a:p>
            <a:r>
              <a:rPr lang="en-GB" altLang="en-US" sz="6600" b="1" dirty="0">
                <a:solidFill>
                  <a:srgbClr val="FF0000"/>
                </a:solidFill>
              </a:rPr>
              <a:t>Decision making</a:t>
            </a:r>
            <a:r>
              <a:rPr lang="en-GB" altLang="en-US" sz="6600" b="1" dirty="0"/>
              <a:t> is the process of choosing one course of action from all the available alternatives.</a:t>
            </a:r>
            <a:endParaRPr lang="en-GB" sz="6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3</a:t>
            </a:fld>
            <a:endParaRPr lang="en-GB"/>
          </a:p>
        </p:txBody>
      </p:sp>
    </p:spTree>
    <p:extLst>
      <p:ext uri="{BB962C8B-B14F-4D97-AF65-F5344CB8AC3E}">
        <p14:creationId xmlns:p14="http://schemas.microsoft.com/office/powerpoint/2010/main" val="130159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What is Decision Making?</a:t>
            </a:r>
            <a:endParaRPr lang="en-GB" dirty="0"/>
          </a:p>
        </p:txBody>
      </p:sp>
      <p:sp>
        <p:nvSpPr>
          <p:cNvPr id="3" name="Content Placeholder 2"/>
          <p:cNvSpPr>
            <a:spLocks noGrp="1"/>
          </p:cNvSpPr>
          <p:nvPr>
            <p:ph idx="1"/>
          </p:nvPr>
        </p:nvSpPr>
        <p:spPr/>
        <p:txBody>
          <a:bodyPr>
            <a:normAutofit/>
          </a:bodyPr>
          <a:lstStyle/>
          <a:p>
            <a:r>
              <a:rPr lang="en-GB" altLang="en-US" sz="6000" b="1" dirty="0">
                <a:solidFill>
                  <a:srgbClr val="FF0000"/>
                </a:solidFill>
              </a:rPr>
              <a:t>Decision making</a:t>
            </a:r>
            <a:r>
              <a:rPr lang="en-GB" altLang="en-US" sz="6000" b="1" dirty="0"/>
              <a:t> is the process of identifying problems and opportunities and then resolving them.</a:t>
            </a:r>
            <a:endParaRPr lang="en-GB" sz="60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4</a:t>
            </a:fld>
            <a:endParaRPr lang="en-GB"/>
          </a:p>
        </p:txBody>
      </p:sp>
    </p:spTree>
    <p:extLst>
      <p:ext uri="{BB962C8B-B14F-4D97-AF65-F5344CB8AC3E}">
        <p14:creationId xmlns:p14="http://schemas.microsoft.com/office/powerpoint/2010/main" val="394098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Types of Decision Making</a:t>
            </a:r>
            <a:endParaRPr lang="en-US" dirty="0"/>
          </a:p>
        </p:txBody>
      </p:sp>
      <p:pic>
        <p:nvPicPr>
          <p:cNvPr id="6" name="Content Placeholder 5"/>
          <p:cNvPicPr>
            <a:picLocks noGrp="1" noChangeAspect="1"/>
          </p:cNvPicPr>
          <p:nvPr>
            <p:ph sz="half" idx="1"/>
          </p:nvPr>
        </p:nvPicPr>
        <p:blipFill>
          <a:blip r:embed="rId2"/>
          <a:stretch>
            <a:fillRect/>
          </a:stretch>
        </p:blipFill>
        <p:spPr>
          <a:xfrm>
            <a:off x="1053652" y="1690688"/>
            <a:ext cx="1943100" cy="4183380"/>
          </a:xfrm>
          <a:prstGeom prst="rect">
            <a:avLst/>
          </a:prstGeom>
        </p:spPr>
      </p:pic>
      <p:sp>
        <p:nvSpPr>
          <p:cNvPr id="4" name="Content Placeholder 3"/>
          <p:cNvSpPr>
            <a:spLocks noGrp="1"/>
          </p:cNvSpPr>
          <p:nvPr>
            <p:ph sz="half" idx="2"/>
          </p:nvPr>
        </p:nvSpPr>
        <p:spPr>
          <a:xfrm>
            <a:off x="3212204" y="1825625"/>
            <a:ext cx="8141596" cy="4351338"/>
          </a:xfrm>
        </p:spPr>
        <p:txBody>
          <a:bodyPr>
            <a:noAutofit/>
          </a:bodyPr>
          <a:lstStyle/>
          <a:p>
            <a:r>
              <a:rPr lang="en-GB" altLang="en-US" sz="4000" b="1" dirty="0"/>
              <a:t>Management decision typically falls into one of two categories:</a:t>
            </a:r>
          </a:p>
          <a:p>
            <a:endParaRPr lang="en-GB" altLang="en-US" sz="4000" b="1" dirty="0"/>
          </a:p>
          <a:p>
            <a:pPr>
              <a:buNone/>
            </a:pPr>
            <a:r>
              <a:rPr lang="en-GB" altLang="en-US" sz="4000" b="1" dirty="0"/>
              <a:t>1. Programmed decision</a:t>
            </a:r>
          </a:p>
          <a:p>
            <a:endParaRPr lang="en-GB" altLang="en-US" sz="4000" b="1" dirty="0"/>
          </a:p>
          <a:p>
            <a:pPr>
              <a:buNone/>
            </a:pPr>
            <a:r>
              <a:rPr lang="en-GB" altLang="en-US" sz="4000" b="1" dirty="0"/>
              <a:t>2. Non-Programmed decision</a:t>
            </a:r>
            <a:endParaRPr lang="en-US" sz="4000" b="1" dirty="0"/>
          </a:p>
        </p:txBody>
      </p:sp>
      <p:sp>
        <p:nvSpPr>
          <p:cNvPr id="5" name="Slide Number Placeholder 4"/>
          <p:cNvSpPr>
            <a:spLocks noGrp="1"/>
          </p:cNvSpPr>
          <p:nvPr>
            <p:ph type="sldNum" sz="quarter" idx="12"/>
          </p:nvPr>
        </p:nvSpPr>
        <p:spPr/>
        <p:txBody>
          <a:bodyPr/>
          <a:lstStyle/>
          <a:p>
            <a:fld id="{7E50C373-F1D0-494F-8D6D-366C958B3429}" type="slidenum">
              <a:rPr lang="en-GB" smtClean="0"/>
              <a:t>5</a:t>
            </a:fld>
            <a:endParaRPr lang="en-GB"/>
          </a:p>
        </p:txBody>
      </p:sp>
    </p:spTree>
    <p:extLst>
      <p:ext uri="{BB962C8B-B14F-4D97-AF65-F5344CB8AC3E}">
        <p14:creationId xmlns:p14="http://schemas.microsoft.com/office/powerpoint/2010/main" val="49232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Programmed  Decisions</a:t>
            </a:r>
            <a:endParaRPr lang="en-GB" dirty="0"/>
          </a:p>
        </p:txBody>
      </p:sp>
      <p:sp>
        <p:nvSpPr>
          <p:cNvPr id="3" name="Content Placeholder 2"/>
          <p:cNvSpPr>
            <a:spLocks noGrp="1"/>
          </p:cNvSpPr>
          <p:nvPr>
            <p:ph idx="1"/>
          </p:nvPr>
        </p:nvSpPr>
        <p:spPr/>
        <p:txBody>
          <a:bodyPr>
            <a:normAutofit/>
          </a:bodyPr>
          <a:lstStyle/>
          <a:p>
            <a:r>
              <a:rPr lang="en-GB" altLang="en-US" sz="3600" b="1" dirty="0"/>
              <a:t>A programmed decision is a decision made in response to a situation that has occurred often enough to enable decision rules to be developed and applied in the future.</a:t>
            </a:r>
          </a:p>
          <a:p>
            <a:endParaRPr lang="en-GB" altLang="en-US" sz="3600" b="1" dirty="0"/>
          </a:p>
          <a:p>
            <a:r>
              <a:rPr lang="en-GB" altLang="en-US" sz="3600" b="1" dirty="0"/>
              <a:t>A programmed decision is one that is fairly structured or recurs with some frequency (or both).</a:t>
            </a:r>
            <a:endParaRPr lang="en-GB"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6</a:t>
            </a:fld>
            <a:endParaRPr lang="en-GB"/>
          </a:p>
        </p:txBody>
      </p:sp>
    </p:spTree>
    <p:extLst>
      <p:ext uri="{BB962C8B-B14F-4D97-AF65-F5344CB8AC3E}">
        <p14:creationId xmlns:p14="http://schemas.microsoft.com/office/powerpoint/2010/main" val="56304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Programmed  Decisions</a:t>
            </a:r>
            <a:endParaRPr lang="en-US" dirty="0"/>
          </a:p>
        </p:txBody>
      </p:sp>
      <p:sp>
        <p:nvSpPr>
          <p:cNvPr id="3" name="Content Placeholder 2"/>
          <p:cNvSpPr>
            <a:spLocks noGrp="1"/>
          </p:cNvSpPr>
          <p:nvPr>
            <p:ph idx="1"/>
          </p:nvPr>
        </p:nvSpPr>
        <p:spPr/>
        <p:txBody>
          <a:bodyPr>
            <a:noAutofit/>
          </a:bodyPr>
          <a:lstStyle/>
          <a:p>
            <a:r>
              <a:rPr lang="en-GB" altLang="en-US" sz="3200" b="1" dirty="0"/>
              <a:t>If you face a programmed decision, there exists a clear procedure or structure for arriving at the right decision. </a:t>
            </a:r>
          </a:p>
          <a:p>
            <a:endParaRPr lang="en-GB" altLang="en-US" sz="3200" b="1" dirty="0"/>
          </a:p>
          <a:p>
            <a:r>
              <a:rPr lang="en-GB" altLang="en-US" sz="3200" b="1" dirty="0"/>
              <a:t>For example, if you are a small business owner and must decide the amounts for your employees’ pay cheques, you can use a calculator and if the amounts are wrong, your employees will prove it to you.</a:t>
            </a:r>
            <a:endParaRPr lang="en-US" sz="32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7</a:t>
            </a:fld>
            <a:endParaRPr lang="en-GB"/>
          </a:p>
        </p:txBody>
      </p:sp>
    </p:spTree>
    <p:extLst>
      <p:ext uri="{BB962C8B-B14F-4D97-AF65-F5344CB8AC3E}">
        <p14:creationId xmlns:p14="http://schemas.microsoft.com/office/powerpoint/2010/main" val="352923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Non Programmed  Decisions</a:t>
            </a:r>
            <a:endParaRPr lang="en-US" dirty="0"/>
          </a:p>
        </p:txBody>
      </p:sp>
      <p:sp>
        <p:nvSpPr>
          <p:cNvPr id="3" name="Content Placeholder 2"/>
          <p:cNvSpPr>
            <a:spLocks noGrp="1"/>
          </p:cNvSpPr>
          <p:nvPr>
            <p:ph idx="1"/>
          </p:nvPr>
        </p:nvSpPr>
        <p:spPr/>
        <p:txBody>
          <a:bodyPr>
            <a:normAutofit/>
          </a:bodyPr>
          <a:lstStyle/>
          <a:p>
            <a:r>
              <a:rPr lang="en-GB" altLang="en-US" sz="3600" b="1" dirty="0"/>
              <a:t>A non programmed decision is a decision made in response to a situation that is unique, is poorly defined and largely unstructured, and has important consequences for the organisation.</a:t>
            </a:r>
            <a:endParaRPr lang="en-US" sz="3600" b="1" dirty="0"/>
          </a:p>
        </p:txBody>
      </p:sp>
      <p:sp>
        <p:nvSpPr>
          <p:cNvPr id="4" name="Slide Number Placeholder 3"/>
          <p:cNvSpPr>
            <a:spLocks noGrp="1"/>
          </p:cNvSpPr>
          <p:nvPr>
            <p:ph type="sldNum" sz="quarter" idx="12"/>
          </p:nvPr>
        </p:nvSpPr>
        <p:spPr/>
        <p:txBody>
          <a:bodyPr/>
          <a:lstStyle/>
          <a:p>
            <a:fld id="{7E50C373-F1D0-494F-8D6D-366C958B3429}" type="slidenum">
              <a:rPr lang="en-GB" smtClean="0"/>
              <a:t>8</a:t>
            </a:fld>
            <a:endParaRPr lang="en-GB"/>
          </a:p>
        </p:txBody>
      </p:sp>
    </p:spTree>
    <p:extLst>
      <p:ext uri="{BB962C8B-B14F-4D97-AF65-F5344CB8AC3E}">
        <p14:creationId xmlns:p14="http://schemas.microsoft.com/office/powerpoint/2010/main" val="3217053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62A9560-2E7B-41A3-9F82-82295C59A7BE}" vid="{DD833A61-242F-4440-8F8C-EA11C2DDA7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IDL ppt temp</Template>
  <TotalTime>142</TotalTime>
  <Words>1482</Words>
  <Application>Microsoft Office PowerPoint</Application>
  <PresentationFormat>Widescreen</PresentationFormat>
  <Paragraphs>211</Paragraphs>
  <Slides>39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Century Gothic</vt:lpstr>
      <vt:lpstr>Futura Md BT</vt:lpstr>
      <vt:lpstr>Wingdings</vt:lpstr>
      <vt:lpstr>Office Theme</vt:lpstr>
      <vt:lpstr>ME 491</vt:lpstr>
      <vt:lpstr>PowerPoint Presentation</vt:lpstr>
      <vt:lpstr>Decision</vt:lpstr>
      <vt:lpstr>What is Decision Making?</vt:lpstr>
      <vt:lpstr>What is Decision Making?</vt:lpstr>
      <vt:lpstr>Types of Decision Making</vt:lpstr>
      <vt:lpstr>Programmed  Decisions</vt:lpstr>
      <vt:lpstr>Programmed  Decisions</vt:lpstr>
      <vt:lpstr>Non Programmed  Decisions</vt:lpstr>
      <vt:lpstr>Decision Making Conditions</vt:lpstr>
      <vt:lpstr>Decision Making Conditions</vt:lpstr>
      <vt:lpstr>Decision Making under Certainty</vt:lpstr>
      <vt:lpstr>Decision Making under Certainty</vt:lpstr>
      <vt:lpstr>Decision Making under Certainty</vt:lpstr>
      <vt:lpstr>Decisions under Risk</vt:lpstr>
      <vt:lpstr>Decisions under Risk</vt:lpstr>
      <vt:lpstr>Decisions under Risk</vt:lpstr>
      <vt:lpstr>Decisions under Risk</vt:lpstr>
      <vt:lpstr>Decisions under Risk</vt:lpstr>
      <vt:lpstr>Decisions under Risk</vt:lpstr>
      <vt:lpstr>Decisions under Risk</vt:lpstr>
      <vt:lpstr>Decision Making Under Uncertainty</vt:lpstr>
      <vt:lpstr>Decision Making Under Uncertainty</vt:lpstr>
      <vt:lpstr>Decision Making Under Uncertainty</vt:lpstr>
      <vt:lpstr>Decision Making Under Uncertainty</vt:lpstr>
      <vt:lpstr>Decision Making Under Ambiguity</vt:lpstr>
      <vt:lpstr>Decision Making Under Ambiguity</vt:lpstr>
      <vt:lpstr>The Stages of Decision Making</vt:lpstr>
      <vt:lpstr>Making the choice</vt:lpstr>
      <vt:lpstr>Making the choice</vt:lpstr>
      <vt:lpstr>Making the choice</vt:lpstr>
      <vt:lpstr>Making the choice</vt:lpstr>
      <vt:lpstr>Making the choice</vt:lpstr>
      <vt:lpstr>Making the choice</vt:lpstr>
      <vt:lpstr>Making the choice</vt:lpstr>
      <vt:lpstr>Making the choice</vt:lpstr>
      <vt:lpstr>Making the choice</vt:lpstr>
      <vt:lpstr>Making the choice</vt:lpstr>
      <vt:lpstr>Making the choice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ISD 458</dc:title>
  <dc:creator>SHM AIKINS</dc:creator>
  <cp:lastModifiedBy>Prof. STEPHEN HILL MENDS AIKINS</cp:lastModifiedBy>
  <cp:revision>66</cp:revision>
  <dcterms:created xsi:type="dcterms:W3CDTF">2016-05-10T12:15:56Z</dcterms:created>
  <dcterms:modified xsi:type="dcterms:W3CDTF">2024-02-06T12:40:53Z</dcterms:modified>
</cp:coreProperties>
</file>