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a8883bee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a8883bee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a8883bee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a8883bee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a8883bee3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a8883bee3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a8883bee3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a8883bee3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a8883bee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a8883bee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7a8883bee3_7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a8883bee3_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a8883bee3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a8883bee3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7a8883bee3_7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a8883bee3_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a8883bee3_7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a8883bee3_7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a8883bee3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a8883bee3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a8883bee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a8883bee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stem.ucdavis.edu/resourc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Stem Portal Resources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Xiangyu Li, Jonathan Fernandez, and Kelley Chu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interpretations</a:t>
            </a:r>
            <a:endParaRPr/>
          </a:p>
        </p:txBody>
      </p:sp>
      <p:sp>
        <p:nvSpPr>
          <p:cNvPr id="124" name="Google Shape;124;p22"/>
          <p:cNvSpPr txBox="1"/>
          <p:nvPr/>
        </p:nvSpPr>
        <p:spPr>
          <a:xfrm>
            <a:off x="368500" y="1658200"/>
            <a:ext cx="8520600" cy="3009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There are many topics as </a:t>
            </a:r>
            <a:r>
              <a:rPr lang="en" sz="1800">
                <a:latin typeface="Roboto"/>
                <a:ea typeface="Roboto"/>
                <a:cs typeface="Roboto"/>
                <a:sym typeface="Roboto"/>
              </a:rPr>
              <a:t>expected</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Engineering, </a:t>
            </a:r>
            <a:r>
              <a:rPr lang="en" sz="1800">
                <a:latin typeface="Roboto"/>
                <a:ea typeface="Roboto"/>
                <a:cs typeface="Roboto"/>
                <a:sym typeface="Roboto"/>
              </a:rPr>
              <a:t>health</a:t>
            </a:r>
            <a:r>
              <a:rPr lang="en" sz="1800">
                <a:latin typeface="Roboto"/>
                <a:ea typeface="Roboto"/>
                <a:cs typeface="Roboto"/>
                <a:sym typeface="Roboto"/>
              </a:rPr>
              <a:t>, </a:t>
            </a:r>
            <a:r>
              <a:rPr lang="en" sz="1800">
                <a:latin typeface="Roboto"/>
                <a:ea typeface="Roboto"/>
                <a:cs typeface="Roboto"/>
                <a:sym typeface="Roboto"/>
              </a:rPr>
              <a:t>agriculture</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Unexpected topics</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business , economics</a:t>
            </a:r>
            <a:endParaRPr sz="1800">
              <a:latin typeface="Roboto"/>
              <a:ea typeface="Roboto"/>
              <a:cs typeface="Roboto"/>
              <a:sym typeface="Roboto"/>
            </a:endParaRPr>
          </a:p>
          <a:p>
            <a:pPr indent="-342900" lvl="2" marL="1371600" rtl="0" algn="l">
              <a:spcBef>
                <a:spcPts val="0"/>
              </a:spcBef>
              <a:spcAft>
                <a:spcPts val="0"/>
              </a:spcAft>
              <a:buSzPts val="1800"/>
              <a:buFont typeface="Roboto"/>
              <a:buChar char="■"/>
            </a:pPr>
            <a:r>
              <a:rPr lang="en" sz="1800">
                <a:latin typeface="Roboto"/>
                <a:ea typeface="Roboto"/>
                <a:cs typeface="Roboto"/>
                <a:sym typeface="Roboto"/>
              </a:rPr>
              <a:t>Davis has reclassified the economics major as a STEM degree because </a:t>
            </a:r>
            <a:r>
              <a:rPr lang="en" sz="1800">
                <a:highlight>
                  <a:srgbClr val="FFFFFF"/>
                </a:highlight>
                <a:latin typeface="Roboto"/>
                <a:ea typeface="Roboto"/>
                <a:cs typeface="Roboto"/>
                <a:sym typeface="Roboto"/>
              </a:rPr>
              <a:t>it follows from a revision in the degree federal Classification of Instructional Programs (CIP) code</a:t>
            </a:r>
            <a:endParaRPr sz="1800">
              <a:latin typeface="Roboto"/>
              <a:ea typeface="Roboto"/>
              <a:cs typeface="Roboto"/>
              <a:sym typeface="Roboto"/>
            </a:endParaRPr>
          </a:p>
          <a:p>
            <a:pPr indent="-342900" lvl="2" marL="1371600" rtl="0" algn="l">
              <a:spcBef>
                <a:spcPts val="0"/>
              </a:spcBef>
              <a:spcAft>
                <a:spcPts val="0"/>
              </a:spcAft>
              <a:buSzPts val="1800"/>
              <a:buFont typeface="Roboto"/>
              <a:buChar char="■"/>
            </a:pPr>
            <a:r>
              <a:rPr lang="en" sz="1800">
                <a:latin typeface="Roboto"/>
                <a:ea typeface="Roboto"/>
                <a:cs typeface="Roboto"/>
                <a:sym typeface="Roboto"/>
              </a:rPr>
              <a:t>The new STEM designation also helps international students stay in the U.S on their F-1 visas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Should include a tab for economics/business</a:t>
            </a:r>
            <a:endParaRPr sz="18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Defeat</a:t>
            </a:r>
            <a:endParaRPr/>
          </a:p>
        </p:txBody>
      </p:sp>
      <p:sp>
        <p:nvSpPr>
          <p:cNvPr id="130" name="Google Shape;130;p23"/>
          <p:cNvSpPr txBox="1"/>
          <p:nvPr/>
        </p:nvSpPr>
        <p:spPr>
          <a:xfrm>
            <a:off x="243550" y="1303800"/>
            <a:ext cx="8324100" cy="3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Kelley Chu:</a:t>
            </a:r>
            <a:endParaRPr sz="1600">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Had a lot of problems organizing the written text files while coding</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Xiangyu Li:</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Bad choice of the word blacklist made the final result worse</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Jonathan Fernandez: </a:t>
            </a:r>
            <a:endParaRPr sz="1600">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Too slow to understand coding thus being behind during the coding process and not being much help when code is being slung </a:t>
            </a:r>
            <a:endParaRPr sz="16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nvSpPr>
        <p:spPr>
          <a:xfrm>
            <a:off x="251150" y="180825"/>
            <a:ext cx="5344500" cy="9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FFFF"/>
                </a:solidFill>
                <a:latin typeface="Times New Roman"/>
                <a:ea typeface="Times New Roman"/>
                <a:cs typeface="Times New Roman"/>
                <a:sym typeface="Times New Roman"/>
              </a:rPr>
              <a:t>Victory</a:t>
            </a:r>
            <a:endParaRPr sz="4800">
              <a:solidFill>
                <a:srgbClr val="FFFFFF"/>
              </a:solidFill>
              <a:latin typeface="Times New Roman"/>
              <a:ea typeface="Times New Roman"/>
              <a:cs typeface="Times New Roman"/>
              <a:sym typeface="Times New Roman"/>
            </a:endParaRPr>
          </a:p>
        </p:txBody>
      </p:sp>
      <p:sp>
        <p:nvSpPr>
          <p:cNvPr id="136" name="Google Shape;136;p24"/>
          <p:cNvSpPr txBox="1"/>
          <p:nvPr/>
        </p:nvSpPr>
        <p:spPr>
          <a:xfrm>
            <a:off x="365925" y="1442325"/>
            <a:ext cx="8147100" cy="34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Jonathan Fernandez</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Learning something new!</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Kelley Chu</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Interpretation of the visual data</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Xiangyu Li</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Understand what is a research</a:t>
            </a:r>
            <a:endParaRPr sz="16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1" name="Google Shape;71;p14"/>
          <p:cNvSpPr txBox="1"/>
          <p:nvPr/>
        </p:nvSpPr>
        <p:spPr>
          <a:xfrm>
            <a:off x="341700" y="1600600"/>
            <a:ext cx="8520600" cy="3003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oboto"/>
              <a:buChar char="●"/>
            </a:pPr>
            <a:r>
              <a:rPr lang="en" sz="2400">
                <a:latin typeface="Roboto"/>
                <a:ea typeface="Roboto"/>
                <a:cs typeface="Roboto"/>
                <a:sym typeface="Roboto"/>
              </a:rPr>
              <a:t>What is STEM? (Science, </a:t>
            </a:r>
            <a:r>
              <a:rPr lang="en" sz="2400">
                <a:latin typeface="Roboto"/>
                <a:ea typeface="Roboto"/>
                <a:cs typeface="Roboto"/>
                <a:sym typeface="Roboto"/>
              </a:rPr>
              <a:t>Technology</a:t>
            </a:r>
            <a:r>
              <a:rPr lang="en" sz="2400">
                <a:latin typeface="Roboto"/>
                <a:ea typeface="Roboto"/>
                <a:cs typeface="Roboto"/>
                <a:sym typeface="Roboto"/>
              </a:rPr>
              <a:t>, Engineering, Math)</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 sz="2400">
                <a:latin typeface="Roboto"/>
                <a:ea typeface="Roboto"/>
                <a:cs typeface="Roboto"/>
                <a:sym typeface="Roboto"/>
              </a:rPr>
              <a:t>How does UC Davis interpret STEM?</a:t>
            </a:r>
            <a:endParaRPr sz="2400">
              <a:latin typeface="Roboto"/>
              <a:ea typeface="Roboto"/>
              <a:cs typeface="Roboto"/>
              <a:sym typeface="Roboto"/>
            </a:endParaRPr>
          </a:p>
          <a:p>
            <a:pPr indent="-381000" lvl="1" marL="914400" rtl="0" algn="l">
              <a:spcBef>
                <a:spcPts val="0"/>
              </a:spcBef>
              <a:spcAft>
                <a:spcPts val="0"/>
              </a:spcAft>
              <a:buSzPts val="2400"/>
              <a:buFont typeface="Roboto"/>
              <a:buChar char="○"/>
            </a:pPr>
            <a:r>
              <a:rPr lang="en" sz="2400">
                <a:latin typeface="Roboto"/>
                <a:ea typeface="Roboto"/>
                <a:cs typeface="Roboto"/>
                <a:sym typeface="Roboto"/>
              </a:rPr>
              <a:t>We scraped all the resources in the UC Davis STEM portal</a:t>
            </a:r>
            <a:endParaRPr sz="24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For the project, our group “Sweet Cheetos” was assigned the UC Davis Stem Portal. In today’s standards, just about anything can be considered STEM. Only topics in the science, technology, engineering, and math areas would be considered as STEM subjects. One example is the recent expansion of STEM topics at UC Davis and how economics degree is now considered a STEM degree. Keeping this in mind, we made our goal for this project to try to understand how UC Davis interprets STEM.</a:t>
            </a:r>
            <a:endParaRPr sz="1800">
              <a:latin typeface="Roboto"/>
              <a:ea typeface="Roboto"/>
              <a:cs typeface="Roboto"/>
              <a:sym typeface="Roboto"/>
            </a:endParaRPr>
          </a:p>
          <a:p>
            <a:pPr indent="-381000" lvl="1" marL="914400" rtl="0" algn="l">
              <a:spcBef>
                <a:spcPts val="0"/>
              </a:spcBef>
              <a:spcAft>
                <a:spcPts val="0"/>
              </a:spcAft>
              <a:buSzPts val="2400"/>
              <a:buFont typeface="Roboto"/>
              <a:buChar char="○"/>
            </a:pPr>
            <a:r>
              <a:t/>
            </a:r>
            <a:endParaRPr sz="24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a:p>
            <a:pPr indent="0" lvl="0" marL="0" rtl="0" algn="l">
              <a:spcBef>
                <a:spcPts val="0"/>
              </a:spcBef>
              <a:spcAft>
                <a:spcPts val="0"/>
              </a:spcAft>
              <a:buNone/>
            </a:pPr>
            <a:r>
              <a:t/>
            </a:r>
            <a:endParaRPr/>
          </a:p>
        </p:txBody>
      </p:sp>
      <p:sp>
        <p:nvSpPr>
          <p:cNvPr id="77" name="Google Shape;77;p15"/>
          <p:cNvSpPr txBox="1"/>
          <p:nvPr/>
        </p:nvSpPr>
        <p:spPr>
          <a:xfrm>
            <a:off x="170775" y="1386325"/>
            <a:ext cx="8780100" cy="36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highlight>
                <a:srgbClr val="FFFFFF"/>
              </a:highlight>
              <a:latin typeface="Roboto"/>
              <a:ea typeface="Roboto"/>
              <a:cs typeface="Roboto"/>
              <a:sym typeface="Roboto"/>
            </a:endParaRPr>
          </a:p>
          <a:p>
            <a:pPr indent="0" lvl="0" marL="0" rtl="0" algn="l">
              <a:spcBef>
                <a:spcPts val="0"/>
              </a:spcBef>
              <a:spcAft>
                <a:spcPts val="0"/>
              </a:spcAft>
              <a:buNone/>
            </a:pPr>
            <a:r>
              <a:rPr lang="en" sz="2000">
                <a:latin typeface="Roboto"/>
                <a:ea typeface="Roboto"/>
                <a:cs typeface="Roboto"/>
                <a:sym typeface="Roboto"/>
              </a:rPr>
              <a:t>Qualitative question -&gt; Quantitative indicator -&gt; Qualitative Evaluation</a:t>
            </a:r>
            <a:endParaRPr sz="2000">
              <a:highlight>
                <a:srgbClr val="FFFFFF"/>
              </a:highlight>
              <a:latin typeface="Roboto"/>
              <a:ea typeface="Roboto"/>
              <a:cs typeface="Roboto"/>
              <a:sym typeface="Roboto"/>
            </a:endParaRPr>
          </a:p>
          <a:p>
            <a:pPr indent="0" lvl="0" marL="0" rtl="0" algn="l">
              <a:spcBef>
                <a:spcPts val="0"/>
              </a:spcBef>
              <a:spcAft>
                <a:spcPts val="0"/>
              </a:spcAft>
              <a:buNone/>
            </a:pPr>
            <a:r>
              <a:t/>
            </a:r>
            <a:endParaRPr sz="2400">
              <a:solidFill>
                <a:srgbClr val="2D3B45"/>
              </a:solidFill>
              <a:highlight>
                <a:srgbClr val="FFFFFF"/>
              </a:highlight>
              <a:latin typeface="Roboto"/>
              <a:ea typeface="Roboto"/>
              <a:cs typeface="Roboto"/>
              <a:sym typeface="Roboto"/>
            </a:endParaRPr>
          </a:p>
          <a:p>
            <a:pPr indent="0" lvl="0" marL="0" rtl="0" algn="l">
              <a:spcBef>
                <a:spcPts val="0"/>
              </a:spcBef>
              <a:spcAft>
                <a:spcPts val="0"/>
              </a:spcAft>
              <a:buNone/>
            </a:pPr>
            <a:r>
              <a:rPr i="1" lang="en" sz="2400" u="sng">
                <a:solidFill>
                  <a:srgbClr val="2D3B45"/>
                </a:solidFill>
                <a:highlight>
                  <a:srgbClr val="FFFFFF"/>
                </a:highlight>
                <a:latin typeface="Roboto"/>
                <a:ea typeface="Roboto"/>
                <a:cs typeface="Roboto"/>
                <a:sym typeface="Roboto"/>
              </a:rPr>
              <a:t>Approaches we have considered</a:t>
            </a:r>
            <a:endParaRPr i="1" sz="2400" u="sng">
              <a:solidFill>
                <a:srgbClr val="2D3B45"/>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2400">
              <a:solidFill>
                <a:srgbClr val="2D3B45"/>
              </a:solidFill>
              <a:highlight>
                <a:srgbClr val="FFFFFF"/>
              </a:highlight>
              <a:latin typeface="Roboto"/>
              <a:ea typeface="Roboto"/>
              <a:cs typeface="Roboto"/>
              <a:sym typeface="Roboto"/>
            </a:endParaRPr>
          </a:p>
          <a:p>
            <a:pPr indent="-317500" lvl="0" marL="457200" rtl="0" algn="l">
              <a:lnSpc>
                <a:spcPct val="150000"/>
              </a:lnSpc>
              <a:spcBef>
                <a:spcPts val="0"/>
              </a:spcBef>
              <a:spcAft>
                <a:spcPts val="0"/>
              </a:spcAft>
              <a:buClr>
                <a:srgbClr val="2D3B45"/>
              </a:buClr>
              <a:buSzPts val="1400"/>
              <a:buFont typeface="Roboto"/>
              <a:buChar char="●"/>
            </a:pPr>
            <a:r>
              <a:rPr lang="en">
                <a:solidFill>
                  <a:srgbClr val="2D3B45"/>
                </a:solidFill>
                <a:highlight>
                  <a:srgbClr val="FFFFFF"/>
                </a:highlight>
                <a:latin typeface="Roboto"/>
                <a:ea typeface="Roboto"/>
                <a:cs typeface="Roboto"/>
                <a:sym typeface="Roboto"/>
              </a:rPr>
              <a:t>Distribute STEM Portal evaluation questionnaires to a large number of UC Davis students. </a:t>
            </a:r>
            <a:endParaRPr>
              <a:solidFill>
                <a:srgbClr val="2D3B45"/>
              </a:solidFill>
              <a:highlight>
                <a:srgbClr val="FFFFFF"/>
              </a:highlight>
              <a:latin typeface="Roboto"/>
              <a:ea typeface="Roboto"/>
              <a:cs typeface="Roboto"/>
              <a:sym typeface="Roboto"/>
            </a:endParaRPr>
          </a:p>
          <a:p>
            <a:pPr indent="-317500" lvl="0" marL="457200" rtl="0" algn="l">
              <a:lnSpc>
                <a:spcPct val="150000"/>
              </a:lnSpc>
              <a:spcBef>
                <a:spcPts val="0"/>
              </a:spcBef>
              <a:spcAft>
                <a:spcPts val="0"/>
              </a:spcAft>
              <a:buClr>
                <a:srgbClr val="2D3B45"/>
              </a:buClr>
              <a:buSzPts val="1400"/>
              <a:buFont typeface="Roboto"/>
              <a:buChar char="●"/>
            </a:pPr>
            <a:r>
              <a:rPr lang="en">
                <a:solidFill>
                  <a:srgbClr val="2D3B45"/>
                </a:solidFill>
                <a:highlight>
                  <a:srgbClr val="FFFFFF"/>
                </a:highlight>
                <a:latin typeface="Roboto"/>
                <a:ea typeface="Roboto"/>
                <a:cs typeface="Roboto"/>
                <a:sym typeface="Roboto"/>
              </a:rPr>
              <a:t>The questions are about the student's personal information, the experience of using STEM Portal , and the personal rating of STEM Portal Websites.</a:t>
            </a:r>
            <a:endParaRPr>
              <a:solidFill>
                <a:srgbClr val="2D3B45"/>
              </a:solidFill>
              <a:highlight>
                <a:srgbClr val="FFFFFF"/>
              </a:highlight>
              <a:latin typeface="Roboto"/>
              <a:ea typeface="Roboto"/>
              <a:cs typeface="Roboto"/>
              <a:sym typeface="Roboto"/>
            </a:endParaRPr>
          </a:p>
          <a:p>
            <a:pPr indent="-317500" lvl="0" marL="457200" rtl="0" algn="l">
              <a:lnSpc>
                <a:spcPct val="150000"/>
              </a:lnSpc>
              <a:spcBef>
                <a:spcPts val="0"/>
              </a:spcBef>
              <a:spcAft>
                <a:spcPts val="0"/>
              </a:spcAft>
              <a:buClr>
                <a:srgbClr val="2D3B45"/>
              </a:buClr>
              <a:buSzPts val="1400"/>
              <a:buFont typeface="Roboto"/>
              <a:buChar char="●"/>
            </a:pPr>
            <a:r>
              <a:rPr lang="en">
                <a:solidFill>
                  <a:srgbClr val="2D3B45"/>
                </a:solidFill>
                <a:highlight>
                  <a:srgbClr val="FFFFFF"/>
                </a:highlight>
                <a:latin typeface="Roboto"/>
                <a:ea typeface="Roboto"/>
                <a:cs typeface="Roboto"/>
                <a:sym typeface="Roboto"/>
              </a:rPr>
              <a:t>Calculate the rating average, median, and standard deviation based on the ratings of each question. </a:t>
            </a:r>
            <a:endParaRPr sz="2400">
              <a:solidFill>
                <a:srgbClr val="2D3B45"/>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2400">
              <a:solidFill>
                <a:srgbClr val="2D3B45"/>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D3B45"/>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D3B45"/>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83" name="Google Shape;83;p16"/>
          <p:cNvSpPr txBox="1"/>
          <p:nvPr/>
        </p:nvSpPr>
        <p:spPr>
          <a:xfrm>
            <a:off x="100650" y="1413575"/>
            <a:ext cx="8898000" cy="3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400" u="sng">
                <a:solidFill>
                  <a:srgbClr val="2D3B45"/>
                </a:solidFill>
                <a:highlight>
                  <a:srgbClr val="FFFFFF"/>
                </a:highlight>
                <a:latin typeface="Roboto"/>
                <a:ea typeface="Roboto"/>
                <a:cs typeface="Roboto"/>
                <a:sym typeface="Roboto"/>
              </a:rPr>
              <a:t>The approach that went as planned</a:t>
            </a:r>
            <a:endParaRPr i="1" sz="2400" u="sng">
              <a:solidFill>
                <a:srgbClr val="2D3B45"/>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2D3B45"/>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2D3B45"/>
              </a:buClr>
              <a:buSzPts val="1400"/>
              <a:buFont typeface="Roboto"/>
              <a:buChar char="●"/>
            </a:pPr>
            <a:r>
              <a:rPr lang="en">
                <a:solidFill>
                  <a:srgbClr val="2D3B45"/>
                </a:solidFill>
                <a:highlight>
                  <a:srgbClr val="FFFFFF"/>
                </a:highlight>
                <a:latin typeface="Roboto"/>
                <a:ea typeface="Roboto"/>
                <a:cs typeface="Roboto"/>
                <a:sym typeface="Roboto"/>
              </a:rPr>
              <a:t>Find out how these pages reflect the theme of STEM based on an assessment of the frequency and number of text and words appearing on STEM Portal pages. </a:t>
            </a:r>
            <a:endParaRPr>
              <a:solidFill>
                <a:srgbClr val="2D3B45"/>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2D3B45"/>
              </a:buClr>
              <a:buSzPts val="1400"/>
              <a:buFont typeface="Roboto"/>
              <a:buChar char="●"/>
            </a:pPr>
            <a:r>
              <a:rPr lang="en">
                <a:solidFill>
                  <a:srgbClr val="2D3B45"/>
                </a:solidFill>
                <a:highlight>
                  <a:srgbClr val="FFFFFF"/>
                </a:highlight>
                <a:latin typeface="Roboto"/>
                <a:ea typeface="Roboto"/>
                <a:cs typeface="Roboto"/>
                <a:sym typeface="Roboto"/>
              </a:rPr>
              <a:t>First level: </a:t>
            </a:r>
            <a:r>
              <a:rPr lang="en" sz="1200" u="sng">
                <a:solidFill>
                  <a:srgbClr val="1155CC"/>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https://stem.ucdavis.edu/resources/</a:t>
            </a:r>
            <a:r>
              <a:rPr lang="en">
                <a:solidFill>
                  <a:srgbClr val="2D3B45"/>
                </a:solidFill>
                <a:highlight>
                  <a:srgbClr val="FFFFFF"/>
                </a:highlight>
                <a:latin typeface="Roboto"/>
                <a:ea typeface="Roboto"/>
                <a:cs typeface="Roboto"/>
                <a:sym typeface="Roboto"/>
              </a:rPr>
              <a:t> (215 links total)</a:t>
            </a:r>
            <a:endParaRPr>
              <a:solidFill>
                <a:srgbClr val="2D3B45"/>
              </a:solidFill>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rgbClr val="2D3B45"/>
              </a:buClr>
              <a:buSzPts val="1400"/>
              <a:buFont typeface="Roboto"/>
              <a:buChar char="○"/>
            </a:pPr>
            <a:r>
              <a:rPr lang="en">
                <a:solidFill>
                  <a:srgbClr val="2D3B45"/>
                </a:solidFill>
                <a:highlight>
                  <a:srgbClr val="FFFFFF"/>
                </a:highlight>
                <a:latin typeface="Roboto"/>
                <a:ea typeface="Roboto"/>
                <a:cs typeface="Roboto"/>
                <a:sym typeface="Roboto"/>
              </a:rPr>
              <a:t>We created in total  215 folders and stored all of the text that were scraped from these links</a:t>
            </a:r>
            <a:endParaRPr>
              <a:solidFill>
                <a:srgbClr val="2D3B45"/>
              </a:solidFill>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rgbClr val="2D3B45"/>
              </a:buClr>
              <a:buSzPts val="1400"/>
              <a:buFont typeface="Roboto"/>
              <a:buChar char="○"/>
            </a:pPr>
            <a:r>
              <a:rPr lang="en">
                <a:solidFill>
                  <a:srgbClr val="2D3B45"/>
                </a:solidFill>
                <a:highlight>
                  <a:srgbClr val="FFFFFF"/>
                </a:highlight>
                <a:latin typeface="Roboto"/>
                <a:ea typeface="Roboto"/>
                <a:cs typeface="Roboto"/>
                <a:sym typeface="Roboto"/>
              </a:rPr>
              <a:t>We later cleaned the raw text and store the newly clean text</a:t>
            </a:r>
            <a:endParaRPr>
              <a:solidFill>
                <a:srgbClr val="2D3B45"/>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2D3B45"/>
              </a:buClr>
              <a:buSzPts val="1400"/>
              <a:buFont typeface="Roboto"/>
              <a:buChar char="●"/>
            </a:pPr>
            <a:r>
              <a:rPr lang="en">
                <a:solidFill>
                  <a:srgbClr val="2D3B45"/>
                </a:solidFill>
                <a:highlight>
                  <a:srgbClr val="FFFFFF"/>
                </a:highlight>
                <a:latin typeface="Roboto"/>
                <a:ea typeface="Roboto"/>
                <a:cs typeface="Roboto"/>
                <a:sym typeface="Roboto"/>
              </a:rPr>
              <a:t>Second level: iterate through 215 links to find all the working links</a:t>
            </a:r>
            <a:endParaRPr>
              <a:solidFill>
                <a:srgbClr val="2D3B45"/>
              </a:solidFill>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rgbClr val="2D3B45"/>
              </a:buClr>
              <a:buSzPts val="1400"/>
              <a:buFont typeface="Roboto"/>
              <a:buChar char="○"/>
            </a:pPr>
            <a:r>
              <a:rPr lang="en">
                <a:solidFill>
                  <a:srgbClr val="2D3B45"/>
                </a:solidFill>
                <a:highlight>
                  <a:srgbClr val="FFFFFF"/>
                </a:highlight>
                <a:latin typeface="Roboto"/>
                <a:ea typeface="Roboto"/>
                <a:cs typeface="Roboto"/>
                <a:sym typeface="Roboto"/>
              </a:rPr>
              <a:t>Once we found all of the working links, we created a folder and stored the text.</a:t>
            </a:r>
            <a:endParaRPr>
              <a:solidFill>
                <a:srgbClr val="2D3B45"/>
              </a:solidFill>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rgbClr val="2D3B45"/>
              </a:buClr>
              <a:buSzPts val="1400"/>
              <a:buFont typeface="Roboto"/>
              <a:buChar char="○"/>
            </a:pPr>
            <a:r>
              <a:rPr lang="en">
                <a:solidFill>
                  <a:srgbClr val="2D3B45"/>
                </a:solidFill>
                <a:highlight>
                  <a:srgbClr val="FFFFFF"/>
                </a:highlight>
                <a:latin typeface="Roboto"/>
                <a:ea typeface="Roboto"/>
                <a:cs typeface="Roboto"/>
                <a:sym typeface="Roboto"/>
              </a:rPr>
              <a:t>We later cleaned the stored text (also known as raw text) and then filed the cleaned text.</a:t>
            </a:r>
            <a:endParaRPr>
              <a:solidFill>
                <a:srgbClr val="2D3B45"/>
              </a:solidFill>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rgbClr val="2D3B45"/>
              </a:buClr>
              <a:buSzPts val="1400"/>
              <a:buFont typeface="Roboto"/>
              <a:buChar char="○"/>
            </a:pPr>
            <a:r>
              <a:rPr lang="en">
                <a:solidFill>
                  <a:srgbClr val="2D3B45"/>
                </a:solidFill>
                <a:highlight>
                  <a:srgbClr val="FFFFFF"/>
                </a:highlight>
                <a:latin typeface="Roboto"/>
                <a:ea typeface="Roboto"/>
                <a:cs typeface="Roboto"/>
                <a:sym typeface="Roboto"/>
              </a:rPr>
              <a:t>4966 folders and 9932 files</a:t>
            </a:r>
            <a:endParaRPr>
              <a:solidFill>
                <a:srgbClr val="2D3B45"/>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89" name="Google Shape;89;p17"/>
          <p:cNvSpPr txBox="1"/>
          <p:nvPr>
            <p:ph idx="1" type="body"/>
          </p:nvPr>
        </p:nvSpPr>
        <p:spPr>
          <a:xfrm>
            <a:off x="4960775" y="4654375"/>
            <a:ext cx="4000500" cy="352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S</a:t>
            </a:r>
            <a:r>
              <a:rPr lang="en"/>
              <a:t>econd Level</a:t>
            </a:r>
            <a:endParaRPr/>
          </a:p>
        </p:txBody>
      </p:sp>
      <p:sp>
        <p:nvSpPr>
          <p:cNvPr id="90" name="Google Shape;90;p17"/>
          <p:cNvSpPr txBox="1"/>
          <p:nvPr>
            <p:ph idx="2" type="body"/>
          </p:nvPr>
        </p:nvSpPr>
        <p:spPr>
          <a:xfrm>
            <a:off x="612825" y="4654375"/>
            <a:ext cx="2863200" cy="35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First Level</a:t>
            </a:r>
            <a:endParaRPr/>
          </a:p>
          <a:p>
            <a:pPr indent="0" lvl="0" marL="0" rtl="0" algn="ctr">
              <a:spcBef>
                <a:spcPts val="1600"/>
              </a:spcBef>
              <a:spcAft>
                <a:spcPts val="1600"/>
              </a:spcAft>
              <a:buNone/>
            </a:pPr>
            <a:r>
              <a:t/>
            </a:r>
            <a:endParaRPr/>
          </a:p>
        </p:txBody>
      </p:sp>
      <p:pic>
        <p:nvPicPr>
          <p:cNvPr id="91" name="Google Shape;91;p17"/>
          <p:cNvPicPr preferRelativeResize="0"/>
          <p:nvPr/>
        </p:nvPicPr>
        <p:blipFill>
          <a:blip r:embed="rId3">
            <a:alphaModFix/>
          </a:blip>
          <a:stretch>
            <a:fillRect/>
          </a:stretch>
        </p:blipFill>
        <p:spPr>
          <a:xfrm>
            <a:off x="0" y="1279875"/>
            <a:ext cx="4169250" cy="3219250"/>
          </a:xfrm>
          <a:prstGeom prst="rect">
            <a:avLst/>
          </a:prstGeom>
          <a:noFill/>
          <a:ln>
            <a:noFill/>
          </a:ln>
        </p:spPr>
      </p:pic>
      <p:pic>
        <p:nvPicPr>
          <p:cNvPr id="92" name="Google Shape;92;p17"/>
          <p:cNvPicPr preferRelativeResize="0"/>
          <p:nvPr/>
        </p:nvPicPr>
        <p:blipFill>
          <a:blip r:embed="rId4">
            <a:alphaModFix/>
          </a:blip>
          <a:stretch>
            <a:fillRect/>
          </a:stretch>
        </p:blipFill>
        <p:spPr>
          <a:xfrm>
            <a:off x="4291325" y="1357550"/>
            <a:ext cx="4669950" cy="319769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a:p>
            <a:pPr indent="0" lvl="0" marL="0" rtl="0" algn="l">
              <a:spcBef>
                <a:spcPts val="0"/>
              </a:spcBef>
              <a:spcAft>
                <a:spcPts val="0"/>
              </a:spcAft>
              <a:buNone/>
            </a:pPr>
            <a:r>
              <a:t/>
            </a:r>
            <a:endParaRPr/>
          </a:p>
        </p:txBody>
      </p:sp>
      <p:pic>
        <p:nvPicPr>
          <p:cNvPr id="98" name="Google Shape;98;p18"/>
          <p:cNvPicPr preferRelativeResize="0"/>
          <p:nvPr/>
        </p:nvPicPr>
        <p:blipFill>
          <a:blip r:embed="rId3">
            <a:alphaModFix/>
          </a:blip>
          <a:stretch>
            <a:fillRect/>
          </a:stretch>
        </p:blipFill>
        <p:spPr>
          <a:xfrm>
            <a:off x="162450" y="1505700"/>
            <a:ext cx="4527600" cy="572880"/>
          </a:xfrm>
          <a:prstGeom prst="rect">
            <a:avLst/>
          </a:prstGeom>
          <a:noFill/>
          <a:ln>
            <a:noFill/>
          </a:ln>
        </p:spPr>
      </p:pic>
      <p:sp>
        <p:nvSpPr>
          <p:cNvPr id="99" name="Google Shape;99;p18"/>
          <p:cNvSpPr txBox="1"/>
          <p:nvPr/>
        </p:nvSpPr>
        <p:spPr>
          <a:xfrm>
            <a:off x="170775" y="2149825"/>
            <a:ext cx="8810100" cy="28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400" u="sng">
                <a:latin typeface="Roboto"/>
                <a:ea typeface="Roboto"/>
                <a:cs typeface="Roboto"/>
                <a:sym typeface="Roboto"/>
              </a:rPr>
              <a:t>Clean the text</a:t>
            </a:r>
            <a:endParaRPr i="1" sz="2400" u="sng">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Convert all uppercase letters to lowercase letters for uniformity.</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Remove all English </a:t>
            </a:r>
            <a:r>
              <a:rPr lang="en" sz="1800">
                <a:latin typeface="Roboto"/>
                <a:ea typeface="Roboto"/>
                <a:cs typeface="Roboto"/>
                <a:sym typeface="Roboto"/>
              </a:rPr>
              <a:t>stop words</a:t>
            </a:r>
            <a:r>
              <a:rPr lang="en" sz="1800">
                <a:latin typeface="Roboto"/>
                <a:ea typeface="Roboto"/>
                <a:cs typeface="Roboto"/>
                <a:sym typeface="Roboto"/>
              </a:rPr>
              <a:t> from the text. </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Set up a blacklist to eliminate words in the text that we find meaningless. </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Replace all numbers with the form "#numeric" and remove all punctuation. </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Collapse multiple spaces and trimmed leading and trailing spaces.</a:t>
            </a:r>
            <a:endParaRPr sz="1800">
              <a:latin typeface="Roboto"/>
              <a:ea typeface="Roboto"/>
              <a:cs typeface="Roboto"/>
              <a:sym typeface="Roboto"/>
            </a:endParaRPr>
          </a:p>
          <a:p>
            <a:pPr indent="0" lvl="0" marL="457200" rtl="0" algn="l">
              <a:spcBef>
                <a:spcPts val="0"/>
              </a:spcBef>
              <a:spcAft>
                <a:spcPts val="0"/>
              </a:spcAft>
              <a:buNone/>
            </a:pPr>
            <a:r>
              <a:t/>
            </a:r>
            <a:endParaRPr sz="24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105" name="Google Shape;105;p19"/>
          <p:cNvSpPr txBox="1"/>
          <p:nvPr/>
        </p:nvSpPr>
        <p:spPr>
          <a:xfrm>
            <a:off x="200925" y="1516925"/>
            <a:ext cx="8418600" cy="32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3000" u="sng">
                <a:latin typeface="Roboto"/>
                <a:ea typeface="Roboto"/>
                <a:cs typeface="Roboto"/>
                <a:sym typeface="Roboto"/>
              </a:rPr>
              <a:t>Limitations</a:t>
            </a:r>
            <a:endParaRPr i="1" sz="3000" u="sng">
              <a:latin typeface="Roboto"/>
              <a:ea typeface="Roboto"/>
              <a:cs typeface="Roboto"/>
              <a:sym typeface="Roboto"/>
            </a:endParaRPr>
          </a:p>
          <a:p>
            <a:pPr indent="0" lvl="0" marL="457200" rtl="0" algn="l">
              <a:lnSpc>
                <a:spcPct val="115000"/>
              </a:lnSpc>
              <a:spcBef>
                <a:spcPts val="0"/>
              </a:spcBef>
              <a:spcAft>
                <a:spcPts val="0"/>
              </a:spcAft>
              <a:buNone/>
            </a:pPr>
            <a:r>
              <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Blacklist for both of the levels may not be accurate.</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There are many duplicate urls (ex. stem.ucdavis.edu.) in the second level pages</a:t>
            </a:r>
            <a:endParaRPr sz="1800">
              <a:latin typeface="Roboto"/>
              <a:ea typeface="Roboto"/>
              <a:cs typeface="Roboto"/>
              <a:sym typeface="Roboto"/>
            </a:endParaRPr>
          </a:p>
          <a:p>
            <a:pPr indent="0" lvl="0" marL="457200" rtl="0" algn="l">
              <a:lnSpc>
                <a:spcPct val="200000"/>
              </a:lnSpc>
              <a:spcBef>
                <a:spcPts val="0"/>
              </a:spcBef>
              <a:spcAft>
                <a:spcPts val="0"/>
              </a:spcAft>
              <a:buNone/>
            </a:pPr>
            <a:r>
              <a:t/>
            </a:r>
            <a:endParaRPr sz="24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11" name="Google Shape;111;p20"/>
          <p:cNvPicPr preferRelativeResize="0"/>
          <p:nvPr/>
        </p:nvPicPr>
        <p:blipFill>
          <a:blip r:embed="rId3">
            <a:alphaModFix/>
          </a:blip>
          <a:stretch>
            <a:fillRect/>
          </a:stretch>
        </p:blipFill>
        <p:spPr>
          <a:xfrm>
            <a:off x="152400" y="1277025"/>
            <a:ext cx="6602803" cy="37140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17" name="Google Shape;117;p21"/>
          <p:cNvSpPr txBox="1"/>
          <p:nvPr/>
        </p:nvSpPr>
        <p:spPr>
          <a:xfrm>
            <a:off x="311725" y="2103475"/>
            <a:ext cx="8520600" cy="2594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There appears to be some clusters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One in the first quadrant</a:t>
            </a:r>
            <a:endParaRPr>
              <a:latin typeface="Roboto"/>
              <a:ea typeface="Roboto"/>
              <a:cs typeface="Roboto"/>
              <a:sym typeface="Roboto"/>
            </a:endParaRPr>
          </a:p>
          <a:p>
            <a:pPr indent="-317500" lvl="2" marL="1371600" rtl="0" algn="l">
              <a:spcBef>
                <a:spcPts val="0"/>
              </a:spcBef>
              <a:spcAft>
                <a:spcPts val="0"/>
              </a:spcAft>
              <a:buSzPts val="1400"/>
              <a:buFont typeface="Roboto"/>
              <a:buChar char="■"/>
            </a:pPr>
            <a:r>
              <a:rPr lang="en">
                <a:latin typeface="Roboto"/>
                <a:ea typeface="Roboto"/>
                <a:cs typeface="Roboto"/>
                <a:sym typeface="Roboto"/>
              </a:rPr>
              <a:t>Very generic, the most common words being UC Davis, stem, and science</a:t>
            </a:r>
            <a:endParaRPr>
              <a:latin typeface="Roboto"/>
              <a:ea typeface="Roboto"/>
              <a:cs typeface="Roboto"/>
              <a:sym typeface="Roboto"/>
            </a:endParaRPr>
          </a:p>
          <a:p>
            <a:pPr indent="-317500" lvl="3" marL="1828800" rtl="0" algn="l">
              <a:spcBef>
                <a:spcPts val="0"/>
              </a:spcBef>
              <a:spcAft>
                <a:spcPts val="0"/>
              </a:spcAft>
              <a:buSzPts val="1400"/>
              <a:buFont typeface="Roboto"/>
              <a:buChar char="●"/>
            </a:pPr>
            <a:r>
              <a:rPr lang="en">
                <a:latin typeface="Roboto"/>
                <a:ea typeface="Roboto"/>
                <a:cs typeface="Roboto"/>
                <a:sym typeface="Roboto"/>
              </a:rPr>
              <a:t>Can guess it is probably an introductory page </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One in the third quadrant</a:t>
            </a:r>
            <a:endParaRPr>
              <a:latin typeface="Roboto"/>
              <a:ea typeface="Roboto"/>
              <a:cs typeface="Roboto"/>
              <a:sym typeface="Roboto"/>
            </a:endParaRPr>
          </a:p>
          <a:p>
            <a:pPr indent="-317500" lvl="2" marL="1371600" rtl="0" algn="l">
              <a:spcBef>
                <a:spcPts val="0"/>
              </a:spcBef>
              <a:spcAft>
                <a:spcPts val="0"/>
              </a:spcAft>
              <a:buSzPts val="1400"/>
              <a:buFont typeface="Roboto"/>
              <a:buChar char="■"/>
            </a:pPr>
            <a:r>
              <a:rPr lang="en">
                <a:latin typeface="Roboto"/>
                <a:ea typeface="Roboto"/>
                <a:cs typeface="Roboto"/>
                <a:sym typeface="Roboto"/>
              </a:rPr>
              <a:t>More specific, with common words engineering, data, and business</a:t>
            </a:r>
            <a:endParaRPr>
              <a:latin typeface="Roboto"/>
              <a:ea typeface="Roboto"/>
              <a:cs typeface="Roboto"/>
              <a:sym typeface="Roboto"/>
            </a:endParaRPr>
          </a:p>
          <a:p>
            <a:pPr indent="-317500" lvl="3" marL="1828800" rtl="0" algn="l">
              <a:spcBef>
                <a:spcPts val="0"/>
              </a:spcBef>
              <a:spcAft>
                <a:spcPts val="0"/>
              </a:spcAft>
              <a:buSzPts val="1400"/>
              <a:buFont typeface="Roboto"/>
              <a:buChar char="●"/>
            </a:pPr>
            <a:r>
              <a:rPr lang="en">
                <a:latin typeface="Roboto"/>
                <a:ea typeface="Roboto"/>
                <a:cs typeface="Roboto"/>
                <a:sym typeface="Roboto"/>
              </a:rPr>
              <a:t>Probably more specific topics in stem</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One bordering the second and third quadrant</a:t>
            </a:r>
            <a:endParaRPr>
              <a:latin typeface="Roboto"/>
              <a:ea typeface="Roboto"/>
              <a:cs typeface="Roboto"/>
              <a:sym typeface="Roboto"/>
            </a:endParaRPr>
          </a:p>
          <a:p>
            <a:pPr indent="-317500" lvl="2" marL="1371600" rtl="0" algn="l">
              <a:spcBef>
                <a:spcPts val="0"/>
              </a:spcBef>
              <a:spcAft>
                <a:spcPts val="0"/>
              </a:spcAft>
              <a:buSzPts val="1400"/>
              <a:buFont typeface="Roboto"/>
              <a:buChar char="■"/>
            </a:pPr>
            <a:r>
              <a:rPr lang="en">
                <a:latin typeface="Roboto"/>
                <a:ea typeface="Roboto"/>
                <a:cs typeface="Roboto"/>
                <a:sym typeface="Roboto"/>
              </a:rPr>
              <a:t>Specific, mostly with words dealing with </a:t>
            </a:r>
            <a:r>
              <a:rPr lang="en">
                <a:latin typeface="Roboto"/>
                <a:ea typeface="Roboto"/>
                <a:cs typeface="Roboto"/>
                <a:sym typeface="Roboto"/>
              </a:rPr>
              <a:t>environmental sciences and agriculture</a:t>
            </a:r>
            <a:endParaRPr>
              <a:latin typeface="Roboto"/>
              <a:ea typeface="Roboto"/>
              <a:cs typeface="Roboto"/>
              <a:sym typeface="Roboto"/>
            </a:endParaRPr>
          </a:p>
        </p:txBody>
      </p:sp>
      <p:sp>
        <p:nvSpPr>
          <p:cNvPr id="118" name="Google Shape;118;p21"/>
          <p:cNvSpPr txBox="1"/>
          <p:nvPr/>
        </p:nvSpPr>
        <p:spPr>
          <a:xfrm>
            <a:off x="311725" y="1489300"/>
            <a:ext cx="7799700" cy="9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3000" u="sng">
                <a:latin typeface="Roboto"/>
                <a:ea typeface="Roboto"/>
                <a:cs typeface="Roboto"/>
                <a:sym typeface="Roboto"/>
              </a:rPr>
              <a:t>From our Data Visualization</a:t>
            </a:r>
            <a:endParaRPr i="1" sz="3000" u="sng">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