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48"/>
      </p:cViewPr>
      <p:guideLst/>
    </p:cSldViewPr>
  </p:slideViewPr>
  <p:notesTextViewPr>
    <p:cViewPr>
      <p:scale>
        <a:sx n="1" d="1"/>
        <a:sy n="1" d="1"/>
      </p:scale>
      <p:origin x="0" y="0"/>
    </p:cViewPr>
  </p:notesTextViewPr>
  <p:sorterViewPr>
    <p:cViewPr>
      <p:scale>
        <a:sx n="100" d="100"/>
        <a:sy n="100" d="100"/>
      </p:scale>
      <p:origin x="0" y="-18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49114" y="2410967"/>
            <a:ext cx="7533447" cy="1628853"/>
          </a:xfrm>
          <a:noFill/>
          <a:effectLst>
            <a:outerShdw blurRad="50800" dist="38100" dir="2700000" algn="tl" rotWithShape="0">
              <a:prstClr val="black">
                <a:alpha val="40000"/>
              </a:prstClr>
            </a:outerShdw>
          </a:effectLst>
        </p:spPr>
        <p:txBody>
          <a:bodyPr>
            <a:normAutofit/>
          </a:bodyPr>
          <a:lstStyle>
            <a:lvl1pPr algn="r">
              <a:defRPr sz="4800">
                <a:solidFill>
                  <a:srgbClr val="6C1A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449113" y="4039819"/>
            <a:ext cx="7533448" cy="814427"/>
          </a:xfrm>
        </p:spPr>
        <p:txBody>
          <a:bodyPr>
            <a:normAutofit/>
          </a:bodyPr>
          <a:lstStyle>
            <a:lvl1pPr marL="0" indent="0" algn="r">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19903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2E088A1-A17E-4122-BE2B-EB3D12D0B2D0}" type="datetimeFigureOut">
              <a:rPr lang="en-KE" smtClean="0"/>
              <a:t>11/05/2024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395472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186632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pic>
        <p:nvPicPr>
          <p:cNvPr id="7" name="Picture 6" descr="E:\websites\free-power-point-templates\2012\logos.png">
            <a:extLst>
              <a:ext uri="{FF2B5EF4-FFF2-40B4-BE49-F238E27FC236}">
                <a16:creationId xmlns:a16="http://schemas.microsoft.com/office/drawing/2014/main" id="{1E98B4B0-71D9-4EA0-BBC6-5B517B99E8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07" y="374901"/>
            <a:ext cx="10994760" cy="814428"/>
          </a:xfrm>
        </p:spPr>
        <p:txBody>
          <a:bodyPr>
            <a:normAutofit/>
          </a:bodyPr>
          <a:lstStyle>
            <a:lvl1pPr algn="r">
              <a:defRPr sz="4800" baseline="0">
                <a:solidFill>
                  <a:srgbClr val="6C1A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6"/>
            <a:ext cx="10994760" cy="468295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373908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9113" y="374899"/>
            <a:ext cx="8144267" cy="763525"/>
          </a:xfrm>
        </p:spPr>
        <p:txBody>
          <a:bodyPr>
            <a:normAutofit/>
          </a:bodyPr>
          <a:lstStyle>
            <a:lvl1pPr algn="l">
              <a:defRPr sz="4800">
                <a:solidFill>
                  <a:srgbClr val="6C1A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49113" y="1392934"/>
            <a:ext cx="8144267" cy="4885021"/>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344181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088A1-A17E-4122-BE2B-EB3D12D0B2D0}" type="datetimeFigureOut">
              <a:rPr lang="en-KE" smtClean="0"/>
              <a:t>11/05/2024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187372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088A1-A17E-4122-BE2B-EB3D12D0B2D0}" type="datetimeFigureOut">
              <a:rPr lang="en-KE" smtClean="0"/>
              <a:t>11/05/2024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396903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2228" y="374900"/>
            <a:ext cx="10180333" cy="814427"/>
          </a:xfrm>
        </p:spPr>
        <p:txBody>
          <a:bodyPr>
            <a:normAutofit/>
          </a:bodyPr>
          <a:lstStyle>
            <a:lvl1pPr algn="r">
              <a:defRPr sz="4800" baseline="0">
                <a:solidFill>
                  <a:srgbClr val="6C1A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84711"/>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1457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1984711"/>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1457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088A1-A17E-4122-BE2B-EB3D12D0B2D0}" type="datetimeFigureOut">
              <a:rPr lang="en-KE" smtClean="0"/>
              <a:t>11/05/2024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173759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088A1-A17E-4122-BE2B-EB3D12D0B2D0}" type="datetimeFigureOut">
              <a:rPr lang="en-KE" smtClean="0"/>
              <a:t>11/05/2024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12679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088A1-A17E-4122-BE2B-EB3D12D0B2D0}" type="datetimeFigureOut">
              <a:rPr lang="en-KE" smtClean="0"/>
              <a:t>11/05/2024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56303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2E088A1-A17E-4122-BE2B-EB3D12D0B2D0}" type="datetimeFigureOut">
              <a:rPr lang="en-KE" smtClean="0"/>
              <a:t>11/05/2024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77EC077-2BAD-484B-8E11-1FE2CB5CAA12}" type="slidenum">
              <a:rPr lang="en-KE" smtClean="0"/>
              <a:t>‹#›</a:t>
            </a:fld>
            <a:endParaRPr lang="en-KE"/>
          </a:p>
        </p:txBody>
      </p:sp>
    </p:spTree>
    <p:extLst>
      <p:ext uri="{BB962C8B-B14F-4D97-AF65-F5344CB8AC3E}">
        <p14:creationId xmlns:p14="http://schemas.microsoft.com/office/powerpoint/2010/main" val="87701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2E088A1-A17E-4122-BE2B-EB3D12D0B2D0}" type="datetimeFigureOut">
              <a:rPr lang="en-KE" smtClean="0"/>
              <a:t>11/05/2024</a:t>
            </a:fld>
            <a:endParaRPr lang="en-K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77EC077-2BAD-484B-8E11-1FE2CB5CAA12}" type="slidenum">
              <a:rPr lang="en-KE" smtClean="0"/>
              <a:t>‹#›</a:t>
            </a:fld>
            <a:endParaRPr lang="en-KE"/>
          </a:p>
        </p:txBody>
      </p:sp>
      <p:sp>
        <p:nvSpPr>
          <p:cNvPr id="7" name="TextBox 6">
            <a:extLst>
              <a:ext uri="{FF2B5EF4-FFF2-40B4-BE49-F238E27FC236}">
                <a16:creationId xmlns:a16="http://schemas.microsoft.com/office/drawing/2014/main" id="{8ADB06F9-D214-477C-9697-998EB83AE2F6}"/>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61864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2EA3-F26A-C480-0603-68438435C604}"/>
              </a:ext>
            </a:extLst>
          </p:cNvPr>
          <p:cNvSpPr>
            <a:spLocks noGrp="1"/>
          </p:cNvSpPr>
          <p:nvPr>
            <p:ph type="ctrTitle"/>
          </p:nvPr>
        </p:nvSpPr>
        <p:spPr/>
        <p:txBody>
          <a:bodyPr/>
          <a:lstStyle/>
          <a:p>
            <a:r>
              <a:rPr lang="en-US" dirty="0"/>
              <a:t>AI models</a:t>
            </a:r>
            <a:endParaRPr lang="en-KE" dirty="0"/>
          </a:p>
        </p:txBody>
      </p:sp>
      <p:sp>
        <p:nvSpPr>
          <p:cNvPr id="3" name="Subtitle 2">
            <a:extLst>
              <a:ext uri="{FF2B5EF4-FFF2-40B4-BE49-F238E27FC236}">
                <a16:creationId xmlns:a16="http://schemas.microsoft.com/office/drawing/2014/main" id="{AC57CF6E-E594-AE28-08D5-DA4EB187CC29}"/>
              </a:ext>
            </a:extLst>
          </p:cNvPr>
          <p:cNvSpPr>
            <a:spLocks noGrp="1"/>
          </p:cNvSpPr>
          <p:nvPr>
            <p:ph type="subTitle" idx="1"/>
          </p:nvPr>
        </p:nvSpPr>
        <p:spPr/>
        <p:txBody>
          <a:bodyPr/>
          <a:lstStyle/>
          <a:p>
            <a:r>
              <a:rPr lang="en-US" dirty="0"/>
              <a:t>By Chakin – PLP Academy</a:t>
            </a:r>
            <a:endParaRPr lang="en-KE" dirty="0"/>
          </a:p>
        </p:txBody>
      </p:sp>
      <p:pic>
        <p:nvPicPr>
          <p:cNvPr id="5" name="Picture 4">
            <a:extLst>
              <a:ext uri="{FF2B5EF4-FFF2-40B4-BE49-F238E27FC236}">
                <a16:creationId xmlns:a16="http://schemas.microsoft.com/office/drawing/2014/main" id="{60E9C3A8-4665-42A3-6A3E-666E8F874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015" y="2971696"/>
            <a:ext cx="1625970" cy="914608"/>
          </a:xfrm>
          <a:prstGeom prst="rect">
            <a:avLst/>
          </a:prstGeom>
        </p:spPr>
      </p:pic>
    </p:spTree>
    <p:extLst>
      <p:ext uri="{BB962C8B-B14F-4D97-AF65-F5344CB8AC3E}">
        <p14:creationId xmlns:p14="http://schemas.microsoft.com/office/powerpoint/2010/main" val="13898805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D839-12A7-636A-0044-D2DFCB687ED0}"/>
              </a:ext>
            </a:extLst>
          </p:cNvPr>
          <p:cNvSpPr>
            <a:spLocks noGrp="1"/>
          </p:cNvSpPr>
          <p:nvPr>
            <p:ph type="title"/>
          </p:nvPr>
        </p:nvSpPr>
        <p:spPr/>
        <p:txBody>
          <a:bodyPr>
            <a:normAutofit fontScale="90000"/>
          </a:bodyPr>
          <a:lstStyle/>
          <a:p>
            <a:r>
              <a:rPr lang="en-US" dirty="0"/>
              <a:t>Transformer</a:t>
            </a:r>
            <a:br>
              <a:rPr lang="en-US" dirty="0"/>
            </a:br>
            <a:endParaRPr lang="en-KE" dirty="0"/>
          </a:p>
        </p:txBody>
      </p:sp>
      <p:sp>
        <p:nvSpPr>
          <p:cNvPr id="3" name="Content Placeholder 2">
            <a:extLst>
              <a:ext uri="{FF2B5EF4-FFF2-40B4-BE49-F238E27FC236}">
                <a16:creationId xmlns:a16="http://schemas.microsoft.com/office/drawing/2014/main" id="{14A1D379-C9FB-E6B4-1F78-97BB05DBB85F}"/>
              </a:ext>
            </a:extLst>
          </p:cNvPr>
          <p:cNvSpPr>
            <a:spLocks noGrp="1"/>
          </p:cNvSpPr>
          <p:nvPr>
            <p:ph idx="1"/>
          </p:nvPr>
        </p:nvSpPr>
        <p:spPr/>
        <p:txBody>
          <a:bodyPr>
            <a:normAutofit/>
          </a:bodyPr>
          <a:lstStyle/>
          <a:p>
            <a:pPr marL="0" indent="0">
              <a:lnSpc>
                <a:spcPct val="107000"/>
              </a:lnSpc>
              <a:spcAft>
                <a:spcPts val="800"/>
              </a:spcAft>
              <a:buNone/>
            </a:pPr>
            <a:r>
              <a:rPr lang="en-KE" sz="2000" dirty="0">
                <a:effectLst/>
                <a:highlight>
                  <a:srgbClr val="C0C0C0"/>
                </a:highlight>
                <a:latin typeface="Calibri" panose="020F0502020204030204" pitchFamily="34" charset="0"/>
                <a:ea typeface="Yu Mincho" panose="02020400000000000000" pitchFamily="18" charset="-128"/>
                <a:cs typeface="Times New Roman" panose="02020603050405020304" pitchFamily="18" charset="0"/>
              </a:rPr>
              <a:t>- The Transformer architecture, introduced in the paper "Attention is All You Need" by Vaswani et al. in 2017, revolutionized sequence-to-sequence learning tasks such as machine translation and text generation.</a:t>
            </a:r>
          </a:p>
          <a:p>
            <a:pPr marL="0" indent="0">
              <a:lnSpc>
                <a:spcPct val="107000"/>
              </a:lnSpc>
              <a:spcAft>
                <a:spcPts val="800"/>
              </a:spcAft>
              <a:buNone/>
            </a:pPr>
            <a:r>
              <a:rPr lang="en-KE" sz="2000" dirty="0">
                <a:effectLst/>
                <a:latin typeface="Calibri" panose="020F0502020204030204" pitchFamily="34" charset="0"/>
                <a:ea typeface="Yu Mincho" panose="02020400000000000000" pitchFamily="18" charset="-128"/>
                <a:cs typeface="Times New Roman" panose="02020603050405020304" pitchFamily="18" charset="0"/>
              </a:rPr>
              <a:t>   - Unlike traditional recurrent architectures like </a:t>
            </a:r>
            <a:r>
              <a:rPr lang="en-KE" sz="2000" dirty="0" err="1">
                <a:effectLst/>
                <a:latin typeface="Calibri" panose="020F0502020204030204" pitchFamily="34" charset="0"/>
                <a:ea typeface="Yu Mincho" panose="02020400000000000000" pitchFamily="18" charset="-128"/>
                <a:cs typeface="Times New Roman" panose="02020603050405020304" pitchFamily="18" charset="0"/>
              </a:rPr>
              <a:t>RNNs</a:t>
            </a:r>
            <a:r>
              <a:rPr lang="en-KE" sz="2000" dirty="0">
                <a:effectLst/>
                <a:latin typeface="Calibri" panose="020F0502020204030204" pitchFamily="34" charset="0"/>
                <a:ea typeface="Yu Mincho" panose="02020400000000000000" pitchFamily="18" charset="-128"/>
                <a:cs typeface="Times New Roman" panose="02020603050405020304" pitchFamily="18" charset="0"/>
              </a:rPr>
              <a:t> and LSTMs, Transformers rely solely on self-attention mechanisms to capture dependencies between input and output sequences. This enables them to process inputs in parallel, making them more efficient for long-range sequence </a:t>
            </a:r>
            <a:r>
              <a:rPr lang="en-KE" sz="2000" dirty="0" err="1">
                <a:effectLst/>
                <a:latin typeface="Calibri" panose="020F0502020204030204" pitchFamily="34" charset="0"/>
                <a:ea typeface="Yu Mincho" panose="02020400000000000000" pitchFamily="18" charset="-128"/>
                <a:cs typeface="Times New Roman" panose="02020603050405020304" pitchFamily="18" charset="0"/>
              </a:rPr>
              <a:t>modeling</a:t>
            </a:r>
            <a:r>
              <a:rPr lang="en-KE" sz="2000" dirty="0">
                <a:effectLst/>
                <a:latin typeface="Calibri" panose="020F0502020204030204" pitchFamily="34" charset="0"/>
                <a:ea typeface="Yu Mincho" panose="02020400000000000000" pitchFamily="18" charset="-128"/>
                <a:cs typeface="Times New Roman" panose="02020603050405020304" pitchFamily="18" charset="0"/>
              </a:rPr>
              <a:t>.</a:t>
            </a:r>
          </a:p>
          <a:p>
            <a:pPr marL="0" indent="0">
              <a:lnSpc>
                <a:spcPct val="107000"/>
              </a:lnSpc>
              <a:spcAft>
                <a:spcPts val="800"/>
              </a:spcAft>
              <a:buNone/>
            </a:pPr>
            <a:r>
              <a:rPr lang="en-KE" sz="2000" dirty="0">
                <a:effectLst/>
                <a:latin typeface="Calibri" panose="020F0502020204030204" pitchFamily="34" charset="0"/>
                <a:ea typeface="Yu Mincho" panose="02020400000000000000" pitchFamily="18" charset="-128"/>
                <a:cs typeface="Times New Roman" panose="02020603050405020304" pitchFamily="18" charset="0"/>
              </a:rPr>
              <a:t>   - Transformers consist of an encoder and a decoder, each composed of multiple layers of self-attention and feedforward neural networks. The encoder processes input sequences, while the decoder generates output sequences autoregressively based on the encoder's representations.</a:t>
            </a:r>
          </a:p>
          <a:p>
            <a:pPr marL="0" indent="0">
              <a:lnSpc>
                <a:spcPct val="107000"/>
              </a:lnSpc>
              <a:spcAft>
                <a:spcPts val="800"/>
              </a:spcAft>
              <a:buNone/>
            </a:pPr>
            <a:r>
              <a:rPr lang="en-KE" sz="2000" dirty="0">
                <a:effectLst/>
                <a:latin typeface="Calibri" panose="020F0502020204030204" pitchFamily="34" charset="0"/>
                <a:ea typeface="Yu Mincho" panose="02020400000000000000" pitchFamily="18" charset="-128"/>
                <a:cs typeface="Times New Roman" panose="02020603050405020304" pitchFamily="18" charset="0"/>
              </a:rPr>
              <a:t>   - Transformers have been widely adopted in various NLP tasks, including machine translation, text summarization, sentiment analysis, and language </a:t>
            </a:r>
            <a:r>
              <a:rPr lang="en-KE" sz="2000" dirty="0" err="1">
                <a:effectLst/>
                <a:latin typeface="Calibri" panose="020F0502020204030204" pitchFamily="34" charset="0"/>
                <a:ea typeface="Yu Mincho" panose="02020400000000000000" pitchFamily="18" charset="-128"/>
                <a:cs typeface="Times New Roman" panose="02020603050405020304" pitchFamily="18" charset="0"/>
              </a:rPr>
              <a:t>modeling</a:t>
            </a:r>
            <a:r>
              <a:rPr lang="en-KE" sz="2000" dirty="0">
                <a:effectLst/>
                <a:latin typeface="Calibri" panose="020F0502020204030204" pitchFamily="34" charset="0"/>
                <a:ea typeface="Yu Mincho" panose="02020400000000000000" pitchFamily="18" charset="-128"/>
                <a:cs typeface="Times New Roman" panose="02020603050405020304" pitchFamily="18" charset="0"/>
              </a:rPr>
              <a:t>. Models like BERT and GPT are based on the Transformer architecture.</a:t>
            </a:r>
          </a:p>
        </p:txBody>
      </p:sp>
    </p:spTree>
    <p:extLst>
      <p:ext uri="{BB962C8B-B14F-4D97-AF65-F5344CB8AC3E}">
        <p14:creationId xmlns:p14="http://schemas.microsoft.com/office/powerpoint/2010/main" val="288345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29B3-EBA9-E372-24A5-1C2955EA12B9}"/>
              </a:ext>
            </a:extLst>
          </p:cNvPr>
          <p:cNvSpPr>
            <a:spLocks noGrp="1"/>
          </p:cNvSpPr>
          <p:nvPr>
            <p:ph type="title"/>
          </p:nvPr>
        </p:nvSpPr>
        <p:spPr/>
        <p:txBody>
          <a:bodyPr>
            <a:normAutofit fontScale="90000"/>
          </a:bodyPr>
          <a:lstStyle/>
          <a:p>
            <a:r>
              <a:rPr lang="en-US" dirty="0"/>
              <a:t>Transformers Examples:</a:t>
            </a:r>
            <a:endParaRPr lang="en-KE" dirty="0"/>
          </a:p>
        </p:txBody>
      </p:sp>
      <p:sp>
        <p:nvSpPr>
          <p:cNvPr id="3" name="Content Placeholder 2">
            <a:extLst>
              <a:ext uri="{FF2B5EF4-FFF2-40B4-BE49-F238E27FC236}">
                <a16:creationId xmlns:a16="http://schemas.microsoft.com/office/drawing/2014/main" id="{99738ABC-9345-A18F-744D-57BD99930B47}"/>
              </a:ext>
            </a:extLst>
          </p:cNvPr>
          <p:cNvSpPr>
            <a:spLocks noGrp="1"/>
          </p:cNvSpPr>
          <p:nvPr>
            <p:ph idx="1"/>
          </p:nvPr>
        </p:nvSpPr>
        <p:spPr/>
        <p:txBody>
          <a:bodyPr>
            <a:normAutofit fontScale="70000" lnSpcReduction="20000"/>
          </a:bodyPr>
          <a:lstStyle/>
          <a:p>
            <a:r>
              <a:rPr lang="en-US" b="1" dirty="0">
                <a:solidFill>
                  <a:schemeClr val="accent6">
                    <a:lumMod val="50000"/>
                  </a:schemeClr>
                </a:solidFill>
              </a:rPr>
              <a:t>Transformer</a:t>
            </a:r>
            <a:r>
              <a:rPr lang="en-US" dirty="0"/>
              <a:t>: The original Transformer model introduced by Vaswani et al., which demonstrated the effectiveness of self-attention mechanisms in sequence-to-sequence learning tasks.</a:t>
            </a:r>
          </a:p>
          <a:p>
            <a:r>
              <a:rPr lang="en-US" b="1" dirty="0">
                <a:solidFill>
                  <a:schemeClr val="accent6">
                    <a:lumMod val="50000"/>
                  </a:schemeClr>
                </a:solidFill>
              </a:rPr>
              <a:t>BERT</a:t>
            </a:r>
            <a:r>
              <a:rPr lang="en-US" dirty="0"/>
              <a:t> (</a:t>
            </a:r>
            <a:r>
              <a:rPr lang="en-US" dirty="0">
                <a:solidFill>
                  <a:schemeClr val="accent6">
                    <a:lumMod val="50000"/>
                  </a:schemeClr>
                </a:solidFill>
              </a:rPr>
              <a:t>Bidirectional Encoder Representations from Transformers</a:t>
            </a:r>
            <a:r>
              <a:rPr lang="en-US" dirty="0"/>
              <a:t>): A variant of the Transformer architecture developed by Google AI for pre-training language representations on large text corpora.</a:t>
            </a:r>
          </a:p>
          <a:p>
            <a:r>
              <a:rPr lang="en-US" b="1" dirty="0">
                <a:solidFill>
                  <a:schemeClr val="accent6">
                    <a:lumMod val="50000"/>
                  </a:schemeClr>
                </a:solidFill>
              </a:rPr>
              <a:t>GPT</a:t>
            </a:r>
            <a:r>
              <a:rPr lang="en-US" dirty="0"/>
              <a:t> (</a:t>
            </a:r>
            <a:r>
              <a:rPr lang="en-US" dirty="0">
                <a:solidFill>
                  <a:schemeClr val="accent6">
                    <a:lumMod val="50000"/>
                  </a:schemeClr>
                </a:solidFill>
              </a:rPr>
              <a:t>Generative Pre-trained Transformer</a:t>
            </a:r>
            <a:r>
              <a:rPr lang="en-US" dirty="0"/>
              <a:t>): A series of Transformer-based language models developed by OpenAI for generating coherent and contextually relevant text.</a:t>
            </a:r>
          </a:p>
          <a:p>
            <a:r>
              <a:rPr lang="en-US" b="1" dirty="0">
                <a:solidFill>
                  <a:schemeClr val="accent6">
                    <a:lumMod val="50000"/>
                  </a:schemeClr>
                </a:solidFill>
              </a:rPr>
              <a:t>T5</a:t>
            </a:r>
            <a:r>
              <a:rPr lang="en-US" dirty="0"/>
              <a:t> (</a:t>
            </a:r>
            <a:r>
              <a:rPr lang="en-US" dirty="0">
                <a:solidFill>
                  <a:schemeClr val="accent6">
                    <a:lumMod val="50000"/>
                  </a:schemeClr>
                </a:solidFill>
              </a:rPr>
              <a:t>Text-To-Text Transfer Transformer</a:t>
            </a:r>
            <a:r>
              <a:rPr lang="en-US" dirty="0"/>
              <a:t>): A versatile Transformer architecture proposed by Colin </a:t>
            </a:r>
            <a:r>
              <a:rPr lang="en-US" dirty="0" err="1"/>
              <a:t>Raffel</a:t>
            </a:r>
            <a:r>
              <a:rPr lang="en-US" dirty="0"/>
              <a:t> et al., capable of handling a wide range of natural language processing tasks using a unified text-to-text framework.</a:t>
            </a:r>
          </a:p>
          <a:p>
            <a:endParaRPr lang="en-US" dirty="0"/>
          </a:p>
          <a:p>
            <a:endParaRPr lang="en-US" dirty="0"/>
          </a:p>
          <a:p>
            <a:endParaRPr lang="en-US" dirty="0"/>
          </a:p>
          <a:p>
            <a:endParaRPr lang="en-US" dirty="0"/>
          </a:p>
          <a:p>
            <a:endParaRPr lang="en-US" dirty="0"/>
          </a:p>
          <a:p>
            <a:endParaRPr lang="en-KE" dirty="0"/>
          </a:p>
        </p:txBody>
      </p:sp>
    </p:spTree>
    <p:extLst>
      <p:ext uri="{BB962C8B-B14F-4D97-AF65-F5344CB8AC3E}">
        <p14:creationId xmlns:p14="http://schemas.microsoft.com/office/powerpoint/2010/main" val="1588795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6AC1-30C1-2945-DC83-4B957EAF44B5}"/>
              </a:ext>
            </a:extLst>
          </p:cNvPr>
          <p:cNvSpPr>
            <a:spLocks noGrp="1"/>
          </p:cNvSpPr>
          <p:nvPr>
            <p:ph type="title"/>
          </p:nvPr>
        </p:nvSpPr>
        <p:spPr/>
        <p:txBody>
          <a:bodyPr>
            <a:normAutofit fontScale="90000"/>
          </a:bodyPr>
          <a:lstStyle/>
          <a:p>
            <a:r>
              <a:rPr lang="en-US" dirty="0"/>
              <a:t>BERT</a:t>
            </a:r>
            <a:endParaRPr lang="en-KE" dirty="0"/>
          </a:p>
        </p:txBody>
      </p:sp>
      <p:sp>
        <p:nvSpPr>
          <p:cNvPr id="3" name="Content Placeholder 2">
            <a:extLst>
              <a:ext uri="{FF2B5EF4-FFF2-40B4-BE49-F238E27FC236}">
                <a16:creationId xmlns:a16="http://schemas.microsoft.com/office/drawing/2014/main" id="{0ACE4B9D-E51B-21F8-C12D-F6DE660D7C67}"/>
              </a:ext>
            </a:extLst>
          </p:cNvPr>
          <p:cNvSpPr>
            <a:spLocks noGrp="1"/>
          </p:cNvSpPr>
          <p:nvPr>
            <p:ph idx="1"/>
          </p:nvPr>
        </p:nvSpPr>
        <p:spPr>
          <a:xfrm>
            <a:off x="598621" y="1800146"/>
            <a:ext cx="10994760" cy="4855487"/>
          </a:xfrm>
        </p:spPr>
        <p:txBody>
          <a:bodyPr>
            <a:normAutofit fontScale="85000" lnSpcReduction="10000"/>
          </a:bodyPr>
          <a:lstStyle/>
          <a:p>
            <a:pPr marL="0" indent="0">
              <a:lnSpc>
                <a:spcPct val="107000"/>
              </a:lnSpc>
              <a:spcAft>
                <a:spcPts val="800"/>
              </a:spcAft>
              <a:buNone/>
            </a:pPr>
            <a:r>
              <a:rPr lang="en-KE" sz="3300" b="1" dirty="0">
                <a:solidFill>
                  <a:schemeClr val="accent6">
                    <a:lumMod val="50000"/>
                  </a:schemeClr>
                </a:solidFill>
                <a:effectLst/>
                <a:highlight>
                  <a:srgbClr val="000000"/>
                </a:highlight>
                <a:latin typeface="Calibri" panose="020F0502020204030204" pitchFamily="34" charset="0"/>
                <a:ea typeface="Yu Mincho" panose="02020400000000000000" pitchFamily="18" charset="-128"/>
                <a:cs typeface="Times New Roman" panose="02020603050405020304" pitchFamily="18" charset="0"/>
              </a:rPr>
              <a:t>BERT (Bidirectional Encoder Representations from Transformers)</a:t>
            </a:r>
          </a:p>
          <a:p>
            <a:pPr marL="0" indent="0">
              <a:lnSpc>
                <a:spcPct val="107000"/>
              </a:lnSpc>
              <a:spcAft>
                <a:spcPts val="800"/>
              </a:spcAft>
              <a:buNone/>
            </a:pPr>
            <a:r>
              <a:rPr lang="en-KE" sz="2800" dirty="0">
                <a:effectLst/>
                <a:latin typeface="Calibri" panose="020F0502020204030204" pitchFamily="34" charset="0"/>
                <a:ea typeface="Yu Mincho" panose="02020400000000000000" pitchFamily="18" charset="-128"/>
                <a:cs typeface="Times New Roman" panose="02020603050405020304" pitchFamily="18" charset="0"/>
              </a:rPr>
              <a:t>   - BERT is a transformer-based model developed by Google AI in 2018. It revolutionized natural language processing (NLP) by introducing bidirectional context understanding, allowing it to better capture the meaning of words in context.</a:t>
            </a:r>
          </a:p>
          <a:p>
            <a:pPr marL="0" indent="0">
              <a:lnSpc>
                <a:spcPct val="107000"/>
              </a:lnSpc>
              <a:spcAft>
                <a:spcPts val="800"/>
              </a:spcAft>
              <a:buNone/>
            </a:pPr>
            <a:r>
              <a:rPr lang="en-KE" sz="2800" dirty="0">
                <a:effectLst/>
                <a:latin typeface="Calibri" panose="020F0502020204030204" pitchFamily="34" charset="0"/>
                <a:ea typeface="Yu Mincho" panose="02020400000000000000" pitchFamily="18" charset="-128"/>
                <a:cs typeface="Times New Roman" panose="02020603050405020304" pitchFamily="18" charset="0"/>
              </a:rPr>
              <a:t>   - It pre-trains the model on large amounts of text data in an unsupervised manner, learning to predict missing words in sentences. This pre-training enables BERT to understand the nuances of language and perform tasks such as text classification, named entity recognition, and question answering.</a:t>
            </a:r>
          </a:p>
          <a:p>
            <a:pPr marL="0" indent="0">
              <a:lnSpc>
                <a:spcPct val="107000"/>
              </a:lnSpc>
              <a:spcAft>
                <a:spcPts val="800"/>
              </a:spcAft>
              <a:buNone/>
            </a:pPr>
            <a:r>
              <a:rPr lang="en-KE" sz="28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800" dirty="0" err="1">
                <a:effectLst/>
                <a:latin typeface="Calibri" panose="020F0502020204030204" pitchFamily="34" charset="0"/>
                <a:ea typeface="Yu Mincho" panose="02020400000000000000" pitchFamily="18" charset="-128"/>
                <a:cs typeface="Times New Roman" panose="02020603050405020304" pitchFamily="18" charset="0"/>
              </a:rPr>
              <a:t>BERT's</a:t>
            </a:r>
            <a:r>
              <a:rPr lang="en-KE" sz="2800" dirty="0">
                <a:effectLst/>
                <a:latin typeface="Calibri" panose="020F0502020204030204" pitchFamily="34" charset="0"/>
                <a:ea typeface="Yu Mincho" panose="02020400000000000000" pitchFamily="18" charset="-128"/>
                <a:cs typeface="Times New Roman" panose="02020603050405020304" pitchFamily="18" charset="0"/>
              </a:rPr>
              <a:t> architecture consists of transformer layers that encode input text bidirectionally, capturing both left and right context information. It has been widely adopted in various NLP tasks and has set new benchmarks in language understanding.</a:t>
            </a:r>
          </a:p>
        </p:txBody>
      </p:sp>
    </p:spTree>
    <p:extLst>
      <p:ext uri="{BB962C8B-B14F-4D97-AF65-F5344CB8AC3E}">
        <p14:creationId xmlns:p14="http://schemas.microsoft.com/office/powerpoint/2010/main" val="2656665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A183-58B8-55BF-2B78-A0AEB86E9EA1}"/>
              </a:ext>
            </a:extLst>
          </p:cNvPr>
          <p:cNvSpPr>
            <a:spLocks noGrp="1"/>
          </p:cNvSpPr>
          <p:nvPr>
            <p:ph type="title"/>
          </p:nvPr>
        </p:nvSpPr>
        <p:spPr/>
        <p:txBody>
          <a:bodyPr>
            <a:normAutofit fontScale="90000"/>
          </a:bodyPr>
          <a:lstStyle/>
          <a:p>
            <a:r>
              <a:rPr lang="en-US" dirty="0"/>
              <a:t>BERT Examples:</a:t>
            </a:r>
            <a:endParaRPr lang="en-KE" dirty="0"/>
          </a:p>
        </p:txBody>
      </p:sp>
      <p:sp>
        <p:nvSpPr>
          <p:cNvPr id="3" name="Content Placeholder 2">
            <a:extLst>
              <a:ext uri="{FF2B5EF4-FFF2-40B4-BE49-F238E27FC236}">
                <a16:creationId xmlns:a16="http://schemas.microsoft.com/office/drawing/2014/main" id="{C2966BF8-59BC-8925-E78B-665016E872E8}"/>
              </a:ext>
            </a:extLst>
          </p:cNvPr>
          <p:cNvSpPr>
            <a:spLocks noGrp="1"/>
          </p:cNvSpPr>
          <p:nvPr>
            <p:ph idx="1"/>
          </p:nvPr>
        </p:nvSpPr>
        <p:spPr/>
        <p:txBody>
          <a:bodyPr>
            <a:normAutofit fontScale="77500" lnSpcReduction="20000"/>
          </a:bodyPr>
          <a:lstStyle/>
          <a:p>
            <a:r>
              <a:rPr lang="en-US" b="1" dirty="0">
                <a:solidFill>
                  <a:schemeClr val="accent6">
                    <a:lumMod val="50000"/>
                  </a:schemeClr>
                </a:solidFill>
              </a:rPr>
              <a:t>BERT Base</a:t>
            </a:r>
            <a:r>
              <a:rPr lang="en-US" dirty="0"/>
              <a:t>: The original BERT model released by Google AI, trained on a large corpus of text data.</a:t>
            </a:r>
          </a:p>
          <a:p>
            <a:r>
              <a:rPr lang="en-US" b="1" dirty="0">
                <a:solidFill>
                  <a:schemeClr val="accent6">
                    <a:lumMod val="50000"/>
                  </a:schemeClr>
                </a:solidFill>
              </a:rPr>
              <a:t>BERT Large</a:t>
            </a:r>
            <a:r>
              <a:rPr lang="en-US" dirty="0"/>
              <a:t>: A larger version of BERT with more parameters, providing improved performance at the cost of increased computational resources.</a:t>
            </a:r>
          </a:p>
          <a:p>
            <a:r>
              <a:rPr lang="en-US" b="1" dirty="0" err="1">
                <a:solidFill>
                  <a:schemeClr val="accent6">
                    <a:lumMod val="50000"/>
                  </a:schemeClr>
                </a:solidFill>
              </a:rPr>
              <a:t>RoBERTa</a:t>
            </a:r>
            <a:r>
              <a:rPr lang="en-US" dirty="0"/>
              <a:t> (</a:t>
            </a:r>
            <a:r>
              <a:rPr lang="en-US" dirty="0">
                <a:solidFill>
                  <a:schemeClr val="accent6">
                    <a:lumMod val="50000"/>
                  </a:schemeClr>
                </a:solidFill>
              </a:rPr>
              <a:t>Robustly Optimized BERT Approach</a:t>
            </a:r>
            <a:r>
              <a:rPr lang="en-US" dirty="0"/>
              <a:t>): An optimized version of BERT developed by Facebook AI, which achieves better performance through additional pre-training data and longer training time.</a:t>
            </a:r>
          </a:p>
          <a:p>
            <a:r>
              <a:rPr lang="en-US" b="1" dirty="0" err="1">
                <a:solidFill>
                  <a:schemeClr val="accent6">
                    <a:lumMod val="50000"/>
                  </a:schemeClr>
                </a:solidFill>
              </a:rPr>
              <a:t>DistilBERT</a:t>
            </a:r>
            <a:r>
              <a:rPr lang="en-US" dirty="0"/>
              <a:t>: A distilled version of BERT developed by Hugging Face, which maintains similar performance to BERT while reducing computational resources and memory footprint.</a:t>
            </a:r>
            <a:endParaRPr lang="en-KE" dirty="0"/>
          </a:p>
        </p:txBody>
      </p:sp>
    </p:spTree>
    <p:extLst>
      <p:ext uri="{BB962C8B-B14F-4D97-AF65-F5344CB8AC3E}">
        <p14:creationId xmlns:p14="http://schemas.microsoft.com/office/powerpoint/2010/main" val="31824320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0953-9D51-6A93-9321-127FA3750854}"/>
              </a:ext>
            </a:extLst>
          </p:cNvPr>
          <p:cNvSpPr>
            <a:spLocks noGrp="1"/>
          </p:cNvSpPr>
          <p:nvPr>
            <p:ph type="title"/>
          </p:nvPr>
        </p:nvSpPr>
        <p:spPr/>
        <p:txBody>
          <a:bodyPr>
            <a:normAutofit fontScale="90000"/>
          </a:bodyPr>
          <a:lstStyle/>
          <a:p>
            <a:r>
              <a:rPr lang="en-US" dirty="0"/>
              <a:t>GPT</a:t>
            </a:r>
            <a:endParaRPr lang="en-KE" dirty="0"/>
          </a:p>
        </p:txBody>
      </p:sp>
      <p:sp>
        <p:nvSpPr>
          <p:cNvPr id="3" name="Content Placeholder 2">
            <a:extLst>
              <a:ext uri="{FF2B5EF4-FFF2-40B4-BE49-F238E27FC236}">
                <a16:creationId xmlns:a16="http://schemas.microsoft.com/office/drawing/2014/main" id="{7531AB35-8CED-3D1D-DDE4-E91C9D86FB70}"/>
              </a:ext>
            </a:extLst>
          </p:cNvPr>
          <p:cNvSpPr>
            <a:spLocks noGrp="1"/>
          </p:cNvSpPr>
          <p:nvPr>
            <p:ph idx="1"/>
          </p:nvPr>
        </p:nvSpPr>
        <p:spPr>
          <a:xfrm>
            <a:off x="598621" y="1800146"/>
            <a:ext cx="10994760" cy="4795526"/>
          </a:xfrm>
        </p:spPr>
        <p:txBody>
          <a:bodyPr>
            <a:normAutofit fontScale="77500" lnSpcReduction="20000"/>
          </a:bodyPr>
          <a:lstStyle/>
          <a:p>
            <a:pPr marL="0" indent="0">
              <a:buNone/>
            </a:pPr>
            <a:r>
              <a:rPr lang="en-US" sz="4600" b="1" dirty="0">
                <a:solidFill>
                  <a:schemeClr val="accent6">
                    <a:lumMod val="50000"/>
                  </a:schemeClr>
                </a:solidFill>
                <a:highlight>
                  <a:srgbClr val="000000"/>
                </a:highlight>
              </a:rPr>
              <a:t>GPT (Generative Pre-trained Transformer)</a:t>
            </a:r>
          </a:p>
          <a:p>
            <a:pPr marL="0" indent="0">
              <a:buNone/>
            </a:pPr>
            <a:r>
              <a:rPr lang="en-US" dirty="0"/>
              <a:t>   - GPT is a series of transformer-based language models developed by OpenAI. The models are trained using unsupervised learning on vast amounts of text data from the internet.</a:t>
            </a:r>
          </a:p>
          <a:p>
            <a:pPr marL="0" indent="0">
              <a:buNone/>
            </a:pPr>
            <a:r>
              <a:rPr lang="en-US" dirty="0"/>
              <a:t>   - GPT models generate coherent and contextually relevant text by predicting the next word in a sequence based on the preceding context. This autoregressive approach enables GPT to generate human-like text in a wide range of styles and topics.</a:t>
            </a:r>
          </a:p>
          <a:p>
            <a:pPr marL="0" indent="0">
              <a:buNone/>
            </a:pPr>
            <a:r>
              <a:rPr lang="en-US" dirty="0"/>
              <a:t>   - The latest iteration, GPT-4, is one of the largest and most powerful language models, with 175 billion parameters. It has demonstrated remarkable capabilities in tasks such as text generation, translation, summarization, and dialogue generation.</a:t>
            </a:r>
          </a:p>
          <a:p>
            <a:pPr marL="0" indent="0">
              <a:buNone/>
            </a:pPr>
            <a:endParaRPr lang="en-KE" dirty="0"/>
          </a:p>
        </p:txBody>
      </p:sp>
    </p:spTree>
    <p:extLst>
      <p:ext uri="{BB962C8B-B14F-4D97-AF65-F5344CB8AC3E}">
        <p14:creationId xmlns:p14="http://schemas.microsoft.com/office/powerpoint/2010/main" val="2939924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6287-4D41-5789-F90D-B1A46F2F3289}"/>
              </a:ext>
            </a:extLst>
          </p:cNvPr>
          <p:cNvSpPr>
            <a:spLocks noGrp="1"/>
          </p:cNvSpPr>
          <p:nvPr>
            <p:ph type="title"/>
          </p:nvPr>
        </p:nvSpPr>
        <p:spPr/>
        <p:txBody>
          <a:bodyPr>
            <a:normAutofit fontScale="90000"/>
          </a:bodyPr>
          <a:lstStyle/>
          <a:p>
            <a:r>
              <a:rPr lang="en-US" dirty="0"/>
              <a:t>GPT Examples: </a:t>
            </a:r>
            <a:endParaRPr lang="en-KE" dirty="0"/>
          </a:p>
        </p:txBody>
      </p:sp>
      <p:sp>
        <p:nvSpPr>
          <p:cNvPr id="3" name="Content Placeholder 2">
            <a:extLst>
              <a:ext uri="{FF2B5EF4-FFF2-40B4-BE49-F238E27FC236}">
                <a16:creationId xmlns:a16="http://schemas.microsoft.com/office/drawing/2014/main" id="{2B77DAA1-DA9D-9F1A-3D35-78381F6EFBAE}"/>
              </a:ext>
            </a:extLst>
          </p:cNvPr>
          <p:cNvSpPr>
            <a:spLocks noGrp="1"/>
          </p:cNvSpPr>
          <p:nvPr>
            <p:ph idx="1"/>
          </p:nvPr>
        </p:nvSpPr>
        <p:spPr/>
        <p:txBody>
          <a:bodyPr>
            <a:normAutofit fontScale="77500" lnSpcReduction="20000"/>
          </a:bodyPr>
          <a:lstStyle/>
          <a:p>
            <a:r>
              <a:rPr lang="en-US" b="1" dirty="0">
                <a:solidFill>
                  <a:schemeClr val="accent6">
                    <a:lumMod val="50000"/>
                  </a:schemeClr>
                </a:solidFill>
              </a:rPr>
              <a:t>GPT</a:t>
            </a:r>
            <a:r>
              <a:rPr lang="en-US" dirty="0"/>
              <a:t>: The original GPT model released by OpenAI, with 117 million parameters, capable of generating coherent and contextually relevant text.</a:t>
            </a:r>
          </a:p>
          <a:p>
            <a:r>
              <a:rPr lang="en-US" b="1" dirty="0">
                <a:solidFill>
                  <a:schemeClr val="accent6">
                    <a:lumMod val="50000"/>
                  </a:schemeClr>
                </a:solidFill>
              </a:rPr>
              <a:t>GPT-2</a:t>
            </a:r>
            <a:r>
              <a:rPr lang="en-US" dirty="0"/>
              <a:t>: An enhanced version of GPT with 1.5 billion parameters, demonstrating improved performance in text generation tasks.</a:t>
            </a:r>
          </a:p>
          <a:p>
            <a:r>
              <a:rPr lang="en-US" b="1" dirty="0">
                <a:solidFill>
                  <a:schemeClr val="accent6">
                    <a:lumMod val="50000"/>
                  </a:schemeClr>
                </a:solidFill>
              </a:rPr>
              <a:t>GPT-3:</a:t>
            </a:r>
            <a:r>
              <a:rPr lang="en-US" dirty="0"/>
              <a:t> The latest iteration of the GPT series, with 175 billion parameters, setting new benchmarks in natural language understanding and generation.</a:t>
            </a:r>
          </a:p>
          <a:p>
            <a:r>
              <a:rPr lang="en-US" b="1" dirty="0" err="1">
                <a:solidFill>
                  <a:schemeClr val="accent6">
                    <a:lumMod val="50000"/>
                  </a:schemeClr>
                </a:solidFill>
              </a:rPr>
              <a:t>MiniLM</a:t>
            </a:r>
            <a:r>
              <a:rPr lang="en-US" dirty="0"/>
              <a:t>: A compact version of GPT developed by Microsoft, designed for efficient deployment on edge devices with limited computational resources.</a:t>
            </a:r>
            <a:endParaRPr lang="en-KE" dirty="0"/>
          </a:p>
        </p:txBody>
      </p:sp>
    </p:spTree>
    <p:extLst>
      <p:ext uri="{BB962C8B-B14F-4D97-AF65-F5344CB8AC3E}">
        <p14:creationId xmlns:p14="http://schemas.microsoft.com/office/powerpoint/2010/main" val="23984964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57E4-664A-D984-D821-56931ED45E62}"/>
              </a:ext>
            </a:extLst>
          </p:cNvPr>
          <p:cNvSpPr>
            <a:spLocks noGrp="1"/>
          </p:cNvSpPr>
          <p:nvPr>
            <p:ph type="title"/>
          </p:nvPr>
        </p:nvSpPr>
        <p:spPr/>
        <p:txBody>
          <a:bodyPr>
            <a:normAutofit fontScale="90000"/>
          </a:bodyPr>
          <a:lstStyle/>
          <a:p>
            <a:r>
              <a:rPr lang="en-US" dirty="0"/>
              <a:t>CNN</a:t>
            </a:r>
            <a:endParaRPr lang="en-KE" dirty="0"/>
          </a:p>
        </p:txBody>
      </p:sp>
      <p:sp>
        <p:nvSpPr>
          <p:cNvPr id="3" name="Content Placeholder 2">
            <a:extLst>
              <a:ext uri="{FF2B5EF4-FFF2-40B4-BE49-F238E27FC236}">
                <a16:creationId xmlns:a16="http://schemas.microsoft.com/office/drawing/2014/main" id="{0FC9DF70-BC1B-6B11-8840-C62BDBC842FF}"/>
              </a:ext>
            </a:extLst>
          </p:cNvPr>
          <p:cNvSpPr>
            <a:spLocks noGrp="1"/>
          </p:cNvSpPr>
          <p:nvPr>
            <p:ph idx="1"/>
          </p:nvPr>
        </p:nvSpPr>
        <p:spPr/>
        <p:txBody>
          <a:bodyPr>
            <a:normAutofit fontScale="70000" lnSpcReduction="20000"/>
          </a:bodyPr>
          <a:lstStyle/>
          <a:p>
            <a:pPr marL="0" indent="0">
              <a:buNone/>
            </a:pPr>
            <a:r>
              <a:rPr lang="en-US" sz="4600" b="1" dirty="0">
                <a:solidFill>
                  <a:schemeClr val="accent6">
                    <a:lumMod val="50000"/>
                  </a:schemeClr>
                </a:solidFill>
                <a:highlight>
                  <a:srgbClr val="000000"/>
                </a:highlight>
              </a:rPr>
              <a:t>CNN (Convolutional Neural Network)</a:t>
            </a:r>
          </a:p>
          <a:p>
            <a:pPr marL="0" indent="0">
              <a:buNone/>
            </a:pPr>
            <a:r>
              <a:rPr lang="en-US" dirty="0"/>
              <a:t>   - CNN is a class of deep neural networks commonly used in computer vision tasks such as image classification, object detection, and image segmentation.</a:t>
            </a:r>
          </a:p>
          <a:p>
            <a:pPr marL="0" indent="0">
              <a:buNone/>
            </a:pPr>
            <a:r>
              <a:rPr lang="en-US" dirty="0"/>
              <a:t>   - CNNs consist of multiple layers, including convolutional layers, pooling layers, and fully connected layers. Convolutional layers apply convolution operations to input images, extracting features at different spatial scales. Pooling layers reduce the spatial dimensions of feature maps, helping to make the network more computationally efficient. Fully connected layers perform classification based on the extracted features.</a:t>
            </a:r>
          </a:p>
          <a:p>
            <a:pPr marL="0" indent="0">
              <a:buNone/>
            </a:pPr>
            <a:r>
              <a:rPr lang="en-US" dirty="0"/>
              <a:t>   - CNNs have achieved state-of-the-art performance in various computer vision benchmarks, owing to their ability to automatically learn hierarchical representations of visual data.</a:t>
            </a:r>
          </a:p>
          <a:p>
            <a:pPr marL="0" indent="0">
              <a:buNone/>
            </a:pPr>
            <a:endParaRPr lang="en-KE" dirty="0"/>
          </a:p>
        </p:txBody>
      </p:sp>
    </p:spTree>
    <p:extLst>
      <p:ext uri="{BB962C8B-B14F-4D97-AF65-F5344CB8AC3E}">
        <p14:creationId xmlns:p14="http://schemas.microsoft.com/office/powerpoint/2010/main" val="1717630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7D7E-6CEA-76B5-EF41-5430C98F0895}"/>
              </a:ext>
            </a:extLst>
          </p:cNvPr>
          <p:cNvSpPr>
            <a:spLocks noGrp="1"/>
          </p:cNvSpPr>
          <p:nvPr>
            <p:ph type="title"/>
          </p:nvPr>
        </p:nvSpPr>
        <p:spPr/>
        <p:txBody>
          <a:bodyPr>
            <a:normAutofit fontScale="90000"/>
          </a:bodyPr>
          <a:lstStyle/>
          <a:p>
            <a:r>
              <a:rPr lang="en-US" dirty="0"/>
              <a:t>CNN Examples:</a:t>
            </a:r>
            <a:endParaRPr lang="en-KE" dirty="0"/>
          </a:p>
        </p:txBody>
      </p:sp>
      <p:sp>
        <p:nvSpPr>
          <p:cNvPr id="3" name="Content Placeholder 2">
            <a:extLst>
              <a:ext uri="{FF2B5EF4-FFF2-40B4-BE49-F238E27FC236}">
                <a16:creationId xmlns:a16="http://schemas.microsoft.com/office/drawing/2014/main" id="{F800C0D2-8676-4A90-C9AB-702C47379D47}"/>
              </a:ext>
            </a:extLst>
          </p:cNvPr>
          <p:cNvSpPr>
            <a:spLocks noGrp="1"/>
          </p:cNvSpPr>
          <p:nvPr>
            <p:ph idx="1"/>
          </p:nvPr>
        </p:nvSpPr>
        <p:spPr/>
        <p:txBody>
          <a:bodyPr>
            <a:normAutofit fontScale="70000" lnSpcReduction="20000"/>
          </a:bodyPr>
          <a:lstStyle/>
          <a:p>
            <a:r>
              <a:rPr lang="en-US" b="1" dirty="0" err="1">
                <a:solidFill>
                  <a:schemeClr val="accent6">
                    <a:lumMod val="50000"/>
                  </a:schemeClr>
                </a:solidFill>
              </a:rPr>
              <a:t>AlexNet</a:t>
            </a:r>
            <a:r>
              <a:rPr lang="en-US" dirty="0"/>
              <a:t>: A pioneering CNN architecture developed by Alex </a:t>
            </a:r>
            <a:r>
              <a:rPr lang="en-US" dirty="0" err="1"/>
              <a:t>Krizhevsky</a:t>
            </a:r>
            <a:r>
              <a:rPr lang="en-US" dirty="0"/>
              <a:t>, Ilya </a:t>
            </a:r>
            <a:r>
              <a:rPr lang="en-US" dirty="0" err="1"/>
              <a:t>Sutskever</a:t>
            </a:r>
            <a:r>
              <a:rPr lang="en-US" dirty="0"/>
              <a:t>, and Geoffrey Hinton, which achieved breakthrough performance in the ImageNet Large Scale Visual Recognition Challenge (ILSVRC) 2012.</a:t>
            </a:r>
          </a:p>
          <a:p>
            <a:r>
              <a:rPr lang="en-US" b="1" dirty="0" err="1">
                <a:solidFill>
                  <a:schemeClr val="accent6">
                    <a:lumMod val="50000"/>
                  </a:schemeClr>
                </a:solidFill>
              </a:rPr>
              <a:t>VGGNet</a:t>
            </a:r>
            <a:r>
              <a:rPr lang="en-US" dirty="0"/>
              <a:t>: A deep CNN architecture developed by the Visual Geometry Group (VGG) at the University of Oxford, known for its simplicity and effectiveness in image classification tasks.</a:t>
            </a:r>
          </a:p>
          <a:p>
            <a:r>
              <a:rPr lang="en-US" b="1" dirty="0" err="1">
                <a:solidFill>
                  <a:schemeClr val="accent6">
                    <a:lumMod val="50000"/>
                  </a:schemeClr>
                </a:solidFill>
              </a:rPr>
              <a:t>ResNet</a:t>
            </a:r>
            <a:r>
              <a:rPr lang="en-US" dirty="0"/>
              <a:t> (</a:t>
            </a:r>
            <a:r>
              <a:rPr lang="en-US" dirty="0">
                <a:solidFill>
                  <a:schemeClr val="accent6">
                    <a:lumMod val="50000"/>
                  </a:schemeClr>
                </a:solidFill>
              </a:rPr>
              <a:t>Residual Network</a:t>
            </a:r>
            <a:r>
              <a:rPr lang="en-US" dirty="0"/>
              <a:t>): An innovative CNN architecture introduced by </a:t>
            </a:r>
            <a:r>
              <a:rPr lang="en-US" dirty="0" err="1"/>
              <a:t>Kaiming</a:t>
            </a:r>
            <a:r>
              <a:rPr lang="en-US" dirty="0"/>
              <a:t> He et al., featuring skip connections that facilitate the training of very deep networks.</a:t>
            </a:r>
          </a:p>
          <a:p>
            <a:r>
              <a:rPr lang="en-US" b="1" dirty="0">
                <a:solidFill>
                  <a:schemeClr val="accent6">
                    <a:lumMod val="50000"/>
                  </a:schemeClr>
                </a:solidFill>
              </a:rPr>
              <a:t>Inception</a:t>
            </a:r>
            <a:r>
              <a:rPr lang="en-US" dirty="0"/>
              <a:t>: A family of CNN architectures developed by Google AI, characterized by the use of multi-scale convolutional filters and parallel branches to capture diverse features at different spatial scales.</a:t>
            </a:r>
            <a:endParaRPr lang="en-KE" dirty="0"/>
          </a:p>
        </p:txBody>
      </p:sp>
    </p:spTree>
    <p:extLst>
      <p:ext uri="{BB962C8B-B14F-4D97-AF65-F5344CB8AC3E}">
        <p14:creationId xmlns:p14="http://schemas.microsoft.com/office/powerpoint/2010/main" val="30882790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5309-7966-7BD6-5285-12204FC25A12}"/>
              </a:ext>
            </a:extLst>
          </p:cNvPr>
          <p:cNvSpPr>
            <a:spLocks noGrp="1"/>
          </p:cNvSpPr>
          <p:nvPr>
            <p:ph type="title"/>
          </p:nvPr>
        </p:nvSpPr>
        <p:spPr/>
        <p:txBody>
          <a:bodyPr>
            <a:normAutofit fontScale="90000"/>
          </a:bodyPr>
          <a:lstStyle/>
          <a:p>
            <a:r>
              <a:rPr lang="en-US" dirty="0"/>
              <a:t>LSTM</a:t>
            </a:r>
            <a:endParaRPr lang="en-KE" dirty="0"/>
          </a:p>
        </p:txBody>
      </p:sp>
      <p:sp>
        <p:nvSpPr>
          <p:cNvPr id="3" name="Content Placeholder 2">
            <a:extLst>
              <a:ext uri="{FF2B5EF4-FFF2-40B4-BE49-F238E27FC236}">
                <a16:creationId xmlns:a16="http://schemas.microsoft.com/office/drawing/2014/main" id="{187240BA-3752-3BA6-BF13-8C33A6A2C568}"/>
              </a:ext>
            </a:extLst>
          </p:cNvPr>
          <p:cNvSpPr>
            <a:spLocks noGrp="1"/>
          </p:cNvSpPr>
          <p:nvPr>
            <p:ph idx="1"/>
          </p:nvPr>
        </p:nvSpPr>
        <p:spPr/>
        <p:txBody>
          <a:bodyPr>
            <a:normAutofit lnSpcReduction="10000"/>
          </a:bodyPr>
          <a:lstStyle/>
          <a:p>
            <a:pPr marL="0" indent="0">
              <a:lnSpc>
                <a:spcPct val="107000"/>
              </a:lnSpc>
              <a:spcAft>
                <a:spcPts val="800"/>
              </a:spcAft>
              <a:buNone/>
            </a:pPr>
            <a:r>
              <a:rPr lang="en-KE" sz="3600" b="1" dirty="0">
                <a:solidFill>
                  <a:schemeClr val="accent6">
                    <a:lumMod val="50000"/>
                  </a:schemeClr>
                </a:solidFill>
                <a:effectLst/>
                <a:highlight>
                  <a:srgbClr val="000000"/>
                </a:highlight>
                <a:latin typeface="Calibri" panose="020F0502020204030204" pitchFamily="34" charset="0"/>
                <a:ea typeface="Yu Mincho" panose="02020400000000000000" pitchFamily="18" charset="-128"/>
                <a:cs typeface="Times New Roman" panose="02020603050405020304" pitchFamily="18" charset="0"/>
              </a:rPr>
              <a:t>LSTM (Long Short-Term Memory)</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LSTM is a type of </a:t>
            </a:r>
            <a:r>
              <a:rPr lang="en-KE" sz="2400" dirty="0">
                <a:solidFill>
                  <a:schemeClr val="accent6">
                    <a:lumMod val="50000"/>
                  </a:schemeClr>
                </a:solidFill>
                <a:effectLst/>
                <a:latin typeface="Calibri" panose="020F0502020204030204" pitchFamily="34" charset="0"/>
                <a:ea typeface="Yu Mincho" panose="02020400000000000000" pitchFamily="18" charset="-128"/>
                <a:cs typeface="Times New Roman" panose="02020603050405020304" pitchFamily="18" charset="0"/>
              </a:rPr>
              <a:t>recurrent neural network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(RNN) architecture designed to capture long-term dependencies in sequential data such as text, speech, and time series.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Traditional </a:t>
            </a:r>
            <a:r>
              <a:rPr lang="en-KE" sz="2400" dirty="0" err="1">
                <a:effectLst/>
                <a:latin typeface="Calibri" panose="020F0502020204030204" pitchFamily="34" charset="0"/>
                <a:ea typeface="Yu Mincho" panose="02020400000000000000" pitchFamily="18" charset="-128"/>
                <a:cs typeface="Times New Roman" panose="02020603050405020304" pitchFamily="18" charset="0"/>
              </a:rPr>
              <a:t>RNNs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suffer from the vanishing gradient problem, making it challenging to learn long-range dependencies. LSTM addresses this issue by introducing memory cells and gating mechanisms that control the flow of information through the network.</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LSTM cells maintain an internal state that can be updated, forgotten, or outputted at each time step, allowing them to capture long-term dependencies and remember relevant information over extended sequences. This makes LSTM particularly effective for tasks such as language </a:t>
            </a:r>
            <a:r>
              <a:rPr lang="en-KE" sz="2400" dirty="0" err="1">
                <a:effectLst/>
                <a:latin typeface="Calibri" panose="020F0502020204030204" pitchFamily="34" charset="0"/>
                <a:ea typeface="Yu Mincho" panose="02020400000000000000" pitchFamily="18" charset="-128"/>
                <a:cs typeface="Times New Roman" panose="02020603050405020304" pitchFamily="18" charset="0"/>
              </a:rPr>
              <a:t>modeling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machine translation, and speech recognition.</a:t>
            </a:r>
          </a:p>
        </p:txBody>
      </p:sp>
    </p:spTree>
    <p:extLst>
      <p:ext uri="{BB962C8B-B14F-4D97-AF65-F5344CB8AC3E}">
        <p14:creationId xmlns:p14="http://schemas.microsoft.com/office/powerpoint/2010/main" val="3418312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2D4E-14BC-E6E1-0DD1-86987CFD63FC}"/>
              </a:ext>
            </a:extLst>
          </p:cNvPr>
          <p:cNvSpPr>
            <a:spLocks noGrp="1"/>
          </p:cNvSpPr>
          <p:nvPr>
            <p:ph type="title"/>
          </p:nvPr>
        </p:nvSpPr>
        <p:spPr/>
        <p:txBody>
          <a:bodyPr>
            <a:normAutofit fontScale="90000"/>
          </a:bodyPr>
          <a:lstStyle/>
          <a:p>
            <a:r>
              <a:rPr lang="en-US" dirty="0"/>
              <a:t>LSTM Examples:</a:t>
            </a:r>
            <a:endParaRPr lang="en-KE" dirty="0"/>
          </a:p>
        </p:txBody>
      </p:sp>
      <p:sp>
        <p:nvSpPr>
          <p:cNvPr id="3" name="Content Placeholder 2">
            <a:extLst>
              <a:ext uri="{FF2B5EF4-FFF2-40B4-BE49-F238E27FC236}">
                <a16:creationId xmlns:a16="http://schemas.microsoft.com/office/drawing/2014/main" id="{1A30A69B-CC36-CF1A-D06D-636F6C986B4E}"/>
              </a:ext>
            </a:extLst>
          </p:cNvPr>
          <p:cNvSpPr>
            <a:spLocks noGrp="1"/>
          </p:cNvSpPr>
          <p:nvPr>
            <p:ph idx="1"/>
          </p:nvPr>
        </p:nvSpPr>
        <p:spPr/>
        <p:txBody>
          <a:bodyPr>
            <a:normAutofit fontScale="70000" lnSpcReduction="20000"/>
          </a:bodyPr>
          <a:lstStyle/>
          <a:p>
            <a:r>
              <a:rPr lang="en-US" b="1" dirty="0">
                <a:solidFill>
                  <a:schemeClr val="accent6">
                    <a:lumMod val="50000"/>
                  </a:schemeClr>
                </a:solidFill>
              </a:rPr>
              <a:t>Vanilla LSTM</a:t>
            </a:r>
            <a:r>
              <a:rPr lang="en-US" dirty="0"/>
              <a:t>: The standard LSTM architecture introduced by Sepp </a:t>
            </a:r>
            <a:r>
              <a:rPr lang="en-US" dirty="0" err="1"/>
              <a:t>Hochreiter</a:t>
            </a:r>
            <a:r>
              <a:rPr lang="en-US" dirty="0"/>
              <a:t> and Jürgen </a:t>
            </a:r>
            <a:r>
              <a:rPr lang="en-US" dirty="0" err="1"/>
              <a:t>Schmidhuber</a:t>
            </a:r>
            <a:r>
              <a:rPr lang="en-US" dirty="0"/>
              <a:t>, featuring input, forget, and output gates to control the flow of information.</a:t>
            </a:r>
          </a:p>
          <a:p>
            <a:r>
              <a:rPr lang="en-US" b="1" dirty="0">
                <a:solidFill>
                  <a:schemeClr val="accent6">
                    <a:lumMod val="50000"/>
                  </a:schemeClr>
                </a:solidFill>
              </a:rPr>
              <a:t>Stacked LSTM</a:t>
            </a:r>
            <a:r>
              <a:rPr lang="en-US" dirty="0"/>
              <a:t>: A variant of LSTM in which multiple LSTM layers are stacked on top of each other, allowing the model to learn hierarchical representations of sequential data.</a:t>
            </a:r>
          </a:p>
          <a:p>
            <a:r>
              <a:rPr lang="en-US" b="1" dirty="0" err="1">
                <a:solidFill>
                  <a:schemeClr val="accent6">
                    <a:lumMod val="50000"/>
                  </a:schemeClr>
                </a:solidFill>
              </a:rPr>
              <a:t>BiLSTM</a:t>
            </a:r>
            <a:r>
              <a:rPr lang="en-US" dirty="0"/>
              <a:t> (</a:t>
            </a:r>
            <a:r>
              <a:rPr lang="en-US" dirty="0">
                <a:solidFill>
                  <a:schemeClr val="accent6">
                    <a:lumMod val="50000"/>
                  </a:schemeClr>
                </a:solidFill>
              </a:rPr>
              <a:t>Bidirectional LSTM</a:t>
            </a:r>
            <a:r>
              <a:rPr lang="en-US" dirty="0"/>
              <a:t>): An extension of LSTM that processes input sequences in both forward and backward directions, capturing context from both past and future timesteps.</a:t>
            </a:r>
          </a:p>
          <a:p>
            <a:r>
              <a:rPr lang="en-US" b="1" dirty="0">
                <a:solidFill>
                  <a:schemeClr val="accent6">
                    <a:lumMod val="50000"/>
                  </a:schemeClr>
                </a:solidFill>
              </a:rPr>
              <a:t>GRU</a:t>
            </a:r>
            <a:r>
              <a:rPr lang="en-US" dirty="0"/>
              <a:t> (</a:t>
            </a:r>
            <a:r>
              <a:rPr lang="en-US" dirty="0">
                <a:solidFill>
                  <a:schemeClr val="accent6">
                    <a:lumMod val="50000"/>
                  </a:schemeClr>
                </a:solidFill>
              </a:rPr>
              <a:t>Gated Recurrent Unit</a:t>
            </a:r>
            <a:r>
              <a:rPr lang="en-US" dirty="0"/>
              <a:t>): A simplified variant of LSTM introduced by </a:t>
            </a:r>
            <a:r>
              <a:rPr lang="en-US" dirty="0" err="1"/>
              <a:t>Kyunghyun</a:t>
            </a:r>
            <a:r>
              <a:rPr lang="en-US" dirty="0"/>
              <a:t> Cho et al., featuring fewer parameters and computations while retaining comparable performance in sequence modeling tasks.</a:t>
            </a:r>
            <a:endParaRPr lang="en-KE" dirty="0"/>
          </a:p>
        </p:txBody>
      </p:sp>
    </p:spTree>
    <p:extLst>
      <p:ext uri="{BB962C8B-B14F-4D97-AF65-F5344CB8AC3E}">
        <p14:creationId xmlns:p14="http://schemas.microsoft.com/office/powerpoint/2010/main" val="13892607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160044-work-template-16x9</Template>
  <TotalTime>813</TotalTime>
  <Words>1258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AI models</vt:lpstr>
      <vt:lpstr>BERT</vt:lpstr>
      <vt:lpstr>BERT Examples:</vt:lpstr>
      <vt:lpstr>GPT</vt:lpstr>
      <vt:lpstr>GPT Examples: </vt:lpstr>
      <vt:lpstr>CNN</vt:lpstr>
      <vt:lpstr>CNN Examples:</vt:lpstr>
      <vt:lpstr>LSTM</vt:lpstr>
      <vt:lpstr>LSTM Examples:</vt:lpstr>
      <vt:lpstr>Transformer </vt:lpstr>
      <vt:lpstr>Transformers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models</dc:title>
  <dc:creator>chakin kim</dc:creator>
  <cp:lastModifiedBy>chakin kim</cp:lastModifiedBy>
  <cp:revision>3</cp:revision>
  <dcterms:created xsi:type="dcterms:W3CDTF">2024-05-11T07:17:51Z</dcterms:created>
  <dcterms:modified xsi:type="dcterms:W3CDTF">2024-05-11T20:51:08Z</dcterms:modified>
</cp:coreProperties>
</file>