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sorterViewPr>
    <p:cViewPr>
      <p:scale>
        <a:sx n="100" d="100"/>
        <a:sy n="100" d="100"/>
      </p:scale>
      <p:origin x="0" y="-263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1014284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fld id="{583896D6-F8C6-4986-8E35-7938057EAEE0}" type="datetimeFigureOut">
              <a:rPr lang="en-KE" smtClean="0"/>
              <a:t>11/05/2024</a:t>
            </a:fld>
            <a:endParaRPr lang="en-KE"/>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endParaRPr lang="en-KE"/>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2D5A7E2C-FF05-4E1C-8AEA-65A4EBFC11E2}" type="slidenum">
              <a:rPr lang="en-KE" smtClean="0"/>
              <a:t>‹#›</a:t>
            </a:fld>
            <a:endParaRPr lang="en-KE"/>
          </a:p>
        </p:txBody>
      </p:sp>
    </p:spTree>
    <p:extLst>
      <p:ext uri="{BB962C8B-B14F-4D97-AF65-F5344CB8AC3E}">
        <p14:creationId xmlns:p14="http://schemas.microsoft.com/office/powerpoint/2010/main" val="1681659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583896D6-F8C6-4986-8E35-7938057EAEE0}" type="datetimeFigureOut">
              <a:rPr lang="en-KE" smtClean="0"/>
              <a:t>11/05/2024</a:t>
            </a:fld>
            <a:endParaRPr lang="en-KE"/>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endParaRPr lang="en-KE"/>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2D5A7E2C-FF05-4E1C-8AEA-65A4EBFC11E2}" type="slidenum">
              <a:rPr lang="en-KE" smtClean="0"/>
              <a:t>‹#›</a:t>
            </a:fld>
            <a:endParaRPr lang="en-KE"/>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59921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fld id="{583896D6-F8C6-4986-8E35-7938057EAEE0}" type="datetimeFigureOut">
              <a:rPr lang="en-KE" smtClean="0"/>
              <a:t>11/05/2024</a:t>
            </a:fld>
            <a:endParaRPr lang="en-KE"/>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endParaRPr lang="en-KE"/>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2D5A7E2C-FF05-4E1C-8AEA-65A4EBFC11E2}" type="slidenum">
              <a:rPr lang="en-KE" smtClean="0"/>
              <a:t>‹#›</a:t>
            </a:fld>
            <a:endParaRPr lang="en-KE"/>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8401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fld id="{583896D6-F8C6-4986-8E35-7938057EAEE0}" type="datetimeFigureOut">
              <a:rPr lang="en-KE" smtClean="0"/>
              <a:t>11/05/2024</a:t>
            </a:fld>
            <a:endParaRPr lang="en-KE"/>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endParaRPr lang="en-KE"/>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2D5A7E2C-FF05-4E1C-8AEA-65A4EBFC11E2}" type="slidenum">
              <a:rPr lang="en-KE" smtClean="0"/>
              <a:t>‹#›</a:t>
            </a:fld>
            <a:endParaRPr lang="en-KE"/>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1497870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fld id="{583896D6-F8C6-4986-8E35-7938057EAEE0}" type="datetimeFigureOut">
              <a:rPr lang="en-KE" smtClean="0"/>
              <a:t>11/05/2024</a:t>
            </a:fld>
            <a:endParaRPr lang="en-KE"/>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endParaRPr lang="en-KE"/>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2D5A7E2C-FF05-4E1C-8AEA-65A4EBFC11E2}" type="slidenum">
              <a:rPr lang="en-KE" smtClean="0"/>
              <a:t>‹#›</a:t>
            </a:fld>
            <a:endParaRPr lang="en-KE"/>
          </a:p>
        </p:txBody>
      </p:sp>
    </p:spTree>
    <p:extLst>
      <p:ext uri="{BB962C8B-B14F-4D97-AF65-F5344CB8AC3E}">
        <p14:creationId xmlns:p14="http://schemas.microsoft.com/office/powerpoint/2010/main" val="26726367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583896D6-F8C6-4986-8E35-7938057EAEE0}" type="datetimeFigureOut">
              <a:rPr lang="en-KE" smtClean="0"/>
              <a:t>11/05/2024</a:t>
            </a:fld>
            <a:endParaRPr lang="en-KE"/>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endParaRPr lang="en-KE"/>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2D5A7E2C-FF05-4E1C-8AEA-65A4EBFC11E2}" type="slidenum">
              <a:rPr lang="en-KE" smtClean="0"/>
              <a:t>‹#›</a:t>
            </a:fld>
            <a:endParaRPr lang="en-KE"/>
          </a:p>
        </p:txBody>
      </p:sp>
    </p:spTree>
    <p:extLst>
      <p:ext uri="{BB962C8B-B14F-4D97-AF65-F5344CB8AC3E}">
        <p14:creationId xmlns:p14="http://schemas.microsoft.com/office/powerpoint/2010/main" val="2981474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fld id="{583896D6-F8C6-4986-8E35-7938057EAEE0}" type="datetimeFigureOut">
              <a:rPr lang="en-KE" smtClean="0"/>
              <a:t>11/05/2024</a:t>
            </a:fld>
            <a:endParaRPr lang="en-KE"/>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endParaRPr lang="en-KE"/>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2D5A7E2C-FF05-4E1C-8AEA-65A4EBFC11E2}" type="slidenum">
              <a:rPr lang="en-KE" smtClean="0"/>
              <a:t>‹#›</a:t>
            </a:fld>
            <a:endParaRPr lang="en-KE"/>
          </a:p>
        </p:txBody>
      </p:sp>
    </p:spTree>
    <p:extLst>
      <p:ext uri="{BB962C8B-B14F-4D97-AF65-F5344CB8AC3E}">
        <p14:creationId xmlns:p14="http://schemas.microsoft.com/office/powerpoint/2010/main" val="1539791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583896D6-F8C6-4986-8E35-7938057EAEE0}" type="datetimeFigureOut">
              <a:rPr lang="en-KE" smtClean="0"/>
              <a:t>11/05/2024</a:t>
            </a:fld>
            <a:endParaRPr lang="en-KE"/>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endParaRPr lang="en-KE"/>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2D5A7E2C-FF05-4E1C-8AEA-65A4EBFC11E2}" type="slidenum">
              <a:rPr lang="en-KE" smtClean="0"/>
              <a:t>‹#›</a:t>
            </a:fld>
            <a:endParaRPr lang="en-KE"/>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2396649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583896D6-F8C6-4986-8E35-7938057EAEE0}" type="datetimeFigureOut">
              <a:rPr lang="en-KE" smtClean="0"/>
              <a:t>11/05/2024</a:t>
            </a:fld>
            <a:endParaRPr lang="en-KE"/>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endParaRPr lang="en-KE"/>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2D5A7E2C-FF05-4E1C-8AEA-65A4EBFC11E2}" type="slidenum">
              <a:rPr lang="en-KE" smtClean="0"/>
              <a:t>‹#›</a:t>
            </a:fld>
            <a:endParaRPr lang="en-KE"/>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3291700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548164233"/>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858972666"/>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fld id="{583896D6-F8C6-4986-8E35-7938057EAEE0}" type="datetimeFigureOut">
              <a:rPr lang="en-KE" smtClean="0"/>
              <a:t>11/05/2024</a:t>
            </a:fld>
            <a:endParaRPr lang="en-KE"/>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endParaRPr lang="en-KE"/>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2D5A7E2C-FF05-4E1C-8AEA-65A4EBFC11E2}" type="slidenum">
              <a:rPr lang="en-KE" smtClean="0"/>
              <a:t>‹#›</a:t>
            </a:fld>
            <a:endParaRPr lang="en-KE"/>
          </a:p>
        </p:txBody>
      </p:sp>
    </p:spTree>
    <p:extLst>
      <p:ext uri="{BB962C8B-B14F-4D97-AF65-F5344CB8AC3E}">
        <p14:creationId xmlns:p14="http://schemas.microsoft.com/office/powerpoint/2010/main" val="3847219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583896D6-F8C6-4986-8E35-7938057EAEE0}" type="datetimeFigureOut">
              <a:rPr lang="en-KE" smtClean="0"/>
              <a:t>11/05/2024</a:t>
            </a:fld>
            <a:endParaRPr lang="en-KE"/>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endParaRPr lang="en-KE"/>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2D5A7E2C-FF05-4E1C-8AEA-65A4EBFC11E2}" type="slidenum">
              <a:rPr lang="en-KE" smtClean="0"/>
              <a:t>‹#›</a:t>
            </a:fld>
            <a:endParaRPr lang="en-KE"/>
          </a:p>
        </p:txBody>
      </p:sp>
    </p:spTree>
    <p:extLst>
      <p:ext uri="{BB962C8B-B14F-4D97-AF65-F5344CB8AC3E}">
        <p14:creationId xmlns:p14="http://schemas.microsoft.com/office/powerpoint/2010/main" val="1917756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fld id="{583896D6-F8C6-4986-8E35-7938057EAEE0}" type="datetimeFigureOut">
              <a:rPr lang="en-KE" smtClean="0"/>
              <a:t>11/05/2024</a:t>
            </a:fld>
            <a:endParaRPr lang="en-KE"/>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endParaRPr lang="en-KE"/>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2D5A7E2C-FF05-4E1C-8AEA-65A4EBFC11E2}" type="slidenum">
              <a:rPr lang="en-KE" smtClean="0"/>
              <a:t>‹#›</a:t>
            </a:fld>
            <a:endParaRPr lang="en-KE"/>
          </a:p>
        </p:txBody>
      </p:sp>
    </p:spTree>
    <p:extLst>
      <p:ext uri="{BB962C8B-B14F-4D97-AF65-F5344CB8AC3E}">
        <p14:creationId xmlns:p14="http://schemas.microsoft.com/office/powerpoint/2010/main" val="2889090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fld id="{583896D6-F8C6-4986-8E35-7938057EAEE0}" type="datetimeFigureOut">
              <a:rPr lang="en-KE" smtClean="0"/>
              <a:t>11/05/2024</a:t>
            </a:fld>
            <a:endParaRPr lang="en-KE"/>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endParaRPr lang="en-KE"/>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2D5A7E2C-FF05-4E1C-8AEA-65A4EBFC11E2}" type="slidenum">
              <a:rPr lang="en-KE" smtClean="0"/>
              <a:t>‹#›</a:t>
            </a:fld>
            <a:endParaRPr lang="en-KE"/>
          </a:p>
        </p:txBody>
      </p:sp>
    </p:spTree>
    <p:extLst>
      <p:ext uri="{BB962C8B-B14F-4D97-AF65-F5344CB8AC3E}">
        <p14:creationId xmlns:p14="http://schemas.microsoft.com/office/powerpoint/2010/main" val="3999357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fld id="{583896D6-F8C6-4986-8E35-7938057EAEE0}" type="datetimeFigureOut">
              <a:rPr lang="en-KE" smtClean="0"/>
              <a:t>11/05/2024</a:t>
            </a:fld>
            <a:endParaRPr lang="en-KE"/>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endParaRPr lang="en-KE"/>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2D5A7E2C-FF05-4E1C-8AEA-65A4EBFC11E2}" type="slidenum">
              <a:rPr lang="en-KE" smtClean="0"/>
              <a:t>‹#›</a:t>
            </a:fld>
            <a:endParaRPr lang="en-KE"/>
          </a:p>
        </p:txBody>
      </p:sp>
    </p:spTree>
    <p:extLst>
      <p:ext uri="{BB962C8B-B14F-4D97-AF65-F5344CB8AC3E}">
        <p14:creationId xmlns:p14="http://schemas.microsoft.com/office/powerpoint/2010/main" val="10050898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E3B13-C4E8-446A-CCED-0DBBAEBC3097}"/>
              </a:ext>
            </a:extLst>
          </p:cNvPr>
          <p:cNvSpPr>
            <a:spLocks noGrp="1"/>
          </p:cNvSpPr>
          <p:nvPr>
            <p:ph type="ctrTitle"/>
          </p:nvPr>
        </p:nvSpPr>
        <p:spPr>
          <a:xfrm>
            <a:off x="3359149" y="389840"/>
            <a:ext cx="8281987" cy="3897347"/>
          </a:xfrm>
        </p:spPr>
        <p:txBody>
          <a:bodyPr/>
          <a:lstStyle/>
          <a:p>
            <a:pPr marL="571500" indent="-571500">
              <a:buFont typeface="Wingdings" panose="05000000000000000000" pitchFamily="2" charset="2"/>
              <a:buChar char="Ø"/>
            </a:pPr>
            <a:r>
              <a:rPr lang="en-US" sz="4400" dirty="0"/>
              <a:t>INTRODUCTION TO PROMPT ENGINEERING</a:t>
            </a:r>
            <a:br>
              <a:rPr lang="en-US" sz="4400" dirty="0"/>
            </a:br>
            <a:br>
              <a:rPr lang="en-US" sz="4400" dirty="0"/>
            </a:br>
            <a:r>
              <a:rPr lang="en-US" sz="4400" dirty="0"/>
              <a:t>-Harnessing the Power of AI Prompting-</a:t>
            </a:r>
            <a:endParaRPr lang="en-KE" sz="4400" dirty="0"/>
          </a:p>
        </p:txBody>
      </p:sp>
      <p:sp>
        <p:nvSpPr>
          <p:cNvPr id="3" name="Subtitle 2">
            <a:extLst>
              <a:ext uri="{FF2B5EF4-FFF2-40B4-BE49-F238E27FC236}">
                <a16:creationId xmlns:a16="http://schemas.microsoft.com/office/drawing/2014/main" id="{CC2CEC34-A315-50E8-E94D-C5D7934B6DFF}"/>
              </a:ext>
            </a:extLst>
          </p:cNvPr>
          <p:cNvSpPr>
            <a:spLocks noGrp="1"/>
          </p:cNvSpPr>
          <p:nvPr>
            <p:ph type="subTitle" idx="1"/>
          </p:nvPr>
        </p:nvSpPr>
        <p:spPr>
          <a:xfrm>
            <a:off x="3359149" y="4287187"/>
            <a:ext cx="8281989" cy="1805638"/>
          </a:xfrm>
        </p:spPr>
        <p:txBody>
          <a:bodyPr/>
          <a:lstStyle/>
          <a:p>
            <a:r>
              <a:rPr lang="en-US" dirty="0"/>
              <a:t>By Chakin – PLP ACADEMY</a:t>
            </a:r>
            <a:endParaRPr lang="en-KE" dirty="0"/>
          </a:p>
        </p:txBody>
      </p:sp>
      <p:pic>
        <p:nvPicPr>
          <p:cNvPr id="5" name="Picture 4">
            <a:extLst>
              <a:ext uri="{FF2B5EF4-FFF2-40B4-BE49-F238E27FC236}">
                <a16:creationId xmlns:a16="http://schemas.microsoft.com/office/drawing/2014/main" id="{40E15F84-7B37-B030-F8B7-473C72A5B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9149" y="4814888"/>
            <a:ext cx="3890967" cy="2019135"/>
          </a:xfrm>
          <a:prstGeom prst="rect">
            <a:avLst/>
          </a:prstGeom>
        </p:spPr>
      </p:pic>
    </p:spTree>
    <p:extLst>
      <p:ext uri="{BB962C8B-B14F-4D97-AF65-F5344CB8AC3E}">
        <p14:creationId xmlns:p14="http://schemas.microsoft.com/office/powerpoint/2010/main" val="30096013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54F2B-5326-903C-FE40-23CEC1B6D813}"/>
              </a:ext>
            </a:extLst>
          </p:cNvPr>
          <p:cNvSpPr>
            <a:spLocks noGrp="1"/>
          </p:cNvSpPr>
          <p:nvPr>
            <p:ph type="title"/>
          </p:nvPr>
        </p:nvSpPr>
        <p:spPr>
          <a:xfrm>
            <a:off x="549538" y="399373"/>
            <a:ext cx="11091600" cy="874378"/>
          </a:xfrm>
        </p:spPr>
        <p:txBody>
          <a:bodyPr/>
          <a:lstStyle/>
          <a:p>
            <a:r>
              <a:rPr lang="en-US" dirty="0"/>
              <a:t>Conclusion</a:t>
            </a:r>
            <a:endParaRPr lang="en-KE" dirty="0"/>
          </a:p>
        </p:txBody>
      </p:sp>
      <p:sp>
        <p:nvSpPr>
          <p:cNvPr id="3" name="Content Placeholder 2">
            <a:extLst>
              <a:ext uri="{FF2B5EF4-FFF2-40B4-BE49-F238E27FC236}">
                <a16:creationId xmlns:a16="http://schemas.microsoft.com/office/drawing/2014/main" id="{17C3985D-4AA0-4421-1B25-27F8801CAC2F}"/>
              </a:ext>
            </a:extLst>
          </p:cNvPr>
          <p:cNvSpPr>
            <a:spLocks noGrp="1"/>
          </p:cNvSpPr>
          <p:nvPr>
            <p:ph idx="1"/>
          </p:nvPr>
        </p:nvSpPr>
        <p:spPr>
          <a:xfrm>
            <a:off x="550864" y="1423653"/>
            <a:ext cx="11090274" cy="5269456"/>
          </a:xfrm>
        </p:spPr>
        <p:txBody>
          <a:bodyPr/>
          <a:lstStyle/>
          <a:p>
            <a:pPr marL="0" indent="0">
              <a:buNone/>
            </a:pPr>
            <a:r>
              <a:rPr lang="en-US" sz="2800" dirty="0"/>
              <a:t>- Prompt engineering is a crucial aspect of AI development, enabling developers to influence AI model behavior through the careful crafting of input prompts.</a:t>
            </a:r>
          </a:p>
          <a:p>
            <a:pPr marL="0" indent="0">
              <a:buNone/>
            </a:pPr>
            <a:r>
              <a:rPr lang="en-US" sz="2800" dirty="0"/>
              <a:t>- Prompt engineering enhances the capabilities of AI systems, enabling them to generate more accurate, relevant, and human-like responses across various applications and domains.</a:t>
            </a:r>
          </a:p>
          <a:p>
            <a:pPr marL="0" indent="0">
              <a:buNone/>
            </a:pPr>
            <a:r>
              <a:rPr lang="en-US" sz="2800" dirty="0"/>
              <a:t>- Continued research and exploration in prompt engineering are essential to unlock the full potential of AI technologies and address challenges related to bias, fairness, and ethical concerns. Collaboration and interdisciplinary efforts are key to driving innovation and responsible development in the field.</a:t>
            </a:r>
          </a:p>
        </p:txBody>
      </p:sp>
    </p:spTree>
    <p:extLst>
      <p:ext uri="{BB962C8B-B14F-4D97-AF65-F5344CB8AC3E}">
        <p14:creationId xmlns:p14="http://schemas.microsoft.com/office/powerpoint/2010/main" val="25266140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5A0570-0C04-AD26-ED3A-38D289FBC59E}"/>
              </a:ext>
            </a:extLst>
          </p:cNvPr>
          <p:cNvSpPr>
            <a:spLocks noGrp="1"/>
          </p:cNvSpPr>
          <p:nvPr>
            <p:ph type="title"/>
          </p:nvPr>
        </p:nvSpPr>
        <p:spPr>
          <a:xfrm>
            <a:off x="549537" y="179892"/>
            <a:ext cx="11091600" cy="1332000"/>
          </a:xfrm>
        </p:spPr>
        <p:txBody>
          <a:bodyPr/>
          <a:lstStyle/>
          <a:p>
            <a:r>
              <a:rPr lang="en-US" dirty="0"/>
              <a:t>What is Prompt Engineering?</a:t>
            </a:r>
            <a:endParaRPr lang="en-KE" dirty="0"/>
          </a:p>
        </p:txBody>
      </p:sp>
      <p:sp>
        <p:nvSpPr>
          <p:cNvPr id="5" name="Content Placeholder 4">
            <a:extLst>
              <a:ext uri="{FF2B5EF4-FFF2-40B4-BE49-F238E27FC236}">
                <a16:creationId xmlns:a16="http://schemas.microsoft.com/office/drawing/2014/main" id="{811A1ED4-AE8C-E033-D03A-3BB92CFE04AB}"/>
              </a:ext>
            </a:extLst>
          </p:cNvPr>
          <p:cNvSpPr>
            <a:spLocks noGrp="1"/>
          </p:cNvSpPr>
          <p:nvPr>
            <p:ph idx="1"/>
          </p:nvPr>
        </p:nvSpPr>
        <p:spPr>
          <a:xfrm>
            <a:off x="550863" y="1511892"/>
            <a:ext cx="11090274" cy="5173721"/>
          </a:xfrm>
        </p:spPr>
        <p:txBody>
          <a:bodyPr/>
          <a:lstStyle/>
          <a:p>
            <a:pPr>
              <a:lnSpc>
                <a:spcPct val="107000"/>
              </a:lnSpc>
              <a:spcAft>
                <a:spcPts val="800"/>
              </a:spcAft>
            </a:pPr>
            <a:r>
              <a:rPr lang="en-KE" sz="2400" dirty="0">
                <a:effectLst/>
                <a:ea typeface="Yu Mincho" panose="02020400000000000000" pitchFamily="18" charset="-128"/>
                <a:cs typeface="Times New Roman" panose="02020603050405020304" pitchFamily="18" charset="0"/>
              </a:rPr>
              <a:t>- </a:t>
            </a:r>
            <a:r>
              <a:rPr lang="en-KE" sz="2400" b="1" dirty="0">
                <a:effectLst/>
                <a:ea typeface="Yu Mincho" panose="02020400000000000000" pitchFamily="18" charset="-128"/>
                <a:cs typeface="Times New Roman" panose="02020603050405020304" pitchFamily="18" charset="0"/>
              </a:rPr>
              <a:t>Definition of Prompt Engineering: </a:t>
            </a:r>
            <a:r>
              <a:rPr lang="en-KE" sz="2400" dirty="0">
                <a:effectLst/>
                <a:ea typeface="Yu Mincho" panose="02020400000000000000" pitchFamily="18" charset="-128"/>
                <a:cs typeface="Times New Roman" panose="02020603050405020304" pitchFamily="18" charset="0"/>
              </a:rPr>
              <a:t>Prompt engineering involves the deliberate crafting of input prompts to artificial intelligence (AI) models to influence their outputs. It focuses on designing prompts that guide AI systems to generate desired responses or </a:t>
            </a:r>
            <a:r>
              <a:rPr lang="en-KE" sz="2400" dirty="0" err="1">
                <a:effectLst/>
                <a:ea typeface="Yu Mincho" panose="02020400000000000000" pitchFamily="18" charset="-128"/>
                <a:cs typeface="Times New Roman" panose="02020603050405020304" pitchFamily="18" charset="0"/>
              </a:rPr>
              <a:t>behaviors</a:t>
            </a:r>
            <a:r>
              <a:rPr lang="en-KE" sz="2400" dirty="0">
                <a:effectLst/>
                <a:ea typeface="Yu Mincho" panose="02020400000000000000" pitchFamily="18" charset="-128"/>
                <a:cs typeface="Times New Roman" panose="02020603050405020304" pitchFamily="18" charset="0"/>
              </a:rPr>
              <a:t>.</a:t>
            </a:r>
          </a:p>
          <a:p>
            <a:pPr>
              <a:lnSpc>
                <a:spcPct val="107000"/>
              </a:lnSpc>
              <a:spcAft>
                <a:spcPts val="800"/>
              </a:spcAft>
            </a:pPr>
            <a:r>
              <a:rPr lang="en-KE" sz="2400" dirty="0">
                <a:effectLst/>
                <a:ea typeface="Yu Mincho" panose="02020400000000000000" pitchFamily="18" charset="-128"/>
                <a:cs typeface="Times New Roman" panose="02020603050405020304" pitchFamily="18" charset="0"/>
              </a:rPr>
              <a:t>- </a:t>
            </a:r>
            <a:r>
              <a:rPr lang="en-KE" sz="2400" b="1" dirty="0">
                <a:effectLst/>
                <a:ea typeface="Yu Mincho" panose="02020400000000000000" pitchFamily="18" charset="-128"/>
                <a:cs typeface="Times New Roman" panose="02020603050405020304" pitchFamily="18" charset="0"/>
              </a:rPr>
              <a:t>Explanation of its Role in AI Development</a:t>
            </a:r>
            <a:r>
              <a:rPr lang="en-KE" sz="2400" dirty="0">
                <a:effectLst/>
                <a:ea typeface="Yu Mincho" panose="02020400000000000000" pitchFamily="18" charset="-128"/>
                <a:cs typeface="Times New Roman" panose="02020603050405020304" pitchFamily="18" charset="0"/>
              </a:rPr>
              <a:t>: Prompt engineering is crucial in AI development because it allows developers to shape the </a:t>
            </a:r>
            <a:r>
              <a:rPr lang="en-KE" sz="2400" dirty="0" err="1">
                <a:effectLst/>
                <a:ea typeface="Yu Mincho" panose="02020400000000000000" pitchFamily="18" charset="-128"/>
                <a:cs typeface="Times New Roman" panose="02020603050405020304" pitchFamily="18" charset="0"/>
              </a:rPr>
              <a:t>behavior</a:t>
            </a:r>
            <a:r>
              <a:rPr lang="en-KE" sz="2400" dirty="0">
                <a:effectLst/>
                <a:ea typeface="Yu Mincho" panose="02020400000000000000" pitchFamily="18" charset="-128"/>
                <a:cs typeface="Times New Roman" panose="02020603050405020304" pitchFamily="18" charset="0"/>
              </a:rPr>
              <a:t> of AI models, enabling them to produce more accurate, relevant, and human-like responses.</a:t>
            </a:r>
          </a:p>
          <a:p>
            <a:pPr>
              <a:lnSpc>
                <a:spcPct val="107000"/>
              </a:lnSpc>
              <a:spcAft>
                <a:spcPts val="800"/>
              </a:spcAft>
            </a:pPr>
            <a:r>
              <a:rPr lang="en-KE" sz="2400" dirty="0">
                <a:effectLst/>
                <a:ea typeface="Yu Mincho" panose="02020400000000000000" pitchFamily="18" charset="-128"/>
                <a:cs typeface="Times New Roman" panose="02020603050405020304" pitchFamily="18" charset="0"/>
              </a:rPr>
              <a:t>- </a:t>
            </a:r>
            <a:r>
              <a:rPr lang="en-KE" sz="2400" b="1" dirty="0">
                <a:effectLst/>
                <a:ea typeface="Yu Mincho" panose="02020400000000000000" pitchFamily="18" charset="-128"/>
                <a:cs typeface="Times New Roman" panose="02020603050405020304" pitchFamily="18" charset="0"/>
              </a:rPr>
              <a:t>Importance in Generating Human-Like Responses</a:t>
            </a:r>
            <a:r>
              <a:rPr lang="en-KE" sz="2400" dirty="0">
                <a:effectLst/>
                <a:ea typeface="Yu Mincho" panose="02020400000000000000" pitchFamily="18" charset="-128"/>
                <a:cs typeface="Times New Roman" panose="02020603050405020304" pitchFamily="18" charset="0"/>
              </a:rPr>
              <a:t>: By providing carefully crafted prompts, prompt engineering helps AI models understand context, intent, and nuances in language, leading to more natural and human-like responses in tasks such as text generation, language translation, and dialogue systems.</a:t>
            </a:r>
          </a:p>
        </p:txBody>
      </p:sp>
    </p:spTree>
    <p:extLst>
      <p:ext uri="{BB962C8B-B14F-4D97-AF65-F5344CB8AC3E}">
        <p14:creationId xmlns:p14="http://schemas.microsoft.com/office/powerpoint/2010/main" val="1291477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9BB80-6D4F-0F58-A779-79A38F491C0A}"/>
              </a:ext>
            </a:extLst>
          </p:cNvPr>
          <p:cNvSpPr>
            <a:spLocks noGrp="1"/>
          </p:cNvSpPr>
          <p:nvPr>
            <p:ph type="title"/>
          </p:nvPr>
        </p:nvSpPr>
        <p:spPr>
          <a:xfrm>
            <a:off x="570187" y="219491"/>
            <a:ext cx="11091600" cy="1332000"/>
          </a:xfrm>
        </p:spPr>
        <p:txBody>
          <a:bodyPr/>
          <a:lstStyle/>
          <a:p>
            <a:r>
              <a:rPr lang="en-US" dirty="0"/>
              <a:t>The Evolution of AI Prompting</a:t>
            </a:r>
            <a:br>
              <a:rPr lang="en-US" dirty="0"/>
            </a:br>
            <a:endParaRPr lang="en-KE" dirty="0"/>
          </a:p>
        </p:txBody>
      </p:sp>
      <p:sp>
        <p:nvSpPr>
          <p:cNvPr id="3" name="Content Placeholder 2">
            <a:extLst>
              <a:ext uri="{FF2B5EF4-FFF2-40B4-BE49-F238E27FC236}">
                <a16:creationId xmlns:a16="http://schemas.microsoft.com/office/drawing/2014/main" id="{D57A543B-C089-3E2C-BB68-EF9930BFAA34}"/>
              </a:ext>
            </a:extLst>
          </p:cNvPr>
          <p:cNvSpPr>
            <a:spLocks noGrp="1"/>
          </p:cNvSpPr>
          <p:nvPr>
            <p:ph idx="1"/>
          </p:nvPr>
        </p:nvSpPr>
        <p:spPr>
          <a:xfrm>
            <a:off x="224853" y="1334125"/>
            <a:ext cx="11782268" cy="5125967"/>
          </a:xfrm>
        </p:spPr>
        <p:txBody>
          <a:bodyPr/>
          <a:lstStyle/>
          <a:p>
            <a:pPr marL="0" indent="0">
              <a:lnSpc>
                <a:spcPct val="107000"/>
              </a:lnSpc>
              <a:spcAft>
                <a:spcPts val="800"/>
              </a:spcAft>
              <a:buNone/>
            </a:pPr>
            <a:r>
              <a:rPr lang="en-KE" sz="2400" dirty="0">
                <a:effectLst/>
                <a:ea typeface="Yu Mincho" panose="02020400000000000000" pitchFamily="18" charset="-128"/>
                <a:cs typeface="Times New Roman" panose="02020603050405020304" pitchFamily="18" charset="0"/>
              </a:rPr>
              <a:t>- </a:t>
            </a:r>
            <a:r>
              <a:rPr lang="en-KE" sz="2400" b="1" dirty="0">
                <a:effectLst/>
                <a:ea typeface="Yu Mincho" panose="02020400000000000000" pitchFamily="18" charset="-128"/>
                <a:cs typeface="Times New Roman" panose="02020603050405020304" pitchFamily="18" charset="0"/>
              </a:rPr>
              <a:t>Overview of the Development of Prompt Engineering Techniques</a:t>
            </a:r>
            <a:r>
              <a:rPr lang="en-KE" sz="2400" dirty="0">
                <a:effectLst/>
                <a:ea typeface="Yu Mincho" panose="02020400000000000000" pitchFamily="18" charset="-128"/>
                <a:cs typeface="Times New Roman" panose="02020603050405020304" pitchFamily="18" charset="0"/>
              </a:rPr>
              <a:t>: Prompt engineering techniques have evolved in tandem with advancements in AI research and natural language processing. Initially, AI models operated primarily based on predefined rules or statistical patterns. However, with the rise of large-scale language models, prompt engineering has become more sophisticated, allowing for more precise control over model outputs.</a:t>
            </a:r>
          </a:p>
          <a:p>
            <a:pPr marL="0" indent="0">
              <a:lnSpc>
                <a:spcPct val="107000"/>
              </a:lnSpc>
              <a:spcAft>
                <a:spcPts val="800"/>
              </a:spcAft>
              <a:buNone/>
            </a:pPr>
            <a:r>
              <a:rPr lang="en-KE" sz="2400" dirty="0">
                <a:effectLst/>
                <a:ea typeface="Yu Mincho" panose="02020400000000000000" pitchFamily="18" charset="-128"/>
                <a:cs typeface="Times New Roman" panose="02020603050405020304" pitchFamily="18" charset="0"/>
              </a:rPr>
              <a:t>- </a:t>
            </a:r>
            <a:r>
              <a:rPr lang="en-KE" sz="2400" b="1" dirty="0">
                <a:effectLst/>
                <a:ea typeface="Yu Mincho" panose="02020400000000000000" pitchFamily="18" charset="-128"/>
                <a:cs typeface="Times New Roman" panose="02020603050405020304" pitchFamily="18" charset="0"/>
              </a:rPr>
              <a:t>Milestones and Innovations in the Field</a:t>
            </a:r>
            <a:r>
              <a:rPr lang="en-KE" sz="2400" dirty="0">
                <a:effectLst/>
                <a:ea typeface="Yu Mincho" panose="02020400000000000000" pitchFamily="18" charset="-128"/>
                <a:cs typeface="Times New Roman" panose="02020603050405020304" pitchFamily="18" charset="0"/>
              </a:rPr>
              <a:t>: Milestones include the development of techniques such as prompt tuning, where prompts are adjusted to steer model </a:t>
            </a:r>
            <a:r>
              <a:rPr lang="en-KE" sz="2400" dirty="0" err="1">
                <a:effectLst/>
                <a:ea typeface="Yu Mincho" panose="02020400000000000000" pitchFamily="18" charset="-128"/>
                <a:cs typeface="Times New Roman" panose="02020603050405020304" pitchFamily="18" charset="0"/>
              </a:rPr>
              <a:t>behavior</a:t>
            </a:r>
            <a:r>
              <a:rPr lang="en-KE" sz="2400" dirty="0">
                <a:effectLst/>
                <a:ea typeface="Yu Mincho" panose="02020400000000000000" pitchFamily="18" charset="-128"/>
                <a:cs typeface="Times New Roman" panose="02020603050405020304" pitchFamily="18" charset="0"/>
              </a:rPr>
              <a:t>, and prompt design, where prompts are carefully crafted to elicit specific responses.</a:t>
            </a:r>
          </a:p>
          <a:p>
            <a:pPr marL="0" indent="0">
              <a:lnSpc>
                <a:spcPct val="107000"/>
              </a:lnSpc>
              <a:spcAft>
                <a:spcPts val="800"/>
              </a:spcAft>
              <a:buNone/>
            </a:pPr>
            <a:r>
              <a:rPr lang="en-KE" sz="2400" dirty="0">
                <a:effectLst/>
                <a:ea typeface="Yu Mincho" panose="02020400000000000000" pitchFamily="18" charset="-128"/>
                <a:cs typeface="Times New Roman" panose="02020603050405020304" pitchFamily="18" charset="0"/>
              </a:rPr>
              <a:t>- </a:t>
            </a:r>
            <a:r>
              <a:rPr lang="en-KE" sz="2400" b="1" dirty="0">
                <a:effectLst/>
                <a:ea typeface="Yu Mincho" panose="02020400000000000000" pitchFamily="18" charset="-128"/>
                <a:cs typeface="Times New Roman" panose="02020603050405020304" pitchFamily="18" charset="0"/>
              </a:rPr>
              <a:t>Influence on AI Language Models</a:t>
            </a:r>
            <a:r>
              <a:rPr lang="en-KE" sz="2400" dirty="0">
                <a:effectLst/>
                <a:ea typeface="Yu Mincho" panose="02020400000000000000" pitchFamily="18" charset="-128"/>
                <a:cs typeface="Times New Roman" panose="02020603050405020304" pitchFamily="18" charset="0"/>
              </a:rPr>
              <a:t>: Prompt engineering has significantly influenced the capabilities of AI language models, enabling them to perform tasks ranging from text completion and summarization to code generation and image captioning with greater accuracy and flexibility.</a:t>
            </a:r>
          </a:p>
        </p:txBody>
      </p:sp>
    </p:spTree>
    <p:extLst>
      <p:ext uri="{BB962C8B-B14F-4D97-AF65-F5344CB8AC3E}">
        <p14:creationId xmlns:p14="http://schemas.microsoft.com/office/powerpoint/2010/main" val="20280187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04AD0-E48C-018A-A15B-CD6CB784D40D}"/>
              </a:ext>
            </a:extLst>
          </p:cNvPr>
          <p:cNvSpPr>
            <a:spLocks noGrp="1"/>
          </p:cNvSpPr>
          <p:nvPr>
            <p:ph type="title"/>
          </p:nvPr>
        </p:nvSpPr>
        <p:spPr/>
        <p:txBody>
          <a:bodyPr/>
          <a:lstStyle/>
          <a:p>
            <a:r>
              <a:rPr lang="en-US" dirty="0"/>
              <a:t>Types of Prompts</a:t>
            </a:r>
            <a:br>
              <a:rPr lang="en-US" dirty="0"/>
            </a:br>
            <a:endParaRPr lang="en-KE" dirty="0"/>
          </a:p>
        </p:txBody>
      </p:sp>
      <p:sp>
        <p:nvSpPr>
          <p:cNvPr id="3" name="Content Placeholder 2">
            <a:extLst>
              <a:ext uri="{FF2B5EF4-FFF2-40B4-BE49-F238E27FC236}">
                <a16:creationId xmlns:a16="http://schemas.microsoft.com/office/drawing/2014/main" id="{77FDBCCA-5D24-80AB-E89E-E04EBA2D024B}"/>
              </a:ext>
            </a:extLst>
          </p:cNvPr>
          <p:cNvSpPr>
            <a:spLocks noGrp="1"/>
          </p:cNvSpPr>
          <p:nvPr>
            <p:ph idx="1"/>
          </p:nvPr>
        </p:nvSpPr>
        <p:spPr>
          <a:xfrm>
            <a:off x="550863" y="1633928"/>
            <a:ext cx="11090274" cy="4811841"/>
          </a:xfrm>
        </p:spPr>
        <p:txBody>
          <a:bodyPr/>
          <a:lstStyle/>
          <a:p>
            <a:pPr marL="0" indent="0">
              <a:lnSpc>
                <a:spcPct val="107000"/>
              </a:lnSpc>
              <a:spcAft>
                <a:spcPts val="800"/>
              </a:spcAft>
              <a:buNone/>
            </a:pPr>
            <a:r>
              <a:rPr lang="en-KE" sz="2400" dirty="0">
                <a:effectLst/>
                <a:ea typeface="Yu Mincho" panose="02020400000000000000" pitchFamily="18" charset="-128"/>
                <a:cs typeface="Times New Roman" panose="02020603050405020304" pitchFamily="18" charset="0"/>
              </a:rPr>
              <a:t>- </a:t>
            </a:r>
            <a:r>
              <a:rPr lang="en-KE" sz="2400" b="1" dirty="0">
                <a:effectLst/>
                <a:ea typeface="Yu Mincho" panose="02020400000000000000" pitchFamily="18" charset="-128"/>
                <a:cs typeface="Times New Roman" panose="02020603050405020304" pitchFamily="18" charset="0"/>
              </a:rPr>
              <a:t>Introduction to Different Types of Prompts</a:t>
            </a:r>
            <a:r>
              <a:rPr lang="en-KE" sz="2400" dirty="0">
                <a:effectLst/>
                <a:ea typeface="Yu Mincho" panose="02020400000000000000" pitchFamily="18" charset="-128"/>
                <a:cs typeface="Times New Roman" panose="02020603050405020304" pitchFamily="18" charset="0"/>
              </a:rPr>
              <a:t>: Prompts can take various forms, including text prompts, code prompts, and image prompts. Text prompts provide textual cues to AI models, while code prompts guide models in generating code snippets, and image prompts direct models to generate descriptions or manipulate images.</a:t>
            </a:r>
          </a:p>
          <a:p>
            <a:pPr marL="0" indent="0">
              <a:lnSpc>
                <a:spcPct val="107000"/>
              </a:lnSpc>
              <a:spcAft>
                <a:spcPts val="800"/>
              </a:spcAft>
              <a:buNone/>
            </a:pPr>
            <a:r>
              <a:rPr lang="en-KE" sz="2400" dirty="0">
                <a:effectLst/>
                <a:ea typeface="Yu Mincho" panose="02020400000000000000" pitchFamily="18" charset="-128"/>
                <a:cs typeface="Times New Roman" panose="02020603050405020304" pitchFamily="18" charset="0"/>
              </a:rPr>
              <a:t>- </a:t>
            </a:r>
            <a:r>
              <a:rPr lang="en-KE" sz="2400" b="1" dirty="0">
                <a:effectLst/>
                <a:ea typeface="Yu Mincho" panose="02020400000000000000" pitchFamily="18" charset="-128"/>
                <a:cs typeface="Times New Roman" panose="02020603050405020304" pitchFamily="18" charset="0"/>
              </a:rPr>
              <a:t>Explanation of How Prompts Influence Model Outputs</a:t>
            </a:r>
            <a:r>
              <a:rPr lang="en-KE" sz="2400" dirty="0">
                <a:effectLst/>
                <a:ea typeface="Yu Mincho" panose="02020400000000000000" pitchFamily="18" charset="-128"/>
                <a:cs typeface="Times New Roman" panose="02020603050405020304" pitchFamily="18" charset="0"/>
              </a:rPr>
              <a:t>: The choice and formulation of prompts directly impact the outputs generated by AI models. Well-crafted prompts can guide models to produce desired responses, while poorly constructed prompts may result in inaccurate or irrelevant outputs.</a:t>
            </a:r>
          </a:p>
          <a:p>
            <a:pPr marL="0" indent="0">
              <a:lnSpc>
                <a:spcPct val="107000"/>
              </a:lnSpc>
              <a:spcAft>
                <a:spcPts val="800"/>
              </a:spcAft>
              <a:buNone/>
            </a:pPr>
            <a:r>
              <a:rPr lang="en-KE" sz="2400" dirty="0">
                <a:effectLst/>
                <a:ea typeface="Yu Mincho" panose="02020400000000000000" pitchFamily="18" charset="-128"/>
                <a:cs typeface="Times New Roman" panose="02020603050405020304" pitchFamily="18" charset="0"/>
              </a:rPr>
              <a:t>- </a:t>
            </a:r>
            <a:r>
              <a:rPr lang="en-KE" sz="2400" b="1" dirty="0">
                <a:effectLst/>
                <a:ea typeface="Yu Mincho" panose="02020400000000000000" pitchFamily="18" charset="-128"/>
                <a:cs typeface="Times New Roman" panose="02020603050405020304" pitchFamily="18" charset="0"/>
              </a:rPr>
              <a:t>Examples of Effective Prompt Formulations</a:t>
            </a:r>
            <a:r>
              <a:rPr lang="en-KE" sz="2400" dirty="0">
                <a:effectLst/>
                <a:ea typeface="Yu Mincho" panose="02020400000000000000" pitchFamily="18" charset="-128"/>
                <a:cs typeface="Times New Roman" panose="02020603050405020304" pitchFamily="18" charset="0"/>
              </a:rPr>
              <a:t>: Examples of effective prompt formulations demonstrate how specific wording, context, and constraints can influence the </a:t>
            </a:r>
            <a:r>
              <a:rPr lang="en-KE" sz="2400" dirty="0" err="1">
                <a:effectLst/>
                <a:ea typeface="Yu Mincho" panose="02020400000000000000" pitchFamily="18" charset="-128"/>
                <a:cs typeface="Times New Roman" panose="02020603050405020304" pitchFamily="18" charset="0"/>
              </a:rPr>
              <a:t>behavior</a:t>
            </a:r>
            <a:r>
              <a:rPr lang="en-KE" sz="2400" dirty="0">
                <a:effectLst/>
                <a:ea typeface="Yu Mincho" panose="02020400000000000000" pitchFamily="18" charset="-128"/>
                <a:cs typeface="Times New Roman" panose="02020603050405020304" pitchFamily="18" charset="0"/>
              </a:rPr>
              <a:t> of AI models, leading to more coherent and contextually relevant outputs.</a:t>
            </a:r>
          </a:p>
        </p:txBody>
      </p:sp>
    </p:spTree>
    <p:extLst>
      <p:ext uri="{BB962C8B-B14F-4D97-AF65-F5344CB8AC3E}">
        <p14:creationId xmlns:p14="http://schemas.microsoft.com/office/powerpoint/2010/main" val="29486323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F6C36-DF04-8273-C4EB-3E18163BEC5C}"/>
              </a:ext>
            </a:extLst>
          </p:cNvPr>
          <p:cNvSpPr>
            <a:spLocks noGrp="1"/>
          </p:cNvSpPr>
          <p:nvPr>
            <p:ph type="title"/>
          </p:nvPr>
        </p:nvSpPr>
        <p:spPr>
          <a:xfrm>
            <a:off x="549537" y="217357"/>
            <a:ext cx="11091600" cy="1332000"/>
          </a:xfrm>
        </p:spPr>
        <p:txBody>
          <a:bodyPr/>
          <a:lstStyle/>
          <a:p>
            <a:r>
              <a:rPr lang="en-US" dirty="0"/>
              <a:t>Prompt Engineering Techniques</a:t>
            </a:r>
            <a:br>
              <a:rPr lang="en-US" dirty="0"/>
            </a:br>
            <a:endParaRPr lang="en-KE" dirty="0"/>
          </a:p>
        </p:txBody>
      </p:sp>
      <p:sp>
        <p:nvSpPr>
          <p:cNvPr id="3" name="Content Placeholder 2">
            <a:extLst>
              <a:ext uri="{FF2B5EF4-FFF2-40B4-BE49-F238E27FC236}">
                <a16:creationId xmlns:a16="http://schemas.microsoft.com/office/drawing/2014/main" id="{02802EBD-5C1F-BF4E-C438-0167D335396F}"/>
              </a:ext>
            </a:extLst>
          </p:cNvPr>
          <p:cNvSpPr>
            <a:spLocks noGrp="1"/>
          </p:cNvSpPr>
          <p:nvPr>
            <p:ph idx="1"/>
          </p:nvPr>
        </p:nvSpPr>
        <p:spPr>
          <a:xfrm>
            <a:off x="284813" y="1184223"/>
            <a:ext cx="11677338" cy="5456420"/>
          </a:xfrm>
        </p:spPr>
        <p:txBody>
          <a:bodyPr/>
          <a:lstStyle/>
          <a:p>
            <a:pPr marL="0" indent="0">
              <a:buNone/>
            </a:pPr>
            <a:r>
              <a:rPr lang="en-US" sz="2400" dirty="0"/>
              <a:t>Prompt engineering techniques encompass a range of strategies aimed at guiding AI model behavior. These techniques include:</a:t>
            </a:r>
          </a:p>
          <a:p>
            <a:pPr marL="0" indent="0">
              <a:buNone/>
            </a:pPr>
            <a:r>
              <a:rPr lang="en-US" sz="2400" dirty="0"/>
              <a:t>  </a:t>
            </a:r>
            <a:r>
              <a:rPr lang="en-US" sz="2400" b="1" dirty="0"/>
              <a:t>- Prompt Tuning</a:t>
            </a:r>
            <a:r>
              <a:rPr lang="en-US" sz="2400" dirty="0"/>
              <a:t>: Fine-tuning pre-trained models with task-specific prompts to adapt them to specific applications or domains.</a:t>
            </a:r>
          </a:p>
          <a:p>
            <a:pPr marL="0" indent="0">
              <a:buNone/>
            </a:pPr>
            <a:r>
              <a:rPr lang="en-US" sz="2400" dirty="0"/>
              <a:t>  - </a:t>
            </a:r>
            <a:r>
              <a:rPr lang="en-US" sz="2400" b="1" dirty="0"/>
              <a:t>Prompt Design</a:t>
            </a:r>
            <a:r>
              <a:rPr lang="en-US" sz="2400" dirty="0"/>
              <a:t>: Crafting prompts with carefully chosen wording, context, and constraints to elicit desired responses from AI models.</a:t>
            </a:r>
          </a:p>
          <a:p>
            <a:pPr marL="0" indent="0">
              <a:buNone/>
            </a:pPr>
            <a:r>
              <a:rPr lang="en-US" sz="2400" dirty="0"/>
              <a:t>  - </a:t>
            </a:r>
            <a:r>
              <a:rPr lang="en-US" sz="2400" b="1" dirty="0"/>
              <a:t>Prompt Modification</a:t>
            </a:r>
            <a:r>
              <a:rPr lang="en-US" sz="2400" dirty="0"/>
              <a:t>: Iteratively adjusting prompts based on model outputs to refine and improve performance.</a:t>
            </a:r>
          </a:p>
          <a:p>
            <a:pPr marL="0" indent="0">
              <a:buNone/>
            </a:pPr>
            <a:r>
              <a:rPr lang="en-US" sz="2400" dirty="0"/>
              <a:t>- </a:t>
            </a:r>
            <a:r>
              <a:rPr lang="en-US" sz="2400" b="1" dirty="0"/>
              <a:t>Importance of Each Technique in Guiding Model Behavior</a:t>
            </a:r>
            <a:r>
              <a:rPr lang="en-US" sz="2400" dirty="0"/>
              <a:t>: Each prompt engineering technique plays a crucial role in shaping model behavior, ensuring that AI systems generate outputs aligned with user expectations and requirements.</a:t>
            </a:r>
          </a:p>
          <a:p>
            <a:pPr marL="0" indent="0">
              <a:buNone/>
            </a:pPr>
            <a:endParaRPr lang="en-KE" sz="2400" dirty="0"/>
          </a:p>
        </p:txBody>
      </p:sp>
    </p:spTree>
    <p:extLst>
      <p:ext uri="{BB962C8B-B14F-4D97-AF65-F5344CB8AC3E}">
        <p14:creationId xmlns:p14="http://schemas.microsoft.com/office/powerpoint/2010/main" val="8507422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79F7C-0633-77CD-9087-226DFC78E568}"/>
              </a:ext>
            </a:extLst>
          </p:cNvPr>
          <p:cNvSpPr>
            <a:spLocks noGrp="1"/>
          </p:cNvSpPr>
          <p:nvPr>
            <p:ph type="title"/>
          </p:nvPr>
        </p:nvSpPr>
        <p:spPr>
          <a:xfrm>
            <a:off x="550863" y="122047"/>
            <a:ext cx="11091600" cy="1332000"/>
          </a:xfrm>
        </p:spPr>
        <p:txBody>
          <a:bodyPr/>
          <a:lstStyle/>
          <a:p>
            <a:r>
              <a:rPr lang="en-US" dirty="0"/>
              <a:t>Applications of Prompt Engineering</a:t>
            </a:r>
            <a:br>
              <a:rPr lang="en-US" dirty="0"/>
            </a:br>
            <a:endParaRPr lang="en-KE" dirty="0"/>
          </a:p>
        </p:txBody>
      </p:sp>
      <p:sp>
        <p:nvSpPr>
          <p:cNvPr id="3" name="Content Placeholder 2">
            <a:extLst>
              <a:ext uri="{FF2B5EF4-FFF2-40B4-BE49-F238E27FC236}">
                <a16:creationId xmlns:a16="http://schemas.microsoft.com/office/drawing/2014/main" id="{5CB62B9A-1618-4558-3375-22C867D22805}"/>
              </a:ext>
            </a:extLst>
          </p:cNvPr>
          <p:cNvSpPr>
            <a:spLocks noGrp="1"/>
          </p:cNvSpPr>
          <p:nvPr>
            <p:ph idx="1"/>
          </p:nvPr>
        </p:nvSpPr>
        <p:spPr>
          <a:xfrm>
            <a:off x="550863" y="1289156"/>
            <a:ext cx="11090274" cy="5281906"/>
          </a:xfrm>
        </p:spPr>
        <p:txBody>
          <a:bodyPr/>
          <a:lstStyle/>
          <a:p>
            <a:pPr marL="0" indent="0">
              <a:buNone/>
            </a:pPr>
            <a:r>
              <a:rPr lang="en-US" sz="2400" dirty="0"/>
              <a:t>Prompt engineering has diverse applications across industries, including:</a:t>
            </a:r>
          </a:p>
          <a:p>
            <a:pPr marL="0" indent="0">
              <a:buNone/>
            </a:pPr>
            <a:r>
              <a:rPr lang="en-US" sz="2400" dirty="0"/>
              <a:t>  - </a:t>
            </a:r>
            <a:r>
              <a:rPr lang="en-US" sz="2400" b="1" dirty="0"/>
              <a:t>Content Generation</a:t>
            </a:r>
            <a:r>
              <a:rPr lang="en-US" sz="2400" dirty="0"/>
              <a:t>: Generating articles, stories, or product descriptions.</a:t>
            </a:r>
          </a:p>
          <a:p>
            <a:pPr marL="0" indent="0">
              <a:buNone/>
            </a:pPr>
            <a:r>
              <a:rPr lang="en-US" sz="2400" dirty="0"/>
              <a:t>  - </a:t>
            </a:r>
            <a:r>
              <a:rPr lang="en-US" sz="2400" b="1" dirty="0"/>
              <a:t>Creative Writing</a:t>
            </a:r>
            <a:r>
              <a:rPr lang="en-US" sz="2400" dirty="0"/>
              <a:t>: Assisting writers with brainstorming, idea generation, or overcoming writer's block.</a:t>
            </a:r>
          </a:p>
          <a:p>
            <a:pPr marL="0" indent="0">
              <a:buNone/>
            </a:pPr>
            <a:r>
              <a:rPr lang="en-US" sz="2400" dirty="0"/>
              <a:t>  - </a:t>
            </a:r>
            <a:r>
              <a:rPr lang="en-US" sz="2400" b="1" dirty="0"/>
              <a:t>Code Generation</a:t>
            </a:r>
            <a:r>
              <a:rPr lang="en-US" sz="2400" dirty="0"/>
              <a:t>: Generating code snippets, scripts, or software prototypes.</a:t>
            </a:r>
          </a:p>
          <a:p>
            <a:pPr marL="0" indent="0">
              <a:buNone/>
            </a:pPr>
            <a:r>
              <a:rPr lang="en-US" sz="2400" dirty="0"/>
              <a:t>  - </a:t>
            </a:r>
            <a:r>
              <a:rPr lang="en-US" sz="2400" b="1" dirty="0"/>
              <a:t>Image Generation</a:t>
            </a:r>
            <a:r>
              <a:rPr lang="en-US" sz="2400" dirty="0"/>
              <a:t>: Describing images, generating captions, or manipulating visual content.</a:t>
            </a:r>
          </a:p>
          <a:p>
            <a:pPr marL="0" indent="0">
              <a:buNone/>
            </a:pPr>
            <a:r>
              <a:rPr lang="en-US" sz="2400" dirty="0"/>
              <a:t>Successful implementations demonstrate how prompt engineering has been applied to improve efficiency, creativity, and productivity in various domains, leading to tangible benefits for users and organizations.</a:t>
            </a:r>
          </a:p>
          <a:p>
            <a:pPr marL="0" indent="0">
              <a:buNone/>
            </a:pPr>
            <a:endParaRPr lang="en-KE" sz="2400" dirty="0"/>
          </a:p>
        </p:txBody>
      </p:sp>
    </p:spTree>
    <p:extLst>
      <p:ext uri="{BB962C8B-B14F-4D97-AF65-F5344CB8AC3E}">
        <p14:creationId xmlns:p14="http://schemas.microsoft.com/office/powerpoint/2010/main" val="13179418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DA3A5-3669-E6BA-B204-C271378B6126}"/>
              </a:ext>
            </a:extLst>
          </p:cNvPr>
          <p:cNvSpPr>
            <a:spLocks noGrp="1"/>
          </p:cNvSpPr>
          <p:nvPr>
            <p:ph type="title"/>
          </p:nvPr>
        </p:nvSpPr>
        <p:spPr>
          <a:xfrm>
            <a:off x="550200" y="369393"/>
            <a:ext cx="11091600" cy="1332000"/>
          </a:xfrm>
        </p:spPr>
        <p:txBody>
          <a:bodyPr/>
          <a:lstStyle/>
          <a:p>
            <a:r>
              <a:rPr lang="en-US" dirty="0"/>
              <a:t>Challenges in Prompt Engineering</a:t>
            </a:r>
            <a:endParaRPr lang="en-KE" dirty="0"/>
          </a:p>
        </p:txBody>
      </p:sp>
      <p:sp>
        <p:nvSpPr>
          <p:cNvPr id="3" name="Content Placeholder 2">
            <a:extLst>
              <a:ext uri="{FF2B5EF4-FFF2-40B4-BE49-F238E27FC236}">
                <a16:creationId xmlns:a16="http://schemas.microsoft.com/office/drawing/2014/main" id="{EEA359B7-4A58-4B98-7CA8-566EA40A2D06}"/>
              </a:ext>
            </a:extLst>
          </p:cNvPr>
          <p:cNvSpPr>
            <a:spLocks noGrp="1"/>
          </p:cNvSpPr>
          <p:nvPr>
            <p:ph idx="1"/>
          </p:nvPr>
        </p:nvSpPr>
        <p:spPr>
          <a:xfrm>
            <a:off x="329784" y="1394085"/>
            <a:ext cx="11542426" cy="5261547"/>
          </a:xfrm>
        </p:spPr>
        <p:txBody>
          <a:bodyPr/>
          <a:lstStyle/>
          <a:p>
            <a:pPr marL="0" indent="0">
              <a:buNone/>
            </a:pPr>
            <a:r>
              <a:rPr lang="en-US" sz="2400" dirty="0"/>
              <a:t>Prompt engineering is not without challenges, and common issues include:</a:t>
            </a:r>
          </a:p>
          <a:p>
            <a:pPr marL="0" indent="0">
              <a:buNone/>
            </a:pPr>
            <a:r>
              <a:rPr lang="en-US" sz="2400" dirty="0"/>
              <a:t>  - </a:t>
            </a:r>
            <a:r>
              <a:rPr lang="en-US" sz="2400" b="1" dirty="0"/>
              <a:t>Prompt Bias: </a:t>
            </a:r>
            <a:r>
              <a:rPr lang="en-US" sz="2400" dirty="0"/>
              <a:t>Biases inherent in prompt formulations may lead to biased or skewed model outputs.</a:t>
            </a:r>
          </a:p>
          <a:p>
            <a:pPr marL="0" indent="0">
              <a:buNone/>
            </a:pPr>
            <a:r>
              <a:rPr lang="en-US" sz="2400" dirty="0"/>
              <a:t>  - </a:t>
            </a:r>
            <a:r>
              <a:rPr lang="en-US" sz="2400" b="1" dirty="0"/>
              <a:t>Prompt Ambiguity: </a:t>
            </a:r>
            <a:r>
              <a:rPr lang="en-US" sz="2400" dirty="0"/>
              <a:t>Ambiguous prompts can confuse AI models and result in inconsistent or irrelevant responses.</a:t>
            </a:r>
          </a:p>
          <a:p>
            <a:pPr marL="0" indent="0">
              <a:buNone/>
            </a:pPr>
            <a:r>
              <a:rPr lang="en-US" sz="2400" dirty="0"/>
              <a:t>  - </a:t>
            </a:r>
            <a:r>
              <a:rPr lang="en-US" sz="2400" b="1" dirty="0"/>
              <a:t>Prompt Overfitting: </a:t>
            </a:r>
            <a:r>
              <a:rPr lang="en-US" sz="2400" dirty="0"/>
              <a:t>Overfitting occurs when prompts are too specific, leading to models memorizing patterns rather than understanding concepts.</a:t>
            </a:r>
          </a:p>
          <a:p>
            <a:pPr marL="0" indent="0">
              <a:buNone/>
            </a:pPr>
            <a:r>
              <a:rPr lang="en-US" sz="2400" dirty="0"/>
              <a:t>- </a:t>
            </a:r>
            <a:r>
              <a:rPr lang="en-US" sz="2400" b="1" dirty="0"/>
              <a:t>Strategies for Mitigating Challenges</a:t>
            </a:r>
            <a:r>
              <a:rPr lang="en-US" sz="2400" dirty="0"/>
              <a:t>: Strategies for mitigating challenges include diversifying prompts, incorporating feedback loops, and leveraging techniques such as adversarial training to improve model robustness and generalization.</a:t>
            </a:r>
          </a:p>
          <a:p>
            <a:pPr marL="0" indent="0">
              <a:buNone/>
            </a:pPr>
            <a:endParaRPr lang="en-KE" sz="2400" dirty="0"/>
          </a:p>
        </p:txBody>
      </p:sp>
    </p:spTree>
    <p:extLst>
      <p:ext uri="{BB962C8B-B14F-4D97-AF65-F5344CB8AC3E}">
        <p14:creationId xmlns:p14="http://schemas.microsoft.com/office/powerpoint/2010/main" val="16953768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72356-FF84-C0A0-1FF4-A36B2116E5DE}"/>
              </a:ext>
            </a:extLst>
          </p:cNvPr>
          <p:cNvSpPr>
            <a:spLocks noGrp="1"/>
          </p:cNvSpPr>
          <p:nvPr>
            <p:ph type="title"/>
          </p:nvPr>
        </p:nvSpPr>
        <p:spPr>
          <a:xfrm>
            <a:off x="540207" y="264462"/>
            <a:ext cx="11091600" cy="1332000"/>
          </a:xfrm>
        </p:spPr>
        <p:txBody>
          <a:bodyPr/>
          <a:lstStyle/>
          <a:p>
            <a:r>
              <a:rPr lang="en-US" dirty="0"/>
              <a:t>Ethical Considerations in Prompt Engineering</a:t>
            </a:r>
            <a:br>
              <a:rPr lang="en-US" dirty="0"/>
            </a:br>
            <a:endParaRPr lang="en-KE" dirty="0"/>
          </a:p>
        </p:txBody>
      </p:sp>
      <p:sp>
        <p:nvSpPr>
          <p:cNvPr id="3" name="Content Placeholder 2">
            <a:extLst>
              <a:ext uri="{FF2B5EF4-FFF2-40B4-BE49-F238E27FC236}">
                <a16:creationId xmlns:a16="http://schemas.microsoft.com/office/drawing/2014/main" id="{60463368-2066-7585-60B5-12D6AE3CC697}"/>
              </a:ext>
            </a:extLst>
          </p:cNvPr>
          <p:cNvSpPr>
            <a:spLocks noGrp="1"/>
          </p:cNvSpPr>
          <p:nvPr>
            <p:ph idx="1"/>
          </p:nvPr>
        </p:nvSpPr>
        <p:spPr>
          <a:xfrm>
            <a:off x="314794" y="1881275"/>
            <a:ext cx="11542426" cy="4211549"/>
          </a:xfrm>
        </p:spPr>
        <p:txBody>
          <a:bodyPr/>
          <a:lstStyle/>
          <a:p>
            <a:pPr marL="0" indent="0">
              <a:lnSpc>
                <a:spcPct val="107000"/>
              </a:lnSpc>
              <a:spcAft>
                <a:spcPts val="800"/>
              </a:spcAft>
              <a:buNone/>
            </a:pPr>
            <a:r>
              <a:rPr lang="en-KE" sz="2400" dirty="0">
                <a:effectLst/>
                <a:latin typeface="Calibri" panose="020F0502020204030204" pitchFamily="34" charset="0"/>
                <a:ea typeface="Yu Mincho" panose="02020400000000000000" pitchFamily="18" charset="-128"/>
                <a:cs typeface="Times New Roman" panose="02020603050405020304" pitchFamily="18" charset="0"/>
              </a:rPr>
              <a:t>Prompt engineering raises various ethical considerations, including:</a:t>
            </a:r>
          </a:p>
          <a:p>
            <a:pPr marL="0" indent="0">
              <a:lnSpc>
                <a:spcPct val="107000"/>
              </a:lnSpc>
              <a:spcAft>
                <a:spcPts val="800"/>
              </a:spcAft>
              <a:buNone/>
            </a:pPr>
            <a:r>
              <a:rPr lang="en-KE" sz="2400" dirty="0">
                <a:effectLst/>
                <a:latin typeface="Calibri" panose="020F0502020204030204" pitchFamily="34" charset="0"/>
                <a:ea typeface="Yu Mincho" panose="02020400000000000000" pitchFamily="18" charset="-128"/>
                <a:cs typeface="Times New Roman" panose="02020603050405020304" pitchFamily="18" charset="0"/>
              </a:rPr>
              <a:t>  - </a:t>
            </a:r>
            <a:r>
              <a:rPr lang="en-KE" sz="2400" b="1" dirty="0">
                <a:effectLst/>
                <a:latin typeface="Calibri" panose="020F0502020204030204" pitchFamily="34" charset="0"/>
                <a:ea typeface="Yu Mincho" panose="02020400000000000000" pitchFamily="18" charset="-128"/>
                <a:cs typeface="Times New Roman" panose="02020603050405020304" pitchFamily="18" charset="0"/>
              </a:rPr>
              <a:t>Bias Amplification</a:t>
            </a:r>
            <a:r>
              <a:rPr lang="en-KE" sz="2400" dirty="0">
                <a:effectLst/>
                <a:latin typeface="Calibri" panose="020F0502020204030204" pitchFamily="34" charset="0"/>
                <a:ea typeface="Yu Mincho" panose="02020400000000000000" pitchFamily="18" charset="-128"/>
                <a:cs typeface="Times New Roman" panose="02020603050405020304" pitchFamily="18" charset="0"/>
              </a:rPr>
              <a:t>: Biased prompts may reinforce existing biases in AI models, leading to unfair or discriminatory outcomes.</a:t>
            </a:r>
          </a:p>
          <a:p>
            <a:pPr marL="0" indent="0">
              <a:lnSpc>
                <a:spcPct val="107000"/>
              </a:lnSpc>
              <a:spcAft>
                <a:spcPts val="800"/>
              </a:spcAft>
              <a:buNone/>
            </a:pPr>
            <a:r>
              <a:rPr lang="en-KE" sz="2400" dirty="0">
                <a:effectLst/>
                <a:latin typeface="Calibri" panose="020F0502020204030204" pitchFamily="34" charset="0"/>
                <a:ea typeface="Yu Mincho" panose="02020400000000000000" pitchFamily="18" charset="-128"/>
                <a:cs typeface="Times New Roman" panose="02020603050405020304" pitchFamily="18" charset="0"/>
              </a:rPr>
              <a:t>  </a:t>
            </a:r>
            <a:r>
              <a:rPr lang="en-KE" sz="2400" b="1" dirty="0">
                <a:effectLst/>
                <a:latin typeface="Calibri" panose="020F0502020204030204" pitchFamily="34" charset="0"/>
                <a:ea typeface="Yu Mincho" panose="02020400000000000000" pitchFamily="18" charset="-128"/>
                <a:cs typeface="Times New Roman" panose="02020603050405020304" pitchFamily="18" charset="0"/>
              </a:rPr>
              <a:t>- Misinformation</a:t>
            </a:r>
            <a:r>
              <a:rPr lang="en-KE" sz="2400" dirty="0">
                <a:effectLst/>
                <a:latin typeface="Calibri" panose="020F0502020204030204" pitchFamily="34" charset="0"/>
                <a:ea typeface="Yu Mincho" panose="02020400000000000000" pitchFamily="18" charset="-128"/>
                <a:cs typeface="Times New Roman" panose="02020603050405020304" pitchFamily="18" charset="0"/>
              </a:rPr>
              <a:t>: Misleading prompts can result in the generation of inaccurate or deceptive content, spreading misinformation.</a:t>
            </a:r>
          </a:p>
          <a:p>
            <a:pPr marL="0" indent="0">
              <a:lnSpc>
                <a:spcPct val="107000"/>
              </a:lnSpc>
              <a:spcAft>
                <a:spcPts val="800"/>
              </a:spcAft>
              <a:buNone/>
            </a:pPr>
            <a:r>
              <a:rPr lang="en-KE" sz="2400" dirty="0">
                <a:effectLst/>
                <a:latin typeface="Calibri" panose="020F0502020204030204" pitchFamily="34" charset="0"/>
                <a:ea typeface="Yu Mincho" panose="02020400000000000000" pitchFamily="18" charset="-128"/>
                <a:cs typeface="Times New Roman" panose="02020603050405020304" pitchFamily="18" charset="0"/>
              </a:rPr>
              <a:t>  - </a:t>
            </a:r>
            <a:r>
              <a:rPr lang="en-KE" sz="2400" b="1" dirty="0">
                <a:effectLst/>
                <a:latin typeface="Calibri" panose="020F0502020204030204" pitchFamily="34" charset="0"/>
                <a:ea typeface="Yu Mincho" panose="02020400000000000000" pitchFamily="18" charset="-128"/>
                <a:cs typeface="Times New Roman" panose="02020603050405020304" pitchFamily="18" charset="0"/>
              </a:rPr>
              <a:t>Privacy Concerns</a:t>
            </a:r>
            <a:r>
              <a:rPr lang="en-KE" sz="2400" dirty="0">
                <a:effectLst/>
                <a:latin typeface="Calibri" panose="020F0502020204030204" pitchFamily="34" charset="0"/>
                <a:ea typeface="Yu Mincho" panose="02020400000000000000" pitchFamily="18" charset="-128"/>
                <a:cs typeface="Times New Roman" panose="02020603050405020304" pitchFamily="18" charset="0"/>
              </a:rPr>
              <a:t>: Prompts containing sensitive information may compromise user privacy if not handled securely.</a:t>
            </a:r>
          </a:p>
          <a:p>
            <a:pPr marL="0" indent="0">
              <a:lnSpc>
                <a:spcPct val="107000"/>
              </a:lnSpc>
              <a:spcAft>
                <a:spcPts val="800"/>
              </a:spcAft>
              <a:buNone/>
            </a:pPr>
            <a:r>
              <a:rPr lang="en-US" sz="2400" b="1" dirty="0">
                <a:latin typeface="Calibri" panose="020F0502020204030204" pitchFamily="34" charset="0"/>
                <a:ea typeface="Yu Mincho" panose="02020400000000000000" pitchFamily="18" charset="-128"/>
                <a:cs typeface="Times New Roman" panose="02020603050405020304" pitchFamily="18" charset="0"/>
              </a:rPr>
              <a:t>NB</a:t>
            </a:r>
            <a:r>
              <a:rPr lang="en-KE" sz="2400" dirty="0">
                <a:effectLst/>
                <a:latin typeface="Calibri" panose="020F0502020204030204" pitchFamily="34" charset="0"/>
                <a:ea typeface="Yu Mincho" panose="02020400000000000000" pitchFamily="18" charset="-128"/>
                <a:cs typeface="Times New Roman" panose="02020603050405020304" pitchFamily="18" charset="0"/>
              </a:rPr>
              <a:t>: Adhering to ethical guidelines and adopting responsible AI development practices is essential to address these concerns and ensure that prompt engineering promotes fairness, transparency, and accountability.</a:t>
            </a:r>
          </a:p>
          <a:p>
            <a:pPr marL="0" indent="0">
              <a:buNone/>
            </a:pPr>
            <a:endParaRPr lang="en-KE" sz="2800" dirty="0"/>
          </a:p>
        </p:txBody>
      </p:sp>
    </p:spTree>
    <p:extLst>
      <p:ext uri="{BB962C8B-B14F-4D97-AF65-F5344CB8AC3E}">
        <p14:creationId xmlns:p14="http://schemas.microsoft.com/office/powerpoint/2010/main" val="42040434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5AE28-9DF5-F765-2B2B-C2DEB87F4B26}"/>
              </a:ext>
            </a:extLst>
          </p:cNvPr>
          <p:cNvSpPr>
            <a:spLocks noGrp="1"/>
          </p:cNvSpPr>
          <p:nvPr>
            <p:ph type="title"/>
          </p:nvPr>
        </p:nvSpPr>
        <p:spPr>
          <a:xfrm>
            <a:off x="550200" y="219491"/>
            <a:ext cx="11091600" cy="859800"/>
          </a:xfrm>
        </p:spPr>
        <p:txBody>
          <a:bodyPr/>
          <a:lstStyle/>
          <a:p>
            <a:r>
              <a:rPr lang="en-US" dirty="0"/>
              <a:t>Future Directions in Prompt Engineering</a:t>
            </a:r>
            <a:endParaRPr lang="en-KE" dirty="0"/>
          </a:p>
        </p:txBody>
      </p:sp>
      <p:sp>
        <p:nvSpPr>
          <p:cNvPr id="3" name="Content Placeholder 2">
            <a:extLst>
              <a:ext uri="{FF2B5EF4-FFF2-40B4-BE49-F238E27FC236}">
                <a16:creationId xmlns:a16="http://schemas.microsoft.com/office/drawing/2014/main" id="{BAB89E2A-5AA7-E362-0E0B-26E54F02485E}"/>
              </a:ext>
            </a:extLst>
          </p:cNvPr>
          <p:cNvSpPr>
            <a:spLocks noGrp="1"/>
          </p:cNvSpPr>
          <p:nvPr>
            <p:ph idx="1"/>
          </p:nvPr>
        </p:nvSpPr>
        <p:spPr>
          <a:xfrm>
            <a:off x="287312" y="1079291"/>
            <a:ext cx="11617376" cy="5559218"/>
          </a:xfrm>
        </p:spPr>
        <p:txBody>
          <a:bodyPr/>
          <a:lstStyle/>
          <a:p>
            <a:pPr marL="0" indent="0">
              <a:lnSpc>
                <a:spcPct val="107000"/>
              </a:lnSpc>
              <a:spcAft>
                <a:spcPts val="800"/>
              </a:spcAft>
              <a:buNone/>
            </a:pPr>
            <a:r>
              <a:rPr lang="en-KE" sz="2400" dirty="0">
                <a:effectLst/>
                <a:latin typeface="Calibri" panose="020F0502020204030204" pitchFamily="34" charset="0"/>
                <a:ea typeface="Yu Mincho" panose="02020400000000000000" pitchFamily="18" charset="-128"/>
                <a:cs typeface="Times New Roman" panose="02020603050405020304" pitchFamily="18" charset="0"/>
              </a:rPr>
              <a:t>Future directions in prompt engineering include:</a:t>
            </a:r>
          </a:p>
          <a:p>
            <a:pPr marL="0" indent="0">
              <a:lnSpc>
                <a:spcPct val="107000"/>
              </a:lnSpc>
              <a:spcAft>
                <a:spcPts val="800"/>
              </a:spcAft>
              <a:buNone/>
            </a:pPr>
            <a:r>
              <a:rPr lang="en-KE" sz="2400" dirty="0">
                <a:effectLst/>
                <a:latin typeface="Calibri" panose="020F0502020204030204" pitchFamily="34" charset="0"/>
                <a:ea typeface="Yu Mincho" panose="02020400000000000000" pitchFamily="18" charset="-128"/>
                <a:cs typeface="Times New Roman" panose="02020603050405020304" pitchFamily="18" charset="0"/>
              </a:rPr>
              <a:t>  - </a:t>
            </a:r>
            <a:r>
              <a:rPr lang="en-KE" sz="2400" b="1" dirty="0">
                <a:effectLst/>
                <a:latin typeface="Calibri" panose="020F0502020204030204" pitchFamily="34" charset="0"/>
                <a:ea typeface="Yu Mincho" panose="02020400000000000000" pitchFamily="18" charset="-128"/>
                <a:cs typeface="Times New Roman" panose="02020603050405020304" pitchFamily="18" charset="0"/>
              </a:rPr>
              <a:t>Advances in Prompt Generation Techniques</a:t>
            </a:r>
            <a:r>
              <a:rPr lang="en-KE" sz="2400" dirty="0">
                <a:effectLst/>
                <a:latin typeface="Calibri" panose="020F0502020204030204" pitchFamily="34" charset="0"/>
                <a:ea typeface="Yu Mincho" panose="02020400000000000000" pitchFamily="18" charset="-128"/>
                <a:cs typeface="Times New Roman" panose="02020603050405020304" pitchFamily="18" charset="0"/>
              </a:rPr>
              <a:t>: Developing more sophisticated prompt generation techniques to enhance model interpretability, adaptability, and performance.</a:t>
            </a:r>
          </a:p>
          <a:p>
            <a:pPr marL="0" indent="0">
              <a:lnSpc>
                <a:spcPct val="107000"/>
              </a:lnSpc>
              <a:spcAft>
                <a:spcPts val="800"/>
              </a:spcAft>
              <a:buNone/>
            </a:pPr>
            <a:r>
              <a:rPr lang="en-KE" sz="2400" dirty="0">
                <a:effectLst/>
                <a:latin typeface="Calibri" panose="020F0502020204030204" pitchFamily="34" charset="0"/>
                <a:ea typeface="Yu Mincho" panose="02020400000000000000" pitchFamily="18" charset="-128"/>
                <a:cs typeface="Times New Roman" panose="02020603050405020304" pitchFamily="18" charset="0"/>
              </a:rPr>
              <a:t>  - </a:t>
            </a:r>
            <a:r>
              <a:rPr lang="en-KE" sz="2400" b="1" dirty="0">
                <a:effectLst/>
                <a:latin typeface="Calibri" panose="020F0502020204030204" pitchFamily="34" charset="0"/>
                <a:ea typeface="Yu Mincho" panose="02020400000000000000" pitchFamily="18" charset="-128"/>
                <a:cs typeface="Times New Roman" panose="02020603050405020304" pitchFamily="18" charset="0"/>
              </a:rPr>
              <a:t>Integration with Other AI Technologies</a:t>
            </a:r>
            <a:r>
              <a:rPr lang="en-KE" sz="2400" dirty="0">
                <a:effectLst/>
                <a:latin typeface="Calibri" panose="020F0502020204030204" pitchFamily="34" charset="0"/>
                <a:ea typeface="Yu Mincho" panose="02020400000000000000" pitchFamily="18" charset="-128"/>
                <a:cs typeface="Times New Roman" panose="02020603050405020304" pitchFamily="18" charset="0"/>
              </a:rPr>
              <a:t>: Integrating prompt engineering with other AI technologies such as reinforcement learning and knowledge graphs to enhance model capabilities and enable new applications.</a:t>
            </a:r>
          </a:p>
          <a:p>
            <a:pPr marL="0" indent="0">
              <a:lnSpc>
                <a:spcPct val="107000"/>
              </a:lnSpc>
              <a:spcAft>
                <a:spcPts val="800"/>
              </a:spcAft>
              <a:buNone/>
            </a:pPr>
            <a:r>
              <a:rPr lang="en-KE" sz="2400" dirty="0">
                <a:effectLst/>
                <a:latin typeface="Calibri" panose="020F0502020204030204" pitchFamily="34" charset="0"/>
                <a:ea typeface="Yu Mincho" panose="02020400000000000000" pitchFamily="18" charset="-128"/>
                <a:cs typeface="Times New Roman" panose="02020603050405020304" pitchFamily="18" charset="0"/>
              </a:rPr>
              <a:t>  - </a:t>
            </a:r>
            <a:r>
              <a:rPr lang="en-KE" sz="2400" b="1" dirty="0">
                <a:effectLst/>
                <a:latin typeface="Calibri" panose="020F0502020204030204" pitchFamily="34" charset="0"/>
                <a:ea typeface="Yu Mincho" panose="02020400000000000000" pitchFamily="18" charset="-128"/>
                <a:cs typeface="Times New Roman" panose="02020603050405020304" pitchFamily="18" charset="0"/>
              </a:rPr>
              <a:t>Ethical and Regulatory Developments</a:t>
            </a:r>
            <a:r>
              <a:rPr lang="en-KE" sz="2400" dirty="0">
                <a:effectLst/>
                <a:latin typeface="Calibri" panose="020F0502020204030204" pitchFamily="34" charset="0"/>
                <a:ea typeface="Yu Mincho" panose="02020400000000000000" pitchFamily="18" charset="-128"/>
                <a:cs typeface="Times New Roman" panose="02020603050405020304" pitchFamily="18" charset="0"/>
              </a:rPr>
              <a:t>: Establishing regulatory frameworks and industry standards to address ethical concerns and promote responsible prompt engineering practices.</a:t>
            </a:r>
          </a:p>
          <a:p>
            <a:pPr marL="0" indent="0">
              <a:lnSpc>
                <a:spcPct val="107000"/>
              </a:lnSpc>
              <a:spcAft>
                <a:spcPts val="800"/>
              </a:spcAft>
              <a:buNone/>
            </a:pPr>
            <a:r>
              <a:rPr lang="en-KE" sz="2400" dirty="0">
                <a:effectLst/>
                <a:latin typeface="Calibri" panose="020F0502020204030204" pitchFamily="34" charset="0"/>
                <a:ea typeface="Yu Mincho" panose="02020400000000000000" pitchFamily="18" charset="-128"/>
                <a:cs typeface="Times New Roman" panose="02020603050405020304" pitchFamily="18" charset="0"/>
              </a:rPr>
              <a:t>- </a:t>
            </a:r>
            <a:r>
              <a:rPr lang="en-KE" sz="2400" b="1" dirty="0">
                <a:effectLst/>
                <a:latin typeface="Calibri" panose="020F0502020204030204" pitchFamily="34" charset="0"/>
                <a:ea typeface="Yu Mincho" panose="02020400000000000000" pitchFamily="18" charset="-128"/>
                <a:cs typeface="Times New Roman" panose="02020603050405020304" pitchFamily="18" charset="0"/>
              </a:rPr>
              <a:t>Opportunities for Innovation and Collaboration</a:t>
            </a:r>
            <a:r>
              <a:rPr lang="en-KE" sz="2400" dirty="0">
                <a:effectLst/>
                <a:latin typeface="Calibri" panose="020F0502020204030204" pitchFamily="34" charset="0"/>
                <a:ea typeface="Yu Mincho" panose="02020400000000000000" pitchFamily="18" charset="-128"/>
                <a:cs typeface="Times New Roman" panose="02020603050405020304" pitchFamily="18" charset="0"/>
              </a:rPr>
              <a:t>: The future of prompt engineering presents opportunities for innovation, collaboration, and interdisciplinary research across AI, human-computer interaction, and ethics to advance the field and address societal challenges.</a:t>
            </a:r>
          </a:p>
          <a:p>
            <a:pPr marL="0" indent="0">
              <a:buNone/>
            </a:pPr>
            <a:endParaRPr lang="en-KE" sz="2800" dirty="0"/>
          </a:p>
        </p:txBody>
      </p:sp>
    </p:spTree>
    <p:extLst>
      <p:ext uri="{BB962C8B-B14F-4D97-AF65-F5344CB8AC3E}">
        <p14:creationId xmlns:p14="http://schemas.microsoft.com/office/powerpoint/2010/main" val="40334796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emplate>3D float design</Template>
  <TotalTime>59</TotalTime>
  <Words>1133</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Yu Mincho</vt:lpstr>
      <vt:lpstr>Arial</vt:lpstr>
      <vt:lpstr>Calibri</vt:lpstr>
      <vt:lpstr>Gill Sans MT</vt:lpstr>
      <vt:lpstr>Walbaum Display</vt:lpstr>
      <vt:lpstr>Wingdings</vt:lpstr>
      <vt:lpstr>3DFloatVTI</vt:lpstr>
      <vt:lpstr>INTRODUCTION TO PROMPT ENGINEERING  -Harnessing the Power of AI Prompting-</vt:lpstr>
      <vt:lpstr>What is Prompt Engineering?</vt:lpstr>
      <vt:lpstr>The Evolution of AI Prompting </vt:lpstr>
      <vt:lpstr>Types of Prompts </vt:lpstr>
      <vt:lpstr>Prompt Engineering Techniques </vt:lpstr>
      <vt:lpstr>Applications of Prompt Engineering </vt:lpstr>
      <vt:lpstr>Challenges in Prompt Engineering</vt:lpstr>
      <vt:lpstr>Ethical Considerations in Prompt Engineering </vt:lpstr>
      <vt:lpstr>Future Directions in Prompt Engineering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PROMPT ENGINEERING  -Harnessing the Power of AI Prompting-</dc:title>
  <dc:creator>chakin kim</dc:creator>
  <cp:lastModifiedBy>chakin kim</cp:lastModifiedBy>
  <cp:revision>1</cp:revision>
  <dcterms:created xsi:type="dcterms:W3CDTF">2024-05-11T06:10:25Z</dcterms:created>
  <dcterms:modified xsi:type="dcterms:W3CDTF">2024-05-11T07:09:44Z</dcterms:modified>
</cp:coreProperties>
</file>