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6749" y="1759975"/>
            <a:ext cx="10638505" cy="212376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5" y="4650656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5DD5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736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168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946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5" y="181131"/>
            <a:ext cx="11012131" cy="101803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563331"/>
            <a:ext cx="10994760" cy="4807971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261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643" y="719031"/>
            <a:ext cx="8378376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485" y="1917291"/>
            <a:ext cx="8406580" cy="4511019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81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07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8882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303201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2270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8568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2270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8568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850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8472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86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9942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BD90-61AE-444C-A127-F632F3FB33E5}" type="datetimeFigureOut">
              <a:rPr lang="en-KE" smtClean="0"/>
              <a:t>23/05/2024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AEEE-9F78-4768-BFA5-E24A6251B84A}" type="slidenum">
              <a:rPr lang="en-KE" smtClean="0"/>
              <a:t>‹#›</a:t>
            </a:fld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586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machine-learning-in-python" TargetMode="External"/><Relationship Id="rId7" Type="http://schemas.openxmlformats.org/officeDocument/2006/relationships/hyperlink" Target="https://es.wikipedia.org/wiki/Framework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E9E4-0D68-FDAD-A4C4-D5E27AB09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Python </a:t>
            </a:r>
            <a:br>
              <a:rPr lang="en-US" b="1" dirty="0"/>
            </a:br>
            <a:r>
              <a:rPr lang="en-US" b="1" dirty="0"/>
              <a:t>Programming </a:t>
            </a:r>
            <a:endParaRPr lang="en-K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1AB50-F95B-435E-106A-1F8F098D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Chakin</a:t>
            </a:r>
            <a:endParaRPr lang="en-K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E6884D-509C-7FD6-7825-B5916C0C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3" y="1213260"/>
            <a:ext cx="3437604" cy="3217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69AB3-9F4D-CDA9-E548-6E6D9B2C3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22" y="2896175"/>
            <a:ext cx="2342428" cy="13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0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5AB-020F-CF53-43B0-084B574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Data</a:t>
            </a:r>
            <a:endParaRPr lang="en-K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5A331-81B3-FE07-DD82-D0EC9D8F937A}"/>
              </a:ext>
            </a:extLst>
          </p:cNvPr>
          <p:cNvSpPr/>
          <p:nvPr/>
        </p:nvSpPr>
        <p:spPr>
          <a:xfrm>
            <a:off x="648925" y="2030278"/>
            <a:ext cx="6960743" cy="37970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2626D-81D9-591C-29CD-0E2DC2ED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14" y="1563331"/>
            <a:ext cx="10729642" cy="51135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KE" sz="2400" b="1" dirty="0">
                <a:solidFill>
                  <a:srgbClr val="590948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Reading and Writing Files</a:t>
            </a: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Handling text and CSV files.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7C7C7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 Reading a file</a:t>
            </a:r>
            <a:endParaRPr lang="en-US" sz="2400" dirty="0">
              <a:solidFill>
                <a:srgbClr val="BDB0B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BB4872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2A7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('</a:t>
            </a:r>
            <a:r>
              <a:rPr lang="en-US" sz="2400" dirty="0">
                <a:solidFill>
                  <a:srgbClr val="77A16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example.txt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',</a:t>
            </a:r>
            <a:r>
              <a:rPr lang="en-US" sz="2400" dirty="0">
                <a:solidFill>
                  <a:srgbClr val="72A7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77A16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B4872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9B9B9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content </a:t>
            </a:r>
            <a:r>
              <a:rPr lang="en-US" sz="2400" dirty="0">
                <a:solidFill>
                  <a:srgbClr val="BB4872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B9B9B9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2A7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read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BDB0B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72A7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2A7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BDB0B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rgbClr val="7C7C7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 Writing to a file</a:t>
            </a:r>
            <a:endParaRPr lang="en-US" sz="2400" dirty="0">
              <a:solidFill>
                <a:srgbClr val="BDB0B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BB4872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2A7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('</a:t>
            </a:r>
            <a:r>
              <a:rPr lang="en-US" sz="2400" dirty="0">
                <a:solidFill>
                  <a:srgbClr val="77A16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example.txt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',</a:t>
            </a:r>
            <a:r>
              <a:rPr lang="en-US" sz="2400" dirty="0">
                <a:solidFill>
                  <a:srgbClr val="72A7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77A16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B4872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9B9B9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B9B9B9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BDB0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2A7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sz="2400" dirty="0">
                <a:solidFill>
                  <a:srgbClr val="77A16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Hello, World!</a:t>
            </a:r>
            <a:r>
              <a:rPr lang="en-US" sz="2400" dirty="0">
                <a:solidFill>
                  <a:srgbClr val="BBB8B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")</a:t>
            </a:r>
            <a:endParaRPr lang="en-US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K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65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4040FB-D2D5-8A63-BE61-B19A03A7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Working with Data Continued:</a:t>
            </a:r>
            <a:endParaRPr lang="en-K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C2F17A-7BB1-904D-0778-7BF94549E7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np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pandas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NumPy array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np.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Pandas </a:t>
            </a:r>
            <a:r>
              <a:rPr lang="en-US" b="0" i="1" dirty="0" err="1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DataFrame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'Alice'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'Bob'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'Charlie'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pd.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K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C01F50-28C2-7BAD-8AC0-2BF24DDE7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matplotlib.pyplot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Simple plot using Matplotlib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xlabel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x-axis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ylabel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y-axis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Simple Plot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FA1856-7965-6700-DDAF-88A7630374A6}"/>
              </a:ext>
            </a:extLst>
          </p:cNvPr>
          <p:cNvSpPr txBox="1"/>
          <p:nvPr/>
        </p:nvSpPr>
        <p:spPr>
          <a:xfrm>
            <a:off x="0" y="6183188"/>
            <a:ext cx="5871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</a:t>
            </a:r>
            <a:r>
              <a:rPr lang="en-KE" sz="1800" b="1" dirty="0">
                <a:solidFill>
                  <a:srgbClr val="590948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 Analysis Libraries</a:t>
            </a:r>
            <a:r>
              <a:rPr lang="en-KE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Introduction to NumPy and Pandas</a:t>
            </a:r>
            <a:endParaRPr lang="en-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1D3AF-DAB4-0390-8827-BA1E181A9AD0}"/>
              </a:ext>
            </a:extLst>
          </p:cNvPr>
          <p:cNvSpPr txBox="1"/>
          <p:nvPr/>
        </p:nvSpPr>
        <p:spPr>
          <a:xfrm>
            <a:off x="6136774" y="6169025"/>
            <a:ext cx="5445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- </a:t>
            </a:r>
            <a:r>
              <a:rPr lang="en-KE" sz="1800" b="1" dirty="0">
                <a:solidFill>
                  <a:srgbClr val="590948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 Visualization</a:t>
            </a:r>
            <a:r>
              <a:rPr lang="en-KE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Using Matplotlib and Seaborn.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2420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5AB-020F-CF53-43B0-084B574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Applications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8796C-07F7-A292-60D2-FC366FBF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4" y="1563331"/>
            <a:ext cx="11346408" cy="480797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</a:t>
            </a:r>
            <a:r>
              <a:rPr lang="en-KE" sz="2400" b="1" dirty="0">
                <a:solidFill>
                  <a:srgbClr val="590948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Web Development</a:t>
            </a: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Frameworks like Django and Flask.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- </a:t>
            </a:r>
            <a:r>
              <a:rPr lang="en-KE" sz="2400" b="1" dirty="0">
                <a:solidFill>
                  <a:srgbClr val="590948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 Science and Machine Learning</a:t>
            </a: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Libraries like SciPy, Scikit-Learn, TensorFlow, </a:t>
            </a:r>
            <a:r>
              <a:rPr lang="en-KE" sz="24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Keras</a:t>
            </a: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- </a:t>
            </a:r>
            <a:r>
              <a:rPr lang="en-KE" sz="2400" b="1" dirty="0">
                <a:solidFill>
                  <a:srgbClr val="590948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Automation</a:t>
            </a: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Scripting and automation with Python.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- </a:t>
            </a:r>
            <a:r>
              <a:rPr lang="en-KE" sz="2400" b="1" dirty="0">
                <a:solidFill>
                  <a:srgbClr val="590948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Game Development</a:t>
            </a: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Libraries like </a:t>
            </a:r>
            <a:r>
              <a:rPr lang="en-KE" sz="24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Pygame</a:t>
            </a:r>
            <a:r>
              <a:rPr lang="en-K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KE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C6B1E-7DA7-DD41-FE33-DA5DE7F06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0252" y="3367262"/>
            <a:ext cx="4564790" cy="256858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E68DD-A487-83C5-749D-12CABF2B8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6958" y="3731901"/>
            <a:ext cx="6073294" cy="30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02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10E8F-376E-D55A-09B9-1A81D850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  <a:endParaRPr lang="en-K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3FC2E-C1BE-E288-C839-58659127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5" y="1563331"/>
            <a:ext cx="8996521" cy="480797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</a:t>
            </a:r>
            <a:r>
              <a:rPr lang="en-KE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Python is a high-level, interpreted programming language created by Guido van Rossum and first released in 1991.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- Known for its readability and simplicity, making it ideal for beginners and experts alike.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- Widely used in web development, data analysis, artificial intelligence, scientific computing, and more.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C56B4-02CC-B41E-E1E6-FEC5E14B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77" y="1199166"/>
            <a:ext cx="2878823" cy="2850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EED66F4-3C7A-0610-E38F-6F08229CE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1BEB7-E359-A0F8-AA15-413C841DA2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9" r="8530" b="37736"/>
          <a:stretch/>
        </p:blipFill>
        <p:spPr>
          <a:xfrm>
            <a:off x="4849586" y="0"/>
            <a:ext cx="5486400" cy="15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9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2ABFD8-A72F-0EF9-2336-B5AFF49C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 of Python</a:t>
            </a:r>
            <a:endParaRPr lang="en-K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BCCC8-C592-1CE9-4CF9-04A2E9F1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590948"/>
                </a:solidFill>
              </a:rPr>
              <a:t>Easy to Learn and Use</a:t>
            </a:r>
            <a:r>
              <a:rPr lang="en-US" dirty="0"/>
              <a:t>: Simple syntax that mimics natural language.</a:t>
            </a:r>
          </a:p>
          <a:p>
            <a:pPr marL="0" indent="0">
              <a:buNone/>
            </a:pPr>
            <a:r>
              <a:rPr lang="en-US" dirty="0"/>
              <a:t>  - Interpreted Language: Executes code line by line, which makes debugging easier.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b="1" dirty="0">
                <a:solidFill>
                  <a:srgbClr val="590948"/>
                </a:solidFill>
              </a:rPr>
              <a:t>Versatile and Powerful</a:t>
            </a:r>
            <a:r>
              <a:rPr lang="en-US" dirty="0"/>
              <a:t>: Supports various programming paradigms (procedural, object-oriented, functional).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b="1" dirty="0">
                <a:solidFill>
                  <a:srgbClr val="590948"/>
                </a:solidFill>
              </a:rPr>
              <a:t>Extensive Libraries and Frameworks</a:t>
            </a:r>
            <a:r>
              <a:rPr lang="en-US" dirty="0"/>
              <a:t>: Access to a wide range of libraries like NumPy, Pandas, Matplotlib, Django, Flask, etc.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b="1" dirty="0">
                <a:solidFill>
                  <a:srgbClr val="590948"/>
                </a:solidFill>
              </a:rPr>
              <a:t>Community Support</a:t>
            </a:r>
            <a:r>
              <a:rPr lang="en-US" dirty="0"/>
              <a:t>: Large and active community.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82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5AB-020F-CF53-43B0-084B574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Syntax and Basics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3EDF2-92CB-8CAB-74D5-E4577488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- </a:t>
            </a:r>
            <a:r>
              <a:rPr lang="en-US" b="1" dirty="0">
                <a:solidFill>
                  <a:srgbClr val="590948"/>
                </a:solidFill>
              </a:rPr>
              <a:t>Indentation</a:t>
            </a:r>
            <a:r>
              <a:rPr lang="en-US" dirty="0"/>
              <a:t>: Indentation is crucial in Python as it defines the scope of loops, functions, classes, etc.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b="1" dirty="0">
                <a:solidFill>
                  <a:srgbClr val="590948"/>
                </a:solidFill>
              </a:rPr>
              <a:t>Variables and Data Types</a:t>
            </a:r>
            <a:r>
              <a:rPr lang="en-US" dirty="0"/>
              <a:t>: Dynamic typing, common data types (int, float, str, list, tuple, </a:t>
            </a:r>
            <a:r>
              <a:rPr lang="en-US" dirty="0" err="1"/>
              <a:t>dict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b="1" dirty="0">
                <a:solidFill>
                  <a:srgbClr val="590948"/>
                </a:solidFill>
              </a:rPr>
              <a:t>Basic Operations</a:t>
            </a:r>
            <a:r>
              <a:rPr lang="en-US" dirty="0"/>
              <a:t>: Arithmetic operations, string manipulations.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3796CAA-1848-E33E-45E1-8F759807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6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C7D6CC-236D-60E3-B42F-0091E5AB4861}"/>
              </a:ext>
            </a:extLst>
          </p:cNvPr>
          <p:cNvSpPr/>
          <p:nvPr/>
        </p:nvSpPr>
        <p:spPr>
          <a:xfrm>
            <a:off x="0" y="1403052"/>
            <a:ext cx="12192000" cy="54155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2A5AB-020F-CF53-43B0-084B574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Syntax Continued:</a:t>
            </a:r>
            <a:endParaRPr lang="en-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4EF7E-562E-BA44-79C4-C6418936EE09}"/>
              </a:ext>
            </a:extLst>
          </p:cNvPr>
          <p:cNvSpPr txBox="1"/>
          <p:nvPr/>
        </p:nvSpPr>
        <p:spPr>
          <a:xfrm>
            <a:off x="8062788" y="2032625"/>
            <a:ext cx="4044274" cy="5355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Variable declaration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         </a:t>
            </a: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Integer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3.14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      </a:t>
            </a: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Float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"Alice"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String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is_valid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Boolean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List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fruits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"cherry"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Tuple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Dictionary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"Alice"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E9DBE-2D62-D236-BEA7-6D534F30288C}"/>
              </a:ext>
            </a:extLst>
          </p:cNvPr>
          <p:cNvSpPr txBox="1"/>
          <p:nvPr/>
        </p:nvSpPr>
        <p:spPr>
          <a:xfrm>
            <a:off x="8271922" y="1463289"/>
            <a:ext cx="3817989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Data Types </a:t>
            </a:r>
            <a:endParaRPr lang="en-KE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24905-11C5-F4E5-E14B-C03D59096AE3}"/>
              </a:ext>
            </a:extLst>
          </p:cNvPr>
          <p:cNvSpPr txBox="1"/>
          <p:nvPr/>
        </p:nvSpPr>
        <p:spPr>
          <a:xfrm>
            <a:off x="4308240" y="1509405"/>
            <a:ext cx="3817989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Basic Operations  </a:t>
            </a:r>
            <a:endParaRPr lang="en-KE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25962-7040-372F-67AB-7CD60526D331}"/>
              </a:ext>
            </a:extLst>
          </p:cNvPr>
          <p:cNvSpPr txBox="1"/>
          <p:nvPr/>
        </p:nvSpPr>
        <p:spPr>
          <a:xfrm>
            <a:off x="4104417" y="2284849"/>
            <a:ext cx="3958371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Arithmetic operations</a:t>
            </a:r>
            <a:endParaRPr lang="en-US" sz="2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x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difference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x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product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x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quotient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x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y</a:t>
            </a:r>
          </a:p>
          <a:p>
            <a:b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000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String operations</a:t>
            </a:r>
            <a:endParaRPr lang="en-US" sz="2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greeting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"Hello, "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name</a:t>
            </a:r>
          </a:p>
          <a:p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shouting </a:t>
            </a:r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name.</a:t>
            </a:r>
            <a:r>
              <a:rPr lang="en-US" sz="2000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upper</a:t>
            </a:r>
            <a:r>
              <a:rPr lang="en-US" sz="2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sz="2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3884E-6D39-275E-DE21-B6A4C6D7E52B}"/>
              </a:ext>
            </a:extLst>
          </p:cNvPr>
          <p:cNvSpPr txBox="1"/>
          <p:nvPr/>
        </p:nvSpPr>
        <p:spPr>
          <a:xfrm>
            <a:off x="84938" y="2402666"/>
            <a:ext cx="4044276" cy="341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Correct Indentation</a:t>
            </a:r>
            <a:endParaRPr lang="en-US" sz="2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sz="20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 is indented properly</a:t>
            </a:r>
            <a:r>
              <a:rPr lang="en-US" sz="2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")</a:t>
            </a:r>
            <a:endParaRPr lang="en-US" sz="2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000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Incorrect Indentation</a:t>
            </a:r>
            <a:endParaRPr lang="en-US" sz="2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sz="20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 will raise an </a:t>
            </a:r>
            <a:r>
              <a:rPr lang="en-US" sz="2000" b="0" dirty="0" err="1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IndentationError</a:t>
            </a:r>
            <a:r>
              <a:rPr lang="en-US" sz="2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")</a:t>
            </a:r>
            <a:endParaRPr lang="en-US" sz="2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30434-63AA-A436-4985-0A2A1C00BDB5}"/>
              </a:ext>
            </a:extLst>
          </p:cNvPr>
          <p:cNvSpPr txBox="1"/>
          <p:nvPr/>
        </p:nvSpPr>
        <p:spPr>
          <a:xfrm>
            <a:off x="261652" y="1544078"/>
            <a:ext cx="3817989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Indentation</a:t>
            </a:r>
            <a:r>
              <a:rPr lang="en-US" b="1" dirty="0"/>
              <a:t> </a:t>
            </a:r>
            <a:endParaRPr lang="en-KE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18" y="5339923"/>
            <a:ext cx="1763486" cy="1619704"/>
          </a:xfrm>
        </p:spPr>
      </p:pic>
    </p:spTree>
    <p:extLst>
      <p:ext uri="{BB962C8B-B14F-4D97-AF65-F5344CB8AC3E}">
        <p14:creationId xmlns:p14="http://schemas.microsoft.com/office/powerpoint/2010/main" val="2435935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5AB-020F-CF53-43B0-084B574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Control Structures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211EA-17CE-DA58-0BD5-462685354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KE" sz="39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Conditional Statements: if, </a:t>
            </a:r>
            <a:r>
              <a:rPr lang="en-KE" sz="39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elif</a:t>
            </a:r>
            <a:r>
              <a:rPr lang="en-KE" sz="39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else.</a:t>
            </a:r>
            <a:endParaRPr lang="en-US" sz="39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age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18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age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&gt;=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18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sz="44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You are an adult.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")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 err="1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elif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age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12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sz="44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You are a teenager.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")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sz="44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You are a child.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List Comprehensions: A concise way to create lists.</a:t>
            </a:r>
            <a:endParaRPr lang="en-KE" sz="4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KE" sz="4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sz="4400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List comprehension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squares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[x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**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x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squares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K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301B8A-A31B-4376-8527-8DC8D4187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KE" sz="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Loops: for, while.</a:t>
            </a:r>
            <a:endParaRPr lang="en-US" sz="5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For loop</a:t>
            </a:r>
            <a:endParaRPr lang="en-US" sz="6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6000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6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60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sz="6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6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6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60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6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6000" b="0" dirty="0" err="1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f"i</a:t>
            </a:r>
            <a:r>
              <a:rPr lang="en-US" sz="60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is </a:t>
            </a:r>
            <a:r>
              <a:rPr lang="en-US" sz="6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6000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6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60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6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6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6000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While loop</a:t>
            </a:r>
            <a:endParaRPr lang="en-US" sz="6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 </a:t>
            </a:r>
            <a:r>
              <a:rPr lang="en-US" sz="6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6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endParaRPr lang="en-US" sz="6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count </a:t>
            </a:r>
            <a:r>
              <a:rPr lang="en-US" sz="6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6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60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6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6000" b="0" dirty="0" err="1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f"count</a:t>
            </a:r>
            <a:r>
              <a:rPr lang="en-US" sz="60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is </a:t>
            </a:r>
            <a:r>
              <a:rPr lang="en-US" sz="6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60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</a:t>
            </a:r>
            <a:r>
              <a:rPr lang="en-US" sz="6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60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60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6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count </a:t>
            </a:r>
            <a:r>
              <a:rPr lang="en-US" sz="60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sz="60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60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en-US" sz="60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KE" sz="4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K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96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5AB-020F-CF53-43B0-084B574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Functions in Python</a:t>
            </a:r>
            <a:br>
              <a:rPr lang="en-KE" sz="4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K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28576-34C0-4E73-EC4C-FC4B4F26537C}"/>
              </a:ext>
            </a:extLst>
          </p:cNvPr>
          <p:cNvSpPr/>
          <p:nvPr/>
        </p:nvSpPr>
        <p:spPr>
          <a:xfrm>
            <a:off x="648925" y="1888761"/>
            <a:ext cx="4537672" cy="12382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E914B-AA3E-5069-77E3-90BCDBF1CC3C}"/>
              </a:ext>
            </a:extLst>
          </p:cNvPr>
          <p:cNvSpPr/>
          <p:nvPr/>
        </p:nvSpPr>
        <p:spPr>
          <a:xfrm>
            <a:off x="648925" y="3429000"/>
            <a:ext cx="4537672" cy="15177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1D5366-CA95-3E88-C915-D858D9ACE707}"/>
              </a:ext>
            </a:extLst>
          </p:cNvPr>
          <p:cNvSpPr/>
          <p:nvPr/>
        </p:nvSpPr>
        <p:spPr>
          <a:xfrm>
            <a:off x="600914" y="5246557"/>
            <a:ext cx="4585683" cy="10180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26190-7C80-AE16-E8EB-72F216604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563331"/>
            <a:ext cx="10994760" cy="51135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dirty="0"/>
              <a:t>- </a:t>
            </a:r>
            <a:r>
              <a:rPr lang="en-US" sz="4400" b="1" dirty="0">
                <a:solidFill>
                  <a:srgbClr val="590948"/>
                </a:solidFill>
              </a:rPr>
              <a:t>Defining Functions</a:t>
            </a:r>
            <a:r>
              <a:rPr lang="en-US" sz="4400" dirty="0"/>
              <a:t>: Using the `def` keyword.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greet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B9B9B9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 err="1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f"Hello</a:t>
            </a:r>
            <a:r>
              <a:rPr lang="en-US" sz="44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44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greet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sz="4400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Alice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"))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/>
              <a:t>  - </a:t>
            </a:r>
            <a:r>
              <a:rPr lang="en-US" sz="4400" b="1" dirty="0">
                <a:solidFill>
                  <a:srgbClr val="590948"/>
                </a:solidFill>
              </a:rPr>
              <a:t>Arguments and Return Values</a:t>
            </a:r>
            <a:r>
              <a:rPr lang="en-US" sz="4400" dirty="0"/>
              <a:t>: Positional and keyword arguments.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B9B9B9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4400" b="0" dirty="0">
                <a:solidFill>
                  <a:srgbClr val="B9B9B9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a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</a:pPr>
            <a:b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result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result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/>
              <a:t>  - </a:t>
            </a:r>
            <a:r>
              <a:rPr lang="en-US" sz="4400" b="1" dirty="0">
                <a:solidFill>
                  <a:srgbClr val="590948"/>
                </a:solidFill>
              </a:rPr>
              <a:t>Lambda Functions</a:t>
            </a:r>
            <a:r>
              <a:rPr lang="en-US" sz="4400" dirty="0"/>
              <a:t>: Anonymous functions.</a:t>
            </a:r>
          </a:p>
          <a:p>
            <a:pPr marL="0" indent="0">
              <a:buNone/>
            </a:pPr>
            <a:r>
              <a:rPr lang="en-US" sz="4400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Lambda function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multiply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lambda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B9B9B9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4400" b="0" dirty="0">
                <a:solidFill>
                  <a:srgbClr val="B9B9B9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x </a:t>
            </a:r>
            <a:r>
              <a:rPr lang="en-US" sz="4400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4400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y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multiply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4400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4400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  <a:endParaRPr lang="en-US" sz="4400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4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5AB-020F-CF53-43B0-084B574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Packages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829DE-E613-EA7D-A83B-BACCA378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- Modules: Reusable pieces of code, using `import` to include them.</a:t>
            </a:r>
          </a:p>
          <a:p>
            <a:pPr marL="0" indent="0">
              <a:buNone/>
            </a:pPr>
            <a:r>
              <a:rPr lang="en-US" sz="3200" dirty="0"/>
              <a:t>  - Standard Library: Overview of commonly used modules like </a:t>
            </a:r>
            <a:r>
              <a:rPr lang="en-US" sz="3200" dirty="0" err="1"/>
              <a:t>os</a:t>
            </a:r>
            <a:r>
              <a:rPr lang="en-US" sz="3200" dirty="0"/>
              <a:t>, sys, math, datetime.</a:t>
            </a:r>
          </a:p>
          <a:p>
            <a:pPr marL="0" indent="0">
              <a:buNone/>
            </a:pPr>
            <a:r>
              <a:rPr lang="en-US" sz="3200" dirty="0"/>
              <a:t>  - Packages: Collections of modules, using `pip` to install packages.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E858B-2E65-8B5E-8835-898FD19E84F1}"/>
              </a:ext>
            </a:extLst>
          </p:cNvPr>
          <p:cNvSpPr txBox="1"/>
          <p:nvPr/>
        </p:nvSpPr>
        <p:spPr>
          <a:xfrm>
            <a:off x="844935" y="4893974"/>
            <a:ext cx="876632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# Installing a package using pip (command to run in the terminal or command prompt)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r>
              <a:rPr lang="en-US" dirty="0"/>
              <a:t># Alternatively, for Python 3, you might need to use:</a:t>
            </a:r>
          </a:p>
          <a:p>
            <a:r>
              <a:rPr lang="en-US" dirty="0"/>
              <a:t>pip3 install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6FAA1C-EE9E-2D17-100F-91DE9206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Importing Modules and Standard Libraries</a:t>
            </a:r>
            <a:endParaRPr lang="en-KE" sz="44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88C811-534A-049F-9746-57C6CEB88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Importing a module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Using a function from the </a:t>
            </a:r>
            <a:r>
              <a:rPr lang="en-US" b="0" i="1" dirty="0" err="1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os</a:t>
            </a: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module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current_directory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os.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getcwd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current_directory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Importing a specific function from a module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math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sqrt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Using the imported function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result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sqrt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K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CF1422-3826-B199-7C08-F56EBEEE5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Using the sys module to access command-line arguments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sys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Script name: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sys</a:t>
            </a:r>
            <a:r>
              <a:rPr lang="en-US" b="0" dirty="0" err="1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sys</a:t>
            </a:r>
            <a:r>
              <a:rPr lang="en-US" b="0" dirty="0" err="1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First argument: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sys</a:t>
            </a:r>
            <a:r>
              <a:rPr lang="en-US" b="0" dirty="0" err="1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F6A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C7C7C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Using the datetime module to work with dates and times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datetime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current_time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4872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DB0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datetime.datetime.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77A163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Current time: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2A7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current_time</a:t>
            </a:r>
            <a:r>
              <a:rPr lang="en-US" b="0" dirty="0">
                <a:solidFill>
                  <a:srgbClr val="BBB8B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DB0B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6904AA-4707-D8E7-9CA0-349C2D1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3" y="5359173"/>
            <a:ext cx="1763486" cy="16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45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0" id="{95AFCFD2-DE93-4CAF-A2C9-FD4BA20D0770}" vid="{2B7AEF7F-1C2E-49EE-9447-8B84619DA8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439</TotalTime>
  <Words>1120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Theme10</vt:lpstr>
      <vt:lpstr>Introduction to Python  Programming </vt:lpstr>
      <vt:lpstr>What is Python?</vt:lpstr>
      <vt:lpstr>Key Features of Python</vt:lpstr>
      <vt:lpstr>Python Syntax and Basics</vt:lpstr>
      <vt:lpstr>Python Syntax Continued:</vt:lpstr>
      <vt:lpstr>Control Structures</vt:lpstr>
      <vt:lpstr>Functions in Python </vt:lpstr>
      <vt:lpstr>Modules and Packages</vt:lpstr>
      <vt:lpstr>Importing Modules and Standard Libraries</vt:lpstr>
      <vt:lpstr>Working with Data</vt:lpstr>
      <vt:lpstr>Working with Data Continued:</vt:lpstr>
      <vt:lpstr>Real-World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 Programming </dc:title>
  <dc:creator>chakin kim</dc:creator>
  <cp:lastModifiedBy>chakin kim</cp:lastModifiedBy>
  <cp:revision>3</cp:revision>
  <dcterms:created xsi:type="dcterms:W3CDTF">2024-05-23T12:14:23Z</dcterms:created>
  <dcterms:modified xsi:type="dcterms:W3CDTF">2024-05-23T19:33:26Z</dcterms:modified>
</cp:coreProperties>
</file>