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www.freecodecamp.org/news/introduction-to-git-and-github/" TargetMode="External"/><Relationship Id="rId4"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image" Target="../media/image-8-2.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137410"/>
            <a:ext cx="7477601" cy="1916430"/>
          </a:xfrm>
          <a:prstGeom prst="rect">
            <a:avLst/>
          </a:prstGeom>
          <a:noFill/>
          <a:ln/>
        </p:spPr>
        <p:txBody>
          <a:bodyPr wrap="square" rtlCol="0" anchor="t"/>
          <a:lstStyle/>
          <a:p>
            <a:pPr indent="0" marL="0">
              <a:lnSpc>
                <a:spcPts val="7545"/>
              </a:lnSpc>
              <a:buNone/>
            </a:pPr>
            <a:r>
              <a:rPr lang="en-US" sz="6036" dirty="0">
                <a:solidFill>
                  <a:srgbClr val="383838"/>
                </a:solidFill>
                <a:latin typeface="Patrick Hand" pitchFamily="34" charset="0"/>
                <a:ea typeface="Patrick Hand" pitchFamily="34" charset="-122"/>
                <a:cs typeface="Patrick Hand" pitchFamily="34" charset="-120"/>
              </a:rPr>
              <a:t>Introduction to Git and GitHub</a:t>
            </a:r>
            <a:endParaRPr lang="en-US" sz="6036" dirty="0"/>
          </a:p>
        </p:txBody>
      </p:sp>
      <p:sp>
        <p:nvSpPr>
          <p:cNvPr id="6" name="Text 3"/>
          <p:cNvSpPr/>
          <p:nvPr/>
        </p:nvSpPr>
        <p:spPr>
          <a:xfrm>
            <a:off x="833199" y="4387096"/>
            <a:ext cx="7477601" cy="1066205"/>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 and GitHub are essential tools for modern software development. This presentation will introduce you to the fundamentals of version control, collaborative coding, and how to leverage these powerful technologies to streamline your development workflow.</a:t>
            </a:r>
            <a:endParaRPr lang="en-US" sz="1750" dirty="0"/>
          </a:p>
        </p:txBody>
      </p:sp>
      <p:sp>
        <p:nvSpPr>
          <p:cNvPr id="7" name="Shape 4"/>
          <p:cNvSpPr/>
          <p:nvPr/>
        </p:nvSpPr>
        <p:spPr>
          <a:xfrm>
            <a:off x="833199" y="5719882"/>
            <a:ext cx="355402" cy="355402"/>
          </a:xfrm>
          <a:prstGeom prst="roundRect">
            <a:avLst>
              <a:gd name="adj" fmla="val 25726039"/>
            </a:avLst>
          </a:prstGeom>
          <a:solidFill>
            <a:srgbClr val="B0EE94"/>
          </a:solidFill>
          <a:ln w="7620">
            <a:solidFill>
              <a:srgbClr val="FFFFFF"/>
            </a:solidFill>
            <a:prstDash val="solid"/>
          </a:ln>
        </p:spPr>
      </p:sp>
      <p:sp>
        <p:nvSpPr>
          <p:cNvPr id="8" name="Text 5"/>
          <p:cNvSpPr/>
          <p:nvPr/>
        </p:nvSpPr>
        <p:spPr>
          <a:xfrm>
            <a:off x="948095" y="5824418"/>
            <a:ext cx="125492" cy="146328"/>
          </a:xfrm>
          <a:prstGeom prst="rect">
            <a:avLst/>
          </a:prstGeom>
          <a:noFill/>
          <a:ln/>
        </p:spPr>
        <p:txBody>
          <a:bodyPr wrap="none" rtlCol="0" anchor="t"/>
          <a:lstStyle/>
          <a:p>
            <a:pPr algn="ctr" indent="0" marL="0">
              <a:lnSpc>
                <a:spcPts val="1152"/>
              </a:lnSpc>
              <a:buNone/>
            </a:pPr>
            <a:r>
              <a:rPr lang="en-US" sz="1152" dirty="0">
                <a:solidFill>
                  <a:srgbClr val="3C3838"/>
                </a:solidFill>
                <a:latin typeface="Patrick Hand" pitchFamily="34" charset="0"/>
                <a:ea typeface="Patrick Hand" pitchFamily="34" charset="-122"/>
                <a:cs typeface="Patrick Hand" pitchFamily="34" charset="-120"/>
              </a:rPr>
              <a:t>Ja</a:t>
            </a:r>
            <a:endParaRPr lang="en-US" sz="1152" dirty="0"/>
          </a:p>
        </p:txBody>
      </p:sp>
      <p:sp>
        <p:nvSpPr>
          <p:cNvPr id="9" name="Text 6"/>
          <p:cNvSpPr/>
          <p:nvPr/>
        </p:nvSpPr>
        <p:spPr>
          <a:xfrm>
            <a:off x="1299686" y="5703213"/>
            <a:ext cx="1410533" cy="388858"/>
          </a:xfrm>
          <a:prstGeom prst="rect">
            <a:avLst/>
          </a:prstGeom>
          <a:noFill/>
          <a:ln/>
        </p:spPr>
        <p:txBody>
          <a:bodyPr wrap="none" rtlCol="0" anchor="t"/>
          <a:lstStyle/>
          <a:p>
            <a:pPr algn="l" indent="0" marL="0">
              <a:lnSpc>
                <a:spcPts val="3062"/>
              </a:lnSpc>
              <a:buNone/>
            </a:pPr>
            <a:r>
              <a:rPr lang="en-US" sz="2187" b="1" dirty="0">
                <a:solidFill>
                  <a:srgbClr val="383838"/>
                </a:solidFill>
                <a:latin typeface="Patrick Hand" pitchFamily="34" charset="0"/>
                <a:ea typeface="Patrick Hand" pitchFamily="34" charset="-122"/>
                <a:cs typeface="Patrick Hand" pitchFamily="34" charset="-120"/>
              </a:rPr>
              <a:t>by Joel Muturi</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1264563" y="1693307"/>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What is Git?</a:t>
            </a:r>
            <a:endParaRPr lang="en-US" sz="4374" dirty="0"/>
          </a:p>
        </p:txBody>
      </p:sp>
      <p:sp>
        <p:nvSpPr>
          <p:cNvPr id="6" name="Shape 3"/>
          <p:cNvSpPr/>
          <p:nvPr/>
        </p:nvSpPr>
        <p:spPr>
          <a:xfrm>
            <a:off x="1264563" y="2894528"/>
            <a:ext cx="499943" cy="499943"/>
          </a:xfrm>
          <a:prstGeom prst="roundRect">
            <a:avLst>
              <a:gd name="adj" fmla="val 20000"/>
            </a:avLst>
          </a:prstGeom>
          <a:solidFill>
            <a:srgbClr val="E6E6E6"/>
          </a:solidFill>
          <a:ln w="7620">
            <a:solidFill>
              <a:srgbClr val="CCCCCC"/>
            </a:solidFill>
            <a:prstDash val="solid"/>
          </a:ln>
        </p:spPr>
      </p:sp>
      <p:sp>
        <p:nvSpPr>
          <p:cNvPr id="7" name="Text 4"/>
          <p:cNvSpPr/>
          <p:nvPr/>
        </p:nvSpPr>
        <p:spPr>
          <a:xfrm>
            <a:off x="1453991" y="2936200"/>
            <a:ext cx="121087"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8" name="Text 5"/>
          <p:cNvSpPr/>
          <p:nvPr/>
        </p:nvSpPr>
        <p:spPr>
          <a:xfrm>
            <a:off x="1986677" y="2970848"/>
            <a:ext cx="2790706"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Distributed Version Control</a:t>
            </a:r>
            <a:endParaRPr lang="en-US" sz="2187" dirty="0"/>
          </a:p>
        </p:txBody>
      </p:sp>
      <p:sp>
        <p:nvSpPr>
          <p:cNvPr id="9" name="Text 6"/>
          <p:cNvSpPr/>
          <p:nvPr/>
        </p:nvSpPr>
        <p:spPr>
          <a:xfrm>
            <a:off x="1986677" y="3451265"/>
            <a:ext cx="3388638" cy="142160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 is a distributed version control system that allows multiple developers to collaborate on a project by tracking changes to the codebase over time.</a:t>
            </a:r>
            <a:endParaRPr lang="en-US" sz="1750" dirty="0"/>
          </a:p>
        </p:txBody>
      </p:sp>
      <p:sp>
        <p:nvSpPr>
          <p:cNvPr id="10" name="Shape 7"/>
          <p:cNvSpPr/>
          <p:nvPr/>
        </p:nvSpPr>
        <p:spPr>
          <a:xfrm>
            <a:off x="5597485" y="2894528"/>
            <a:ext cx="499943" cy="499943"/>
          </a:xfrm>
          <a:prstGeom prst="roundRect">
            <a:avLst>
              <a:gd name="adj" fmla="val 20000"/>
            </a:avLst>
          </a:prstGeom>
          <a:solidFill>
            <a:srgbClr val="E6E6E6"/>
          </a:solidFill>
          <a:ln w="7620">
            <a:solidFill>
              <a:srgbClr val="CCCCCC"/>
            </a:solidFill>
            <a:prstDash val="solid"/>
          </a:ln>
        </p:spPr>
      </p:sp>
      <p:sp>
        <p:nvSpPr>
          <p:cNvPr id="11" name="Text 8"/>
          <p:cNvSpPr/>
          <p:nvPr/>
        </p:nvSpPr>
        <p:spPr>
          <a:xfrm>
            <a:off x="5769412" y="2936200"/>
            <a:ext cx="155972"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2" name="Text 9"/>
          <p:cNvSpPr/>
          <p:nvPr/>
        </p:nvSpPr>
        <p:spPr>
          <a:xfrm>
            <a:off x="6319599" y="2970848"/>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Local Repositories</a:t>
            </a:r>
            <a:endParaRPr lang="en-US" sz="2187" dirty="0"/>
          </a:p>
        </p:txBody>
      </p:sp>
      <p:sp>
        <p:nvSpPr>
          <p:cNvPr id="13" name="Text 10"/>
          <p:cNvSpPr/>
          <p:nvPr/>
        </p:nvSpPr>
        <p:spPr>
          <a:xfrm>
            <a:off x="6319599" y="3451265"/>
            <a:ext cx="3388638" cy="142160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Each developer has a complete copy of the project's history on their local machine, providing flexibility and offline capabilities.</a:t>
            </a:r>
            <a:endParaRPr lang="en-US" sz="1750" dirty="0"/>
          </a:p>
        </p:txBody>
      </p:sp>
      <p:sp>
        <p:nvSpPr>
          <p:cNvPr id="14" name="Shape 11"/>
          <p:cNvSpPr/>
          <p:nvPr/>
        </p:nvSpPr>
        <p:spPr>
          <a:xfrm>
            <a:off x="1264563" y="5268635"/>
            <a:ext cx="499943" cy="499943"/>
          </a:xfrm>
          <a:prstGeom prst="roundRect">
            <a:avLst>
              <a:gd name="adj" fmla="val 20000"/>
            </a:avLst>
          </a:prstGeom>
          <a:solidFill>
            <a:srgbClr val="E6E6E6"/>
          </a:solidFill>
          <a:ln w="7620">
            <a:solidFill>
              <a:srgbClr val="CCCCCC"/>
            </a:solidFill>
            <a:prstDash val="solid"/>
          </a:ln>
        </p:spPr>
      </p:sp>
      <p:sp>
        <p:nvSpPr>
          <p:cNvPr id="15" name="Text 12"/>
          <p:cNvSpPr/>
          <p:nvPr/>
        </p:nvSpPr>
        <p:spPr>
          <a:xfrm>
            <a:off x="1439823" y="5310307"/>
            <a:ext cx="149304"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3</a:t>
            </a:r>
            <a:endParaRPr lang="en-US" sz="2624" dirty="0"/>
          </a:p>
        </p:txBody>
      </p:sp>
      <p:sp>
        <p:nvSpPr>
          <p:cNvPr id="16" name="Text 13"/>
          <p:cNvSpPr/>
          <p:nvPr/>
        </p:nvSpPr>
        <p:spPr>
          <a:xfrm>
            <a:off x="1986677" y="5344954"/>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Branching and Merging</a:t>
            </a:r>
            <a:endParaRPr lang="en-US" sz="2187" dirty="0"/>
          </a:p>
        </p:txBody>
      </p:sp>
      <p:sp>
        <p:nvSpPr>
          <p:cNvPr id="17" name="Text 14"/>
          <p:cNvSpPr/>
          <p:nvPr/>
        </p:nvSpPr>
        <p:spPr>
          <a:xfrm>
            <a:off x="1986677" y="5825371"/>
            <a:ext cx="7721441" cy="710803"/>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Git's branching model enables developers to experiment with new features or bug fixes without disrupting the main codebase.</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651748"/>
            <a:ext cx="8443555" cy="1388745"/>
          </a:xfrm>
          <a:prstGeom prst="rect">
            <a:avLst/>
          </a:prstGeom>
          <a:noFill/>
          <a:ln/>
        </p:spPr>
        <p:txBody>
          <a:bodyPr wrap="squar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Git Basics: Repositories, Commits, and Branches</a:t>
            </a:r>
            <a:endParaRPr lang="en-US" sz="4374" dirty="0"/>
          </a:p>
        </p:txBody>
      </p:sp>
      <p:sp>
        <p:nvSpPr>
          <p:cNvPr id="5" name="Shape 3"/>
          <p:cNvSpPr/>
          <p:nvPr/>
        </p:nvSpPr>
        <p:spPr>
          <a:xfrm>
            <a:off x="3093363" y="5031343"/>
            <a:ext cx="8443555" cy="44410"/>
          </a:xfrm>
          <a:prstGeom prst="roundRect">
            <a:avLst>
              <a:gd name="adj" fmla="val 225151"/>
            </a:avLst>
          </a:prstGeom>
          <a:solidFill>
            <a:srgbClr val="CCCCCC"/>
          </a:solidFill>
          <a:ln/>
        </p:spPr>
      </p:sp>
      <p:sp>
        <p:nvSpPr>
          <p:cNvPr id="6" name="Shape 4"/>
          <p:cNvSpPr/>
          <p:nvPr/>
        </p:nvSpPr>
        <p:spPr>
          <a:xfrm>
            <a:off x="5126415" y="4253746"/>
            <a:ext cx="44410" cy="777597"/>
          </a:xfrm>
          <a:prstGeom prst="roundRect">
            <a:avLst>
              <a:gd name="adj" fmla="val 225151"/>
            </a:avLst>
          </a:prstGeom>
          <a:solidFill>
            <a:srgbClr val="CCCCCC"/>
          </a:solidFill>
          <a:ln/>
        </p:spPr>
      </p:sp>
      <p:sp>
        <p:nvSpPr>
          <p:cNvPr id="7" name="Shape 5"/>
          <p:cNvSpPr/>
          <p:nvPr/>
        </p:nvSpPr>
        <p:spPr>
          <a:xfrm>
            <a:off x="4898707" y="4781431"/>
            <a:ext cx="499943" cy="499943"/>
          </a:xfrm>
          <a:prstGeom prst="roundRect">
            <a:avLst>
              <a:gd name="adj" fmla="val 20000"/>
            </a:avLst>
          </a:prstGeom>
          <a:solidFill>
            <a:srgbClr val="E6E6E6"/>
          </a:solidFill>
          <a:ln w="7620">
            <a:solidFill>
              <a:srgbClr val="CCCCCC"/>
            </a:solidFill>
            <a:prstDash val="solid"/>
          </a:ln>
        </p:spPr>
      </p:sp>
      <p:sp>
        <p:nvSpPr>
          <p:cNvPr id="8" name="Text 6"/>
          <p:cNvSpPr/>
          <p:nvPr/>
        </p:nvSpPr>
        <p:spPr>
          <a:xfrm>
            <a:off x="5088136" y="4823103"/>
            <a:ext cx="121087"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9" name="Text 7"/>
          <p:cNvSpPr/>
          <p:nvPr/>
        </p:nvSpPr>
        <p:spPr>
          <a:xfrm>
            <a:off x="3759875" y="2484834"/>
            <a:ext cx="2777490"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Repositories</a:t>
            </a:r>
            <a:endParaRPr lang="en-US" sz="2187" dirty="0"/>
          </a:p>
        </p:txBody>
      </p:sp>
      <p:sp>
        <p:nvSpPr>
          <p:cNvPr id="10" name="Text 8"/>
          <p:cNvSpPr/>
          <p:nvPr/>
        </p:nvSpPr>
        <p:spPr>
          <a:xfrm>
            <a:off x="3315533" y="2965252"/>
            <a:ext cx="3666292"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A Git repository is a collection of files and their revision history, stored locally or on a remote server.</a:t>
            </a:r>
            <a:endParaRPr lang="en-US" sz="1750" dirty="0"/>
          </a:p>
        </p:txBody>
      </p:sp>
      <p:sp>
        <p:nvSpPr>
          <p:cNvPr id="11" name="Shape 9"/>
          <p:cNvSpPr/>
          <p:nvPr/>
        </p:nvSpPr>
        <p:spPr>
          <a:xfrm>
            <a:off x="7292876" y="5031343"/>
            <a:ext cx="44410" cy="777597"/>
          </a:xfrm>
          <a:prstGeom prst="roundRect">
            <a:avLst>
              <a:gd name="adj" fmla="val 225151"/>
            </a:avLst>
          </a:prstGeom>
          <a:solidFill>
            <a:srgbClr val="CCCCCC"/>
          </a:solidFill>
          <a:ln/>
        </p:spPr>
      </p:sp>
      <p:sp>
        <p:nvSpPr>
          <p:cNvPr id="12" name="Shape 10"/>
          <p:cNvSpPr/>
          <p:nvPr/>
        </p:nvSpPr>
        <p:spPr>
          <a:xfrm>
            <a:off x="7065169" y="4781431"/>
            <a:ext cx="499943" cy="499943"/>
          </a:xfrm>
          <a:prstGeom prst="roundRect">
            <a:avLst>
              <a:gd name="adj" fmla="val 20000"/>
            </a:avLst>
          </a:prstGeom>
          <a:solidFill>
            <a:srgbClr val="E6E6E6"/>
          </a:solidFill>
          <a:ln w="7620">
            <a:solidFill>
              <a:srgbClr val="CCCCCC"/>
            </a:solidFill>
            <a:prstDash val="solid"/>
          </a:ln>
        </p:spPr>
      </p:sp>
      <p:sp>
        <p:nvSpPr>
          <p:cNvPr id="13" name="Text 11"/>
          <p:cNvSpPr/>
          <p:nvPr/>
        </p:nvSpPr>
        <p:spPr>
          <a:xfrm>
            <a:off x="7237095" y="4823103"/>
            <a:ext cx="155972"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4" name="Text 12"/>
          <p:cNvSpPr/>
          <p:nvPr/>
        </p:nvSpPr>
        <p:spPr>
          <a:xfrm>
            <a:off x="5926336" y="6031230"/>
            <a:ext cx="2777490"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Commits</a:t>
            </a:r>
            <a:endParaRPr lang="en-US" sz="2187" dirty="0"/>
          </a:p>
        </p:txBody>
      </p:sp>
      <p:sp>
        <p:nvSpPr>
          <p:cNvPr id="15" name="Text 13"/>
          <p:cNvSpPr/>
          <p:nvPr/>
        </p:nvSpPr>
        <p:spPr>
          <a:xfrm>
            <a:off x="5481876" y="6511647"/>
            <a:ext cx="3666411"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Commits are snapshots of the project at a specific point in time, allowing you to track changes and revert if necessary.</a:t>
            </a:r>
            <a:endParaRPr lang="en-US" sz="1750" dirty="0"/>
          </a:p>
        </p:txBody>
      </p:sp>
      <p:sp>
        <p:nvSpPr>
          <p:cNvPr id="16" name="Shape 14"/>
          <p:cNvSpPr/>
          <p:nvPr/>
        </p:nvSpPr>
        <p:spPr>
          <a:xfrm>
            <a:off x="9459337" y="4253746"/>
            <a:ext cx="44410" cy="777597"/>
          </a:xfrm>
          <a:prstGeom prst="roundRect">
            <a:avLst>
              <a:gd name="adj" fmla="val 225151"/>
            </a:avLst>
          </a:prstGeom>
          <a:solidFill>
            <a:srgbClr val="CCCCCC"/>
          </a:solidFill>
          <a:ln/>
        </p:spPr>
      </p:sp>
      <p:sp>
        <p:nvSpPr>
          <p:cNvPr id="17" name="Shape 15"/>
          <p:cNvSpPr/>
          <p:nvPr/>
        </p:nvSpPr>
        <p:spPr>
          <a:xfrm>
            <a:off x="9231630" y="4781431"/>
            <a:ext cx="499943" cy="499943"/>
          </a:xfrm>
          <a:prstGeom prst="roundRect">
            <a:avLst>
              <a:gd name="adj" fmla="val 20000"/>
            </a:avLst>
          </a:prstGeom>
          <a:solidFill>
            <a:srgbClr val="E6E6E6"/>
          </a:solidFill>
          <a:ln w="7620">
            <a:solidFill>
              <a:srgbClr val="CCCCCC"/>
            </a:solidFill>
            <a:prstDash val="solid"/>
          </a:ln>
        </p:spPr>
      </p:sp>
      <p:sp>
        <p:nvSpPr>
          <p:cNvPr id="18" name="Text 16"/>
          <p:cNvSpPr/>
          <p:nvPr/>
        </p:nvSpPr>
        <p:spPr>
          <a:xfrm>
            <a:off x="9406890" y="4823103"/>
            <a:ext cx="149304"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3</a:t>
            </a:r>
            <a:endParaRPr lang="en-US" sz="2624" dirty="0"/>
          </a:p>
        </p:txBody>
      </p:sp>
      <p:sp>
        <p:nvSpPr>
          <p:cNvPr id="19" name="Text 17"/>
          <p:cNvSpPr/>
          <p:nvPr/>
        </p:nvSpPr>
        <p:spPr>
          <a:xfrm>
            <a:off x="8092797" y="2484834"/>
            <a:ext cx="2777490" cy="347186"/>
          </a:xfrm>
          <a:prstGeom prst="rect">
            <a:avLst/>
          </a:prstGeom>
          <a:noFill/>
          <a:ln/>
        </p:spPr>
        <p:txBody>
          <a:bodyPr wrap="none" rtlCol="0" anchor="t"/>
          <a:lstStyle/>
          <a:p>
            <a:pPr algn="ct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Branches</a:t>
            </a:r>
            <a:endParaRPr lang="en-US" sz="2187" dirty="0"/>
          </a:p>
        </p:txBody>
      </p:sp>
      <p:sp>
        <p:nvSpPr>
          <p:cNvPr id="20" name="Text 18"/>
          <p:cNvSpPr/>
          <p:nvPr/>
        </p:nvSpPr>
        <p:spPr>
          <a:xfrm>
            <a:off x="7648337" y="2965252"/>
            <a:ext cx="3666411" cy="1066205"/>
          </a:xfrm>
          <a:prstGeom prst="rect">
            <a:avLst/>
          </a:prstGeom>
          <a:noFill/>
          <a:ln/>
        </p:spPr>
        <p:txBody>
          <a:bodyPr wrap="square" rtlCol="0" anchor="t"/>
          <a:lstStyle/>
          <a:p>
            <a:pPr algn="ct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Branches are independent lines of development that enable parallel work and experimentation within the same repository.</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216706"/>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Collaborating with GitHub</a:t>
            </a:r>
            <a:endParaRPr lang="en-US" sz="4374" dirty="0"/>
          </a:p>
        </p:txBody>
      </p:sp>
      <p:sp>
        <p:nvSpPr>
          <p:cNvPr id="5" name="Text 3"/>
          <p:cNvSpPr/>
          <p:nvPr/>
        </p:nvSpPr>
        <p:spPr>
          <a:xfrm>
            <a:off x="3093363" y="3466505"/>
            <a:ext cx="2452807"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Remote Repositories</a:t>
            </a:r>
            <a:endParaRPr lang="en-US" sz="2187" dirty="0"/>
          </a:p>
        </p:txBody>
      </p:sp>
      <p:sp>
        <p:nvSpPr>
          <p:cNvPr id="6" name="Text 4"/>
          <p:cNvSpPr/>
          <p:nvPr/>
        </p:nvSpPr>
        <p:spPr>
          <a:xfrm>
            <a:off x="3093363" y="4035862"/>
            <a:ext cx="2452807" cy="1777008"/>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GitHub provides a platform for hosting and sharing Git repositories, facilitating collaboration among developers.</a:t>
            </a:r>
            <a:endParaRPr lang="en-US" sz="1750" dirty="0"/>
          </a:p>
        </p:txBody>
      </p:sp>
      <p:sp>
        <p:nvSpPr>
          <p:cNvPr id="7" name="Text 5"/>
          <p:cNvSpPr/>
          <p:nvPr/>
        </p:nvSpPr>
        <p:spPr>
          <a:xfrm>
            <a:off x="6095762" y="3466505"/>
            <a:ext cx="2452807"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Pull and Push</a:t>
            </a:r>
            <a:endParaRPr lang="en-US" sz="2187" dirty="0"/>
          </a:p>
        </p:txBody>
      </p:sp>
      <p:sp>
        <p:nvSpPr>
          <p:cNvPr id="8" name="Text 6"/>
          <p:cNvSpPr/>
          <p:nvPr/>
        </p:nvSpPr>
        <p:spPr>
          <a:xfrm>
            <a:off x="6095762" y="4035862"/>
            <a:ext cx="2452807" cy="1777008"/>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Developers can "pull" the latest changes from the remote repository and "push" their local commits to the shared codebase.</a:t>
            </a:r>
            <a:endParaRPr lang="en-US" sz="1750" dirty="0"/>
          </a:p>
        </p:txBody>
      </p:sp>
      <p:sp>
        <p:nvSpPr>
          <p:cNvPr id="9" name="Text 7"/>
          <p:cNvSpPr/>
          <p:nvPr/>
        </p:nvSpPr>
        <p:spPr>
          <a:xfrm>
            <a:off x="9098161" y="3466505"/>
            <a:ext cx="2452807"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Issue Tracking</a:t>
            </a:r>
            <a:endParaRPr lang="en-US" sz="2187" dirty="0"/>
          </a:p>
        </p:txBody>
      </p:sp>
      <p:sp>
        <p:nvSpPr>
          <p:cNvPr id="10" name="Text 8"/>
          <p:cNvSpPr/>
          <p:nvPr/>
        </p:nvSpPr>
        <p:spPr>
          <a:xfrm>
            <a:off x="9098161" y="4035862"/>
            <a:ext cx="2452807" cy="142160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GitHub's issue tracker helps teams organize, discuss, and resolve development tasks and bug reports.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1264563" y="925473"/>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Forking and Pull Requests</a:t>
            </a:r>
            <a:endParaRPr lang="en-US" sz="4374" dirty="0"/>
          </a:p>
        </p:txBody>
      </p:sp>
      <p:sp>
        <p:nvSpPr>
          <p:cNvPr id="6" name="Shape 3"/>
          <p:cNvSpPr/>
          <p:nvPr/>
        </p:nvSpPr>
        <p:spPr>
          <a:xfrm>
            <a:off x="1575673" y="1953101"/>
            <a:ext cx="44410" cy="5351026"/>
          </a:xfrm>
          <a:prstGeom prst="roundRect">
            <a:avLst>
              <a:gd name="adj" fmla="val 225151"/>
            </a:avLst>
          </a:prstGeom>
          <a:solidFill>
            <a:srgbClr val="CCCCCC"/>
          </a:solidFill>
          <a:ln/>
        </p:spPr>
      </p:sp>
      <p:sp>
        <p:nvSpPr>
          <p:cNvPr id="7" name="Shape 4"/>
          <p:cNvSpPr/>
          <p:nvPr/>
        </p:nvSpPr>
        <p:spPr>
          <a:xfrm>
            <a:off x="1847790" y="2354401"/>
            <a:ext cx="777597" cy="44410"/>
          </a:xfrm>
          <a:prstGeom prst="roundRect">
            <a:avLst>
              <a:gd name="adj" fmla="val 225151"/>
            </a:avLst>
          </a:prstGeom>
          <a:solidFill>
            <a:srgbClr val="CCCCCC"/>
          </a:solidFill>
          <a:ln/>
        </p:spPr>
      </p:sp>
      <p:sp>
        <p:nvSpPr>
          <p:cNvPr id="8" name="Shape 5"/>
          <p:cNvSpPr/>
          <p:nvPr/>
        </p:nvSpPr>
        <p:spPr>
          <a:xfrm>
            <a:off x="1347847" y="2126694"/>
            <a:ext cx="499943" cy="499943"/>
          </a:xfrm>
          <a:prstGeom prst="roundRect">
            <a:avLst>
              <a:gd name="adj" fmla="val 20000"/>
            </a:avLst>
          </a:prstGeom>
          <a:solidFill>
            <a:srgbClr val="E6E6E6"/>
          </a:solidFill>
          <a:ln w="7620">
            <a:solidFill>
              <a:srgbClr val="CCCCCC"/>
            </a:solidFill>
            <a:prstDash val="solid"/>
          </a:ln>
        </p:spPr>
      </p:sp>
      <p:sp>
        <p:nvSpPr>
          <p:cNvPr id="9" name="Text 6"/>
          <p:cNvSpPr/>
          <p:nvPr/>
        </p:nvSpPr>
        <p:spPr>
          <a:xfrm>
            <a:off x="1537275" y="2168366"/>
            <a:ext cx="121087"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10" name="Text 7"/>
          <p:cNvSpPr/>
          <p:nvPr/>
        </p:nvSpPr>
        <p:spPr>
          <a:xfrm>
            <a:off x="2819876" y="2175272"/>
            <a:ext cx="2777490"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Forking</a:t>
            </a:r>
            <a:endParaRPr lang="en-US" sz="2187" dirty="0"/>
          </a:p>
        </p:txBody>
      </p:sp>
      <p:sp>
        <p:nvSpPr>
          <p:cNvPr id="11" name="Text 8"/>
          <p:cNvSpPr/>
          <p:nvPr/>
        </p:nvSpPr>
        <p:spPr>
          <a:xfrm>
            <a:off x="2819876" y="2655689"/>
            <a:ext cx="6888242" cy="710803"/>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Forking is the process of creating a personal copy of a repository, allowing you to work independently on a project.</a:t>
            </a:r>
            <a:endParaRPr lang="en-US" sz="1750" dirty="0"/>
          </a:p>
        </p:txBody>
      </p:sp>
      <p:sp>
        <p:nvSpPr>
          <p:cNvPr id="12" name="Shape 9"/>
          <p:cNvSpPr/>
          <p:nvPr/>
        </p:nvSpPr>
        <p:spPr>
          <a:xfrm>
            <a:off x="1847790" y="4212134"/>
            <a:ext cx="777597" cy="44410"/>
          </a:xfrm>
          <a:prstGeom prst="roundRect">
            <a:avLst>
              <a:gd name="adj" fmla="val 225151"/>
            </a:avLst>
          </a:prstGeom>
          <a:solidFill>
            <a:srgbClr val="CCCCCC"/>
          </a:solidFill>
          <a:ln/>
        </p:spPr>
      </p:sp>
      <p:sp>
        <p:nvSpPr>
          <p:cNvPr id="13" name="Shape 10"/>
          <p:cNvSpPr/>
          <p:nvPr/>
        </p:nvSpPr>
        <p:spPr>
          <a:xfrm>
            <a:off x="1347847" y="3984427"/>
            <a:ext cx="499943" cy="499943"/>
          </a:xfrm>
          <a:prstGeom prst="roundRect">
            <a:avLst>
              <a:gd name="adj" fmla="val 20000"/>
            </a:avLst>
          </a:prstGeom>
          <a:solidFill>
            <a:srgbClr val="E6E6E6"/>
          </a:solidFill>
          <a:ln w="7620">
            <a:solidFill>
              <a:srgbClr val="CCCCCC"/>
            </a:solidFill>
            <a:prstDash val="solid"/>
          </a:ln>
        </p:spPr>
      </p:sp>
      <p:sp>
        <p:nvSpPr>
          <p:cNvPr id="14" name="Text 11"/>
          <p:cNvSpPr/>
          <p:nvPr/>
        </p:nvSpPr>
        <p:spPr>
          <a:xfrm>
            <a:off x="1519773" y="4026098"/>
            <a:ext cx="155972"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5" name="Text 12"/>
          <p:cNvSpPr/>
          <p:nvPr/>
        </p:nvSpPr>
        <p:spPr>
          <a:xfrm>
            <a:off x="2819876" y="4033004"/>
            <a:ext cx="2777490"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Pull Requests</a:t>
            </a:r>
            <a:endParaRPr lang="en-US" sz="2187" dirty="0"/>
          </a:p>
        </p:txBody>
      </p:sp>
      <p:sp>
        <p:nvSpPr>
          <p:cNvPr id="16" name="Text 13"/>
          <p:cNvSpPr/>
          <p:nvPr/>
        </p:nvSpPr>
        <p:spPr>
          <a:xfrm>
            <a:off x="2819876" y="4513421"/>
            <a:ext cx="6888242" cy="710803"/>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Pull requests enable you to propose changes to the original repository and collaborate with the project maintainers.</a:t>
            </a:r>
            <a:endParaRPr lang="en-US" sz="1750" dirty="0"/>
          </a:p>
        </p:txBody>
      </p:sp>
      <p:sp>
        <p:nvSpPr>
          <p:cNvPr id="17" name="Shape 14"/>
          <p:cNvSpPr/>
          <p:nvPr/>
        </p:nvSpPr>
        <p:spPr>
          <a:xfrm>
            <a:off x="1847790" y="6069866"/>
            <a:ext cx="777597" cy="44410"/>
          </a:xfrm>
          <a:prstGeom prst="roundRect">
            <a:avLst>
              <a:gd name="adj" fmla="val 225151"/>
            </a:avLst>
          </a:prstGeom>
          <a:solidFill>
            <a:srgbClr val="CCCCCC"/>
          </a:solidFill>
          <a:ln/>
        </p:spPr>
      </p:sp>
      <p:sp>
        <p:nvSpPr>
          <p:cNvPr id="18" name="Shape 15"/>
          <p:cNvSpPr/>
          <p:nvPr/>
        </p:nvSpPr>
        <p:spPr>
          <a:xfrm>
            <a:off x="1347847" y="5842159"/>
            <a:ext cx="499943" cy="499943"/>
          </a:xfrm>
          <a:prstGeom prst="roundRect">
            <a:avLst>
              <a:gd name="adj" fmla="val 20000"/>
            </a:avLst>
          </a:prstGeom>
          <a:solidFill>
            <a:srgbClr val="E6E6E6"/>
          </a:solidFill>
          <a:ln w="7620">
            <a:solidFill>
              <a:srgbClr val="CCCCCC"/>
            </a:solidFill>
            <a:prstDash val="solid"/>
          </a:ln>
        </p:spPr>
      </p:sp>
      <p:sp>
        <p:nvSpPr>
          <p:cNvPr id="19" name="Text 16"/>
          <p:cNvSpPr/>
          <p:nvPr/>
        </p:nvSpPr>
        <p:spPr>
          <a:xfrm>
            <a:off x="1523107" y="5883831"/>
            <a:ext cx="149304"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3</a:t>
            </a:r>
            <a:endParaRPr lang="en-US" sz="2624" dirty="0"/>
          </a:p>
        </p:txBody>
      </p:sp>
      <p:sp>
        <p:nvSpPr>
          <p:cNvPr id="20" name="Text 17"/>
          <p:cNvSpPr/>
          <p:nvPr/>
        </p:nvSpPr>
        <p:spPr>
          <a:xfrm>
            <a:off x="2819876" y="5890736"/>
            <a:ext cx="2777490"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Code Review</a:t>
            </a:r>
            <a:endParaRPr lang="en-US" sz="2187" dirty="0"/>
          </a:p>
        </p:txBody>
      </p:sp>
      <p:sp>
        <p:nvSpPr>
          <p:cNvPr id="21" name="Text 18"/>
          <p:cNvSpPr/>
          <p:nvPr/>
        </p:nvSpPr>
        <p:spPr>
          <a:xfrm>
            <a:off x="2819876" y="6371153"/>
            <a:ext cx="6888242" cy="710803"/>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Pull requests facilitate code review, where maintainers can provide feedback and ensure quality before merging changes.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922163" y="1661398"/>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Git Workflows</a:t>
            </a:r>
            <a:endParaRPr lang="en-US" sz="4374" dirty="0"/>
          </a:p>
        </p:txBody>
      </p:sp>
      <p:sp>
        <p:nvSpPr>
          <p:cNvPr id="6" name="Shape 3"/>
          <p:cNvSpPr/>
          <p:nvPr/>
        </p:nvSpPr>
        <p:spPr>
          <a:xfrm>
            <a:off x="4922163" y="2689027"/>
            <a:ext cx="4110752" cy="2006203"/>
          </a:xfrm>
          <a:prstGeom prst="roundRect">
            <a:avLst>
              <a:gd name="adj" fmla="val 4984"/>
            </a:avLst>
          </a:prstGeom>
          <a:solidFill>
            <a:srgbClr val="E6E6E6"/>
          </a:solidFill>
          <a:ln w="7620">
            <a:solidFill>
              <a:srgbClr val="CCCCCC"/>
            </a:solidFill>
            <a:prstDash val="solid"/>
          </a:ln>
        </p:spPr>
      </p:sp>
      <p:sp>
        <p:nvSpPr>
          <p:cNvPr id="7" name="Text 4"/>
          <p:cNvSpPr/>
          <p:nvPr/>
        </p:nvSpPr>
        <p:spPr>
          <a:xfrm>
            <a:off x="5151953" y="2918817"/>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Centralized Workflow</a:t>
            </a:r>
            <a:endParaRPr lang="en-US" sz="2187" dirty="0"/>
          </a:p>
        </p:txBody>
      </p:sp>
      <p:sp>
        <p:nvSpPr>
          <p:cNvPr id="8" name="Text 5"/>
          <p:cNvSpPr/>
          <p:nvPr/>
        </p:nvSpPr>
        <p:spPr>
          <a:xfrm>
            <a:off x="5151953" y="3399234"/>
            <a:ext cx="3651171" cy="1066205"/>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A single, shared repository where all team members collaborate and commit their changes.</a:t>
            </a:r>
            <a:endParaRPr lang="en-US" sz="1750" dirty="0"/>
          </a:p>
        </p:txBody>
      </p:sp>
      <p:sp>
        <p:nvSpPr>
          <p:cNvPr id="9" name="Shape 6"/>
          <p:cNvSpPr/>
          <p:nvPr/>
        </p:nvSpPr>
        <p:spPr>
          <a:xfrm>
            <a:off x="9255085" y="2689027"/>
            <a:ext cx="4110752" cy="2006203"/>
          </a:xfrm>
          <a:prstGeom prst="roundRect">
            <a:avLst>
              <a:gd name="adj" fmla="val 4984"/>
            </a:avLst>
          </a:prstGeom>
          <a:solidFill>
            <a:srgbClr val="E6E6E6"/>
          </a:solidFill>
          <a:ln w="7620">
            <a:solidFill>
              <a:srgbClr val="CCCCCC"/>
            </a:solidFill>
            <a:prstDash val="solid"/>
          </a:ln>
        </p:spPr>
      </p:sp>
      <p:sp>
        <p:nvSpPr>
          <p:cNvPr id="10" name="Text 7"/>
          <p:cNvSpPr/>
          <p:nvPr/>
        </p:nvSpPr>
        <p:spPr>
          <a:xfrm>
            <a:off x="9484876" y="2918817"/>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Feature Branch Workflow</a:t>
            </a:r>
            <a:endParaRPr lang="en-US" sz="2187" dirty="0"/>
          </a:p>
        </p:txBody>
      </p:sp>
      <p:sp>
        <p:nvSpPr>
          <p:cNvPr id="11" name="Text 8"/>
          <p:cNvSpPr/>
          <p:nvPr/>
        </p:nvSpPr>
        <p:spPr>
          <a:xfrm>
            <a:off x="9484876" y="3399234"/>
            <a:ext cx="3651171" cy="1066205"/>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Each new feature or bug fix is developed on a separate branch, then merged into the main branch.</a:t>
            </a:r>
            <a:endParaRPr lang="en-US" sz="1750" dirty="0"/>
          </a:p>
        </p:txBody>
      </p:sp>
      <p:sp>
        <p:nvSpPr>
          <p:cNvPr id="12" name="Shape 9"/>
          <p:cNvSpPr/>
          <p:nvPr/>
        </p:nvSpPr>
        <p:spPr>
          <a:xfrm>
            <a:off x="4922163" y="4917400"/>
            <a:ext cx="8443555" cy="1650802"/>
          </a:xfrm>
          <a:prstGeom prst="roundRect">
            <a:avLst>
              <a:gd name="adj" fmla="val 6057"/>
            </a:avLst>
          </a:prstGeom>
          <a:solidFill>
            <a:srgbClr val="E6E6E6"/>
          </a:solidFill>
          <a:ln w="7620">
            <a:solidFill>
              <a:srgbClr val="CCCCCC"/>
            </a:solidFill>
            <a:prstDash val="solid"/>
          </a:ln>
        </p:spPr>
      </p:sp>
      <p:sp>
        <p:nvSpPr>
          <p:cNvPr id="13" name="Text 10"/>
          <p:cNvSpPr/>
          <p:nvPr/>
        </p:nvSpPr>
        <p:spPr>
          <a:xfrm>
            <a:off x="5151953" y="5147191"/>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Forking Workflow</a:t>
            </a:r>
            <a:endParaRPr lang="en-US" sz="2187" dirty="0"/>
          </a:p>
        </p:txBody>
      </p:sp>
      <p:sp>
        <p:nvSpPr>
          <p:cNvPr id="14" name="Text 11"/>
          <p:cNvSpPr/>
          <p:nvPr/>
        </p:nvSpPr>
        <p:spPr>
          <a:xfrm>
            <a:off x="5151953" y="5627608"/>
            <a:ext cx="7983974" cy="710803"/>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Developers fork the main repository, work on their own branches, and submit pull requests to the original project.</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3093363" y="2428399"/>
            <a:ext cx="6749058"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Git Commands and Best Practices</a:t>
            </a:r>
            <a:endParaRPr lang="en-US" sz="4374" dirty="0"/>
          </a:p>
        </p:txBody>
      </p:sp>
      <p:pic>
        <p:nvPicPr>
          <p:cNvPr id="5" name="Image 0" descr="preencoded.png">    </p:cNvPr>
          <p:cNvPicPr>
            <a:picLocks noChangeAspect="1"/>
          </p:cNvPicPr>
          <p:nvPr/>
        </p:nvPicPr>
        <p:blipFill>
          <a:blip r:embed="rId1"/>
          <a:stretch>
            <a:fillRect/>
          </a:stretch>
        </p:blipFill>
        <p:spPr>
          <a:xfrm>
            <a:off x="3093363" y="3567113"/>
            <a:ext cx="465177" cy="465177"/>
          </a:xfrm>
          <a:prstGeom prst="rect">
            <a:avLst/>
          </a:prstGeom>
        </p:spPr>
      </p:pic>
      <p:sp>
        <p:nvSpPr>
          <p:cNvPr id="6" name="Text 3"/>
          <p:cNvSpPr/>
          <p:nvPr/>
        </p:nvSpPr>
        <p:spPr>
          <a:xfrm>
            <a:off x="3093363" y="4254460"/>
            <a:ext cx="1860947"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Clone</a:t>
            </a:r>
            <a:endParaRPr lang="en-US" sz="2187" dirty="0"/>
          </a:p>
        </p:txBody>
      </p:sp>
      <p:sp>
        <p:nvSpPr>
          <p:cNvPr id="7" name="Text 4"/>
          <p:cNvSpPr/>
          <p:nvPr/>
        </p:nvSpPr>
        <p:spPr>
          <a:xfrm>
            <a:off x="3093363" y="4734878"/>
            <a:ext cx="1860947" cy="710803"/>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Create a local copy of a remote repository.</a:t>
            </a:r>
            <a:endParaRPr lang="en-US" sz="1750" dirty="0"/>
          </a:p>
        </p:txBody>
      </p:sp>
      <p:pic>
        <p:nvPicPr>
          <p:cNvPr id="8" name="Image 1" descr="preencoded.png">    </p:cNvPr>
          <p:cNvPicPr>
            <a:picLocks noChangeAspect="1"/>
          </p:cNvPicPr>
          <p:nvPr/>
        </p:nvPicPr>
        <p:blipFill>
          <a:blip r:embed="rId2"/>
          <a:stretch>
            <a:fillRect/>
          </a:stretch>
        </p:blipFill>
        <p:spPr>
          <a:xfrm>
            <a:off x="5287566" y="3567113"/>
            <a:ext cx="465177" cy="465177"/>
          </a:xfrm>
          <a:prstGeom prst="rect">
            <a:avLst/>
          </a:prstGeom>
        </p:spPr>
      </p:pic>
      <p:sp>
        <p:nvSpPr>
          <p:cNvPr id="9" name="Text 5"/>
          <p:cNvSpPr/>
          <p:nvPr/>
        </p:nvSpPr>
        <p:spPr>
          <a:xfrm>
            <a:off x="5287566" y="4254460"/>
            <a:ext cx="1860947"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Commit</a:t>
            </a:r>
            <a:endParaRPr lang="en-US" sz="2187" dirty="0"/>
          </a:p>
        </p:txBody>
      </p:sp>
      <p:sp>
        <p:nvSpPr>
          <p:cNvPr id="10" name="Text 6"/>
          <p:cNvSpPr/>
          <p:nvPr/>
        </p:nvSpPr>
        <p:spPr>
          <a:xfrm>
            <a:off x="5287566" y="4734878"/>
            <a:ext cx="1860947" cy="1066205"/>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Save changes to the local repository history.</a:t>
            </a:r>
            <a:endParaRPr lang="en-US" sz="1750" dirty="0"/>
          </a:p>
        </p:txBody>
      </p:sp>
      <p:pic>
        <p:nvPicPr>
          <p:cNvPr id="11" name="Image 2" descr="preencoded.png">    </p:cNvPr>
          <p:cNvPicPr>
            <a:picLocks noChangeAspect="1"/>
          </p:cNvPicPr>
          <p:nvPr/>
        </p:nvPicPr>
        <p:blipFill>
          <a:blip r:embed="rId3"/>
          <a:stretch>
            <a:fillRect/>
          </a:stretch>
        </p:blipFill>
        <p:spPr>
          <a:xfrm>
            <a:off x="7481768" y="3567113"/>
            <a:ext cx="465177" cy="465177"/>
          </a:xfrm>
          <a:prstGeom prst="rect">
            <a:avLst/>
          </a:prstGeom>
        </p:spPr>
      </p:pic>
      <p:sp>
        <p:nvSpPr>
          <p:cNvPr id="12" name="Text 7"/>
          <p:cNvSpPr/>
          <p:nvPr/>
        </p:nvSpPr>
        <p:spPr>
          <a:xfrm>
            <a:off x="7481768" y="4254460"/>
            <a:ext cx="1860947"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Push</a:t>
            </a:r>
            <a:endParaRPr lang="en-US" sz="2187" dirty="0"/>
          </a:p>
        </p:txBody>
      </p:sp>
      <p:sp>
        <p:nvSpPr>
          <p:cNvPr id="13" name="Text 8"/>
          <p:cNvSpPr/>
          <p:nvPr/>
        </p:nvSpPr>
        <p:spPr>
          <a:xfrm>
            <a:off x="7481768" y="4734878"/>
            <a:ext cx="1860947" cy="1066205"/>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Upload local commits to the remote repository.</a:t>
            </a:r>
            <a:endParaRPr lang="en-US" sz="1750" dirty="0"/>
          </a:p>
        </p:txBody>
      </p:sp>
      <p:pic>
        <p:nvPicPr>
          <p:cNvPr id="14" name="Image 3" descr="preencoded.png">    </p:cNvPr>
          <p:cNvPicPr>
            <a:picLocks noChangeAspect="1"/>
          </p:cNvPicPr>
          <p:nvPr/>
        </p:nvPicPr>
        <p:blipFill>
          <a:blip r:embed="rId4"/>
          <a:stretch>
            <a:fillRect/>
          </a:stretch>
        </p:blipFill>
        <p:spPr>
          <a:xfrm>
            <a:off x="9675971" y="3567113"/>
            <a:ext cx="465177" cy="465177"/>
          </a:xfrm>
          <a:prstGeom prst="rect">
            <a:avLst/>
          </a:prstGeom>
        </p:spPr>
      </p:pic>
      <p:sp>
        <p:nvSpPr>
          <p:cNvPr id="15" name="Text 9"/>
          <p:cNvSpPr/>
          <p:nvPr/>
        </p:nvSpPr>
        <p:spPr>
          <a:xfrm>
            <a:off x="9675971" y="4254460"/>
            <a:ext cx="1860947" cy="347186"/>
          </a:xfrm>
          <a:prstGeom prst="rect">
            <a:avLst/>
          </a:prstGeom>
          <a:noFill/>
          <a:ln/>
        </p:spPr>
        <p:txBody>
          <a:bodyPr wrap="none" rtlCol="0" anchor="t"/>
          <a:lstStyle/>
          <a:p>
            <a:pPr algn="l"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Pull</a:t>
            </a:r>
            <a:endParaRPr lang="en-US" sz="2187" dirty="0"/>
          </a:p>
        </p:txBody>
      </p:sp>
      <p:sp>
        <p:nvSpPr>
          <p:cNvPr id="16" name="Text 10"/>
          <p:cNvSpPr/>
          <p:nvPr/>
        </p:nvSpPr>
        <p:spPr>
          <a:xfrm>
            <a:off x="9675971" y="4734878"/>
            <a:ext cx="1860947" cy="1066205"/>
          </a:xfrm>
          <a:prstGeom prst="rect">
            <a:avLst/>
          </a:prstGeom>
          <a:noFill/>
          <a:ln/>
        </p:spPr>
        <p:txBody>
          <a:bodyPr wrap="square" rtlCol="0" anchor="t"/>
          <a:lstStyle/>
          <a:p>
            <a:pPr algn="l"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Download changes from the remote repository.</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7F7F7">
              <a:alpha val="85000"/>
            </a:srgbClr>
          </a:solidFill>
          <a:ln/>
        </p:spPr>
      </p:sp>
      <p:sp>
        <p:nvSpPr>
          <p:cNvPr id="6" name="Text 3"/>
          <p:cNvSpPr/>
          <p:nvPr/>
        </p:nvSpPr>
        <p:spPr>
          <a:xfrm>
            <a:off x="3093363" y="2524958"/>
            <a:ext cx="5554980" cy="694373"/>
          </a:xfrm>
          <a:prstGeom prst="rect">
            <a:avLst/>
          </a:prstGeom>
          <a:noFill/>
          <a:ln/>
        </p:spPr>
        <p:txBody>
          <a:bodyPr wrap="none" rtlCol="0" anchor="t"/>
          <a:lstStyle/>
          <a:p>
            <a:pPr indent="0" marL="0">
              <a:lnSpc>
                <a:spcPts val="5468"/>
              </a:lnSpc>
              <a:buNone/>
            </a:pPr>
            <a:r>
              <a:rPr lang="en-US" sz="4374" dirty="0">
                <a:solidFill>
                  <a:srgbClr val="383838"/>
                </a:solidFill>
                <a:latin typeface="Patrick Hand" pitchFamily="34" charset="0"/>
                <a:ea typeface="Patrick Hand" pitchFamily="34" charset="-122"/>
                <a:cs typeface="Patrick Hand" pitchFamily="34" charset="-120"/>
              </a:rPr>
              <a:t>Conclusion and Resources</a:t>
            </a:r>
            <a:endParaRPr lang="en-US" sz="4374" dirty="0"/>
          </a:p>
        </p:txBody>
      </p:sp>
      <p:sp>
        <p:nvSpPr>
          <p:cNvPr id="7" name="Shape 4"/>
          <p:cNvSpPr/>
          <p:nvPr/>
        </p:nvSpPr>
        <p:spPr>
          <a:xfrm>
            <a:off x="3093363" y="3726180"/>
            <a:ext cx="499943" cy="499943"/>
          </a:xfrm>
          <a:prstGeom prst="roundRect">
            <a:avLst>
              <a:gd name="adj" fmla="val 20000"/>
            </a:avLst>
          </a:prstGeom>
          <a:solidFill>
            <a:srgbClr val="E6E6E6"/>
          </a:solidFill>
          <a:ln w="7620">
            <a:solidFill>
              <a:srgbClr val="CCCCCC"/>
            </a:solidFill>
            <a:prstDash val="solid"/>
          </a:ln>
        </p:spPr>
      </p:sp>
      <p:sp>
        <p:nvSpPr>
          <p:cNvPr id="8" name="Text 5"/>
          <p:cNvSpPr/>
          <p:nvPr/>
        </p:nvSpPr>
        <p:spPr>
          <a:xfrm>
            <a:off x="3282791" y="3767852"/>
            <a:ext cx="121087"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1</a:t>
            </a:r>
            <a:endParaRPr lang="en-US" sz="2624" dirty="0"/>
          </a:p>
        </p:txBody>
      </p:sp>
      <p:sp>
        <p:nvSpPr>
          <p:cNvPr id="9" name="Text 6"/>
          <p:cNvSpPr/>
          <p:nvPr/>
        </p:nvSpPr>
        <p:spPr>
          <a:xfrm>
            <a:off x="3815477" y="3802499"/>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Key Takeaways</a:t>
            </a:r>
            <a:endParaRPr lang="en-US" sz="2187" dirty="0"/>
          </a:p>
        </p:txBody>
      </p:sp>
      <p:sp>
        <p:nvSpPr>
          <p:cNvPr id="10" name="Text 7"/>
          <p:cNvSpPr/>
          <p:nvPr/>
        </p:nvSpPr>
        <p:spPr>
          <a:xfrm>
            <a:off x="3815477" y="4282916"/>
            <a:ext cx="3388638" cy="1421606"/>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Git and GitHub are powerful tools that enable version control, collaboration, and efficient software development workflows.</a:t>
            </a:r>
            <a:endParaRPr lang="en-US" sz="1750" dirty="0"/>
          </a:p>
        </p:txBody>
      </p:sp>
      <p:sp>
        <p:nvSpPr>
          <p:cNvPr id="11" name="Shape 8"/>
          <p:cNvSpPr/>
          <p:nvPr/>
        </p:nvSpPr>
        <p:spPr>
          <a:xfrm>
            <a:off x="7426285" y="3726180"/>
            <a:ext cx="499943" cy="499943"/>
          </a:xfrm>
          <a:prstGeom prst="roundRect">
            <a:avLst>
              <a:gd name="adj" fmla="val 20000"/>
            </a:avLst>
          </a:prstGeom>
          <a:solidFill>
            <a:srgbClr val="E6E6E6"/>
          </a:solidFill>
          <a:ln w="7620">
            <a:solidFill>
              <a:srgbClr val="CCCCCC"/>
            </a:solidFill>
            <a:prstDash val="solid"/>
          </a:ln>
        </p:spPr>
      </p:sp>
      <p:sp>
        <p:nvSpPr>
          <p:cNvPr id="12" name="Text 9"/>
          <p:cNvSpPr/>
          <p:nvPr/>
        </p:nvSpPr>
        <p:spPr>
          <a:xfrm>
            <a:off x="7598212" y="3767852"/>
            <a:ext cx="155972" cy="416481"/>
          </a:xfrm>
          <a:prstGeom prst="rect">
            <a:avLst/>
          </a:prstGeom>
          <a:noFill/>
          <a:ln/>
        </p:spPr>
        <p:txBody>
          <a:bodyPr wrap="none" rtlCol="0" anchor="t"/>
          <a:lstStyle/>
          <a:p>
            <a:pPr algn="ctr" indent="0" marL="0">
              <a:lnSpc>
                <a:spcPts val="3281"/>
              </a:lnSpc>
              <a:buNone/>
            </a:pPr>
            <a:r>
              <a:rPr lang="en-US" sz="2624" dirty="0">
                <a:solidFill>
                  <a:srgbClr val="383838"/>
                </a:solidFill>
                <a:latin typeface="Patrick Hand" pitchFamily="34" charset="0"/>
                <a:ea typeface="Patrick Hand" pitchFamily="34" charset="-122"/>
                <a:cs typeface="Patrick Hand" pitchFamily="34" charset="-120"/>
              </a:rPr>
              <a:t>2</a:t>
            </a:r>
            <a:endParaRPr lang="en-US" sz="2624" dirty="0"/>
          </a:p>
        </p:txBody>
      </p:sp>
      <p:sp>
        <p:nvSpPr>
          <p:cNvPr id="13" name="Text 10"/>
          <p:cNvSpPr/>
          <p:nvPr/>
        </p:nvSpPr>
        <p:spPr>
          <a:xfrm>
            <a:off x="8148399" y="3802499"/>
            <a:ext cx="2777490" cy="347186"/>
          </a:xfrm>
          <a:prstGeom prst="rect">
            <a:avLst/>
          </a:prstGeom>
          <a:noFill/>
          <a:ln/>
        </p:spPr>
        <p:txBody>
          <a:bodyPr wrap="none" rtlCol="0" anchor="t"/>
          <a:lstStyle/>
          <a:p>
            <a:pPr indent="0" marL="0">
              <a:lnSpc>
                <a:spcPts val="2734"/>
              </a:lnSpc>
              <a:buNone/>
            </a:pPr>
            <a:r>
              <a:rPr lang="en-US" sz="2187" dirty="0">
                <a:solidFill>
                  <a:srgbClr val="383838"/>
                </a:solidFill>
                <a:latin typeface="Patrick Hand" pitchFamily="34" charset="0"/>
                <a:ea typeface="Patrick Hand" pitchFamily="34" charset="-122"/>
                <a:cs typeface="Patrick Hand" pitchFamily="34" charset="-120"/>
              </a:rPr>
              <a:t>Additional Resources</a:t>
            </a:r>
            <a:endParaRPr lang="en-US" sz="2187" dirty="0"/>
          </a:p>
        </p:txBody>
      </p:sp>
      <p:sp>
        <p:nvSpPr>
          <p:cNvPr id="14" name="Text 11"/>
          <p:cNvSpPr/>
          <p:nvPr/>
        </p:nvSpPr>
        <p:spPr>
          <a:xfrm>
            <a:off x="8148399" y="4282916"/>
            <a:ext cx="3388638" cy="1066205"/>
          </a:xfrm>
          <a:prstGeom prst="rect">
            <a:avLst/>
          </a:prstGeom>
          <a:noFill/>
          <a:ln/>
        </p:spPr>
        <p:txBody>
          <a:bodyPr wrap="square" rtlCol="0" anchor="t"/>
          <a:lstStyle/>
          <a:p>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Explore the </a:t>
            </a:r>
            <a:pPr indent="0" marL="0">
              <a:lnSpc>
                <a:spcPts val="2799"/>
              </a:lnSpc>
              <a:buNone/>
            </a:pPr>
            <a:r>
              <a:rPr lang="en-US" sz="1750" u="sng" dirty="0">
                <a:solidFill>
                  <a:srgbClr val="666666"/>
                </a:solidFill>
                <a:latin typeface="Patrick Hand" pitchFamily="34" charset="0"/>
                <a:ea typeface="Patrick Hand" pitchFamily="34" charset="-122"/>
                <a:cs typeface="Patrick Hand" pitchFamily="34" charset="-120"/>
                <a:hlinkClick r:id="rId2" invalidUrl="" action="" tgtFrame="" tooltip="" history="1" highlightClick="0" endSnd="0">
                  <a:extLst>
                    <a:ext uri="{A12FA001-AC4F-418D-AE19-62706E023703}">
                      <ahyp:hlinkClr xmlns:ahyp="http://schemas.microsoft.com/office/drawing/2018/hyperlinkcolor" val="tx"/>
                    </a:ext>
                  </a:extLst>
                </a:hlinkClick>
              </a:rPr>
              <a:t>FreeCodeCamp article</a:t>
            </a:r>
            <a:pPr indent="0" marL="0">
              <a:lnSpc>
                <a:spcPts val="2799"/>
              </a:lnSpc>
              <a:buNone/>
            </a:pPr>
            <a:r>
              <a:rPr lang="en-US" sz="1750" dirty="0">
                <a:solidFill>
                  <a:srgbClr val="383838"/>
                </a:solidFill>
                <a:latin typeface="Patrick Hand" pitchFamily="34" charset="0"/>
                <a:ea typeface="Patrick Hand" pitchFamily="34" charset="-122"/>
                <a:cs typeface="Patrick Hand" pitchFamily="34" charset="-120"/>
              </a:rPr>
              <a:t> and other online tutorials to deepen your understanding of Git and GitHub.</a:t>
            </a:r>
            <a:endParaRPr lang="en-US" sz="1750" dirty="0"/>
          </a:p>
        </p:txBody>
      </p:sp>
      <p:pic>
        <p:nvPicPr>
          <p:cNvPr id="15" name="Image 1"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2024-05-23T11:44:27Z</dcterms:created>
  <dcterms:modified xsi:type="dcterms:W3CDTF">2024-05-23T11:44:27Z</dcterms:modified>
</cp:coreProperties>
</file>