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CA96401-A868-4B59-8D7E-C82A9E63982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QuickSort u AEC-u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29560" y="22860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Autor: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Teo Samaržija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(student FERIT-a)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383280" y="1005840"/>
            <a:ext cx="3474720" cy="301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Naredbe grananja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Naredba grananja je </a:t>
            </a:r>
            <a:r>
              <a:rPr b="0" lang="en-US" sz="3200" spc="-1" strike="noStrike">
                <a:latin typeface="Courier New"/>
              </a:rPr>
              <a:t>If</a:t>
            </a:r>
            <a:r>
              <a:rPr b="0" lang="en-US" sz="3200" spc="-1" strike="noStrike">
                <a:latin typeface="Arial"/>
              </a:rPr>
              <a:t> (s velikim ‘i’), nakon nje u istom redu slijedi uvjet (izraz koji se vrednuje u 0 ili 1) te novi red, a grananje završava naredbom </a:t>
            </a:r>
            <a:r>
              <a:rPr b="0" lang="en-US" sz="3200" spc="-1" strike="noStrike">
                <a:latin typeface="Courier New"/>
              </a:rPr>
              <a:t>EndIf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Postoji i naredba </a:t>
            </a:r>
            <a:r>
              <a:rPr b="0" lang="en-US" sz="3200" spc="-1" strike="noStrike">
                <a:latin typeface="Courier New"/>
              </a:rPr>
              <a:t>Else</a:t>
            </a:r>
            <a:r>
              <a:rPr b="0" lang="en-US" sz="3200" spc="-1" strike="noStrike">
                <a:latin typeface="Times New Roman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Tahoma"/>
              </a:rPr>
              <a:t>Naredba </a:t>
            </a:r>
            <a:r>
              <a:rPr b="0" lang="en-US" sz="3200" spc="-1" strike="noStrike">
                <a:latin typeface="Courier New"/>
                <a:ea typeface="Tahoma"/>
              </a:rPr>
              <a:t>ElseIf</a:t>
            </a:r>
            <a:r>
              <a:rPr b="0" lang="en-US" sz="3200" spc="-1" strike="noStrike">
                <a:latin typeface="Arial"/>
                <a:ea typeface="Tahoma"/>
              </a:rPr>
              <a:t> još nije implementirana, compiler za sada jednostavno ignorira sve što se nakon </a:t>
            </a:r>
            <a:r>
              <a:rPr b="0" lang="en-US" sz="3200" spc="-1" strike="noStrike">
                <a:latin typeface="Courier New"/>
              </a:rPr>
              <a:t>Else</a:t>
            </a:r>
            <a:r>
              <a:rPr b="0" lang="en-US" sz="3200" spc="-1" strike="noStrike">
                <a:latin typeface="Arial"/>
              </a:rPr>
              <a:t> nalazi u istom redu.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Petlje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Za sada postoji samo </a:t>
            </a:r>
            <a:r>
              <a:rPr b="0" lang="en-US" sz="3200" spc="-1" strike="noStrike">
                <a:latin typeface="Courier New"/>
              </a:rPr>
              <a:t>While</a:t>
            </a:r>
            <a:r>
              <a:rPr b="0" lang="en-US" sz="3200" spc="-1" strike="noStrike">
                <a:latin typeface="Arial"/>
              </a:rPr>
              <a:t> petlja, ona završava s </a:t>
            </a:r>
            <a:r>
              <a:rPr b="0" lang="en-US" sz="3200" spc="-1" strike="noStrike">
                <a:latin typeface="Courier New"/>
              </a:rPr>
              <a:t>EndWhile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Operatori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Binarni aritmetički operatori su: </a:t>
            </a:r>
            <a:r>
              <a:rPr b="0" lang="en-US" sz="3200" spc="-1" strike="noStrike">
                <a:latin typeface="Courier New"/>
              </a:rPr>
              <a:t>+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-,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Courier New"/>
              </a:rPr>
              <a:t>*</a:t>
            </a:r>
            <a:r>
              <a:rPr b="0" lang="en-US" sz="3200" spc="-1" strike="noStrike">
                <a:latin typeface="Arial"/>
              </a:rPr>
              <a:t> (množenje), </a:t>
            </a:r>
            <a:r>
              <a:rPr b="0" lang="en-US" sz="3200" spc="-1" strike="noStrike">
                <a:latin typeface="Courier New"/>
              </a:rPr>
              <a:t>/</a:t>
            </a:r>
            <a:r>
              <a:rPr b="0" lang="en-US" sz="3200" spc="-1" strike="noStrike">
                <a:latin typeface="Arial"/>
              </a:rPr>
              <a:t> (dijeljenje prvog operanda s drugim) i </a:t>
            </a:r>
            <a:r>
              <a:rPr b="0" lang="en-US" sz="3200" spc="-1" strike="noStrike">
                <a:latin typeface="Courier New"/>
              </a:rPr>
              <a:t>\</a:t>
            </a:r>
            <a:r>
              <a:rPr b="0" lang="en-US" sz="3200" spc="-1" strike="noStrike">
                <a:latin typeface="Arial"/>
              </a:rPr>
              <a:t> (dijeljenje drugog operanda s prvim).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Operator obrnutog dijeljenja napravio sam za SimpleCalculator. SimpleCalculator (dostupan na mom GitHub profilu) pisan je u JavaScriptu i koristi Rhino radni okvir (za JIT prevođenje JavaScripta u Javin bytecode, da se mogu upotrebljavati Javine klase i Javini radni okviri iz JavaScripta). SimpleCalculator dijeli velik dio svog koda s ovim compilerom.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Tahoma"/>
              </a:rPr>
              <a:t>Unarni aritmetički operatori su </a:t>
            </a:r>
            <a:r>
              <a:rPr b="0" lang="en-US" sz="3200" spc="-1" strike="noStrike">
                <a:latin typeface="Courier New"/>
                <a:ea typeface="Tahoma"/>
              </a:rPr>
              <a:t>+</a:t>
            </a:r>
            <a:r>
              <a:rPr b="0" lang="en-US" sz="3200" spc="-1" strike="noStrike">
                <a:latin typeface="Arial"/>
                <a:ea typeface="Tahoma"/>
              </a:rPr>
              <a:t> i </a:t>
            </a:r>
            <a:r>
              <a:rPr b="0" lang="en-US" sz="3200" spc="-1" strike="noStrike">
                <a:latin typeface="Courier New"/>
                <a:ea typeface="Tahoma"/>
              </a:rPr>
              <a:t>-</a:t>
            </a:r>
            <a:r>
              <a:rPr b="0" lang="en-US" sz="3200" spc="-1" strike="noStrike">
                <a:latin typeface="Arial"/>
                <a:ea typeface="Tahoma"/>
              </a:rPr>
              <a:t> te </a:t>
            </a:r>
            <a:r>
              <a:rPr b="0" lang="en-US" sz="3200" spc="-1" strike="noStrike">
                <a:latin typeface="Courier New"/>
                <a:ea typeface="Tahoma"/>
              </a:rPr>
              <a:t>++</a:t>
            </a:r>
            <a:r>
              <a:rPr b="0" lang="en-US" sz="3200" spc="-1" strike="noStrike">
                <a:latin typeface="Arial"/>
                <a:ea typeface="Tahoma"/>
              </a:rPr>
              <a:t>. Op</a:t>
            </a:r>
            <a:r>
              <a:rPr b="0" lang="en-US" sz="3200" spc="-1" strike="noStrike">
                <a:latin typeface="Arial"/>
                <a:ea typeface="Tahoma"/>
              </a:rPr>
              <a:t>rez, operator </a:t>
            </a:r>
            <a:r>
              <a:rPr b="0" lang="en-US" sz="3200" spc="-1" strike="noStrike">
                <a:latin typeface="Courier New"/>
                <a:ea typeface="Tahoma"/>
              </a:rPr>
              <a:t>++</a:t>
            </a:r>
            <a:r>
              <a:rPr b="0" lang="en-US" sz="3200" spc="-1" strike="noStrike">
                <a:latin typeface="Arial"/>
              </a:rPr>
              <a:t> ponaša se drukčije nego u C-u, on je ovdje jednostavno sinonim za </a:t>
            </a:r>
            <a:r>
              <a:rPr b="0" lang="en-US" sz="3200" spc="-1" strike="noStrike">
                <a:latin typeface="Courier New"/>
              </a:rPr>
              <a:t>+1</a:t>
            </a:r>
            <a:r>
              <a:rPr b="0" lang="en-US" sz="3200" spc="-1" strike="noStrike">
                <a:latin typeface="Arial"/>
              </a:rPr>
              <a:t>. </a:t>
            </a:r>
            <a:r>
              <a:rPr b="0" lang="en-US" sz="3200" spc="-1" strike="noStrike">
                <a:latin typeface="Courier New"/>
              </a:rPr>
              <a:t>(++)+(++)</a:t>
            </a:r>
            <a:r>
              <a:rPr b="0" lang="en-US" sz="3200" spc="-1" strike="noStrike">
                <a:latin typeface="Arial"/>
              </a:rPr>
              <a:t> je u C-u sintaksna greška, a ovdje se vrednuje u broj </a:t>
            </a:r>
            <a:r>
              <a:rPr b="0" lang="en-US" sz="3200" spc="-1" strike="noStrike">
                <a:latin typeface="Courier New"/>
              </a:rPr>
              <a:t>2.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Logički operatori su </a:t>
            </a:r>
            <a:r>
              <a:rPr b="0" lang="en-US" sz="3200" spc="-1" strike="noStrike">
                <a:latin typeface="Courier New"/>
              </a:rPr>
              <a:t>&amp;</a:t>
            </a:r>
            <a:r>
              <a:rPr b="0" lang="en-US" sz="3200" spc="-1" strike="noStrike">
                <a:latin typeface="Arial"/>
              </a:rPr>
              <a:t> (odgovara C-ovom </a:t>
            </a:r>
            <a:r>
              <a:rPr b="0" lang="en-US" sz="3200" spc="-1" strike="noStrike">
                <a:latin typeface="Courier New"/>
              </a:rPr>
              <a:t>&amp;&amp;</a:t>
            </a:r>
            <a:r>
              <a:rPr b="0" lang="en-US" sz="3200" spc="-1" strike="noStrike">
                <a:latin typeface="Arial"/>
              </a:rPr>
              <a:t>, a ne C-ovom </a:t>
            </a:r>
            <a:r>
              <a:rPr b="0" lang="en-US" sz="3200" spc="-1" strike="noStrike">
                <a:latin typeface="Courier New"/>
              </a:rPr>
              <a:t>&amp;</a:t>
            </a:r>
            <a:r>
              <a:rPr b="0" lang="en-US" sz="3200" spc="-1" strike="noStrike">
                <a:latin typeface="Arial"/>
              </a:rPr>
              <a:t>) i </a:t>
            </a:r>
            <a:r>
              <a:rPr b="0" lang="en-US" sz="3200" spc="-1" strike="noStrike">
                <a:latin typeface="Courier New"/>
              </a:rPr>
              <a:t>|</a:t>
            </a:r>
            <a:r>
              <a:rPr b="0" lang="en-US" sz="3200" spc="-1" strike="noStrike">
                <a:latin typeface="Arial"/>
              </a:rPr>
              <a:t> (C-ov </a:t>
            </a:r>
            <a:r>
              <a:rPr b="0" lang="en-US" sz="3200" spc="-1" strike="noStrike">
                <a:latin typeface="Courier New"/>
              </a:rPr>
              <a:t>||</a:t>
            </a:r>
            <a:r>
              <a:rPr b="0" lang="en-US" sz="3200" spc="-1" strike="noStrike">
                <a:latin typeface="Arial"/>
              </a:rPr>
              <a:t>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Operatori usporedbe su: </a:t>
            </a:r>
            <a:r>
              <a:rPr b="0" lang="en-US" sz="3200" spc="-1" strike="noStrike">
                <a:latin typeface="Courier New"/>
              </a:rPr>
              <a:t>=</a:t>
            </a:r>
            <a:r>
              <a:rPr b="0" lang="en-US" sz="3200" spc="-1" strike="noStrike">
                <a:latin typeface="Arial"/>
              </a:rPr>
              <a:t> (C-ov </a:t>
            </a:r>
            <a:r>
              <a:rPr b="0" lang="en-US" sz="3200" spc="-1" strike="noStrike">
                <a:latin typeface="Courier New"/>
              </a:rPr>
              <a:t>==</a:t>
            </a:r>
            <a:r>
              <a:rPr b="0" lang="en-US" sz="3200" spc="-1" strike="noStrike">
                <a:latin typeface="Arial"/>
              </a:rPr>
              <a:t>), </a:t>
            </a:r>
            <a:r>
              <a:rPr b="0" lang="en-US" sz="3200" spc="-1" strike="noStrike">
                <a:latin typeface="Courier New"/>
              </a:rPr>
              <a:t>&lt;</a:t>
            </a:r>
            <a:r>
              <a:rPr b="0" lang="en-US" sz="3200" spc="-1" strike="noStrike">
                <a:latin typeface="Arial"/>
              </a:rPr>
              <a:t> i </a:t>
            </a:r>
            <a:r>
              <a:rPr b="0" lang="en-US" sz="3200" spc="-1" strike="noStrike">
                <a:latin typeface="Courier New"/>
              </a:rPr>
              <a:t>&gt;</a:t>
            </a:r>
            <a:r>
              <a:rPr b="0" lang="en-US" sz="3200" spc="-1" strike="noStrike">
                <a:latin typeface="Arial"/>
              </a:rPr>
              <a:t>. O</a:t>
            </a:r>
            <a:r>
              <a:rPr b="0" lang="en-US" sz="3200" spc="-1" strike="noStrike">
                <a:latin typeface="Arial"/>
              </a:rPr>
              <a:t>peratori </a:t>
            </a:r>
            <a:r>
              <a:rPr b="0" lang="en-US" sz="3200" spc="-1" strike="noStrike">
                <a:latin typeface="Courier New"/>
              </a:rPr>
              <a:t>&lt;=</a:t>
            </a:r>
            <a:r>
              <a:rPr b="0" lang="en-US" sz="3200" spc="-1" strike="noStrike">
                <a:latin typeface="Arial"/>
              </a:rPr>
              <a:t> i </a:t>
            </a:r>
            <a:r>
              <a:rPr b="0" lang="en-US" sz="3200" spc="-1" strike="noStrike">
                <a:latin typeface="Courier New"/>
              </a:rPr>
              <a:t>&gt;=</a:t>
            </a:r>
            <a:r>
              <a:rPr b="0" lang="en-US" sz="3200" spc="-1" strike="noStrike">
                <a:latin typeface="Arial"/>
              </a:rPr>
              <a:t> nisu implementirani jer bi oni znatno otežali tokeniziranje izraza.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073960" y="-8280"/>
            <a:ext cx="591876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Ugrađene funkcije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Unarne funkcije: </a:t>
            </a:r>
            <a:r>
              <a:rPr b="0" lang="en-US" sz="3200" spc="-1" strike="noStrike">
                <a:latin typeface="Courier New"/>
              </a:rPr>
              <a:t>abs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sin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cos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not</a:t>
            </a:r>
            <a:r>
              <a:rPr b="0" lang="en-US" sz="3200" spc="-1" strike="noStrike">
                <a:latin typeface="Arial"/>
              </a:rPr>
              <a:t> (logičko negiranje, C-ov </a:t>
            </a:r>
            <a:r>
              <a:rPr b="0" lang="en-US" sz="3200" spc="-1" strike="noStrike">
                <a:latin typeface="Courier New"/>
              </a:rPr>
              <a:t>!</a:t>
            </a:r>
            <a:r>
              <a:rPr b="0" lang="en-US" sz="3200" spc="-1" strike="noStrike">
                <a:latin typeface="Arial"/>
              </a:rPr>
              <a:t>) </a:t>
            </a:r>
            <a:r>
              <a:rPr b="0" lang="en-US" sz="3200" spc="-1" strike="noStrike">
                <a:latin typeface="Courier New"/>
              </a:rPr>
              <a:t>arcsin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arccos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ctg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arctan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arcctg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sqrt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ln</a:t>
            </a:r>
            <a:r>
              <a:rPr b="0" lang="en-US" sz="3200" spc="-1" strike="noStrike">
                <a:latin typeface="Arial"/>
              </a:rPr>
              <a:t> (prirodni logaritam), </a:t>
            </a:r>
            <a:r>
              <a:rPr b="0" lang="en-US" sz="3200" spc="-1" strike="noStrike">
                <a:latin typeface="Courier New"/>
              </a:rPr>
              <a:t>exp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log</a:t>
            </a:r>
            <a:r>
              <a:rPr b="0" lang="en-US" sz="3200" spc="-1" strike="noStrike">
                <a:latin typeface="Arial"/>
              </a:rPr>
              <a:t> (dekadski logaritam, ne prirodni kao u C-u) i </a:t>
            </a:r>
            <a:r>
              <a:rPr b="0" lang="en-US" sz="3200" spc="-1" strike="noStrike">
                <a:latin typeface="Courier New"/>
              </a:rPr>
              <a:t>tan.</a:t>
            </a:r>
            <a:r>
              <a:rPr b="0" lang="en-US" sz="3200" spc="-1" strike="noStrike">
                <a:latin typeface="Arial"/>
              </a:rPr>
              <a:t> Trigonometrijske i ciklometrijske funkcije rade sa stupnjevima, a ne s radijanima (kao u C-u).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Binarne funkcije: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Courier New"/>
              </a:rPr>
              <a:t>atan2(y,x)</a:t>
            </a:r>
            <a:r>
              <a:rPr b="0" lang="en-US" sz="2800" spc="-1" strike="noStrike">
                <a:latin typeface="Arial"/>
              </a:rPr>
              <a:t> (za razliku od C-ove funkcije s istim imenom, ova daje rezultat u kutnim stupnjevima)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Courier New"/>
              </a:rPr>
              <a:t>pow(x,y)</a:t>
            </a:r>
            <a:r>
              <a:rPr b="0" lang="en-US" sz="2800" spc="-1" strike="noStrike">
                <a:latin typeface="Arial"/>
              </a:rPr>
              <a:t> (sintaksni šećer za </a:t>
            </a:r>
            <a:r>
              <a:rPr b="0" lang="en-US" sz="2800" spc="-1" strike="noStrike">
                <a:latin typeface="Courier New"/>
              </a:rPr>
              <a:t>exp(ln(x)*y)</a:t>
            </a:r>
            <a:r>
              <a:rPr b="0" lang="en-US" sz="2800" spc="-1" strike="noStrike">
                <a:latin typeface="Arial"/>
              </a:rPr>
              <a:t>, oprez: vraća </a:t>
            </a:r>
            <a:r>
              <a:rPr b="0" lang="en-US" sz="2800" spc="-1" strike="noStrike">
                <a:latin typeface="Courier New"/>
              </a:rPr>
              <a:t>NaN</a:t>
            </a:r>
            <a:r>
              <a:rPr b="0" lang="en-US" sz="2800" spc="-1" strike="noStrike">
                <a:latin typeface="Arial"/>
              </a:rPr>
              <a:t> ako je x&lt;0 ili x=0)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Courier New"/>
              </a:rPr>
              <a:t>mod(x,y)</a:t>
            </a:r>
            <a:r>
              <a:rPr b="0" lang="en-US" sz="2800" spc="-1" strike="noStrike">
                <a:latin typeface="Arial"/>
              </a:rPr>
              <a:t>(radi isto što i C-ova funkcija </a:t>
            </a:r>
            <a:r>
              <a:rPr b="0" lang="en-US" sz="2800" spc="-1" strike="noStrike">
                <a:latin typeface="Courier New"/>
              </a:rPr>
              <a:t>fmod</a:t>
            </a:r>
            <a:r>
              <a:rPr b="0" lang="en-US" sz="2800" spc="-1" strike="noStrike">
                <a:latin typeface="Arial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Pisanje funkcija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Funkcije za sada nije moguće pisati u AEC-u, no moguće je program pomoću asemblerskih isječaka oblikovati u više funkcija ili procedura, te iz asemblerskih isječaka pozivati funkcije i procedure.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Kako su te funkcije uprogramirane u compiler?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866600" y="1510920"/>
            <a:ext cx="6333840" cy="2352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Varijable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 AEC-u ne mogu se deklarirati varijable. AEC-ov compiler očekuje da programer to napravi u isječcima asemblerskog koda, ovisno o tome kako želi da mu izvršna datoteka bude formatirana i u kojem asemblerskom dijalektu radi. AEC-ov compiler pokušava ne raditi pretpostavke o tim stvarima. Varijable se uvijek isto zovu u asemblerskom kodu i u AEC-ovskom kodu (u C-ovskim programima linker određuje kako će se varijable zvati u asemblerskim programima umetnutim u program pisan u C-u).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AEC za sada podržava samo jedan tip podataka, 32-bitni decimalni broj (C-ov </a:t>
            </a:r>
            <a:r>
              <a:rPr b="0" lang="en-US" sz="3200" spc="-1" strike="noStrike">
                <a:latin typeface="Courier New"/>
              </a:rPr>
              <a:t>float</a:t>
            </a:r>
            <a:r>
              <a:rPr b="0" lang="en-US" sz="3200" spc="-1" strike="noStrike">
                <a:latin typeface="Arial"/>
              </a:rPr>
              <a:t>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Nizovi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Postoje samo jednodimenzionalni nizovi, oni se tretiraju na isti način kao i funkcije.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Primjerice, </a:t>
            </a:r>
            <a:r>
              <a:rPr b="0" lang="en-US" sz="3200" spc="-1" strike="noStrike">
                <a:latin typeface="Courier New"/>
              </a:rPr>
              <a:t>pomocni(staviManje):=original(i)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 lijeve strane operatora pridruživanja možemo koristiti i uglate zagrade umjesto okruglih.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Kao i varijable, deklariraju se u asemblerskom kodu.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Pri prevođenju nizova, compiler pretpostavlja da je moguće </a:t>
            </a:r>
            <a:r>
              <a:rPr b="0" lang="en-US" sz="3200" spc="-1" strike="noStrike">
                <a:latin typeface="Courier New"/>
              </a:rPr>
              <a:t>push</a:t>
            </a:r>
            <a:r>
              <a:rPr b="0" lang="en-US" sz="3200" spc="-1" strike="noStrike">
                <a:latin typeface="Arial"/>
              </a:rPr>
              <a:t>ati i </a:t>
            </a:r>
            <a:r>
              <a:rPr b="0" lang="en-US" sz="3200" spc="-1" strike="noStrike">
                <a:latin typeface="Courier New"/>
              </a:rPr>
              <a:t>pop</a:t>
            </a:r>
            <a:r>
              <a:rPr b="0" lang="en-US" sz="3200" spc="-1" strike="noStrike">
                <a:latin typeface="Arial"/>
              </a:rPr>
              <a:t>ati 32-bitne podatke na sistemski stog i sa sistemskog stoga, te da je moguće koristiti registar </a:t>
            </a:r>
            <a:r>
              <a:rPr b="0" lang="en-US" sz="3200" spc="-1" strike="noStrike">
                <a:latin typeface="Courier New"/>
              </a:rPr>
              <a:t>ebx</a:t>
            </a:r>
            <a:r>
              <a:rPr b="0" lang="en-US" sz="3200" spc="-1" strike="noStrike">
                <a:latin typeface="Arial"/>
              </a:rPr>
              <a:t> kao pokazivač, što ponekad, ovisi kako formatiramo izvršnu datoteku u asemblerskom kodu na početku programa, nije slučaj.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Ulaz i izlaz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Za sada je ulaz i izlaz najlakše raditi tako da se u asemblerskim isječcima pozivaju funkcije iz C-a. To je repetitivan posao sklon greškama, no njega uvelike olakšavaju FlatAssemblerove makronaredbe.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 AEC-u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AEC je pojednostavljeni niski programski jezik koji sam izradio za komunikaciju sa svojim jednostavnim compilerom.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Compiler za AEC ima oko 2000 redaka koda.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QuickSort u AEC-u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Zajedno sa svim dodacima u istoj datoteci, ima 267 redaka.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Dostupan je na mom GitHub profilu, zajedno s 32-bitnom Windowsovom izvršnom datotekom te ekvivalentnim programima pisanima u Adi i C-u, te asemblerskim kodom koji je za njega ispisao moj compiler.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https://github.com/FlatAssembler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97800" y="397440"/>
            <a:ext cx="9315000" cy="487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Je li moguće predvidjeti koliko će usporedbi QuickSort napraviti?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 bismo odgovorili na to pitanje, definirajmo za to pojam razvrstanosti niza kao broj elemenata niza za koji vrijedi da je sljedeći element niza veći od njega, podijeljeno s polovicom broja elemenata u nizu, minus jedan.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Dakle, obrnuto poredani niz (od najvećeg prema najmanjem elementu) ima razvrstanost -1, nasumično poredani niz ima razvrstanost približno 0, a poredani niz ima razvrstanost 1.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Razvrstanost se može odrediti u linearnom vremenu, višestruko brže no što bi se QuickSort vrtio i u najboljem slučaju.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624600" y="435960"/>
            <a:ext cx="8861400" cy="479952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182880" y="5029200"/>
            <a:ext cx="9784080" cy="62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latin typeface="Arial"/>
              </a:rPr>
              <a:t>Plava krivulja predstavlja moju implementaciju QuickSorta u C-u, a crvena C++-ovu naredbu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Courier New"/>
              </a:rPr>
              <a:t>sort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Formula?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Naivno implementirani genetski algoritam, kojem su bili dostupni podaci s tog grafikona, tvrdi da je formula koja dobro opisuje broj usporedbi koje će QuickSort napraviti:</a:t>
            </a:r>
            <a:endParaRPr b="0" lang="en-US" sz="3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6" name="Formula 3"/>
              <p:cNvSpPr txBox="1"/>
              <p:nvPr/>
            </p:nvSpPr>
            <p:spPr>
              <a:xfrm>
                <a:off x="548640" y="3566160"/>
                <a:ext cx="9077400" cy="318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n</m:t>
                        </m:r>
                        <m:r>
                          <m:t xml:space="preserve">,</m:t>
                        </m:r>
                        <m:r>
                          <m:t xml:space="preserve">s</m:t>
                        </m:r>
                      </m:e>
                    </m:d>
                    <m:r>
                      <m:t xml:space="preserve">=</m:t>
                    </m:r>
                    <m:sSup>
                      <m:e>
                        <m:r>
                          <m:t xml:space="preserve">e</m:t>
                        </m:r>
                      </m:e>
                      <m: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ln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n</m:t>
                                </m:r>
                              </m:e>
                            </m:d>
                            <m:r>
                              <m:t xml:space="preserve">+</m:t>
                            </m:r>
                            <m:r>
                              <m:t xml:space="preserve">ln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ln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n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m:t xml:space="preserve">⋅</m:t>
                        </m:r>
                        <m:r>
                          <m:t xml:space="preserve">1.05</m:t>
                        </m:r>
                        <m:r>
                          <m:t xml:space="preserve">+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ln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n</m:t>
                                </m:r>
                              </m:e>
                            </m:d>
                            <m:r>
                              <m:t xml:space="preserve">−</m:t>
                            </m:r>
                            <m:r>
                              <m:t xml:space="preserve">ln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ln</m:t>
                                </m:r>
                                <m:d>
                                  <m:dPr>
                                    <m:begChr m:val="("/>
                                    <m:endChr m:val=")"/>
                                  </m:dPr>
                                  <m:e>
                                    <m:r>
                                      <m:t xml:space="preserve">n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m:t xml:space="preserve">⋅</m:t>
                        </m:r>
                        <m:r>
                          <m:t xml:space="preserve">0.83</m:t>
                        </m:r>
                        <m:r>
                          <m:t xml:space="preserve">⋅</m:t>
                        </m:r>
                        <m:d>
                          <m:dPr>
                            <m:begChr m:val="|"/>
                            <m:endChr m:val="|"/>
                          </m:dPr>
                          <m:e>
                            <m:r>
                              <m:t xml:space="preserve">2.38854</m:t>
                            </m:r>
                            <m:r>
                              <m:t xml:space="preserve">⋅</m:t>
                            </m:r>
                            <m:sSup>
                              <m:e>
                                <m:r>
                                  <m:t xml:space="preserve">s</m:t>
                                </m:r>
                              </m:e>
                              <m:sup>
                                <m:r>
                                  <m:t xml:space="preserve">7</m:t>
                                </m:r>
                              </m:sup>
                            </m:sSup>
                            <m:r>
                              <m:t xml:space="preserve">−</m:t>
                            </m:r>
                            <m:r>
                              <m:t xml:space="preserve">0.284258</m:t>
                            </m:r>
                            <m:r>
                              <m:t xml:space="preserve">⋅</m:t>
                            </m:r>
                            <m:sSup>
                              <m:e>
                                <m:r>
                                  <m:t xml:space="preserve">s</m:t>
                                </m:r>
                              </m:e>
                              <m:sup>
                                <m:r>
                                  <m:t xml:space="preserve">6</m:t>
                                </m:r>
                              </m:sup>
                            </m:sSup>
                            <m:r>
                              <m:t xml:space="preserve">−</m:t>
                            </m:r>
                            <m:r>
                              <m:t xml:space="preserve">1.87104</m:t>
                            </m:r>
                            <m:r>
                              <m:t xml:space="preserve">⋅</m:t>
                            </m:r>
                            <m:sSup>
                              <m:e>
                                <m:r>
                                  <m:t xml:space="preserve">s</m:t>
                                </m:r>
                              </m:e>
                              <m:sup>
                                <m:r>
                                  <m:t xml:space="preserve">5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r>
                              <m:t xml:space="preserve">0.372637</m:t>
                            </m:r>
                            <m:r>
                              <m:t xml:space="preserve">⋅</m:t>
                            </m:r>
                            <m:sSup>
                              <m:e>
                                <m:r>
                                  <m:t xml:space="preserve">s</m:t>
                                </m:r>
                              </m:e>
                              <m:sup>
                                <m:r>
                                  <m:t xml:space="preserve">4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r>
                              <m:t xml:space="preserve">0.167242</m:t>
                            </m:r>
                            <m:r>
                              <m:t xml:space="preserve">⋅</m:t>
                            </m:r>
                            <m:sSup>
                              <m:e>
                                <m:r>
                                  <m:t xml:space="preserve">s</m:t>
                                </m:r>
                              </m:e>
                              <m:sup>
                                <m:r>
                                  <m:t xml:space="preserve">3</m:t>
                                </m:r>
                              </m:sup>
                            </m:sSup>
                            <m:r>
                              <m:t xml:space="preserve">−</m:t>
                            </m:r>
                            <m:r>
                              <m:t xml:space="preserve">0.0884977</m:t>
                            </m:r>
                            <m:r>
                              <m:t xml:space="preserve">⋅</m:t>
                            </m:r>
                            <m:sSup>
                              <m:e>
                                <m:r>
                                  <m:t xml:space="preserve">s</m:t>
                                </m:r>
                              </m:e>
                              <m:sup>
                                <m:r>
                                  <m:t xml:space="preserve">2</m:t>
                                </m:r>
                              </m:sup>
                            </m:sSup>
                            <m:r>
                              <m:t xml:space="preserve">+</m:t>
                            </m:r>
                            <m:r>
                              <m:t xml:space="preserve">0.315119</m:t>
                            </m:r>
                            <m:r>
                              <m:t xml:space="preserve">⋅</m:t>
                            </m:r>
                            <m:r>
                              <m:t xml:space="preserve">s</m:t>
                            </m:r>
                          </m:e>
                        </m:d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87" name="TextShape 4"/>
          <p:cNvSpPr txBox="1"/>
          <p:nvPr/>
        </p:nvSpPr>
        <p:spPr>
          <a:xfrm>
            <a:off x="914400" y="4297680"/>
            <a:ext cx="8046720" cy="102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200" spc="-1" strike="noStrike">
                <a:latin typeface="Arial"/>
              </a:rPr>
              <a:t>Ta formula dobro opisuje kako se taj moj program ponaša za velike nizove, no ona, na žalost, znatno precjenjuje koliko će usporedbi napraviti za manje.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29560" y="22539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Hvala na pozornosti!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 compileru za AEC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Compiler za AEC pisan je u JavaScriptu i za pristupanje datotekama i druge “niže” stvari koristi Duktape radni okvir (interpreter za JavaScript pisan u C99).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Courier New"/>
              </a:rPr>
              <a:t>Aec.exe</a:t>
            </a:r>
            <a:r>
              <a:rPr b="0" lang="en-US" sz="3200" spc="-1" strike="noStrike">
                <a:latin typeface="Arial"/>
              </a:rPr>
              <a:t> očekuje da se u direktoriju u kojem se pokrene nalaze datoteke </a:t>
            </a:r>
            <a:r>
              <a:rPr b="0" lang="en-US" sz="3200" spc="-1" strike="noStrike">
                <a:latin typeface="Courier New"/>
              </a:rPr>
              <a:t>compiler.js</a:t>
            </a:r>
            <a:r>
              <a:rPr b="0" lang="en-US" sz="3200" spc="-1" strike="noStrike">
                <a:latin typeface="Arial"/>
              </a:rPr>
              <a:t> i </a:t>
            </a:r>
            <a:r>
              <a:rPr b="0" lang="en-US" sz="3200" spc="-1" strike="noStrike">
                <a:latin typeface="Courier New"/>
              </a:rPr>
              <a:t>control.js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Kako se koristi compiler za AEC?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Compiler za AEC je jako jednostavan compiler, on ne prevodi na strojni jezik, nego samo do asemblerskog jezika.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Ukucati u CMD: </a:t>
            </a:r>
            <a:r>
              <a:rPr b="0" lang="en-US" sz="3200" spc="-1" strike="noStrike">
                <a:latin typeface="Courier New"/>
              </a:rPr>
              <a:t>aec &lt;ime_programa&gt;.aec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Ako je u redu, on će stvoriti datoteku </a:t>
            </a:r>
            <a:r>
              <a:rPr b="0" lang="en-US" sz="3200" spc="-1" strike="noStrike">
                <a:latin typeface="Courier New"/>
              </a:rPr>
              <a:t>&lt;ime_programa&gt;.asm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75840" y="388440"/>
            <a:ext cx="9315000" cy="487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Što onda s ASM datotekom?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Treba je otvoriti u FlatAssembler IDE-u, otvoriti izbornik </a:t>
            </a:r>
            <a:r>
              <a:rPr b="0" i="1" lang="en-US" sz="3200" spc="-1" strike="noStrike">
                <a:latin typeface="Arial"/>
              </a:rPr>
              <a:t>Run </a:t>
            </a:r>
            <a:r>
              <a:rPr b="0" lang="en-US" sz="3200" spc="-1" strike="noStrike">
                <a:latin typeface="Arial"/>
              </a:rPr>
              <a:t>i stisnuti </a:t>
            </a:r>
            <a:r>
              <a:rPr b="0" i="1" lang="en-US" sz="3200" spc="-1" strike="noStrike">
                <a:latin typeface="Arial"/>
              </a:rPr>
              <a:t>Compile and Run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 pokušavati compilirati FlatAssemblerom izravno iz CMD-a, FlatAssemblerov pretprocesor će se buniti jer on očekuje da mu IDE kaže gdje su mu </a:t>
            </a:r>
            <a:r>
              <a:rPr b="0" i="1" lang="en-US" sz="3200" spc="-1" strike="noStrike">
                <a:latin typeface="Arial"/>
              </a:rPr>
              <a:t>includeovi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rcRect l="0" t="6595" r="0" b="3088"/>
          <a:stretch/>
        </p:blipFill>
        <p:spPr>
          <a:xfrm>
            <a:off x="1606320" y="365760"/>
            <a:ext cx="6854400" cy="512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 sintaksi AEC-a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Umetanje asemblerskog koda: između </a:t>
            </a:r>
            <a:r>
              <a:rPr b="0" lang="en-US" sz="3200" spc="-1" strike="noStrike">
                <a:latin typeface="Courier New"/>
              </a:rPr>
              <a:t>AsmStart</a:t>
            </a:r>
            <a:r>
              <a:rPr b="0" lang="en-US" sz="3200" spc="-1" strike="noStrike">
                <a:latin typeface="Arial"/>
              </a:rPr>
              <a:t> i </a:t>
            </a:r>
            <a:r>
              <a:rPr b="0" lang="en-US" sz="3200" spc="-1" strike="noStrike">
                <a:latin typeface="Courier New"/>
              </a:rPr>
              <a:t>AsmEnd</a:t>
            </a:r>
            <a:r>
              <a:rPr b="0" lang="en-US" sz="3200" spc="-1" strike="noStrike">
                <a:latin typeface="Arial"/>
              </a:rPr>
              <a:t>. To je potrebno napraviti barem na početku programa, jer compiler za AEC očekuje da programer komunicira s asemblerskim compilerom o tome kako će biti oblikovana izvršna datoteka (i hoće li je uopće biti, da neće biti DLL ili nešto slično).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Svaka naredba završava novim redom (kao u asemblerskom jeziku), ne moramo stavljati </a:t>
            </a:r>
            <a:r>
              <a:rPr b="0" lang="en-US" sz="3200" spc="-1" strike="noStrike">
                <a:latin typeface="Courier New"/>
              </a:rPr>
              <a:t>;</a:t>
            </a:r>
            <a:r>
              <a:rPr b="0" lang="en-US" sz="3200" spc="-1" strike="noStrike">
                <a:latin typeface="Arial"/>
              </a:rPr>
              <a:t> (kao što moramo u C-u ili VHDL-u).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Tahoma"/>
              </a:rPr>
              <a:t>Komentari se pišu između znaka </a:t>
            </a:r>
            <a:r>
              <a:rPr b="0" lang="en-US" sz="3200" spc="-1" strike="noStrike">
                <a:latin typeface="Courier New"/>
              </a:rPr>
              <a:t>;</a:t>
            </a:r>
            <a:r>
              <a:rPr b="0" lang="en-US" sz="3200" spc="-1" strike="noStrike">
                <a:latin typeface="Arial"/>
              </a:rPr>
              <a:t> i kraja reda (kao u FlatAssemblerskom dijalektu asemblerskog), ne postoje višeredovni komentari.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Operator pridruživanja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Tahoma"/>
              </a:rPr>
              <a:t>Operator pridruživanja, ono što je u C-u znak </a:t>
            </a:r>
            <a:r>
              <a:rPr b="0" lang="en-US" sz="3200" spc="-1" strike="noStrike">
                <a:latin typeface="Courier New"/>
                <a:ea typeface="Tahoma"/>
              </a:rPr>
              <a:t>=</a:t>
            </a:r>
            <a:r>
              <a:rPr b="0" lang="en-US" sz="3200" spc="-1" strike="noStrike">
                <a:latin typeface="Arial"/>
                <a:ea typeface="Tahoma"/>
              </a:rPr>
              <a:t>, a u VHDL-u </a:t>
            </a:r>
            <a:r>
              <a:rPr b="0" lang="en-US" sz="3200" spc="-1" strike="noStrike">
                <a:latin typeface="Courier New"/>
                <a:ea typeface="Tahoma"/>
              </a:rPr>
              <a:t>&lt;=</a:t>
            </a:r>
            <a:r>
              <a:rPr b="0" lang="en-US" sz="3200" spc="-1" strike="noStrike">
                <a:latin typeface="Arial"/>
                <a:ea typeface="Tahoma"/>
              </a:rPr>
              <a:t> ili </a:t>
            </a:r>
            <a:r>
              <a:rPr b="0" lang="en-US" sz="3200" spc="-1" strike="noStrike">
                <a:latin typeface="Courier New"/>
                <a:ea typeface="Tahoma"/>
              </a:rPr>
              <a:t>:=</a:t>
            </a:r>
            <a:r>
              <a:rPr b="0" lang="en-US" sz="3200" spc="-1" strike="noStrike">
                <a:latin typeface="Arial"/>
                <a:ea typeface="Tahoma"/>
              </a:rPr>
              <a:t>, u AEC-u je uvijek </a:t>
            </a:r>
            <a:r>
              <a:rPr b="0" lang="en-US" sz="3200" spc="-1" strike="noStrike">
                <a:latin typeface="Courier New"/>
              </a:rPr>
              <a:t>:=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LibreOffice/6.2.8.2$Linux_X86_64 LibreOffice_project/f82ddfca21ebc1e222a662a32b25c0c9d20169ee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2020-01-01T13:39:52Z</dcterms:created>
  <dc:creator/>
  <dc:description/>
  <dc:language>en-US</dc:language>
  <cp:lastModifiedBy/>
  <dcterms:modified xsi:type="dcterms:W3CDTF">2020-01-01T17:06:14Z</dcterms:modified>
  <cp:revision>23</cp:revision>
  <dc:subject/>
  <dc:title/>
</cp:coreProperties>
</file>