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gif" ContentType="image/gif"/>
  <Override PartName="/ppt/media/image6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Blue_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36E83D-0767-4FBE-BA84-9C2E24AA4E8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ue_Curv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29AB49E-DADC-432C-AC48-C40956916D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Blue_Curv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80CA4B2-8A92-4AAD-8431-9496BA7063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Blue_Curv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C25D157-22E3-4101-BB1E-4252C6B2B7E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Blue_Curv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7BFF568-F220-405F-A5CF-73342D7A723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bs-BA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219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bs-BA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bs-BA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bs-BA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bs-BA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F5130021-48F9-4D3D-8D1C-5721C98EBCEA}" type="slidenum">
              <a:rPr b="0" lang="bs-BA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bs-BA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bs-BA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dt" idx="4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bs-BA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ftr" idx="5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bs-BA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sldNum" idx="6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5606E619-7E63-42EC-A6F3-EC1CB16E936B}" type="slidenum">
              <a:rPr b="0" lang="bs-BA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  <p:sldLayoutId id="2147483652" r:id="rId3"/>
    <p:sldLayoutId id="2147483653" r:id="rId4"/>
    <p:sldLayoutId id="2147483654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flatassembler.github.io/PicoBlaze/PicoBlaze.html" TargetMode="External"/><Relationship Id="rId2" Type="http://schemas.openxmlformats.org/officeDocument/2006/relationships/hyperlink" Target="https://picoblaze-simulator.sourceforge.io/" TargetMode="External"/><Relationship Id="rId3" Type="http://schemas.openxmlformats.org/officeDocument/2006/relationships/hyperlink" Target="https://agustiza.github.io/PicoBlaze_Simulator_in_JS/PicoBlaze.html" TargetMode="External"/><Relationship Id="rId4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0" y="1620000"/>
            <a:ext cx="9000000" cy="50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bs-BA" sz="3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Simulator PicoBlaze računala u programskom jeziku JavaScript</a:t>
            </a:r>
            <a:endParaRPr b="0" lang="bs-BA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algn="ctr"/>
            <a:r>
              <a:rPr b="0" lang="bs-BA" sz="3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Autor: Teo Samaržija</a:t>
            </a:r>
            <a:endParaRPr b="0" lang="bs-BA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pic>
        <p:nvPicPr>
          <p:cNvPr id="23" name="" descr=""/>
          <p:cNvPicPr/>
          <p:nvPr/>
        </p:nvPicPr>
        <p:blipFill>
          <a:blip r:embed="rId1"/>
          <a:stretch/>
        </p:blipFill>
        <p:spPr>
          <a:xfrm>
            <a:off x="4305600" y="2244240"/>
            <a:ext cx="1523520" cy="12114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Ako želimo, možemo dodati i breakpointse na koje će emulacija pauzirati.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Tu sam mogućnost dodao na prijedlog profesora Tomislava Matića mlađeg.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Postoje samo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permanent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 breakpointsi, ne i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temporary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228600" y="1013760"/>
            <a:ext cx="4739400" cy="3786840"/>
          </a:xfrm>
          <a:prstGeom prst="rect">
            <a:avLst/>
          </a:prstGeom>
          <a:ln w="18000">
            <a:noFill/>
          </a:ln>
        </p:spPr>
      </p:pic>
      <p:sp>
        <p:nvSpPr>
          <p:cNvPr id="55" name=""/>
          <p:cNvSpPr/>
          <p:nvPr/>
        </p:nvSpPr>
        <p:spPr>
          <a:xfrm>
            <a:off x="228600" y="4114800"/>
            <a:ext cx="685800" cy="2286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E01EDD7-F03D-46E8-A929-E02F58DAE629}" type="slidenum">
              <a:t>10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82412E8D-D253-4C84-B510-EE66C393D88C}" type="datetime1">
              <a:rPr lang="en-US"/>
              <a:t>04/20/2024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Kada program radi kako želimo u simulatoru, možemo ga isprobati na pravom PicoBlazeu tako da kliknemo na “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Download Hexadecimal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”.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I Xilinxov asembler za PicoBlaze ispisuje heksadecimalne datoteke, tako da činjenica da ne ispisujemo binarne datoteke nije problem.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365760" y="937440"/>
            <a:ext cx="4663440" cy="3863160"/>
          </a:xfrm>
          <a:prstGeom prst="rect">
            <a:avLst/>
          </a:prstGeom>
          <a:ln w="18000">
            <a:noFill/>
          </a:ln>
        </p:spPr>
      </p:pic>
      <p:sp>
        <p:nvSpPr>
          <p:cNvPr id="59" name=""/>
          <p:cNvSpPr/>
          <p:nvPr/>
        </p:nvSpPr>
        <p:spPr>
          <a:xfrm>
            <a:off x="1828800" y="914400"/>
            <a:ext cx="1828800" cy="4572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9933DC8-76FD-4209-8651-0926A2C282F9}" type="slidenum">
              <a:t>11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62C0999A-0D61-48E1-A8F4-ED3D2CE82B30}" type="datetime1">
              <a:rPr lang="en-US"/>
              <a:t>04/20/2024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Kada dostignemo breakpoint, možemo pogledati trenutne registre, zastavice i memoriju u tablicama.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Nedavno promijenjene zastavice i registri obojane su različitom bojom, da nam ne bi promakli. Za to se koristio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DOM as a state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, što možda i nije najbolje rješenje.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343080" y="914400"/>
            <a:ext cx="4686120" cy="377928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4FA8841-0023-47C3-AF8F-EC103843ED8F}" type="slidenum">
              <a:t>12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39F2E99D-1574-4F3F-B6B0-52541AAA1319}" type="datetime1">
              <a:rPr lang="en-US"/>
              <a:t>04/20/2024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Da bismo komunicirali s programima kao što je “Decimal to Binary” (drugi primjer s lijeva), moramo uključiti UART terminal.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Preporučljivo je pritom isključiti checkbox “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Update registers and flags on every step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”. Verzija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v3.1.4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 i novije to rade automatski.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396360" y="914400"/>
            <a:ext cx="3032640" cy="1833120"/>
          </a:xfrm>
          <a:prstGeom prst="rect">
            <a:avLst/>
          </a:prstGeom>
          <a:ln w="18000">
            <a:noFill/>
          </a:ln>
        </p:spPr>
      </p:pic>
      <p:pic>
        <p:nvPicPr>
          <p:cNvPr id="66" name="" descr=""/>
          <p:cNvPicPr/>
          <p:nvPr/>
        </p:nvPicPr>
        <p:blipFill>
          <a:blip r:embed="rId2"/>
          <a:stretch/>
        </p:blipFill>
        <p:spPr>
          <a:xfrm>
            <a:off x="327960" y="3200400"/>
            <a:ext cx="4701240" cy="83772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7FEBCAE-19DC-401C-A9AA-315D82E50061}" type="slidenum">
              <a:t>13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D30F25AC-9C61-41BC-9A70-021530A7C583}" type="datetime1">
              <a:rPr lang="en-US"/>
              <a:t>04/20/2024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“</a:t>
            </a: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Update registers and flags on every step”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Naime, moj program ima problem s layout trashingom: svaki put kad se upiše novi broj u tablicu s registrima (dakle, praktički svaka instrukcija), tablica se neprimjetno poveća ili smanji za nekoliko piksela... ali dovoljno da prisili browser da čitavu stranicu mora iznova renderirati.</a:t>
            </a:r>
            <a:endParaRPr b="0" lang="bs-BA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Činjenica da sam koristio monospace font u tablici, izgleda, ne pomaže.</a:t>
            </a:r>
            <a:endParaRPr b="0" lang="bs-BA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Vjerujemo da je u modernim internetskim preglednicima (Firefox 69, Chrome 52...) to moguće riješiti CSS-om (naredba “</a:t>
            </a:r>
            <a:r>
              <a:rPr b="0" i="1" lang="bs-BA" sz="2200" spc="-1" strike="noStrike">
                <a:solidFill>
                  <a:srgbClr val="009bdd"/>
                </a:solidFill>
                <a:latin typeface="Arial"/>
              </a:rPr>
              <a:t>contain: layout</a:t>
            </a: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” i njoj srodne) i da će to i biti u nekoj budućoj verziji ovog simulatora. Ali, for the time being, postoji checkbox kojim se program može donekle ubrzati. Uostalom, to rješenje sa checkboxom funkcionira i u Firefoxu 52 (koji ne podržava “</a:t>
            </a:r>
            <a:r>
              <a:rPr b="0" i="1" lang="bs-BA" sz="2200" spc="-1" strike="noStrike">
                <a:solidFill>
                  <a:srgbClr val="009bdd"/>
                </a:solidFill>
                <a:latin typeface="Arial"/>
              </a:rPr>
              <a:t>contain: layout</a:t>
            </a: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” i njoj srodne naredbe).</a:t>
            </a:r>
            <a:endParaRPr b="0" lang="bs-BA" sz="22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091F3C2-BB18-4D38-9BD6-2411D7A32B82}" type="slidenum">
              <a:t>14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C61909AF-C750-460F-B678-94521F7671E8}" type="datetime1">
              <a:rPr lang="en-US"/>
              <a:t>04/20/2024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Je li simulacija UART-a realna?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Program “Decimal to Binary” nisam uspio pokrenuti na pravom PicoBlazeu, a nisam uspio ni dijagnosticirati problem. Tako da ga ne treba uzeti kao sigurno dobar primjer kako se na PicoBlazeu koristi UART.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0A67F7A-3FD3-43B0-AE6D-1E7EE2C8D9BC}" type="slidenum">
              <a:t>15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8722E913-C697-4546-AB0C-D71E0681E565}" type="datetime1">
              <a:rPr lang="en-US"/>
              <a:t>04/20/2024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Asembler podržava ono što se očekuje od današnjeg asemblera: aritmetičke izraze u konstantama, if-grananje, if-else grananje i while-petlje.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Svaki asembler ujedno je i interpreter.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Primjer “Preprocessor Test” ispisuje Fibonaccijeve brojeve manje od 100 za vrijeme asembliranja.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228600" y="983160"/>
            <a:ext cx="4671000" cy="38174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249EFBC-2605-45EE-A338-E8763EC4B823}" type="slidenum">
              <a:t>16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6E238B97-2E14-4DCF-89BF-364EAF487DB8}" type="datetime1">
              <a:rPr lang="en-US"/>
              <a:t>04/20/2024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Nedostatci predprocesora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Ne podržava makro-naredbe.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Postoji neki neobičan bug u pretprocesoru da naredba “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display a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”(novi red) ne radi kada je simulacija UART-a isključena.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U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if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-grananjima,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if-else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-grananjima i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while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-petljama ne mogu se nalaziti mnemonike niti pretprocesorska naredba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address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. To je zato jer bi se, da se te stvari omoguće, znatno zakomplicirao pretprocesor i bilo bi lagano nenamjerno napraviti beskonačnu petlju za vrijeme pretprocesiranja: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685800" y="4100040"/>
            <a:ext cx="2293200" cy="92916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51197B8-3D08-4F33-83CD-50C2E87820EA}" type="slidenum">
              <a:t>17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5E39A430-50F2-4010-AFC3-FBB06A0FBC76}" type="datetime1">
              <a:rPr lang="en-US"/>
              <a:t>04/20/2024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Nedostatci simulatora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Ne znam kako se zastavice na pravom PicoBlazeu ponašaju kad se promijeni regbanka. U svoj simulator PicoBlazea uprogramirao sam da svaka regbanka ima zasebne zastavice carry i zero (kao na Z80), ali moguće je da to nije tako. To bi se trebalo moći provjeriti pomoću programa “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Regbanks-Flags Test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”.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709200" y="2971800"/>
            <a:ext cx="1576800" cy="13712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2E6DB94-A467-40E0-84D7-FBB574B65671}" type="slidenum">
              <a:t>18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7E489A9C-AC33-43D6-944A-C1121CA06E89}" type="datetime1">
              <a:rPr lang="en-US"/>
              <a:t>04/20/2024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Out in the wild...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Moj se program koristi na fakultetu u Argentini za uvod u ugrađene sustave.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Nedavno sam dobio kontributora s tog fakulteta koji se zove Agustin Izaguirre (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agustiza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). On je napravio nekoliko pull requestova na GitHubu, isprva sitni bug-fixi (prvo da se naredba SRA ponaša ispravno kad je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carry flag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 postavljen u jedinicu), a onda i dodavanje novih featuresa kao što su JEST testovi.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63EC9A3-6AB8-4B4F-8A8B-4BEDD0F0EFCC}" type="slidenum">
              <a:t>19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2A6436C6-1D1F-4E66-A560-8E5E6C187796}" type="datetime1">
              <a:rPr lang="en-US"/>
              <a:t>04/20/2024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Pozadina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Još u osnovnoj školi kupio sam si Kip Irvineinu knjigu “Assembly language for x86 processors” i pročitao sam je.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Tako da sam se na predavanju iz asemblerskog jezika kod profesora Ivana Aleksija mogao “praviti važan”.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Profesor Ivan Aleksi pozvao me je na kavu nakon predavanja.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Rekao sam mu da imam web-stranicu i da znam relativno dobro JavaScript.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Pa mi je profesor Ivan Aleksi predložio da napravim asembler i emulator za PicoBlaze koji se može vrtjeti u internetskom pregledniku.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PicoBlaze je malo računalo koje proizvodi tvrtka Xilinx, i on se koristi na laboratorijskim i auditornim vježbama iz Arhitekture računala kao primjer jednostavnog računala.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bs-BA" sz="1600" spc="-1" strike="noStrike">
                <a:solidFill>
                  <a:srgbClr val="009bdd"/>
                </a:solidFill>
                <a:latin typeface="Arial"/>
              </a:rPr>
              <a:t>Profesor Ivan Aleksi se je bojao da, ukoliko se zbog pandemije ukinu fizičke laboratorijske vježbe, studenti će naletjeti na probleme pokušavajući koristiti postojeće asemblere i emulatore za PicoBlaze na svojim računalima. Po mom mišljenju, taj strah bio je realan.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2A64F2-DD24-4463-AB7B-57E22586281A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270572DB-79C5-42B6-802B-C699ED22C9E8}" type="datetime1">
              <a:rPr lang="en-US"/>
              <a:t>04/20/2024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Kompatibilnost s browserima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pc="-1" strike="noStrike">
                <a:solidFill>
                  <a:srgbClr val="009bdd"/>
                </a:solidFill>
                <a:latin typeface="Arial"/>
              </a:rPr>
              <a:t>Ciljao sam na Firefox 52.9 ESR.</a:t>
            </a:r>
            <a:endParaRPr b="0" lang="bs-BA" sz="1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pc="-1" strike="noStrike">
                <a:solidFill>
                  <a:srgbClr val="009bdd"/>
                </a:solidFill>
                <a:latin typeface="Arial"/>
              </a:rPr>
              <a:t>To je posljednja verzija Firefoxa koja se može vrtjeti na Windows XP-u i Windows Visti, te također verzija Firefoxa koja se dobije uz Solaris 11.4.</a:t>
            </a:r>
            <a:endParaRPr b="0" lang="bs-BA" sz="1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pc="-1" strike="noStrike">
                <a:solidFill>
                  <a:srgbClr val="009bdd"/>
                </a:solidFill>
                <a:latin typeface="Arial"/>
              </a:rPr>
              <a:t>Međutim, u Firefoxu 52.9 ESR pokrenutom na Windows XP (ali ne i ako se pokrene na Solarisu ili Windows 11), kao i u Epiphanyju na FreeBSD-u, linije koda i kod nisu alignirani (što onemogućava da se koriste breakpointsi).</a:t>
            </a:r>
            <a:endParaRPr b="0" lang="bs-BA" sz="1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pc="-1" strike="noStrike">
                <a:solidFill>
                  <a:srgbClr val="009bdd"/>
                </a:solidFill>
                <a:latin typeface="Arial"/>
              </a:rPr>
              <a:t>Iz nekog meni nedokučivog razloga, JavaScript se vrti približno dvostruko brže u Firefoxu 52 nego u Firefoxu 120.</a:t>
            </a:r>
            <a:endParaRPr b="0" lang="bs-BA" sz="1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pc="-1" strike="noStrike">
                <a:solidFill>
                  <a:srgbClr val="009bdd"/>
                </a:solidFill>
                <a:latin typeface="Arial"/>
              </a:rPr>
              <a:t>Moderni Chrome</a:t>
            </a:r>
            <a:endParaRPr b="0" lang="bs-BA" sz="1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pc="-1" strike="noStrike">
                <a:solidFill>
                  <a:srgbClr val="009bdd"/>
                </a:solidFill>
                <a:latin typeface="Arial"/>
              </a:rPr>
              <a:t>Za to da radi u Chromeu, morao sam izmijeniti CSS (jer tooltipsi na “Play/Pause”, “Fast Forward”, “Single Step” i “Stop” nisu bili radili).</a:t>
            </a:r>
            <a:endParaRPr b="0" lang="bs-BA" sz="1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pc="-1" strike="noStrike">
                <a:solidFill>
                  <a:srgbClr val="009bdd"/>
                </a:solidFill>
                <a:latin typeface="Arial"/>
              </a:rPr>
              <a:t>WebPositive (bliski srodnik Safariju)</a:t>
            </a:r>
            <a:endParaRPr b="0" lang="bs-BA" sz="1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pc="-1" strike="noStrike">
                <a:solidFill>
                  <a:srgbClr val="009bdd"/>
                </a:solidFill>
                <a:latin typeface="Arial"/>
              </a:rPr>
              <a:t>Za to da radi u WebPositiveu, morao sam izmijeniti i CSS i JavaScript.</a:t>
            </a:r>
            <a:endParaRPr b="0" lang="bs-BA" sz="1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pc="-1" strike="noStrike">
                <a:solidFill>
                  <a:srgbClr val="009bdd"/>
                </a:solidFill>
                <a:latin typeface="Arial"/>
              </a:rPr>
              <a:t>Nisam uspio napraviti da “Download Hexadecimal” radi u WebPositiveu.</a:t>
            </a:r>
            <a:endParaRPr b="0" lang="bs-BA" sz="1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pc="-1" strike="noStrike">
                <a:solidFill>
                  <a:srgbClr val="009bdd"/>
                </a:solidFill>
                <a:latin typeface="Arial"/>
              </a:rPr>
              <a:t>Darko Nikolić tvrdi da je isprobao moj program na Macu u Safariju i u Operi i da funkcionira tamo. Discordaš </a:t>
            </a:r>
            <a:r>
              <a:rPr b="0" i="1" lang="bs-BA" sz="1200" spc="-1" strike="noStrike">
                <a:solidFill>
                  <a:srgbClr val="009bdd"/>
                </a:solidFill>
                <a:latin typeface="Arial"/>
              </a:rPr>
              <a:t>emm312</a:t>
            </a:r>
            <a:r>
              <a:rPr b="0" lang="bs-BA" sz="1200" spc="-1" strike="noStrike">
                <a:solidFill>
                  <a:srgbClr val="009bdd"/>
                </a:solidFill>
                <a:latin typeface="Arial"/>
              </a:rPr>
              <a:t> isto tvrdi da ga je isprobao u Safariju i da funkcionira tamo.</a:t>
            </a:r>
            <a:endParaRPr b="0" lang="bs-BA" sz="12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1084EDA-A509-409C-9B60-AF95546E690A}" type="slidenum">
              <a:t>20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CFCEDB99-E097-4D91-B6CC-436BBF65512A}" type="datetime1">
              <a:rPr lang="en-US"/>
              <a:t>04/20/2024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Back-end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Abidin Durdu (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betelgeuse-7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) napravio je back-end u PHP-u, koji omogućuje korisnicima da dijele asemblerske programe. Taj back-end koristi MySQL bazu podataka. Vrti se na SourceForge serverima.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309ED5E-76C9-47F4-8D9D-9F0C0BF3EE9D}" type="slidenum">
              <a:t>21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4D0D6461-8DC7-4485-B5CE-8BB0015660B6}" type="datetime1">
              <a:rPr lang="en-US"/>
              <a:t>04/20/2024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Bilješke o arhitekturi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Parseri većine asemblera pretvaraju tokenizirani asemblerski kod u dvodimenzionalno polje (tablicu) malih stabala (gdje su samo aritmetički izrazi stabla, a ostalo su pojedinačni čvorovi).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Parser u ovom asembleru za PicoBlaze pretvara tokenizirani asemblerski kod u jedno veliko stablo. Korijen tog stabla je čvor s tekstom “assembly”, a čvorovi dubine 1 su mnemonike, pretprocesorske naredbe i labeli.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Operandi mnemonika i pretprocesorskih naredbi njihova su djeca.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39B6481-0834-41B9-AC6A-524DDA0780F4}" type="slidenum">
              <a:t>22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8A7C5D05-4FC6-4EB8-80AB-D517A6C1DD43}" type="datetime1">
              <a:rPr lang="en-US"/>
              <a:t>04/20/2024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bs-BA" sz="3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Hvala na pozornosti!</a:t>
            </a:r>
            <a:endParaRPr b="0" lang="bs-BA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EF86604-3D30-4DF1-8996-C71B2DD6B520}" type="slidenum">
              <a:t>23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141100E6-3E38-47DD-94FD-E25E32E0AF22}" type="datetime1">
              <a:rPr lang="en-US"/>
              <a:t>04/20/2024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do njega...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  <a:hlinkClick r:id="rId1"/>
              </a:rPr>
              <a:t>https://flatassembler.github.io/PicoBlaze/PicoBlaze.html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 (samo front-end, uključujući i asembler pisan u JavaScriptu)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  <a:hlinkClick r:id="rId2"/>
              </a:rPr>
              <a:t>https://picoblaze-simulator.sourceforge.io/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 (i front-end i back-end)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pc="-1" strike="noStrike">
                <a:solidFill>
                  <a:srgbClr val="009bdd"/>
                </a:solidFill>
                <a:latin typeface="Arial"/>
                <a:hlinkClick r:id="rId3"/>
              </a:rPr>
              <a:t>https://agustiza.github.io/PicoBlaze_Simulator_in_JS/PicoBlaze.html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 (fork koji održava Agust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  <a:ea typeface="Arial"/>
              </a:rPr>
              <a:t>í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n Izaguirre)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998026A-4EE2-418E-81BA-060098B29CCC}" type="slidenum">
              <a:t>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90E8E252-D0AD-4B60-8E79-BA7C0D4B78CF}" type="datetime1">
              <a:rPr lang="en-US"/>
              <a:t>04/20/2024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Ukucamo (ili pasteamo) asemblerski kod...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...ili odaberemo neki od osam primjera iz flexboxa “Examples”.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30" name="" descr=""/>
          <p:cNvPicPr/>
          <p:nvPr/>
        </p:nvPicPr>
        <p:blipFill>
          <a:blip r:embed="rId1"/>
          <a:stretch/>
        </p:blipFill>
        <p:spPr>
          <a:xfrm>
            <a:off x="1208160" y="945000"/>
            <a:ext cx="2220840" cy="1798200"/>
          </a:xfrm>
          <a:prstGeom prst="rect">
            <a:avLst/>
          </a:prstGeom>
          <a:ln w="18000">
            <a:noFill/>
          </a:ln>
        </p:spPr>
      </p:pic>
      <p:pic>
        <p:nvPicPr>
          <p:cNvPr id="31" name="" descr=""/>
          <p:cNvPicPr/>
          <p:nvPr/>
        </p:nvPicPr>
        <p:blipFill>
          <a:blip r:embed="rId2"/>
          <a:stretch/>
        </p:blipFill>
        <p:spPr>
          <a:xfrm>
            <a:off x="365760" y="2934000"/>
            <a:ext cx="4663440" cy="18666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61D462E-9C6F-4A88-8E8F-6173A974FB8E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FB7F735E-F9C0-4913-89D5-DD2E8516C86D}" type="datetime1">
              <a:rPr lang="en-US"/>
              <a:t>04/20/2024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Ako želimo da nam se kod sintaksno oboji, kliknemo na gumb “Highlight Assembly”. To je daleko lakše isprogramirati u JavaScriptu nego da se kod automatski boja kako ga tipkamo.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1"/>
          <a:stretch/>
        </p:blipFill>
        <p:spPr>
          <a:xfrm>
            <a:off x="685800" y="970920"/>
            <a:ext cx="3543120" cy="2915280"/>
          </a:xfrm>
          <a:prstGeom prst="rect">
            <a:avLst/>
          </a:prstGeom>
          <a:ln w="18000">
            <a:noFill/>
          </a:ln>
        </p:spPr>
      </p:pic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8600" y="4114800"/>
            <a:ext cx="4343400" cy="337680"/>
          </a:xfrm>
          <a:prstGeom prst="rect">
            <a:avLst/>
          </a:prstGeom>
          <a:ln w="18000">
            <a:noFill/>
          </a:ln>
        </p:spPr>
      </p:pic>
      <p:sp>
        <p:nvSpPr>
          <p:cNvPr id="36" name=""/>
          <p:cNvSpPr/>
          <p:nvPr/>
        </p:nvSpPr>
        <p:spPr>
          <a:xfrm>
            <a:off x="0" y="3886200"/>
            <a:ext cx="1371600" cy="6858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874043C-134C-44DF-8401-1E4432DBEA6C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9DACF11A-7D90-4BD1-B60C-D6B90C2FBA4E}" type="datetime1">
              <a:rPr lang="en-US"/>
              <a:t>04/20/2024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Bugovi u syntax highlighteru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Sintaksni bojač koda nije bez bugova: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Ne može highlightirati kodove koji sadrže znakove </a:t>
            </a:r>
            <a:r>
              <a:rPr b="0" i="1" lang="bs-BA" sz="2100" spc="-1" strike="noStrike">
                <a:solidFill>
                  <a:srgbClr val="009bdd"/>
                </a:solidFill>
                <a:latin typeface="Arial"/>
              </a:rPr>
              <a:t>&amp;</a:t>
            </a: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, </a:t>
            </a:r>
            <a:r>
              <a:rPr b="0" i="1" lang="bs-BA" sz="2100" spc="-1" strike="noStrike">
                <a:solidFill>
                  <a:srgbClr val="009bdd"/>
                </a:solidFill>
                <a:latin typeface="Arial"/>
              </a:rPr>
              <a:t>&lt;</a:t>
            </a: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 i </a:t>
            </a:r>
            <a:r>
              <a:rPr b="0" i="1" lang="bs-BA" sz="2100" spc="-1" strike="noStrike">
                <a:solidFill>
                  <a:srgbClr val="009bdd"/>
                </a:solidFill>
                <a:latin typeface="Arial"/>
              </a:rPr>
              <a:t>&gt;</a:t>
            </a: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.</a:t>
            </a:r>
            <a:endParaRPr b="0" lang="bs-BA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Netočno highlightira tokene </a:t>
            </a:r>
            <a:r>
              <a:rPr b="0" i="1" lang="bs-BA" sz="2100" spc="-1" strike="noStrike">
                <a:solidFill>
                  <a:srgbClr val="009bdd"/>
                </a:solidFill>
                <a:latin typeface="Arial"/>
              </a:rPr>
              <a:t>a</a:t>
            </a: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, </a:t>
            </a:r>
            <a:r>
              <a:rPr b="0" i="1" lang="bs-BA" sz="2100" spc="-1" strike="noStrike">
                <a:solidFill>
                  <a:srgbClr val="009bdd"/>
                </a:solidFill>
                <a:latin typeface="Arial"/>
              </a:rPr>
              <a:t>b</a:t>
            </a: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 i </a:t>
            </a:r>
            <a:r>
              <a:rPr b="0" i="1" lang="bs-BA" sz="2100" spc="-1" strike="noStrike">
                <a:solidFill>
                  <a:srgbClr val="009bdd"/>
                </a:solidFill>
                <a:latin typeface="Arial"/>
              </a:rPr>
              <a:t>c</a:t>
            </a: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 kad su heksadekadske konstante (uvijek ih highlightira kao da su flagovi).</a:t>
            </a:r>
            <a:endParaRPr b="0" lang="bs-BA" sz="21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1143000" y="2743200"/>
            <a:ext cx="1737000" cy="7236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8033B29-F74C-4307-B627-EFB55FCDAAC6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82BE1EEA-9951-4188-B1C1-93DBE842F1C7}" type="datetime1">
              <a:rPr lang="en-US"/>
              <a:t>04/20/2024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Kada želimo da se kod asemblira, kliknemo na gumb “Assemble”.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37160" y="1143000"/>
            <a:ext cx="4892040" cy="380520"/>
          </a:xfrm>
          <a:prstGeom prst="rect">
            <a:avLst/>
          </a:prstGeom>
          <a:ln w="18000">
            <a:noFill/>
          </a:ln>
        </p:spPr>
      </p:pic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685800" y="1600200"/>
            <a:ext cx="3680280" cy="2976480"/>
          </a:xfrm>
          <a:prstGeom prst="rect">
            <a:avLst/>
          </a:prstGeom>
          <a:ln w="18000">
            <a:noFill/>
          </a:ln>
        </p:spPr>
      </p:pic>
      <p:sp>
        <p:nvSpPr>
          <p:cNvPr id="44" name=""/>
          <p:cNvSpPr/>
          <p:nvPr/>
        </p:nvSpPr>
        <p:spPr>
          <a:xfrm>
            <a:off x="4114800" y="914400"/>
            <a:ext cx="914400" cy="9144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9E81FB2-F993-4787-8D72-BA5ADDA6BD0C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1F4DDEBF-A84F-4088-A684-D5795EC0690A}" type="datetime1">
              <a:rPr lang="en-US"/>
              <a:t>04/20/2024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Onda, možemo, recimo, kliknuti na Fast Forward...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228600" y="1143000"/>
            <a:ext cx="4625280" cy="2437920"/>
          </a:xfrm>
          <a:prstGeom prst="rect">
            <a:avLst/>
          </a:prstGeom>
          <a:ln w="18000">
            <a:noFill/>
          </a:ln>
        </p:spPr>
      </p:pic>
      <p:sp>
        <p:nvSpPr>
          <p:cNvPr id="48" name=""/>
          <p:cNvSpPr/>
          <p:nvPr/>
        </p:nvSpPr>
        <p:spPr>
          <a:xfrm>
            <a:off x="2057400" y="1143000"/>
            <a:ext cx="457200" cy="4572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A19BCD0-160A-481E-8760-9B7571D4E1CA}" type="slidenum">
              <a:t>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851E93A1-4C14-4481-81F8-C3B7A06B4DB3}" type="datetime1">
              <a:rPr lang="en-US"/>
              <a:t>04/20/2024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Da bismo komunicirali s programima kao što je “Binary to Decimal” (prvi primjer u flexboxu “Examples” s lijeva), možemo koristiti SVG-ove generirane u JavaScriptu, koji predstavljaju switcheve, LED-ice i sedam-segmentne pokaznike.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335520" y="1143000"/>
            <a:ext cx="4693680" cy="19580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DC884F1-EDB7-48D1-94DE-70F2AD3C7C0F}" type="slidenum">
              <a:t>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51EE53EE-92BE-4614-8FA0-062D91877264}" type="datetime1">
              <a:rPr lang="en-US"/>
              <a:t>04/20/2024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Application>LibreOffice/7.6.6.3$Windows_X86_64 LibreOffice_project/d97b2716a9a4a2ce1391dee1765565ea469b0ae7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2023-09-21T04:13:43Z</dcterms:created>
  <dc:creator/>
  <dc:description/>
  <dc:language>en-US</dc:language>
  <cp:lastModifiedBy/>
  <dcterms:modified xsi:type="dcterms:W3CDTF">2024-04-20T13:50:04Z</dcterms:modified>
  <cp:revision>15</cp:revision>
  <dc:subject/>
  <dc:title>Blue Curve</dc:title>
</cp:coreProperties>
</file>