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B737DB-E3A2-498A-940D-8B4D69D92B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D05474-8EC6-47A9-ADF4-4F329C7378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3836D1-ED86-46AA-905B-C9B26493E8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6474AC-5CBA-4794-ABC0-A04B4706C0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226CEA-FFD2-4CDD-A071-C675884F57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dd4100"/>
                </a:solidFill>
                <a:uFillTx/>
                <a:latin typeface="Arial"/>
              </a:rPr>
              <a:t>Click to edit the title text format</a:t>
            </a:r>
            <a:endParaRPr b="0" lang="bs-BA" sz="3300" strike="noStrike" u="none">
              <a:solidFill>
                <a:srgbClr val="dd41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Click to edit the outline text format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Second Outline Level</a:t>
            </a:r>
            <a:endParaRPr b="0" lang="bs-BA" sz="21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trike="noStrike" u="none">
                <a:solidFill>
                  <a:srgbClr val="009bdd"/>
                </a:solidFill>
                <a:uFillTx/>
                <a:latin typeface="Arial"/>
              </a:rPr>
              <a:t>Third Outline Level</a:t>
            </a:r>
            <a:endParaRPr b="0" lang="bs-BA" sz="18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trike="noStrike" u="none">
                <a:solidFill>
                  <a:srgbClr val="009bdd"/>
                </a:solidFill>
                <a:uFillTx/>
                <a:latin typeface="Arial"/>
              </a:rPr>
              <a:t>Fourth Outline Level</a:t>
            </a:r>
            <a:endParaRPr b="0" lang="bs-BA" sz="15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trike="noStrike" u="none">
                <a:solidFill>
                  <a:srgbClr val="009bdd"/>
                </a:solidFill>
                <a:uFillTx/>
                <a:latin typeface="Arial"/>
              </a:rPr>
              <a:t>Fifth Outline Level</a:t>
            </a:r>
            <a:endParaRPr b="0" lang="bs-BA" sz="15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trike="noStrike" u="none">
                <a:solidFill>
                  <a:srgbClr val="009bdd"/>
                </a:solidFill>
                <a:uFillTx/>
                <a:latin typeface="Arial"/>
              </a:rPr>
              <a:t>Sixth Outline Level</a:t>
            </a:r>
            <a:endParaRPr b="0" lang="bs-BA" sz="15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trike="noStrike" u="none">
                <a:solidFill>
                  <a:srgbClr val="009bdd"/>
                </a:solidFill>
                <a:uFillTx/>
                <a:latin typeface="Arial"/>
              </a:rPr>
              <a:t>Seventh Outline Level</a:t>
            </a:r>
            <a:endParaRPr b="0" lang="bs-BA" sz="15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bs-B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bs-B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D30B06F5-4442-419A-94C3-4ECEE35DD540}" type="slidenum">
              <a:rPr b="0" lang="bs-BA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bs-B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Click to edit the outline text format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Second Outline Level</a:t>
            </a:r>
            <a:endParaRPr b="0" lang="bs-BA" sz="21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trike="noStrike" u="none">
                <a:solidFill>
                  <a:srgbClr val="009bdd"/>
                </a:solidFill>
                <a:uFillTx/>
                <a:latin typeface="Arial"/>
              </a:rPr>
              <a:t>Third Outline Level</a:t>
            </a:r>
            <a:endParaRPr b="0" lang="bs-BA" sz="18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trike="noStrike" u="none">
                <a:solidFill>
                  <a:srgbClr val="009bdd"/>
                </a:solidFill>
                <a:uFillTx/>
                <a:latin typeface="Arial"/>
              </a:rPr>
              <a:t>Fourth Outline Level</a:t>
            </a:r>
            <a:endParaRPr b="0" lang="bs-BA" sz="15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trike="noStrike" u="none">
                <a:solidFill>
                  <a:srgbClr val="009bdd"/>
                </a:solidFill>
                <a:uFillTx/>
                <a:latin typeface="Arial"/>
              </a:rPr>
              <a:t>Fifth Outline Level</a:t>
            </a:r>
            <a:endParaRPr b="0" lang="bs-BA" sz="15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trike="noStrike" u="none">
                <a:solidFill>
                  <a:srgbClr val="009bdd"/>
                </a:solidFill>
                <a:uFillTx/>
                <a:latin typeface="Arial"/>
              </a:rPr>
              <a:t>Sixth Outline Level</a:t>
            </a:r>
            <a:endParaRPr b="0" lang="bs-BA" sz="15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trike="noStrike" u="none">
                <a:solidFill>
                  <a:srgbClr val="009bdd"/>
                </a:solidFill>
                <a:uFillTx/>
                <a:latin typeface="Arial"/>
              </a:rPr>
              <a:t>Seventh Outline Level</a:t>
            </a:r>
            <a:endParaRPr b="0" lang="bs-BA" sz="15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bs-B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bs-B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0559069D-7FC7-41C5-933A-43FF798E7B0F}" type="slidenum">
              <a:rPr b="0" lang="bs-BA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bs-B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  <p:sldLayoutId id="2147483654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flatassembler.github.io/PicoBlaze/PicoBlaze.html" TargetMode="External"/><Relationship Id="rId2" Type="http://schemas.openxmlformats.org/officeDocument/2006/relationships/hyperlink" Target="https://picoblaze-simulator.sourceforge.io/" TargetMode="External"/><Relationship Id="rId3" Type="http://schemas.openxmlformats.org/officeDocument/2006/relationships/hyperlink" Target="https://agustiza.github.io/PicoBlaze_Simulator_in_JS/PicoBlaze.html" TargetMode="External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Arial"/>
              </a:rPr>
              <a:t>Simulator PicoBlaze računala u programskom jeziku JavaScript</a:t>
            </a:r>
            <a:endParaRPr b="0" lang="bs-BA" sz="3200" strike="noStrike" u="none">
              <a:solidFill>
                <a:srgbClr val="000000"/>
              </a:solidFill>
              <a:highlight>
                <a:srgbClr val="ffffff"/>
              </a:highlight>
              <a:uFillTx/>
              <a:latin typeface="Arial"/>
            </a:endParaRPr>
          </a:p>
          <a:p>
            <a:pPr algn="ctr"/>
            <a:r>
              <a:rPr b="0" lang="bs-BA" sz="3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Arial"/>
              </a:rPr>
              <a:t>Autor: Teo Samaržija</a:t>
            </a:r>
            <a:endParaRPr b="0" lang="bs-BA" sz="3200" strike="noStrike" u="none">
              <a:solidFill>
                <a:srgbClr val="000000"/>
              </a:solidFill>
              <a:highlight>
                <a:srgbClr val="ffffff"/>
              </a:highlight>
              <a:uFillTx/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4305600" y="2244240"/>
            <a:ext cx="1523520" cy="121140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Ako želimo, možemo dodati i breakpointse na koje će emulacija pauzirati.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Tu sam mogućnost dodao na prijedlog profesora Tomislava Matića mlađeg.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Postoje samo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permanent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 breakpointsi, ne i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temporary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28600" y="1013760"/>
            <a:ext cx="4739400" cy="378684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55" name=""/>
          <p:cNvSpPr/>
          <p:nvPr/>
        </p:nvSpPr>
        <p:spPr>
          <a:xfrm>
            <a:off x="228600" y="4114800"/>
            <a:ext cx="685800" cy="2286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A384A6-7842-4A4D-A37A-92FCDA311C23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6362C41-6D8C-4555-A56D-8C8F4328B7EA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Kada program radi kako želimo u simulatoru, možemo ga isprobati na pravom PicoBlazeu tako da kliknemo na “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Download Hexadecimal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”.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I Xilinxov asembler za PicoBlaze ispisuje heksadecimalne datoteke, tako da činjenica da ne ispisujemo binarne datoteke nije problem.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65760" y="937440"/>
            <a:ext cx="4663440" cy="386316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59" name=""/>
          <p:cNvSpPr/>
          <p:nvPr/>
        </p:nvSpPr>
        <p:spPr>
          <a:xfrm>
            <a:off x="1828800" y="914400"/>
            <a:ext cx="18288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237F78-9A0C-4B9A-9E7F-066A8E710644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E537DF6-E9A8-4248-B610-49CA9216A886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Kada dostignemo breakpoint, možemo pogledati trenutne registre, zastavice i memoriju u tablicama.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Nedavno promijenjene zastavice i registri obojane su različitom bojom, da nam ne bi promakli. Za to se koristio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DOM as a state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, što možda i nije najbolje rješenje.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43080" y="914400"/>
            <a:ext cx="4686120" cy="37792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93F65E-88B0-43CA-98AC-826E4DAE3778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0478C61-F9BB-4ADE-8D23-24BD2992BFCE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Da bismo komunicirali s programima kao što je “Decimal to Binary” (drugi primjer s lijeva), moramo uključiti UART terminal.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Preporučljivo je pritom isključiti checkbox “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Update registers and flags on every step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”. Verzija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v3.1.4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 i novije to rade automatski.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96360" y="914400"/>
            <a:ext cx="3032640" cy="183312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327960" y="3200400"/>
            <a:ext cx="4701240" cy="83772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104D79-4220-49C5-834B-E6E69CB25DE8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F55313C-39AB-496A-8C57-7AC043FD9DF5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“</a:t>
            </a: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Update registers and flags on every step”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Naime, moj program ima problem s layout trashingom: svaki put kad se upiše novi broj u tablicu s registrima (dakle, praktički svaka instrukcija), tablica se neprimjetno poveća ili smanji za nekoliko piksela... ali dovoljno da prisili browser da čitavu stranicu mora iznova renderirati.</a:t>
            </a:r>
            <a:endParaRPr b="0" lang="bs-BA" sz="2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Činjenica da sam koristio monospace font u tablici, izgleda, ne pomaže.</a:t>
            </a:r>
            <a:endParaRPr b="0" lang="bs-BA" sz="2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Vjerujemo da je u modernim internetskim preglednicima (Firefox 69, Chrome 52...) to moguće riješiti CSS-om (naredba “</a:t>
            </a:r>
            <a:r>
              <a:rPr b="0" i="1" lang="bs-BA" sz="2200" strike="noStrike" u="none">
                <a:solidFill>
                  <a:srgbClr val="009bdd"/>
                </a:solidFill>
                <a:uFillTx/>
                <a:latin typeface="Arial"/>
              </a:rPr>
              <a:t>contain: layout</a:t>
            </a: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” i njoj srodne) i da će to i biti u nekoj budućoj verziji ovog simulatora. Ali, for the time being, postoji checkbox kojim se program može donekle ubrzati. Uostalom, to rješenje sa checkboxom funkcionira i u Firefoxu 52 (koji ne podržava “</a:t>
            </a:r>
            <a:r>
              <a:rPr b="0" i="1" lang="bs-BA" sz="2200" strike="noStrike" u="none">
                <a:solidFill>
                  <a:srgbClr val="009bdd"/>
                </a:solidFill>
                <a:uFillTx/>
                <a:latin typeface="Arial"/>
              </a:rPr>
              <a:t>contain: layout</a:t>
            </a: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” i njoj srodne naredbe).</a:t>
            </a:r>
            <a:endParaRPr b="0" lang="bs-BA" sz="22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9DA9DE-DFCD-469E-AB50-B29CBE6C47DD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DD55106-47DA-4F1D-B7F2-462C3367B7CB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Je li simulacija UART-a realna?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Program “Decimal to Binary” nisam uspio pokrenuti na pravom PicoBlazeu, a nisam uspio ni dijagnosticirati problem. Tako da ga ne treba uzeti kao sigurno dobar primjer kako se na PicoBlazeu koristi UART.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B9A239-B242-4C27-9310-AD239A8570DE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6D3B875-DB34-495B-BB66-EF3902CE0D40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Asembler podržava ono što se očekuje od današnjeg asemblera: aritmetičke izraze u konstantama, if-grananje, if-else grananje i while-petlje.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Svaki asembler ujedno je i interpreter.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Primjer “Preprocessor Test” ispisuje Fibonaccijeve brojeve manje od 100 za vrijeme asembliranja.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28600" y="983160"/>
            <a:ext cx="4671000" cy="381744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2B0059-090D-4311-93BE-67DAC4E6C5A2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822ECF2-37E9-4127-90AD-85BFD22DADD9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Nedostatci predprocesora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Ne podržava makro-naredbe.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Postoji neki neobičan bug u pretprocesoru da naredba “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display a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”(novi red) ne radi kada je simulacija UART-a isključena.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U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if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-grananjima,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if-else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-grananjima i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while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-petljama ne mogu se nalaziti mnemonike niti pretprocesorska naredba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address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. To je zato jer bi se, da se te stvari omoguće, znatno zakomplicirao pretprocesor i bilo bi lagano nenamjerno napraviti beskonačnu petlju za vrijeme pretprocesiranja: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685800" y="4100040"/>
            <a:ext cx="2293200" cy="92916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2B7852-0970-4BF6-9590-694972713DB3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D0DAD7E-2B94-43B2-91D8-9E0E4BC03475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Nedostatci simulatora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Ne znam kako se zastavice na pravom PicoBlazeu ponašaju kad se promijeni regbanka. U svoj simulator PicoBlazea uprogramirao sam da svaka regbanka ima zasebne zastavice carry i zero (kao na Z80), ali moguće je da to nije tako. To bi se trebalo moći provjeriti pomoću programa “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Regbanks-Flags Test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”.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709200" y="2971800"/>
            <a:ext cx="1576800" cy="137124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00E52E-E1AE-443D-85D3-409C3DB2DDEA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7999964E-4A5E-4C52-B694-CDCEA03FB2DF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Out in the wild...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Moj se program koristi na fakultetu u Argentini za uvod u ugrađene sustave.</a:t>
            </a:r>
            <a:endParaRPr b="0" lang="bs-BA" sz="2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Nedavno sam dobio kontributora s tog fakulteta koji se zove Agustin Izaguirre (</a:t>
            </a:r>
            <a:r>
              <a:rPr b="0" i="1" lang="bs-BA" sz="2200" strike="noStrike" u="none">
                <a:solidFill>
                  <a:srgbClr val="009bdd"/>
                </a:solidFill>
                <a:uFillTx/>
                <a:latin typeface="Arial"/>
              </a:rPr>
              <a:t>agustiza</a:t>
            </a: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). On je napravio nekoliko pull requestova na GitHubu, isprva sitni bug-fixi (prvo da se naredba SRA ponaša ispravno kad je </a:t>
            </a:r>
            <a:r>
              <a:rPr b="0" i="1" lang="bs-BA" sz="2200" strike="noStrike" u="none">
                <a:solidFill>
                  <a:srgbClr val="009bdd"/>
                </a:solidFill>
                <a:uFillTx/>
                <a:latin typeface="Arial"/>
              </a:rPr>
              <a:t>carry flag</a:t>
            </a: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 postavljen u jedinicu), a onda i dodavanje novih featuresa kao što su JEST testovi.</a:t>
            </a:r>
            <a:endParaRPr b="0" lang="bs-BA" sz="2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JEST testira tokenizer, parser, asembler, jezgru simulatora i evaluator aritmetičkih izraza. Međutim, </a:t>
            </a:r>
            <a:r>
              <a:rPr b="0" i="1" lang="bs-BA" sz="2200" strike="noStrike" u="none">
                <a:solidFill>
                  <a:srgbClr val="009bdd"/>
                </a:solidFill>
                <a:uFillTx/>
                <a:latin typeface="Arial"/>
              </a:rPr>
              <a:t>test coverage</a:t>
            </a: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 je još uvijek nizak i contributori se još uvijek moraju oslanjati na ručno testiranje.</a:t>
            </a:r>
            <a:endParaRPr b="0" lang="bs-BA" sz="22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B6EDB3-09C0-4802-A14B-76D4E2B48C58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6266B98-42AA-4FA5-A46C-2C1B3F6EB64B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Pozadina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Još u osnovnoj školi kupio sam si Kip Irvineinu knjigu “Assembly language for x86 processors” i pročitao sam je.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Tako da sam se na predavanju iz asemblerskog jezika kod profesora Ivana Aleksija mogao “praviti važan”.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Profesor Ivan Aleksi pozvao me je na kavu nakon predavanja.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Rekao sam mu da imam web-stranicu i da znam relativno dobro JavaScript.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Pa mi je profesor Ivan Aleksi predložio da napravim asembler i emulator za PicoBlaze koji se može vrtjeti u internetskom pregledniku.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PicoBlaze je malo računalo koje proizvodi tvrtka Xilinx, i on se koristi na laboratorijskim i auditornim vježbama iz Arhitekture računala kao primjer jednostavnog računala.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bs-BA" sz="1600" strike="noStrike" u="none">
                <a:solidFill>
                  <a:srgbClr val="009bdd"/>
                </a:solidFill>
                <a:uFillTx/>
                <a:latin typeface="Arial"/>
              </a:rPr>
              <a:t>Profesor Ivan Aleksi se je bojao da, ukoliko se zbog pandemije ukinu fizičke laboratorijske vježbe, studenti će naletjeti na probleme pokušavajući koristiti postojeće asemblere i emulatore za PicoBlaze na svojim računalima. Po mom mišljenju, taj strah bio je realan.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5C072C-E8AE-4968-9275-8420BF0D7769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B6C78E3-C385-49B6-8D87-9D36EFFD6391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Kompatibilnost s browserima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Ciljao sam na Firefox 52.9 ESR.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To je posljednja verzija Firefoxa koja se može vrtjeti na Windows XP-u i Windows Visti, te također verzija Firefoxa koja se dobije uz Solaris 11.4.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Međutim, u Firefoxu 52.9 ESR pokrenutom na Windows XP (ali ne i ako se pokrene na Solarisu ili Windows 11), kao i u Epiphanyju na FreeBSD-u, linije koda i kod nisu alignirani (što onemogućava da se koriste breakpointsi).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Iz nekog meni nedokučivog razloga, JavaScript se vrti približno dvostruko brže u Firefoxu 52 nego u Firefoxu 120.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Moderni Chrome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Za to da radi u Chromeu, morao sam izmijeniti CSS (jer tooltipsi na “Play/Pause”, “Fast Forward”, “Single Step” i “Stop” nisu bili radili).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WebPositive (bliski srodnik Safariju)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Za to da radi u WebPositiveu, morao sam izmijeniti i CSS i JavaScript.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Nisam uspio napraviti da “Download Hexadecimal” radi u WebPositiveu.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Darko Nikolić tvrdi da je isprobao moj program na Macu u Safariju i u Operi i da funkcionira tamo. Discordaš </a:t>
            </a:r>
            <a:r>
              <a:rPr b="0" i="1" lang="bs-BA" sz="1200" strike="noStrike" u="none">
                <a:solidFill>
                  <a:srgbClr val="009bdd"/>
                </a:solidFill>
                <a:uFillTx/>
                <a:latin typeface="Arial"/>
              </a:rPr>
              <a:t>emm312</a:t>
            </a: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 isto tvrdi da ga je isprobao u Safariju i da funkcionira tamo.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1F935A-A42F-47A5-80C1-BAEBFC2B84D2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5F1005B-A24A-4187-BB5F-DE75C30A3728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Back-end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Abidin Durdu (tada zvan </a:t>
            </a:r>
            <a:r>
              <a:rPr b="0" i="1" lang="bs-BA" sz="2100" strike="noStrike" u="none">
                <a:solidFill>
                  <a:srgbClr val="009bdd"/>
                </a:solidFill>
                <a:uFillTx/>
                <a:latin typeface="Arial"/>
              </a:rPr>
              <a:t>betelgeuse-7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, a sada zvan </a:t>
            </a:r>
            <a:r>
              <a:rPr b="0" i="1" lang="bs-BA" sz="2100" strike="noStrike" u="none">
                <a:solidFill>
                  <a:srgbClr val="009bdd"/>
                </a:solidFill>
                <a:uFillTx/>
                <a:latin typeface="Arial"/>
              </a:rPr>
              <a:t>abdrd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) napravio je back-end u PHP-u, koji omogućuje korisnicima da dijele asemblerske programe. Taj back-end koristi MySQL bazu podataka. Vrti se na SourceForge serverima.</a:t>
            </a:r>
            <a:endParaRPr b="0" lang="bs-BA" sz="21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507040" y="2289960"/>
            <a:ext cx="5090040" cy="11044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87" name=""/>
          <p:cNvSpPr/>
          <p:nvPr/>
        </p:nvSpPr>
        <p:spPr>
          <a:xfrm>
            <a:off x="4898160" y="2468880"/>
            <a:ext cx="359640" cy="35964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1356120" y="3527640"/>
            <a:ext cx="7330680" cy="137124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716B77-A0D7-4103-9752-95158D5A125A}" type="slidenum">
              <a:t>21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26E158C-63E3-49B2-A6E9-61869991577C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Bilješke o sintaksi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Moj asembler za PicoBlaze cilja na punu kompatibilnost sa Xilinxovim službenim asemblerom za PicoBlaze. To, na žalost, znači da se numerički literali bez eksplicitno određene brojevne baze interpretiraju kao heksadekadski.</a:t>
            </a:r>
            <a:endParaRPr b="0" lang="bs-BA" sz="21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Od verzije v5.0.0 to se ponašanje može promijeniti: pretprocesor i asembler će sve brojevne literale bez specificirane baze nakon direktive 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Courier New"/>
              </a:rPr>
              <a:t>base_decimal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 interpretirati kao dekadske (kao u gotovo svim programskim jezicima), a nakon 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Courier New"/>
              </a:rPr>
              <a:t>base_hexadecimal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 kao heksadekadske.</a:t>
            </a:r>
            <a:endParaRPr b="0" lang="bs-BA" sz="21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Zbog načina na koji je asembler napravljen, ako se te naredbe stave u if-grananje ili while-petlju, može se dogoditi da pretprocesor interpretira konstante kao dekadske, a asembler kao heksadekadske. Nema očitog rješenja za taj problem.</a:t>
            </a:r>
            <a:endParaRPr b="0" lang="bs-BA" sz="21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B5DF38-718B-41F9-8D37-CDE3F9F2408D}" type="slidenum">
              <a:t>22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F416E57-0BDD-4DB7-A250-9D69825A4BCF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Bilješke o arhitekturi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Parseri većine asemblera pretvaraju tokenizirani asemblerski kod u dvodimenzionalno polje (tablicu) malih stabala (gdje su samo aritmetički izrazi stabla, a ostalo su pojedinačni čvorovi).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Parser u ovom asembleru za PicoBlaze pretvara tokenizirani asemblerski kod u jedno veliko stablo. Korijen tog stabla je čvor s tekstom “assembly”, a čvorovi dubine 1 su mnemonike, pretprocesorske naredbe i labeli.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Operandi mnemonika i pretprocesorskih naredbi njihova su djeca.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8F0073-59E5-47C2-BEAE-5D31C3846254}" type="slidenum">
              <a:t>23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A816CBD3-45FA-4056-A5B4-216E214DD2FC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Arial"/>
              </a:rPr>
              <a:t>Hvala na pozornosti!</a:t>
            </a:r>
            <a:endParaRPr b="0" lang="bs-BA" sz="3200" strike="noStrike" u="none">
              <a:solidFill>
                <a:srgbClr val="000000"/>
              </a:solidFill>
              <a:highlight>
                <a:srgbClr val="ffffff"/>
              </a:highlight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DC9BF3-9971-44D9-A3F8-7758A50777C4}" type="slidenum">
              <a:t>24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AD1E0D7C-D88E-4331-A1FE-A0D27FAC61A0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do njega...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  <a:hlinkClick r:id="rId1"/>
              </a:rPr>
              <a:t>https://flatassembler.github.io/PicoBlaze/PicoBlaze.html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 (samo front-end, uključujući i asembler pisan u JavaScriptu)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  <a:hlinkClick r:id="rId2"/>
              </a:rPr>
              <a:t>https://picoblaze-simulator.sourceforge.io/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 (i front-end i back-end)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  <a:hlinkClick r:id="rId3"/>
              </a:rPr>
              <a:t>https://agustiza.github.io/PicoBlaze_Simulator_in_JS/PicoBlaze.html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 (fork koji održava Agust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  <a:ea typeface="Arial"/>
              </a:rPr>
              <a:t>í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n Izaguirre)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987232-C852-4A6E-9F31-864BA716A96F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ECEA5B8-C93E-4E7E-9C0D-EBECAECDE199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Ukucamo (ili pasteamo) asemblerski kod...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...ili odaberemo neki od devet primjera iz flexboxa “Examples”.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1208160" y="945000"/>
            <a:ext cx="2220840" cy="179820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31" name="" descr=""/>
          <p:cNvPicPr/>
          <p:nvPr/>
        </p:nvPicPr>
        <p:blipFill>
          <a:blip r:embed="rId2"/>
          <a:stretch/>
        </p:blipFill>
        <p:spPr>
          <a:xfrm>
            <a:off x="365760" y="2934000"/>
            <a:ext cx="4663440" cy="18666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CBF701-5F39-4AE7-B5D9-BE27F21F2B00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2E51FC4-A861-4BC0-BEFC-D216D4A51CB4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Ako želimo da nam se kod sintaksno oboji, kliknemo na gumb “Highlight Assembly”. To je daleko lakše isprogramirati u JavaScriptu nego da se kod automatski boja kako ga tipkamo.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685800" y="970920"/>
            <a:ext cx="3543120" cy="291528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8600" y="4114800"/>
            <a:ext cx="4343400" cy="3376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6" name=""/>
          <p:cNvSpPr/>
          <p:nvPr/>
        </p:nvSpPr>
        <p:spPr>
          <a:xfrm>
            <a:off x="0" y="3886200"/>
            <a:ext cx="1371600" cy="6858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DF69B6-FB84-4802-9BDD-BF72E7D39ED6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428C188-AAD1-4605-8C89-E46EABB6AA5B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Bugovi u syntax highlighteru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Sintaksni bojač koda nije bez bugova: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Ne može highlightirati kodove koji sadrže znakove </a:t>
            </a:r>
            <a:r>
              <a:rPr b="0" i="1" lang="bs-BA" sz="2100" strike="noStrike" u="none">
                <a:solidFill>
                  <a:srgbClr val="009bdd"/>
                </a:solidFill>
                <a:uFillTx/>
                <a:latin typeface="Arial"/>
              </a:rPr>
              <a:t>&amp;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, </a:t>
            </a:r>
            <a:r>
              <a:rPr b="0" i="1" lang="bs-BA" sz="2100" strike="noStrike" u="none">
                <a:solidFill>
                  <a:srgbClr val="009bdd"/>
                </a:solidFill>
                <a:uFillTx/>
                <a:latin typeface="Arial"/>
              </a:rPr>
              <a:t>&lt;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 i </a:t>
            </a:r>
            <a:r>
              <a:rPr b="0" i="1" lang="bs-BA" sz="2100" strike="noStrike" u="none">
                <a:solidFill>
                  <a:srgbClr val="009bdd"/>
                </a:solidFill>
                <a:uFillTx/>
                <a:latin typeface="Arial"/>
              </a:rPr>
              <a:t>&gt;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.</a:t>
            </a:r>
            <a:endParaRPr b="0" lang="bs-BA" sz="21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Netočno highlightira tokene </a:t>
            </a:r>
            <a:r>
              <a:rPr b="0" i="1" lang="bs-BA" sz="2100" strike="noStrike" u="none">
                <a:solidFill>
                  <a:srgbClr val="009bdd"/>
                </a:solidFill>
                <a:uFillTx/>
                <a:latin typeface="Arial"/>
              </a:rPr>
              <a:t>a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, </a:t>
            </a:r>
            <a:r>
              <a:rPr b="0" i="1" lang="bs-BA" sz="2100" strike="noStrike" u="none">
                <a:solidFill>
                  <a:srgbClr val="009bdd"/>
                </a:solidFill>
                <a:uFillTx/>
                <a:latin typeface="Arial"/>
              </a:rPr>
              <a:t>b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 i </a:t>
            </a:r>
            <a:r>
              <a:rPr b="0" i="1" lang="bs-BA" sz="2100" strike="noStrike" u="none">
                <a:solidFill>
                  <a:srgbClr val="009bdd"/>
                </a:solidFill>
                <a:uFillTx/>
                <a:latin typeface="Arial"/>
              </a:rPr>
              <a:t>c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 kad su heksadekadske konstante (uvijek ih highlightira kao da su flagovi).</a:t>
            </a:r>
            <a:endParaRPr b="0" lang="bs-BA" sz="21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143000" y="2743200"/>
            <a:ext cx="1737000" cy="7236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7EBF35-EBC3-44A9-88D1-BA3B173C1AB6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0201804-1928-474F-89C9-8B7AC662AB7D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Kada želimo da se kod asemblira, kliknemo na gumb “Assemble”. Ako to ne napravimo, a nastavimo dalje, simulirat ćemo PicoBlaze koji stalno vrti “</a:t>
            </a:r>
            <a:r>
              <a:rPr b="0" lang="bs-BA" sz="1600" strike="noStrike" u="none">
                <a:solidFill>
                  <a:srgbClr val="009bdd"/>
                </a:solidFill>
                <a:uFillTx/>
                <a:latin typeface="Courier New"/>
              </a:rPr>
              <a:t>load s0, s0</a:t>
            </a: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” (heksadekadski 00000).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Verzija v4.4.0 upozorava nas </a:t>
            </a:r>
            <a:r>
              <a:rPr b="0" i="1" lang="bs-BA" sz="1600" strike="noStrike" u="none">
                <a:solidFill>
                  <a:srgbClr val="009bdd"/>
                </a:solidFill>
                <a:uFillTx/>
                <a:latin typeface="Arial"/>
              </a:rPr>
              <a:t>confirm</a:t>
            </a: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om ako zaboravimo pritisnuti Assemble prije “Play” ili “Fast Forward”, a verzija v4.4.1 upozorava nas također i ako pokušamo pokrenuti emulaciju iako je asemblerski kod promijenjen od zadnjeg uspješnog asembliranja (da ne bismo nehotice pokrenuli staru verziju našeg programa umjesto nove).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37160" y="1143000"/>
            <a:ext cx="4892040" cy="38052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85800" y="1600200"/>
            <a:ext cx="3680280" cy="29764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4" name=""/>
          <p:cNvSpPr/>
          <p:nvPr/>
        </p:nvSpPr>
        <p:spPr>
          <a:xfrm>
            <a:off x="4114800" y="914400"/>
            <a:ext cx="914400" cy="9144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225AE0-7C2B-4E4E-8396-B87951CD0EAA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B60300B-D4AD-4EB6-AD01-FEAE06569F07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Onda, možemo, recimo, kliknuti na Fast Forward...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625280" cy="243792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8" name=""/>
          <p:cNvSpPr/>
          <p:nvPr/>
        </p:nvSpPr>
        <p:spPr>
          <a:xfrm>
            <a:off x="2057400" y="1143000"/>
            <a:ext cx="4572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FFBAF8-AC3D-4B1E-9907-AE188D813B0F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74AF3A89-D28C-4339-8799-64380733A280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Da bismo komunicirali s programima kao što je “Binary to Decimal” (prvi primjer u flexboxu “Examples” s lijeva), možemo koristiti SVG-ove generirane u JavaScriptu, koji predstavljaju switcheve, LED-ice i sedam-segmentne pokaznike.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35520" y="1143000"/>
            <a:ext cx="4693680" cy="195804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AEA98C-86AE-4259-BB20-46540F5FBF88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47E89ED-EC08-4720-B66A-A517A5EC4498}" type="datetime1">
              <a:rPr lang="en-US"/>
              <a:t>03/24/2025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2023-09-21T04:13:43Z</dcterms:created>
  <dc:creator/>
  <dc:description/>
  <dc:language>en-US</dc:language>
  <cp:lastModifiedBy/>
  <dcterms:modified xsi:type="dcterms:W3CDTF">2025-03-24T17:53:05Z</dcterms:modified>
  <cp:revision>19</cp:revision>
  <dc:subject/>
  <dc:title>Blue Curve</dc:title>
</cp:coreProperties>
</file>