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  <Override PartName="/ppt/media/image1.gif" ContentType="image/gif"/>
  <Override PartName="/ppt/media/image6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E803EFA-CF76-4E23-87E2-D1E3DB91A0D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Blue_Cur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CF91054-485B-4B71-8888-2C7772C6AD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0" y="4500000"/>
            <a:ext cx="10080000" cy="117000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9000000" cy="108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dd4100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dd41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360000" y="2880000"/>
            <a:ext cx="9360000" cy="16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6219"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01A98895-7EF3-4E3C-B769-0288EB5F4690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"/>
          <p:cNvSpPr/>
          <p:nvPr/>
        </p:nvSpPr>
        <p:spPr>
          <a:xfrm>
            <a:off x="0" y="0"/>
            <a:ext cx="10076760" cy="72000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3240" y="5040000"/>
            <a:ext cx="10076760" cy="6314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563">
                <a:srgbClr val="77caee"/>
              </a:gs>
              <a:gs pos="1563">
                <a:srgbClr val="75c9ee"/>
              </a:gs>
              <a:gs pos="3125">
                <a:srgbClr val="75c9ee"/>
              </a:gs>
              <a:gs pos="3125">
                <a:srgbClr val="73c9ed"/>
              </a:gs>
              <a:gs pos="4688">
                <a:srgbClr val="73c9ed"/>
              </a:gs>
              <a:gs pos="4688">
                <a:srgbClr val="71c8ed"/>
              </a:gs>
              <a:gs pos="6250">
                <a:srgbClr val="71c8ed"/>
              </a:gs>
              <a:gs pos="6250">
                <a:srgbClr val="6fc7ed"/>
              </a:gs>
              <a:gs pos="7813">
                <a:srgbClr val="6fc7ed"/>
              </a:gs>
              <a:gs pos="7813">
                <a:srgbClr val="6ec6ed"/>
              </a:gs>
              <a:gs pos="9375">
                <a:srgbClr val="6ec6ed"/>
              </a:gs>
              <a:gs pos="9375">
                <a:srgbClr val="6cc6ec"/>
              </a:gs>
              <a:gs pos="10938">
                <a:srgbClr val="6cc6ec"/>
              </a:gs>
              <a:gs pos="10938">
                <a:srgbClr val="6ac5ec"/>
              </a:gs>
              <a:gs pos="12500">
                <a:srgbClr val="6ac5ec"/>
              </a:gs>
              <a:gs pos="12500">
                <a:srgbClr val="68c4ec"/>
              </a:gs>
              <a:gs pos="14063">
                <a:srgbClr val="68c4ec"/>
              </a:gs>
              <a:gs pos="14063">
                <a:srgbClr val="66c3ec"/>
              </a:gs>
              <a:gs pos="15625">
                <a:srgbClr val="66c3ec"/>
              </a:gs>
              <a:gs pos="15625">
                <a:srgbClr val="64c3eb"/>
              </a:gs>
              <a:gs pos="17188">
                <a:srgbClr val="64c3eb"/>
              </a:gs>
              <a:gs pos="17188">
                <a:srgbClr val="62c2eb"/>
              </a:gs>
              <a:gs pos="18750">
                <a:srgbClr val="62c2eb"/>
              </a:gs>
              <a:gs pos="18750">
                <a:srgbClr val="60c1eb"/>
              </a:gs>
              <a:gs pos="20313">
                <a:srgbClr val="60c1eb"/>
              </a:gs>
              <a:gs pos="20313">
                <a:srgbClr val="5ec0ea"/>
              </a:gs>
              <a:gs pos="21875">
                <a:srgbClr val="5ec0ea"/>
              </a:gs>
              <a:gs pos="21875">
                <a:srgbClr val="5dc0ea"/>
              </a:gs>
              <a:gs pos="23438">
                <a:srgbClr val="5dc0ea"/>
              </a:gs>
              <a:gs pos="23438">
                <a:srgbClr val="5bbfea"/>
              </a:gs>
              <a:gs pos="25000">
                <a:srgbClr val="5bbfea"/>
              </a:gs>
              <a:gs pos="25000">
                <a:srgbClr val="59beea"/>
              </a:gs>
              <a:gs pos="26563">
                <a:srgbClr val="59beea"/>
              </a:gs>
              <a:gs pos="26563">
                <a:srgbClr val="57bde9"/>
              </a:gs>
              <a:gs pos="28125">
                <a:srgbClr val="57bde9"/>
              </a:gs>
              <a:gs pos="28125">
                <a:srgbClr val="55bde9"/>
              </a:gs>
              <a:gs pos="29688">
                <a:srgbClr val="55bde9"/>
              </a:gs>
              <a:gs pos="29688">
                <a:srgbClr val="53bce9"/>
              </a:gs>
              <a:gs pos="31250">
                <a:srgbClr val="53bce9"/>
              </a:gs>
              <a:gs pos="31250">
                <a:srgbClr val="51bbe9"/>
              </a:gs>
              <a:gs pos="32813">
                <a:srgbClr val="51bbe9"/>
              </a:gs>
              <a:gs pos="32813">
                <a:srgbClr val="4fbae8"/>
              </a:gs>
              <a:gs pos="34375">
                <a:srgbClr val="4fbae8"/>
              </a:gs>
              <a:gs pos="34375">
                <a:srgbClr val="4dbae8"/>
              </a:gs>
              <a:gs pos="35938">
                <a:srgbClr val="4dbae8"/>
              </a:gs>
              <a:gs pos="35938">
                <a:srgbClr val="4cb9e8"/>
              </a:gs>
              <a:gs pos="37500">
                <a:srgbClr val="4cb9e8"/>
              </a:gs>
              <a:gs pos="37500">
                <a:srgbClr val="4ab8e8"/>
              </a:gs>
              <a:gs pos="39063">
                <a:srgbClr val="4ab8e8"/>
              </a:gs>
              <a:gs pos="39063">
                <a:srgbClr val="48b7e7"/>
              </a:gs>
              <a:gs pos="40625">
                <a:srgbClr val="48b7e7"/>
              </a:gs>
              <a:gs pos="40625">
                <a:srgbClr val="46b7e7"/>
              </a:gs>
              <a:gs pos="42188">
                <a:srgbClr val="46b7e7"/>
              </a:gs>
              <a:gs pos="42188">
                <a:srgbClr val="44b6e7"/>
              </a:gs>
              <a:gs pos="43750">
                <a:srgbClr val="44b6e7"/>
              </a:gs>
              <a:gs pos="43750">
                <a:srgbClr val="42b5e6"/>
              </a:gs>
              <a:gs pos="45313">
                <a:srgbClr val="42b5e6"/>
              </a:gs>
              <a:gs pos="45313">
                <a:srgbClr val="40b4e6"/>
              </a:gs>
              <a:gs pos="46875">
                <a:srgbClr val="40b4e6"/>
              </a:gs>
              <a:gs pos="46875">
                <a:srgbClr val="3eb4e6"/>
              </a:gs>
              <a:gs pos="48438">
                <a:srgbClr val="3eb4e6"/>
              </a:gs>
              <a:gs pos="48438">
                <a:srgbClr val="3cb3e6"/>
              </a:gs>
              <a:gs pos="50000">
                <a:srgbClr val="3cb3e6"/>
              </a:gs>
              <a:gs pos="50000">
                <a:srgbClr val="3bb2e5"/>
              </a:gs>
              <a:gs pos="51563">
                <a:srgbClr val="3bb2e5"/>
              </a:gs>
              <a:gs pos="51563">
                <a:srgbClr val="39b1e5"/>
              </a:gs>
              <a:gs pos="53125">
                <a:srgbClr val="39b1e5"/>
              </a:gs>
              <a:gs pos="53125">
                <a:srgbClr val="37b1e5"/>
              </a:gs>
              <a:gs pos="54688">
                <a:srgbClr val="37b1e5"/>
              </a:gs>
              <a:gs pos="54688">
                <a:srgbClr val="35b0e5"/>
              </a:gs>
              <a:gs pos="56250">
                <a:srgbClr val="35b0e5"/>
              </a:gs>
              <a:gs pos="56250">
                <a:srgbClr val="33afe4"/>
              </a:gs>
              <a:gs pos="57813">
                <a:srgbClr val="33afe4"/>
              </a:gs>
              <a:gs pos="57813">
                <a:srgbClr val="31aee4"/>
              </a:gs>
              <a:gs pos="59375">
                <a:srgbClr val="31aee4"/>
              </a:gs>
              <a:gs pos="59375">
                <a:srgbClr val="2faee4"/>
              </a:gs>
              <a:gs pos="60938">
                <a:srgbClr val="2faee4"/>
              </a:gs>
              <a:gs pos="60938">
                <a:srgbClr val="2dade3"/>
              </a:gs>
              <a:gs pos="62500">
                <a:srgbClr val="2dade3"/>
              </a:gs>
              <a:gs pos="62500">
                <a:srgbClr val="2bace3"/>
              </a:gs>
              <a:gs pos="64063">
                <a:srgbClr val="2bace3"/>
              </a:gs>
              <a:gs pos="64063">
                <a:srgbClr val="2aabe3"/>
              </a:gs>
              <a:gs pos="65625">
                <a:srgbClr val="2aabe3"/>
              </a:gs>
              <a:gs pos="65625">
                <a:srgbClr val="28abe3"/>
              </a:gs>
              <a:gs pos="67188">
                <a:srgbClr val="28abe3"/>
              </a:gs>
              <a:gs pos="67188">
                <a:srgbClr val="26aae2"/>
              </a:gs>
              <a:gs pos="68750">
                <a:srgbClr val="26aae2"/>
              </a:gs>
              <a:gs pos="68750">
                <a:srgbClr val="24a9e2"/>
              </a:gs>
              <a:gs pos="70313">
                <a:srgbClr val="24a9e2"/>
              </a:gs>
              <a:gs pos="70313">
                <a:srgbClr val="22a8e2"/>
              </a:gs>
              <a:gs pos="71875">
                <a:srgbClr val="22a8e2"/>
              </a:gs>
              <a:gs pos="71875">
                <a:srgbClr val="20a8e2"/>
              </a:gs>
              <a:gs pos="73438">
                <a:srgbClr val="20a8e2"/>
              </a:gs>
              <a:gs pos="73438">
                <a:srgbClr val="1ea7e1"/>
              </a:gs>
              <a:gs pos="75000">
                <a:srgbClr val="1ea7e1"/>
              </a:gs>
              <a:gs pos="75000">
                <a:srgbClr val="1ca6e1"/>
              </a:gs>
              <a:gs pos="76563">
                <a:srgbClr val="1ca6e1"/>
              </a:gs>
              <a:gs pos="76563">
                <a:srgbClr val="1aa5e1"/>
              </a:gs>
              <a:gs pos="78125">
                <a:srgbClr val="1aa5e1"/>
              </a:gs>
              <a:gs pos="78125">
                <a:srgbClr val="19a5e1"/>
              </a:gs>
              <a:gs pos="79688">
                <a:srgbClr val="19a5e1"/>
              </a:gs>
              <a:gs pos="79688">
                <a:srgbClr val="17a4e0"/>
              </a:gs>
              <a:gs pos="81250">
                <a:srgbClr val="17a4e0"/>
              </a:gs>
              <a:gs pos="81250">
                <a:srgbClr val="15a3e0"/>
              </a:gs>
              <a:gs pos="82813">
                <a:srgbClr val="15a3e0"/>
              </a:gs>
              <a:gs pos="82813">
                <a:srgbClr val="13a2e0"/>
              </a:gs>
              <a:gs pos="84375">
                <a:srgbClr val="13a2e0"/>
              </a:gs>
              <a:gs pos="84375">
                <a:srgbClr val="11a2df"/>
              </a:gs>
              <a:gs pos="85938">
                <a:srgbClr val="11a2df"/>
              </a:gs>
              <a:gs pos="85938">
                <a:srgbClr val="0fa1df"/>
              </a:gs>
              <a:gs pos="87500">
                <a:srgbClr val="0fa1df"/>
              </a:gs>
              <a:gs pos="87500">
                <a:srgbClr val="0da0df"/>
              </a:gs>
              <a:gs pos="89063">
                <a:srgbClr val="0da0df"/>
              </a:gs>
              <a:gs pos="89063">
                <a:srgbClr val="0b9fdf"/>
              </a:gs>
              <a:gs pos="90625">
                <a:srgbClr val="0b9fdf"/>
              </a:gs>
              <a:gs pos="90625">
                <a:srgbClr val="099fde"/>
              </a:gs>
              <a:gs pos="92188">
                <a:srgbClr val="099fde"/>
              </a:gs>
              <a:gs pos="92188">
                <a:srgbClr val="089ede"/>
              </a:gs>
              <a:gs pos="93750">
                <a:srgbClr val="089ede"/>
              </a:gs>
              <a:gs pos="93750">
                <a:srgbClr val="069dde"/>
              </a:gs>
              <a:gs pos="95313">
                <a:srgbClr val="069dde"/>
              </a:gs>
              <a:gs pos="95313">
                <a:srgbClr val="049cde"/>
              </a:gs>
              <a:gs pos="96875">
                <a:srgbClr val="049cde"/>
              </a:gs>
              <a:gs pos="96875">
                <a:srgbClr val="029cdd"/>
              </a:gs>
              <a:gs pos="98438">
                <a:srgbClr val="029cdd"/>
              </a:gs>
              <a:gs pos="98438">
                <a:srgbClr val="009bdd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dist="10800" dir="5400000" blurRad="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Click to edit the outline text format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Second Outline Level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800" spc="-1" strike="noStrike">
                <a:solidFill>
                  <a:srgbClr val="009bdd"/>
                </a:solidFill>
                <a:latin typeface="Arial"/>
              </a:rPr>
              <a:t>Third Outline Level</a:t>
            </a:r>
            <a:endParaRPr b="0" lang="bs-BA" sz="1800" spc="-1" strike="noStrike">
              <a:solidFill>
                <a:srgbClr val="009bdd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Fourth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Fifth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Sixth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500" spc="-1" strike="noStrike">
                <a:solidFill>
                  <a:srgbClr val="009bdd"/>
                </a:solidFill>
                <a:latin typeface="Arial"/>
              </a:rPr>
              <a:t>Seventh Outline Level</a:t>
            </a:r>
            <a:endParaRPr b="0" lang="bs-BA" sz="15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4"/>
          </p:nvPr>
        </p:nvSpPr>
        <p:spPr>
          <a:xfrm>
            <a:off x="36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&lt;date/time&gt;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5"/>
          </p:nvPr>
        </p:nvSpPr>
        <p:spPr>
          <a:xfrm>
            <a:off x="3420000" y="5220000"/>
            <a:ext cx="32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bs-BA" sz="1400" spc="-1" strike="noStrike">
                <a:solidFill>
                  <a:srgbClr val="ffffff"/>
                </a:solidFill>
                <a:latin typeface="Arial"/>
              </a:rPr>
              <a:t>&lt;footer&gt;</a:t>
            </a:r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7380000" y="5220000"/>
            <a:ext cx="2340000" cy="3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bs-BA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indent="0" algn="r">
              <a:buNone/>
            </a:pPr>
            <a:fld id="{FBB92720-D73E-49D6-8317-E135E013436D}" type="slidenum">
              <a:rPr b="0" lang="bs-BA" sz="1400" spc="-1" strike="noStrike">
                <a:solidFill>
                  <a:srgbClr val="ffffff"/>
                </a:solidFill>
                <a:latin typeface="Arial"/>
              </a:rPr>
              <a:t>&lt;number&gt;</a:t>
            </a:fld>
            <a:endParaRPr b="0" lang="bs-BA" sz="14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gi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flatassembler.github.io/PicoBlaze/PicoBlaze.html" TargetMode="External"/><Relationship Id="rId2" Type="http://schemas.openxmlformats.org/officeDocument/2006/relationships/hyperlink" Target="https://picoblaze-simulator.sourceforge.io/" TargetMode="External"/><Relationship Id="rId3" Type="http://schemas.openxmlformats.org/officeDocument/2006/relationships/hyperlink" Target="https://agustiza.github.io/PicoBlaze_Simulator_in_JS/PicoBlaze.html" TargetMode="External"/><Relationship Id="rId4" Type="http://schemas.openxmlformats.org/officeDocument/2006/relationships/slideLayout" Target="../slideLayouts/slideLayout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0" y="1620000"/>
            <a:ext cx="9000000" cy="5007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Simulator PicoBlaze računala u programskom jeziku JavaScript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Autor: Teo Samaržija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pic>
        <p:nvPicPr>
          <p:cNvPr id="14" name="" descr=""/>
          <p:cNvPicPr/>
          <p:nvPr/>
        </p:nvPicPr>
        <p:blipFill>
          <a:blip r:embed="rId1"/>
          <a:stretch/>
        </p:blipFill>
        <p:spPr>
          <a:xfrm>
            <a:off x="4305600" y="2244240"/>
            <a:ext cx="1523520" cy="1211400"/>
          </a:xfrm>
          <a:prstGeom prst="rect">
            <a:avLst/>
          </a:prstGeom>
          <a:ln w="180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želimo, možemo dodati i breakpointse na koje će emulacija pauzirati.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Tu sam mogućnost dodao na prijedlog profesora Tomislava Matića mlađeg.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Postoje samo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permanent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breakpointsi, ne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temporary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228600" y="1013760"/>
            <a:ext cx="4739400" cy="3786840"/>
          </a:xfrm>
          <a:prstGeom prst="rect">
            <a:avLst/>
          </a:prstGeom>
          <a:ln w="18000">
            <a:noFill/>
          </a:ln>
        </p:spPr>
      </p:pic>
      <p:sp>
        <p:nvSpPr>
          <p:cNvPr id="46" name=""/>
          <p:cNvSpPr/>
          <p:nvPr/>
        </p:nvSpPr>
        <p:spPr>
          <a:xfrm>
            <a:off x="228600" y="4114800"/>
            <a:ext cx="685800" cy="2286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7D0022-C61E-4C66-A160-594721A8B2AA}" type="slidenum">
              <a:t>10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3D71003-8DEF-4F10-B350-BF4AC892A89A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program radi kako želimo u simulatoru, možemo ga isprobati na pravom PicoBlazeu tako da kliknemo na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Download Hexadecimal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I Xilinxov asembler za PicoBlaze ispisuje heksadecimalne datoteke, tako da činjenica da ne ispisujemo binarne datoteke nije problem.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9" name="" descr=""/>
          <p:cNvPicPr/>
          <p:nvPr/>
        </p:nvPicPr>
        <p:blipFill>
          <a:blip r:embed="rId1"/>
          <a:stretch/>
        </p:blipFill>
        <p:spPr>
          <a:xfrm>
            <a:off x="365760" y="937440"/>
            <a:ext cx="4663440" cy="3863160"/>
          </a:xfrm>
          <a:prstGeom prst="rect">
            <a:avLst/>
          </a:prstGeom>
          <a:ln w="18000">
            <a:noFill/>
          </a:ln>
        </p:spPr>
      </p:pic>
      <p:sp>
        <p:nvSpPr>
          <p:cNvPr id="50" name=""/>
          <p:cNvSpPr/>
          <p:nvPr/>
        </p:nvSpPr>
        <p:spPr>
          <a:xfrm>
            <a:off x="1828800" y="914400"/>
            <a:ext cx="18288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A30A584-873C-4337-82D8-A9B470524AF7}" type="slidenum">
              <a:t>11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527FDC6-53B8-43DE-97B1-1B874FE224CE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dostignemo breakpoint, možemo pogledati trenutne registre, zastavice i memoriju u tablicama.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promijenjene zastavice i registri obojane su različitom bojom, da nam ne bi promakli. Za to se koristio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DOM as a state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, što možda i nije najbolje rješenje.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3" name="" descr=""/>
          <p:cNvPicPr/>
          <p:nvPr/>
        </p:nvPicPr>
        <p:blipFill>
          <a:blip r:embed="rId1"/>
          <a:stretch/>
        </p:blipFill>
        <p:spPr>
          <a:xfrm>
            <a:off x="343080" y="914400"/>
            <a:ext cx="4686120" cy="377928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CC20927-7C91-4F49-B39E-2646DF1DE957}" type="slidenum">
              <a:t>12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6F0411A0-0612-4A5F-AAAD-A5C3E488B54E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“Decimal to Binary” (drugi primjer s lijeva), moramo uključiti UART terminal.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Preporučljivo je pritom isključiti checkbox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Update registers and flags on every step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 Verzija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v3.1.4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i novije to rade automatski.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96360" y="914400"/>
            <a:ext cx="3032640" cy="1833120"/>
          </a:xfrm>
          <a:prstGeom prst="rect">
            <a:avLst/>
          </a:prstGeom>
          <a:ln w="18000">
            <a:noFill/>
          </a:ln>
        </p:spPr>
      </p:pic>
      <p:pic>
        <p:nvPicPr>
          <p:cNvPr id="57" name="" descr=""/>
          <p:cNvPicPr/>
          <p:nvPr/>
        </p:nvPicPr>
        <p:blipFill>
          <a:blip r:embed="rId2"/>
          <a:stretch/>
        </p:blipFill>
        <p:spPr>
          <a:xfrm>
            <a:off x="327960" y="3200400"/>
            <a:ext cx="4701240" cy="8377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872609D-1F3D-4944-BDE1-97EBD362026E}" type="slidenum">
              <a:t>13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2474DAE-0D82-427A-A3EE-02F6F27E42EA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“</a:t>
            </a: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Update registers and flags on every step”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Naime, moj program ima problem s layout trashingom: svaki put kad se upiše novi broj u tablicu s registrima (dakle, praktički svaka instrukcija), tablica se neprimjetno poveća ili smanji za nekoliko piksela... ali dovoljno da prisili browser da čitavu stranicu mora iznova renderirati.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Činjenica da sam koristio monospace font u tablici, izgleda, ne pomaže.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Vjerujemo da je u modernim internetskim preglednicima (Firefox 69, Chrome 52...) to moguće riješiti CSS-om (naredba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srodne) i da će to i biti u nekoj budućoj verziji ovog simulatora. Ali, for the time being, postoji checkbox kojim se program može donekle ubrzati. Uostalom, to rješenje sa checkboxom funkcionira i u Firefoxu 52 (koji ne podržava “</a:t>
            </a:r>
            <a:r>
              <a:rPr b="0" i="1" lang="bs-BA" sz="2200" spc="-1" strike="noStrike">
                <a:solidFill>
                  <a:srgbClr val="009bdd"/>
                </a:solidFill>
                <a:latin typeface="Arial"/>
              </a:rPr>
              <a:t>contain: layout</a:t>
            </a:r>
            <a:r>
              <a:rPr b="0" lang="bs-BA" sz="2200" spc="-1" strike="noStrike">
                <a:solidFill>
                  <a:srgbClr val="009bdd"/>
                </a:solidFill>
                <a:latin typeface="Arial"/>
              </a:rPr>
              <a:t>” i njoj srodne naredbe).</a:t>
            </a:r>
            <a:endParaRPr b="0" lang="bs-BA" sz="2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6DFDD3F-F2EF-4F56-877F-0C7DC6089B77}" type="slidenum">
              <a:t>14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ACEAECE-AE68-4EF5-A718-142425AC1FDD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Je li simulacija UART-a realna?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Program “Decimal to Binary” nisam uspio pokrenuti na pravom PicoBlazeu, a nisam uspio ni dijagnosticirati problem. Tako da ga ne treba uzeti kao sigurno dobar primjer kako se na PicoBlazeu koristi UART.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4169FAC-3C45-4C4D-A6DD-0445BC55F019}" type="slidenum">
              <a:t>15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8692DF7-9A2E-4CCF-85F2-5E10C394C140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Asembler podržava ono što se očekuje od današnjeg asemblera: aritmetičke izraze u konstantama, if-grananje, if-else grananje i while-petlje.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Svaki asembler ujedno je i interpreter.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Primjer “Preprocessor Test” ispisuje Fibonaccijeve brojeve manje od 100 za vrijeme asembliranja.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228600" y="983160"/>
            <a:ext cx="4671000" cy="38174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13E38C5-FBE3-4FBB-A52F-C52FFB2D1F4B}" type="slidenum">
              <a:t>16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EE13CA9C-1286-401C-98FE-018A58F947AD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predprocesora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podržava makro-naredbe.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Postoji neki neobičan bug u pretprocesoru da naredba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display 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”(novi red) ne radi kada je simulacija UART-a isključena.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-grananjima,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if-else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-grananjima i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while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-petljama ne mogu se nalaziti mnemonike niti pretprocesorska naredba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address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 To je zato jer bi se, da se te stvari omoguće, znatno zakomplicirao pretprocesor i bilo bi lagano nenamjerno napraviti beskonačnu petlju za vrijeme pretprocesiranja: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685800" y="4100040"/>
            <a:ext cx="2293200" cy="92916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D5A5A32-E780-4B0D-A850-ECD079416B5E}" type="slidenum">
              <a:t>17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080A50B5-F88B-448D-9DD6-9E575E36D1D4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Nedostatci simulatora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 znam kako se zastavice na pravom PicoBlazeu ponašaju kad se promijeni regbanka. U svoj simulator PicoBlazea uprogramirao sam da svaka regbanka ima zasebne zastavice carry i zero (kao na Z80), ali moguće je da to nije tako. To bi se trebalo moći provjeriti pomoću programa “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Regbanks-Flags Test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709200" y="2971800"/>
            <a:ext cx="1576800" cy="13712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66F9CBB-5405-4AB9-ABFD-E76E4EB089ED}" type="slidenum">
              <a:t>18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86D9CFCA-3092-4246-A356-4762C4F0476E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Out in the wild...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Moj se program koristi na fakultetu u Argentini za uvod u ugrađene sustave.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Nedavno sam dobio kontributora s tog fakulteta koji se zove Agustin Izaguirre (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agustiza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). On je napravio nekoliko pull requestova na GitHubu, isprva sitni bug-fixi (prvo da se naredba SRA ponaša ispravno kad je </a:t>
            </a:r>
            <a:r>
              <a:rPr b="0" i="1" lang="bs-BA" sz="2400" spc="-1" strike="noStrike">
                <a:solidFill>
                  <a:srgbClr val="009bdd"/>
                </a:solidFill>
                <a:latin typeface="Arial"/>
              </a:rPr>
              <a:t>carry flag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postavljen u jedinicu), a onda i dodavanje novih featuresa kao što su JEST testovi.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E93BEC0-1464-43A0-AFDD-678BA04B7283}" type="slidenum">
              <a:t>19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220F691-5091-47E9-9B7B-B889A1690E10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Pozadina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Još u osnovnoj školi kupio sam si Kip Irvineinu knjigu “Assembly language for x86 processors” i pročitao sam je.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Tako da sam se na predavanju iz asemblerskog jezika kod profesora Ivana Aleksija mogao “praviti važan”.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Profesor Ivan Aleksi pozvao me je na kavu nakon predavanja.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Rekao sam mu da imam web-stranicu i da znam relativno dobro JavaScript.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Pa mi je profesor Ivan Aleksi predložio da napravim asembler i emulator za PicoBlaze koji se može vrtjeti u internetskom pregledniku.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600" spc="-1" strike="noStrike">
                <a:solidFill>
                  <a:srgbClr val="009bdd"/>
                </a:solidFill>
                <a:latin typeface="Arial"/>
              </a:rPr>
              <a:t>PicoBlaze je malo računalo koje proizvodi tvrtka Xilinx, i on se koristi na laboratorijskim i auditornim vježbama iz Arhitekture računala kao primjer jednostavnog računala.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1" lang="bs-BA" sz="1600" spc="-1" strike="noStrike">
                <a:solidFill>
                  <a:srgbClr val="009bdd"/>
                </a:solidFill>
                <a:latin typeface="Arial"/>
              </a:rPr>
              <a:t>Profesor Ivan Aleksi se je bojao da, ukoliko se zbog pandemije ukinu fizičke laboratorijske vježbe, studenti će naletjeti na probleme pokušavajući koristiti postojeće asemblere i emulatore za PicoBlaze na svojim računalima. Po mom mišljenju, taj strah bio je realan.</a:t>
            </a:r>
            <a:endParaRPr b="0" lang="bs-BA" sz="16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7D15F11-60F2-4523-B45B-3F8050C78035}" type="slidenum">
              <a:t>2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15A6173-306D-4820-9824-7E453A65BCFF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Kompatibilnost s browserima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Ciljao sam na Firefox 52.9 ESR.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To je posljednja verzija Firefoxa koja se može vrtjeti na Windows XP-u i Windows Visti, te također verzija Firefoxa koja se dobije uz Solaris 11.4.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Međutim, u Firefoxu 52.9 ESR pokrenutom na Windows XP (ali ne i ako se pokrene na Solarisu ili Windows 11), kao i u Epiphanyju na FreeBSD-u, linije koda i kod nisu alignirani (što onemogućava da se koriste breakpointsi).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Iz nekog meni nedokučivog razloga, JavaScript se vrti približno dvostruko brže u Firefoxu 52 nego u Firefoxu 120.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Moderni Chrome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Chromeu, morao sam izmijeniti CSS (jer tooltipsi na “Play/Pause”, “Fast Forward”, “Single Step” i “Stop” nisu bili radili).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WebPositive (bliski srodnik Safariju)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Za to da radi u WebPositiveu, morao sam izmijeniti i CSS i JavaScript.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Nisam uspio napraviti da “Download Hexadecimal” radi u WebPositiveu.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Darko Nikolić tvrdi da je isprobao moj program na Macu u Safariju i u Operi i da funkcionira tamo. Discordaš </a:t>
            </a:r>
            <a:r>
              <a:rPr b="0" i="1" lang="bs-BA" sz="1200" spc="-1" strike="noStrike">
                <a:solidFill>
                  <a:srgbClr val="009bdd"/>
                </a:solidFill>
                <a:latin typeface="Arial"/>
              </a:rPr>
              <a:t>emm312</a:t>
            </a:r>
            <a:r>
              <a:rPr b="0" lang="bs-BA" sz="1200" spc="-1" strike="noStrike">
                <a:solidFill>
                  <a:srgbClr val="009bdd"/>
                </a:solidFill>
                <a:latin typeface="Arial"/>
              </a:rPr>
              <a:t> isto tvrdi da ga je isprobao u Safariju i da funkcionira tamo.</a:t>
            </a:r>
            <a:endParaRPr b="0" lang="bs-BA" sz="12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144C27-9A33-4438-AA86-7EF4B53B708B}" type="slidenum">
              <a:t>20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B3F432AC-2C78-4636-87D2-8F9CD8B40AFC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60000" cy="2217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bs-BA" sz="3200" spc="-1" strike="noStrike">
                <a:solidFill>
                  <a:srgbClr val="000000"/>
                </a:solidFill>
                <a:highlight>
                  <a:srgbClr val="ffffff"/>
                </a:highlight>
                <a:latin typeface="Arial"/>
              </a:rPr>
              <a:t>Hvala na pozornosti!</a:t>
            </a:r>
            <a:endParaRPr b="0" lang="bs-BA" sz="3200" spc="-1" strike="noStrike">
              <a:solidFill>
                <a:srgbClr val="000000"/>
              </a:solidFill>
              <a:highlight>
                <a:srgbClr val="ffffff"/>
              </a:highlight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F617803-4E8B-4A06-8593-0E11895A55DF}" type="slidenum">
              <a:t>21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5C8E16D-0420-4E51-9A95-1E19A42A7BF2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do njega...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1"/>
              </a:rPr>
              <a:t>https://flatassembler.github.io/PicoBlaze/PicoBlaze.html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  <a:hlinkClick r:id="rId2"/>
              </a:rPr>
              <a:t>https://picoblaze-simulator.sourceforge.io/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0">
              <a:spcBef>
                <a:spcPts val="1060"/>
              </a:spcBef>
              <a:buNone/>
            </a:pP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  <a:hlinkClick r:id="rId3"/>
              </a:rPr>
              <a:t>https://agustiza.github.io/PicoBlaze_Simulator_in_JS/PicoBlaze.html</a:t>
            </a: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 (nestabilna verzija)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A67BCA3-3F2C-4B26-BF9B-662462687237}" type="slidenum">
              <a:t>3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14701CEF-A1CD-41DE-A564-AF5D12120589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Ukucamo (ili pasteamo) asemblerski kod...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...ili odaberemo neki od osam primjera iz flexboxa “Examples”.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1" name="" descr=""/>
          <p:cNvPicPr/>
          <p:nvPr/>
        </p:nvPicPr>
        <p:blipFill>
          <a:blip r:embed="rId1"/>
          <a:stretch/>
        </p:blipFill>
        <p:spPr>
          <a:xfrm>
            <a:off x="1208160" y="945000"/>
            <a:ext cx="2220840" cy="1798200"/>
          </a:xfrm>
          <a:prstGeom prst="rect">
            <a:avLst/>
          </a:prstGeom>
          <a:ln w="18000">
            <a:noFill/>
          </a:ln>
        </p:spPr>
      </p:pic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>
            <a:off x="365760" y="2934000"/>
            <a:ext cx="4663440" cy="1866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4D84D6F-9EFA-4B64-AADF-5189BA008E69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373787E-7FDA-4E93-80C7-774D9D36807C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Ako želimo da nam se kod sintaksno oboji, kliknemo na gumb “Highlight Assembly”. To je daleko lakše isprogramirati u JavaScriptu nego da se kod automatski boja kako ga tipkamo.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25" name="" descr=""/>
          <p:cNvPicPr/>
          <p:nvPr/>
        </p:nvPicPr>
        <p:blipFill>
          <a:blip r:embed="rId1"/>
          <a:stretch/>
        </p:blipFill>
        <p:spPr>
          <a:xfrm>
            <a:off x="685800" y="970920"/>
            <a:ext cx="3543120" cy="2915280"/>
          </a:xfrm>
          <a:prstGeom prst="rect">
            <a:avLst/>
          </a:prstGeom>
          <a:ln w="18000">
            <a:noFill/>
          </a:ln>
        </p:spPr>
      </p:pic>
      <p:pic>
        <p:nvPicPr>
          <p:cNvPr id="26" name="" descr=""/>
          <p:cNvPicPr/>
          <p:nvPr/>
        </p:nvPicPr>
        <p:blipFill>
          <a:blip r:embed="rId2"/>
          <a:stretch/>
        </p:blipFill>
        <p:spPr>
          <a:xfrm>
            <a:off x="228600" y="4114800"/>
            <a:ext cx="4343400" cy="337680"/>
          </a:xfrm>
          <a:prstGeom prst="rect">
            <a:avLst/>
          </a:prstGeom>
          <a:ln w="18000">
            <a:noFill/>
          </a:ln>
        </p:spPr>
      </p:pic>
      <p:sp>
        <p:nvSpPr>
          <p:cNvPr id="27" name=""/>
          <p:cNvSpPr/>
          <p:nvPr/>
        </p:nvSpPr>
        <p:spPr>
          <a:xfrm>
            <a:off x="0" y="3886200"/>
            <a:ext cx="1371600" cy="6858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03D1FA8-950C-4F52-B323-B8078D992EDC}" type="slidenum">
              <a:t>5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D4F81A06-B82A-4BE3-88DA-467FE0BD823D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Bugovi u syntax highlighteru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6000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Sintaksni bojač koda nije bez bugova: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 može highlightirati kodove koji sadrže znakove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&amp;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&lt;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&gt;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Netočno highlightira tokene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a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,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b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i </a:t>
            </a:r>
            <a:r>
              <a:rPr b="0" i="1" lang="bs-BA" sz="2100" spc="-1" strike="noStrike">
                <a:solidFill>
                  <a:srgbClr val="009bdd"/>
                </a:solidFill>
                <a:latin typeface="Arial"/>
              </a:rPr>
              <a:t>c</a:t>
            </a:r>
            <a:r>
              <a:rPr b="0" lang="bs-BA" sz="2100" spc="-1" strike="noStrike">
                <a:solidFill>
                  <a:srgbClr val="009bdd"/>
                </a:solidFill>
                <a:latin typeface="Arial"/>
              </a:rPr>
              <a:t> kad su heksadekadske konstante (uvijek ih highlightira kao da su flagovi).</a:t>
            </a:r>
            <a:endParaRPr b="0" lang="bs-BA" sz="21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0" name="" descr=""/>
          <p:cNvPicPr/>
          <p:nvPr/>
        </p:nvPicPr>
        <p:blipFill>
          <a:blip r:embed="rId1"/>
          <a:stretch/>
        </p:blipFill>
        <p:spPr>
          <a:xfrm>
            <a:off x="1143000" y="2743200"/>
            <a:ext cx="1737000" cy="72360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77FA9-4F6F-4B93-8356-5F749C9093E7}" type="slidenum">
              <a:t>6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4BF5EBBD-B64B-4D05-8448-91BC66B14DB6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Kada želimo da se kod asemblira, kliknemo na gumb “Assemble”.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3" name="" descr=""/>
          <p:cNvPicPr/>
          <p:nvPr/>
        </p:nvPicPr>
        <p:blipFill>
          <a:blip r:embed="rId1"/>
          <a:stretch/>
        </p:blipFill>
        <p:spPr>
          <a:xfrm>
            <a:off x="137160" y="1143000"/>
            <a:ext cx="4892040" cy="380520"/>
          </a:xfrm>
          <a:prstGeom prst="rect">
            <a:avLst/>
          </a:prstGeom>
          <a:ln w="18000">
            <a:noFill/>
          </a:ln>
        </p:spPr>
      </p:pic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685800" y="1600200"/>
            <a:ext cx="3680280" cy="2976480"/>
          </a:xfrm>
          <a:prstGeom prst="rect">
            <a:avLst/>
          </a:prstGeom>
          <a:ln w="18000">
            <a:noFill/>
          </a:ln>
        </p:spPr>
      </p:pic>
      <p:sp>
        <p:nvSpPr>
          <p:cNvPr id="35" name=""/>
          <p:cNvSpPr/>
          <p:nvPr/>
        </p:nvSpPr>
        <p:spPr>
          <a:xfrm>
            <a:off x="4114800" y="914400"/>
            <a:ext cx="914400" cy="9144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17D68E8-8B3A-4EC5-97D9-41A199ABB003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F97FA369-86C0-4A59-B91A-5E17781ECBA2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Onda, možemo, recimo, kliknuti na Fast Forward...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228600" y="1143000"/>
            <a:ext cx="4625280" cy="2437920"/>
          </a:xfrm>
          <a:prstGeom prst="rect">
            <a:avLst/>
          </a:prstGeom>
          <a:ln w="18000">
            <a:noFill/>
          </a:ln>
        </p:spPr>
      </p:pic>
      <p:sp>
        <p:nvSpPr>
          <p:cNvPr id="39" name=""/>
          <p:cNvSpPr/>
          <p:nvPr/>
        </p:nvSpPr>
        <p:spPr>
          <a:xfrm>
            <a:off x="2057400" y="1143000"/>
            <a:ext cx="457200" cy="457200"/>
          </a:xfrm>
          <a:prstGeom prst="ellipse">
            <a:avLst/>
          </a:prstGeom>
          <a:noFill/>
          <a:ln w="18000">
            <a:solidFill>
              <a:srgbClr val="009bd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bs-BA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AEEFDE1-742B-4980-925A-491577325C77}" type="slidenum">
              <a:t>8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7DF06910-BFBF-41A9-BD2A-AD4314465362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60000" cy="478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bs-BA" sz="3300" spc="-1" strike="noStrike">
                <a:solidFill>
                  <a:srgbClr val="ffffff"/>
                </a:solidFill>
                <a:latin typeface="Arial"/>
              </a:rPr>
              <a:t>Kako se koristi...</a:t>
            </a:r>
            <a:endParaRPr b="0" lang="bs-BA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6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bs-BA" sz="2400" spc="-1" strike="noStrike">
                <a:solidFill>
                  <a:srgbClr val="009bdd"/>
                </a:solidFill>
                <a:latin typeface="Arial"/>
              </a:rPr>
              <a:t>Da bismo komunicirali s programima kao što je “Binary to Decimal” (prvi primjer u flexboxu “Examples” s lijeva), možemo koristiti SVG-ove generirane u JavaScriptu, koji predstavljaju switcheve, LED-ice i sedam-segmentne pokaznike.</a:t>
            </a:r>
            <a:endParaRPr b="0" lang="bs-BA" sz="2400" spc="-1" strike="noStrike">
              <a:solidFill>
                <a:srgbClr val="009bdd"/>
              </a:solidFill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335520" y="1143000"/>
            <a:ext cx="4693680" cy="195804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C90417-16D0-4A1A-92D8-33A2AAED759C}" type="slidenum">
              <a:t>9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fld id="{97EF31C4-EFC7-4E31-8F31-E6F2A1817570}" type="datetime1">
              <a:rPr lang="en-US"/>
              <a:t>04/07/2024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Application>LibreOffice/7.6.5.2$Windows_X86_64 LibreOffice_project/38d5f62f85355c192ef5f1dd47c5c0c0c6d6598b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2023-09-21T04:13:43Z</dcterms:created>
  <dc:creator/>
  <dc:description/>
  <dc:language>en-US</dc:language>
  <cp:lastModifiedBy/>
  <dcterms:modified xsi:type="dcterms:W3CDTF">2024-04-07T12:31:01Z</dcterms:modified>
  <cp:revision>13</cp:revision>
  <dc:subject/>
  <dc:title>Blue Curve</dc:title>
</cp:coreProperties>
</file>