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1.xml" ContentType="application/vnd.openxmlformats-officedocument.presentationml.slide+xml"/>
  <Override PartName="/ppt/media/image1.gif" ContentType="image/gif"/>
  <Override PartName="/ppt/media/image4.png" ContentType="image/png"/>
  <Override PartName="/ppt/media/image2.png" ContentType="image/png"/>
  <Override PartName="/ppt/media/image3.png" ContentType="image/png"/>
  <Override PartName="/ppt/media/image10.png" ContentType="image/png"/>
  <Override PartName="/ppt/media/image5.png" ContentType="image/png"/>
  <Override PartName="/ppt/media/image11.png" ContentType="image/png"/>
  <Override PartName="/ppt/media/image6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9DC3B0F-D73C-487A-9E75-700446DBF5C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8BBF01B-C132-458D-BE69-317D283CC17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82E63F8-5AF0-4871-B2DA-F1CA5643945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B462424-B9E4-4635-A57E-4A8395386AA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2CE9819-D819-4504-A21A-3F8BAD031B9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s-BA" sz="3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B3F543A-CCB6-42C7-8C86-4F7AE2E9217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13312DB-8205-49CD-A79F-6D17C37B6D6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4778844-5358-4AA4-89F3-464E3885C73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CC3F1BF-51CE-4AF1-860C-46C256D80FE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60000" cy="221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bs-BA" sz="3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B0B4496-22B4-450A-9FAE-1CBA76ADEAC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805B874-E79F-4B4C-AFC3-66DB2115AEF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s-BA" sz="3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0EC5574-7375-49C1-A915-16F01C10A3E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BB8764D-228F-4EBE-A22E-1D799A9070A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04E50B6-8916-4636-8389-DCF230C1017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1B805FA-5F80-49D3-83B8-0B663147558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1DEF1AF-DAFB-4598-BEE8-7D36F20CB18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FFA2416-8394-4ADA-B66E-F6A79BF5A7A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4D7429B-E18D-480E-975D-9185572F6E8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8CBC4B9-4B68-40F9-998D-895EA680AF6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09FABF2-0585-4712-9F96-B00018A8269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60000" cy="221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bs-BA" sz="3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2814642-84A9-427F-8F92-7248402EBB0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BE30C94-233F-4DCB-8459-6B500893FCC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6442C73-7BD9-47E9-B850-F75F4B08803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BC31858-0C02-4DF4-8C5C-6F3DA82044C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 flipH="1" flipV="1">
            <a:off x="0" y="4500000"/>
            <a:ext cx="10080000" cy="117000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s-B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dd4100"/>
                </a:solidFill>
                <a:latin typeface="Arial"/>
              </a:rPr>
              <a:t>Click to edit the title text format</a:t>
            </a:r>
            <a:endParaRPr b="0" lang="bs-BA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360000" y="2880000"/>
            <a:ext cx="936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0000"/>
          </a:bodyPr>
          <a:p>
            <a:pPr marL="345600" indent="-2592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Click to edit the outline text format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lvl="1" marL="691200" indent="-2592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100" spc="-1" strike="noStrike">
                <a:solidFill>
                  <a:srgbClr val="009bdd"/>
                </a:solidFill>
                <a:latin typeface="Arial"/>
              </a:rPr>
              <a:t>Second Outline Level</a:t>
            </a:r>
            <a:endParaRPr b="0" lang="bs-BA" sz="2100" spc="-1" strike="noStrike">
              <a:solidFill>
                <a:srgbClr val="009bdd"/>
              </a:solidFill>
              <a:latin typeface="Arial"/>
            </a:endParaRPr>
          </a:p>
          <a:p>
            <a:pPr lvl="2" marL="1036800" indent="-2304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800" spc="-1" strike="noStrike">
                <a:solidFill>
                  <a:srgbClr val="009bdd"/>
                </a:solidFill>
                <a:latin typeface="Arial"/>
              </a:rPr>
              <a:t>Third Outline Level</a:t>
            </a:r>
            <a:endParaRPr b="0" lang="bs-BA" sz="1800" spc="-1" strike="noStrike">
              <a:solidFill>
                <a:srgbClr val="009bdd"/>
              </a:solidFill>
              <a:latin typeface="Arial"/>
            </a:endParaRPr>
          </a:p>
          <a:p>
            <a:pPr lvl="3" marL="1382400" indent="-1728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500" spc="-1" strike="noStrike">
                <a:solidFill>
                  <a:srgbClr val="009bdd"/>
                </a:solidFill>
                <a:latin typeface="Arial"/>
              </a:rPr>
              <a:t>Fourth Outline Level</a:t>
            </a:r>
            <a:endParaRPr b="0" lang="bs-BA" sz="1500" spc="-1" strike="noStrike">
              <a:solidFill>
                <a:srgbClr val="009bdd"/>
              </a:solidFill>
              <a:latin typeface="Arial"/>
            </a:endParaRPr>
          </a:p>
          <a:p>
            <a:pPr lvl="4" marL="1728000" indent="-1728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500" spc="-1" strike="noStrike">
                <a:solidFill>
                  <a:srgbClr val="009bdd"/>
                </a:solidFill>
                <a:latin typeface="Arial"/>
              </a:rPr>
              <a:t>Fifth Outline Level</a:t>
            </a:r>
            <a:endParaRPr b="0" lang="bs-BA" sz="1500" spc="-1" strike="noStrike">
              <a:solidFill>
                <a:srgbClr val="009bdd"/>
              </a:solidFill>
              <a:latin typeface="Arial"/>
            </a:endParaRPr>
          </a:p>
          <a:p>
            <a:pPr lvl="5" marL="2073600" indent="-1728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500" spc="-1" strike="noStrike">
                <a:solidFill>
                  <a:srgbClr val="009bdd"/>
                </a:solidFill>
                <a:latin typeface="Arial"/>
              </a:rPr>
              <a:t>Sixth Outline Level</a:t>
            </a:r>
            <a:endParaRPr b="0" lang="bs-BA" sz="1500" spc="-1" strike="noStrike">
              <a:solidFill>
                <a:srgbClr val="009bdd"/>
              </a:solidFill>
              <a:latin typeface="Arial"/>
            </a:endParaRPr>
          </a:p>
          <a:p>
            <a:pPr lvl="6" marL="2419200" indent="-1728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500" spc="-1" strike="noStrike">
                <a:solidFill>
                  <a:srgbClr val="009bdd"/>
                </a:solidFill>
                <a:latin typeface="Arial"/>
              </a:rPr>
              <a:t>Seventh Outline Level</a:t>
            </a:r>
            <a:endParaRPr b="0" lang="bs-BA" sz="15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1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bs-BA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bs-BA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bs-BA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 idx="2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bs-BA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bs-BA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bs-BA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 idx="3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bs-BA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6BBC24FC-1CC4-41F6-B73C-81A7FFD9700B}" type="slidenum">
              <a:rPr b="0" lang="bs-BA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bs-BA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>
            <a:off x="0" y="0"/>
            <a:ext cx="10076760" cy="72000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s-B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"/>
          <p:cNvSpPr/>
          <p:nvPr/>
        </p:nvSpPr>
        <p:spPr>
          <a:xfrm>
            <a:off x="3240" y="5040000"/>
            <a:ext cx="10076760" cy="63144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s-B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Click to edit the outline text format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100" spc="-1" strike="noStrike">
                <a:solidFill>
                  <a:srgbClr val="009bdd"/>
                </a:solidFill>
                <a:latin typeface="Arial"/>
              </a:rPr>
              <a:t>Second Outline Level</a:t>
            </a:r>
            <a:endParaRPr b="0" lang="bs-BA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800" spc="-1" strike="noStrike">
                <a:solidFill>
                  <a:srgbClr val="009bdd"/>
                </a:solidFill>
                <a:latin typeface="Arial"/>
              </a:rPr>
              <a:t>Third Outline Level</a:t>
            </a:r>
            <a:endParaRPr b="0" lang="bs-BA" sz="18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500" spc="-1" strike="noStrike">
                <a:solidFill>
                  <a:srgbClr val="009bdd"/>
                </a:solidFill>
                <a:latin typeface="Arial"/>
              </a:rPr>
              <a:t>Fourth Outline Level</a:t>
            </a:r>
            <a:endParaRPr b="0" lang="bs-BA" sz="1500" spc="-1" strike="noStrike">
              <a:solidFill>
                <a:srgbClr val="009bdd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500" spc="-1" strike="noStrike">
                <a:solidFill>
                  <a:srgbClr val="009bdd"/>
                </a:solidFill>
                <a:latin typeface="Arial"/>
              </a:rPr>
              <a:t>Fifth Outline Level</a:t>
            </a:r>
            <a:endParaRPr b="0" lang="bs-BA" sz="1500" spc="-1" strike="noStrike">
              <a:solidFill>
                <a:srgbClr val="009bdd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500" spc="-1" strike="noStrike">
                <a:solidFill>
                  <a:srgbClr val="009bdd"/>
                </a:solidFill>
                <a:latin typeface="Arial"/>
              </a:rPr>
              <a:t>Sixth Outline Level</a:t>
            </a:r>
            <a:endParaRPr b="0" lang="bs-BA" sz="1500" spc="-1" strike="noStrike">
              <a:solidFill>
                <a:srgbClr val="009bdd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500" spc="-1" strike="noStrike">
                <a:solidFill>
                  <a:srgbClr val="009bdd"/>
                </a:solidFill>
                <a:latin typeface="Arial"/>
              </a:rPr>
              <a:t>Seventh Outline Level</a:t>
            </a:r>
            <a:endParaRPr b="0" lang="bs-BA" sz="15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 idx="4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bs-BA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bs-BA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bs-BA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ftr" idx="5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bs-BA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bs-BA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bs-BA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 idx="6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bs-BA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44D798EA-558E-4E47-9E6A-9A78891A67E2}" type="slidenum">
              <a:rPr b="0" lang="bs-BA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bs-BA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gif"/><Relationship Id="rId2" Type="http://schemas.openxmlformats.org/officeDocument/2006/relationships/slideLayout" Target="../slideLayouts/slideLayout6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6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6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flatassembler.github.io/PicoBlaze/PicoBlaze.html" TargetMode="External"/><Relationship Id="rId2" Type="http://schemas.openxmlformats.org/officeDocument/2006/relationships/hyperlink" Target="https://picoblaze-simulator.sourceforge.io/" TargetMode="External"/><Relationship Id="rId3" Type="http://schemas.openxmlformats.org/officeDocument/2006/relationships/hyperlink" Target="https://agustiza.github.io/PicoBlaze_Simulator_in_JS/PicoBlaze.html" TargetMode="External"/><Relationship Id="rId4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0" y="1620000"/>
            <a:ext cx="9000000" cy="500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bs-BA" sz="3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Simulator PicoBlaze računala u programskom jeziku JavaScript</a:t>
            </a:r>
            <a:endParaRPr b="0" lang="bs-BA" sz="3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 algn="ctr"/>
            <a:r>
              <a:rPr b="0" lang="bs-BA" sz="3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Autor: Teo Samaržija</a:t>
            </a:r>
            <a:endParaRPr b="0" lang="bs-BA" sz="3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4305600" y="2244240"/>
            <a:ext cx="1523520" cy="121140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Kako se koristi...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Ako želimo, možemo dodati i breakpointse na koje će emulacija pauzirati.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Tu sam mogućnost dodao na prijedlog profesora Tomislava Matića mlađeg.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Postoje samo </a:t>
            </a:r>
            <a:r>
              <a:rPr b="0" i="1" lang="bs-BA" sz="2400" spc="-1" strike="noStrike">
                <a:solidFill>
                  <a:srgbClr val="009bdd"/>
                </a:solidFill>
                <a:latin typeface="Arial"/>
              </a:rPr>
              <a:t>permanent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 breakpointsi, ne i </a:t>
            </a:r>
            <a:r>
              <a:rPr b="0" i="1" lang="bs-BA" sz="2400" spc="-1" strike="noStrike">
                <a:solidFill>
                  <a:srgbClr val="009bdd"/>
                </a:solidFill>
                <a:latin typeface="Arial"/>
              </a:rPr>
              <a:t>temporary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228600" y="1013760"/>
            <a:ext cx="4739400" cy="3786840"/>
          </a:xfrm>
          <a:prstGeom prst="rect">
            <a:avLst/>
          </a:prstGeom>
          <a:ln w="18000">
            <a:noFill/>
          </a:ln>
        </p:spPr>
      </p:pic>
      <p:sp>
        <p:nvSpPr>
          <p:cNvPr id="118" name=""/>
          <p:cNvSpPr/>
          <p:nvPr/>
        </p:nvSpPr>
        <p:spPr>
          <a:xfrm>
            <a:off x="228600" y="4114800"/>
            <a:ext cx="685800" cy="228600"/>
          </a:xfrm>
          <a:prstGeom prst="ellipse">
            <a:avLst/>
          </a:prstGeom>
          <a:noFill/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s-B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8897233-534E-47D9-BDEA-AD75C3FD0632}" type="slidenum">
              <a:t>10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B2E747F7-E400-403D-9338-56F519CF6B70}" type="datetime1">
              <a:rPr lang="en-US"/>
              <a:t>10/09/2023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Kako se koristi...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Kada program radi kako želimo u simulatoru, možemo ga isprobati na pravom PicoBlazeu tako da kliknemo na “</a:t>
            </a:r>
            <a:r>
              <a:rPr b="0" i="1" lang="bs-BA" sz="2400" spc="-1" strike="noStrike">
                <a:solidFill>
                  <a:srgbClr val="009bdd"/>
                </a:solidFill>
                <a:latin typeface="Arial"/>
              </a:rPr>
              <a:t>Download Hexadecimal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”.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I Xilinxov asembler za PicoBlaze ispisuje heksadecimalne datoteke, tako da činjenica da ne ispisujemo binarne datoteke nije problem.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365760" y="937440"/>
            <a:ext cx="4663440" cy="3863160"/>
          </a:xfrm>
          <a:prstGeom prst="rect">
            <a:avLst/>
          </a:prstGeom>
          <a:ln w="18000">
            <a:noFill/>
          </a:ln>
        </p:spPr>
      </p:pic>
      <p:sp>
        <p:nvSpPr>
          <p:cNvPr id="122" name=""/>
          <p:cNvSpPr/>
          <p:nvPr/>
        </p:nvSpPr>
        <p:spPr>
          <a:xfrm>
            <a:off x="1828800" y="914400"/>
            <a:ext cx="1828800" cy="457200"/>
          </a:xfrm>
          <a:prstGeom prst="ellipse">
            <a:avLst/>
          </a:prstGeom>
          <a:noFill/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s-B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D6A0835-8C5B-444B-9C99-224F7E13CBE7}" type="slidenum">
              <a:t>11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E66237CC-4129-4CCC-9F6E-7B355732C40C}" type="datetime1">
              <a:rPr lang="en-US"/>
              <a:t>10/09/2023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Kako se koristi...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Kada dostignemo breakpoint, možemo pogledati trenutne registre, zastavice i memoriju u tablicama.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Nedavno promijenjene zastavice i registri obojane su različitom bojom, da nam ne bi promakli. Za to se koristio </a:t>
            </a:r>
            <a:r>
              <a:rPr b="0" i="1" lang="bs-BA" sz="2400" spc="-1" strike="noStrike">
                <a:solidFill>
                  <a:srgbClr val="009bdd"/>
                </a:solidFill>
                <a:latin typeface="Arial"/>
              </a:rPr>
              <a:t>DOM as a state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, što možda i nije najbolje rješenje.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343080" y="914400"/>
            <a:ext cx="4686120" cy="377928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34EF763-4708-493C-9276-D58A79CCC4BF}" type="slidenum">
              <a:t>12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E66F919B-3F3F-4021-8059-EFF18917CEC9}" type="datetime1">
              <a:rPr lang="en-US"/>
              <a:t>10/09/2023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Kako se koristi...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Da bismo komunicirali s programima kao što je “Decimal to Binary” (drugi primjer s lijeva), moramo uključiti UART terminal.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Preporučljivo je pritom isključiti checkbox “</a:t>
            </a:r>
            <a:r>
              <a:rPr b="0" i="1" lang="bs-BA" sz="2400" spc="-1" strike="noStrike">
                <a:solidFill>
                  <a:srgbClr val="009bdd"/>
                </a:solidFill>
                <a:latin typeface="Arial"/>
              </a:rPr>
              <a:t>Update registers and flags on every step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”...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396360" y="914400"/>
            <a:ext cx="3032640" cy="1833120"/>
          </a:xfrm>
          <a:prstGeom prst="rect">
            <a:avLst/>
          </a:prstGeom>
          <a:ln w="18000">
            <a:noFill/>
          </a:ln>
        </p:spPr>
      </p:pic>
      <p:pic>
        <p:nvPicPr>
          <p:cNvPr id="129" name="" descr=""/>
          <p:cNvPicPr/>
          <p:nvPr/>
        </p:nvPicPr>
        <p:blipFill>
          <a:blip r:embed="rId2"/>
          <a:stretch/>
        </p:blipFill>
        <p:spPr>
          <a:xfrm>
            <a:off x="327960" y="3200400"/>
            <a:ext cx="4701240" cy="83772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DEF1FA2-01FE-4B43-8977-2ABED1DEFB72}" type="slidenum">
              <a:t>13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014664CD-FD82-4CB8-A7FD-8F92441430EB}" type="datetime1">
              <a:rPr lang="en-US"/>
              <a:t>10/09/2023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“</a:t>
            </a: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Update registers and flags on every step”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200" spc="-1" strike="noStrike">
                <a:solidFill>
                  <a:srgbClr val="009bdd"/>
                </a:solidFill>
                <a:latin typeface="Arial"/>
              </a:rPr>
              <a:t>Naime, moj program ima problem s layout trashingom: svaki put kad se upiše novi broj u tablicu s registrima (dakle, praktički svaka instrukcija), tablica se neprimjetno poveća ili smanji za nekoliko piksela... ali dovoljno da prisili browser da čitavu stranicu mora iznova renderirati.</a:t>
            </a:r>
            <a:endParaRPr b="0" lang="bs-BA" sz="2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200" spc="-1" strike="noStrike">
                <a:solidFill>
                  <a:srgbClr val="009bdd"/>
                </a:solidFill>
                <a:latin typeface="Arial"/>
              </a:rPr>
              <a:t>Činjenica da sam koristio monospace font u tablici, izgleda, ne pomaže.</a:t>
            </a:r>
            <a:endParaRPr b="0" lang="bs-BA" sz="2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200" spc="-1" strike="noStrike">
                <a:solidFill>
                  <a:srgbClr val="009bdd"/>
                </a:solidFill>
                <a:latin typeface="Arial"/>
              </a:rPr>
              <a:t>Vjerujemo da je u modernim internetskim preglednicima (Firefox 69, Chrome 52...) to moguće riješiti CSS-om (naredba “</a:t>
            </a:r>
            <a:r>
              <a:rPr b="0" i="1" lang="bs-BA" sz="2200" spc="-1" strike="noStrike">
                <a:solidFill>
                  <a:srgbClr val="009bdd"/>
                </a:solidFill>
                <a:latin typeface="Arial"/>
              </a:rPr>
              <a:t>contain: layout</a:t>
            </a:r>
            <a:r>
              <a:rPr b="0" lang="bs-BA" sz="2200" spc="-1" strike="noStrike">
                <a:solidFill>
                  <a:srgbClr val="009bdd"/>
                </a:solidFill>
                <a:latin typeface="Arial"/>
              </a:rPr>
              <a:t>” i njoj srodne) i da će to i biti u nekoj budućoj verziji ovog simulatora. Ali, for the time being, postoji checkbox kojim se program može donekle ubrzati. Uostalom, to rješenje sa checkboxom funkcionira i u Firefoxu 52 (koji ne podržava “</a:t>
            </a:r>
            <a:r>
              <a:rPr b="0" i="1" lang="bs-BA" sz="2200" spc="-1" strike="noStrike">
                <a:solidFill>
                  <a:srgbClr val="009bdd"/>
                </a:solidFill>
                <a:latin typeface="Arial"/>
              </a:rPr>
              <a:t>contain: layout</a:t>
            </a:r>
            <a:r>
              <a:rPr b="0" lang="bs-BA" sz="2200" spc="-1" strike="noStrike">
                <a:solidFill>
                  <a:srgbClr val="009bdd"/>
                </a:solidFill>
                <a:latin typeface="Arial"/>
              </a:rPr>
              <a:t>” i njoj srodne naredbe).</a:t>
            </a:r>
            <a:endParaRPr b="0" lang="bs-BA" sz="22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CD41282-D125-4D96-817F-75E39CAA191A}" type="slidenum">
              <a:t>14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552DE3E2-9A6C-49D8-BB53-53C195C8D313}" type="datetime1">
              <a:rPr lang="en-US"/>
              <a:t>10/09/2023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Je li simulacija UART-a realna?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Program “Decimal to Binary” nisam uspio pokrenuti na pravom PicoBlazeu, a nisam uspio ni dijagnosticirati problem. Tako da ga ne treba uzeti kao sigurno dobar primjer kako se na PicoBlazeu koristi UART.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0DC3E17-D9C7-43EB-B93B-9FF839B6313F}" type="slidenum">
              <a:t>15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25D9043E-D169-46FB-86FD-B12C64A3204E}" type="datetime1">
              <a:rPr lang="en-US"/>
              <a:t>10/09/2023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Kako se koristi...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Asembler podržava ono što se očekuje od današnjeg asemblera: aritmetičke izraze u konstantama, if-grananje, if-else grananje i while-petlje. </a:t>
            </a:r>
            <a:r>
              <a:rPr b="0" i="1" lang="bs-BA" sz="2400" spc="-1" strike="noStrike">
                <a:solidFill>
                  <a:srgbClr val="009bdd"/>
                </a:solidFill>
                <a:latin typeface="Arial"/>
              </a:rPr>
              <a:t>Svaki asembler ujedno je i interpreter.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Primjer “Preprocessor Test” ispisuje Fibonaccijeve brojeve manje od 100 za vrijeme asembliranja.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228600" y="983160"/>
            <a:ext cx="4671000" cy="381744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301701B-AFE5-4D28-9122-D9AF92563239}" type="slidenum">
              <a:t>16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A438724E-CA97-4B12-B4F8-0379993029E8}" type="datetime1">
              <a:rPr lang="en-US"/>
              <a:t>10/09/2023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Nedostatci predprocesora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Ne podržava makro-naredbe.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Postoji neki neobičan bug u pretprocesoru da naredba “</a:t>
            </a:r>
            <a:r>
              <a:rPr b="0" i="1" lang="bs-BA" sz="2400" spc="-1" strike="noStrike">
                <a:solidFill>
                  <a:srgbClr val="009bdd"/>
                </a:solidFill>
                <a:latin typeface="Arial"/>
              </a:rPr>
              <a:t>display a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”(novi red) ne radi kada je simulacija UART-a isključena.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U </a:t>
            </a:r>
            <a:r>
              <a:rPr b="0" i="1" lang="bs-BA" sz="2400" spc="-1" strike="noStrike">
                <a:solidFill>
                  <a:srgbClr val="009bdd"/>
                </a:solidFill>
                <a:latin typeface="Arial"/>
              </a:rPr>
              <a:t>if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-grananjima, </a:t>
            </a:r>
            <a:r>
              <a:rPr b="0" i="1" lang="bs-BA" sz="2400" spc="-1" strike="noStrike">
                <a:solidFill>
                  <a:srgbClr val="009bdd"/>
                </a:solidFill>
                <a:latin typeface="Arial"/>
              </a:rPr>
              <a:t>if-else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-grananjima i </a:t>
            </a:r>
            <a:r>
              <a:rPr b="0" i="1" lang="bs-BA" sz="2400" spc="-1" strike="noStrike">
                <a:solidFill>
                  <a:srgbClr val="009bdd"/>
                </a:solidFill>
                <a:latin typeface="Arial"/>
              </a:rPr>
              <a:t>while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-petljama ne mogu se nalaziti mnemonike niti pretprocesorska naredba </a:t>
            </a:r>
            <a:r>
              <a:rPr b="0" i="1" lang="bs-BA" sz="2400" spc="-1" strike="noStrike">
                <a:solidFill>
                  <a:srgbClr val="009bdd"/>
                </a:solidFill>
                <a:latin typeface="Arial"/>
              </a:rPr>
              <a:t>address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. To je zato jer bi se, da se te stvari omoguće, znatno zakomplicirao pretprocesor i bilo bi lagano nenamjerno napraviti beskonačnu petlju za vrijeme pretprocesiranja: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685800" y="4100040"/>
            <a:ext cx="2293200" cy="92916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A3378C0-40A8-4AA7-B6D8-ED6881B38B9C}" type="slidenum">
              <a:t>17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2E98CCD6-7AEE-4373-8434-C328E9C8A503}" type="datetime1">
              <a:rPr lang="en-US"/>
              <a:t>10/09/2023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Nedostatci simulatora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Ne znam kako se zastavice na pravom PicoBlazeu ponašaju kad se promijeni regbanka. U svoj simulator PicoBlazea uprogramirao sam da svaka regbanka ima zasebne zastavice carry i zero (kao na Z80), ali moguće je da to nije tako. To bi se trebalo moći provjeriti pomoću programa “</a:t>
            </a:r>
            <a:r>
              <a:rPr b="0" i="1" lang="bs-BA" sz="2400" spc="-1" strike="noStrike">
                <a:solidFill>
                  <a:srgbClr val="009bdd"/>
                </a:solidFill>
                <a:latin typeface="Arial"/>
              </a:rPr>
              <a:t>Regbanks-Flags Test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”.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709200" y="2971800"/>
            <a:ext cx="1576800" cy="137124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93A1D01-3842-4215-AA5D-EF4900BE3D85}" type="slidenum">
              <a:t>18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D5916E2D-CC1F-491F-A859-07B85BFD03DF}" type="datetime1">
              <a:rPr lang="en-US"/>
              <a:t>10/09/2023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Out in the wild...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Moj se program koristi na fakultetu u Argentini za uvod u ugrađene sustave.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Nedavno sam dobio kontributora s tog fakulteta koji se zove Agustin Izaguirre (</a:t>
            </a:r>
            <a:r>
              <a:rPr b="0" i="1" lang="bs-BA" sz="2400" spc="-1" strike="noStrike">
                <a:solidFill>
                  <a:srgbClr val="009bdd"/>
                </a:solidFill>
                <a:latin typeface="Arial"/>
              </a:rPr>
              <a:t>agustiza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). On je napravio nekoliko pull requestova na GitHubu, isprva sitni bug-fixi (prvo da se naredba SRA ponaša ispravno kad je </a:t>
            </a:r>
            <a:r>
              <a:rPr b="0" i="1" lang="bs-BA" sz="2400" spc="-1" strike="noStrike">
                <a:solidFill>
                  <a:srgbClr val="009bdd"/>
                </a:solidFill>
                <a:latin typeface="Arial"/>
              </a:rPr>
              <a:t>carry flag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 postavljen u jedinicu), a onda i dodavanje novih featuresa kao što su JEST testovi.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F2ED7E0-91B1-449B-86B9-ADE3C428BFFA}" type="slidenum">
              <a:t>19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2D996B94-E5D2-463D-9622-E1C672A6221F}" type="datetime1">
              <a:rPr lang="en-US"/>
              <a:t>10/09/2023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Pozadina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600" spc="-1" strike="noStrike">
                <a:solidFill>
                  <a:srgbClr val="009bdd"/>
                </a:solidFill>
                <a:latin typeface="Arial"/>
              </a:rPr>
              <a:t>Još u osnovnoj školi kupio sam si Kip Irvineinu knjigu “Assembly language for x86 processors” i pročitao sam je.</a:t>
            </a:r>
            <a:endParaRPr b="0" lang="bs-BA" sz="16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600" spc="-1" strike="noStrike">
                <a:solidFill>
                  <a:srgbClr val="009bdd"/>
                </a:solidFill>
                <a:latin typeface="Arial"/>
              </a:rPr>
              <a:t>Tako da sam se na predavanju iz asemblerskog jezika kod profesora Ivana Aleksija mogao “praviti važan”.</a:t>
            </a:r>
            <a:endParaRPr b="0" lang="bs-BA" sz="16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600" spc="-1" strike="noStrike">
                <a:solidFill>
                  <a:srgbClr val="009bdd"/>
                </a:solidFill>
                <a:latin typeface="Arial"/>
              </a:rPr>
              <a:t>Profesor Ivan Aleksi pozvao me je na kavu nakon predavanja.</a:t>
            </a:r>
            <a:endParaRPr b="0" lang="bs-BA" sz="16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600" spc="-1" strike="noStrike">
                <a:solidFill>
                  <a:srgbClr val="009bdd"/>
                </a:solidFill>
                <a:latin typeface="Arial"/>
              </a:rPr>
              <a:t>Rekao sam mu da imam web-stranicu i da znam relativno dobro JavaScript.</a:t>
            </a:r>
            <a:endParaRPr b="0" lang="bs-BA" sz="16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600" spc="-1" strike="noStrike">
                <a:solidFill>
                  <a:srgbClr val="009bdd"/>
                </a:solidFill>
                <a:latin typeface="Arial"/>
              </a:rPr>
              <a:t>Pa mi je profesor Ivan Aleksi predložio da napravim asembler i emulator za PicoBlaze koji se može vrtjeti u internetskom pregledniku.</a:t>
            </a:r>
            <a:endParaRPr b="0" lang="bs-BA" sz="16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600" spc="-1" strike="noStrike">
                <a:solidFill>
                  <a:srgbClr val="009bdd"/>
                </a:solidFill>
                <a:latin typeface="Arial"/>
              </a:rPr>
              <a:t>PicoBlaze je malo računalo koje proizvodi tvrtka Xilinx, i on se koristi na laboratorijskim i auditornim vježbama iz Arhitekture računala kao primjer jednostavnog računala.</a:t>
            </a:r>
            <a:endParaRPr b="0" lang="bs-BA" sz="16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1" lang="bs-BA" sz="1600" spc="-1" strike="noStrike">
                <a:solidFill>
                  <a:srgbClr val="009bdd"/>
                </a:solidFill>
                <a:latin typeface="Arial"/>
              </a:rPr>
              <a:t>Profesor Ivan Aleksi se je bojao da, ukoliko se zbog pandemije ukinu fizičke laboratorijske vježbe, studenti će naletjeti na probleme pokušavajući koristiti postojeće asemblere i emulatore za PicoBlaze na svojim računalima. Po mom mišljenju, taj strah bio je realan.</a:t>
            </a:r>
            <a:endParaRPr b="0" lang="bs-BA" sz="16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56F939A-75FE-4CE8-BA9A-05AE201BB100}" type="slidenum">
              <a:t>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09926378-C672-43EC-B5BA-CA73E5331CAE}" type="datetime1">
              <a:rPr lang="en-US"/>
              <a:t>10/09/2023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Kompatibilnost s browserima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000" spc="-1" strike="noStrike">
                <a:solidFill>
                  <a:srgbClr val="009bdd"/>
                </a:solidFill>
                <a:latin typeface="Arial"/>
              </a:rPr>
              <a:t>Ciljao sam na Firefox 52.9 ESR.</a:t>
            </a:r>
            <a:endParaRPr b="0" lang="bs-BA" sz="20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000" spc="-1" strike="noStrike">
                <a:solidFill>
                  <a:srgbClr val="009bdd"/>
                </a:solidFill>
                <a:latin typeface="Arial"/>
              </a:rPr>
              <a:t>To je posljednja verzija Firefoxa koja se može vrtjeti na Windows XP-u i Windows Visti, te također verzija Firefoxa koja se dobije uz Solaris 11.4.</a:t>
            </a:r>
            <a:endParaRPr b="0" lang="bs-BA" sz="20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000" spc="-1" strike="noStrike">
                <a:solidFill>
                  <a:srgbClr val="009bdd"/>
                </a:solidFill>
                <a:latin typeface="Arial"/>
              </a:rPr>
              <a:t>Moderni Chrome</a:t>
            </a:r>
            <a:endParaRPr b="0" lang="bs-BA" sz="20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000" spc="-1" strike="noStrike">
                <a:solidFill>
                  <a:srgbClr val="009bdd"/>
                </a:solidFill>
                <a:latin typeface="Arial"/>
              </a:rPr>
              <a:t>Za to da radi u Chromeu, morao sam izmijeniti CSS (jer tooltipsi na “Play/Pause”, “Fast Forward”, “Single Step” i “Stop” nisu bili radili).</a:t>
            </a:r>
            <a:endParaRPr b="0" lang="bs-BA" sz="20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000" spc="-1" strike="noStrike">
                <a:solidFill>
                  <a:srgbClr val="009bdd"/>
                </a:solidFill>
                <a:latin typeface="Arial"/>
              </a:rPr>
              <a:t>WebPositive (bliski srodnik Safariju)</a:t>
            </a:r>
            <a:endParaRPr b="0" lang="bs-BA" sz="20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000" spc="-1" strike="noStrike">
                <a:solidFill>
                  <a:srgbClr val="009bdd"/>
                </a:solidFill>
                <a:latin typeface="Arial"/>
              </a:rPr>
              <a:t>Za to da radi u WebPositiveu, morao sam izmijeniti i CSS i JavaScript.</a:t>
            </a:r>
            <a:endParaRPr b="0" lang="bs-BA" sz="20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000" spc="-1" strike="noStrike">
                <a:solidFill>
                  <a:srgbClr val="009bdd"/>
                </a:solidFill>
                <a:latin typeface="Arial"/>
              </a:rPr>
              <a:t>Nisam uspio napraviti da “Download Hexadecimal” radi u WebPositiveu.</a:t>
            </a:r>
            <a:endParaRPr b="0" lang="bs-BA" sz="20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000" spc="-1" strike="noStrike">
                <a:solidFill>
                  <a:srgbClr val="009bdd"/>
                </a:solidFill>
                <a:latin typeface="Arial"/>
              </a:rPr>
              <a:t>Darko Nikolić tvrdi da je isprobao moj program na Macu u Safariju i u Operi i da funkcionira tamo.</a:t>
            </a:r>
            <a:endParaRPr b="0" lang="bs-BA" sz="20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F0D95C8-94FB-4C72-B7F3-822129F3C69A}" type="slidenum">
              <a:t>20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B69CCE23-232D-41BA-9036-3119AEA62702}" type="datetime1">
              <a:rPr lang="en-US"/>
              <a:t>10/09/2023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60000" cy="221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bs-BA" sz="3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Hvala na pozornosti!</a:t>
            </a:r>
            <a:endParaRPr b="0" lang="bs-BA" sz="3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6461293-442F-43EC-B9C9-B9CB79DD5646}" type="slidenum">
              <a:t>21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D4343255-193D-46E2-9F6D-9B30B8A9ED49}" type="datetime1">
              <a:rPr lang="en-US"/>
              <a:t>10/09/2023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Kako do njega...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  <a:hlinkClick r:id="rId1"/>
              </a:rPr>
              <a:t>https://flatassembler.github.io/PicoBlaze/PicoBlaze.html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 (stabilna verzija)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  <a:hlinkClick r:id="rId2"/>
              </a:rPr>
              <a:t>https://picoblaze-simulator.sourceforge.io/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 (stabilna verzija)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100" spc="-1" strike="noStrike">
                <a:solidFill>
                  <a:srgbClr val="009bdd"/>
                </a:solidFill>
                <a:latin typeface="Arial"/>
                <a:hlinkClick r:id="rId3"/>
              </a:rPr>
              <a:t>https://agustiza.github.io/PicoBlaze_Simulator_in_JS/PicoBlaze.html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 (nestabilna verzija)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D45D030-2F0B-4CB6-B57E-10B7EFA1B92E}" type="slidenum">
              <a:t>3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2513C771-73A6-44A9-A0DF-B11D51427072}" type="datetime1">
              <a:rPr lang="en-US"/>
              <a:t>10/09/2023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Kako se koristi...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Ukucamo (ili pasteamo) asemblerski kod...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...ili odaberemo neki od osam primjera iz flexboxa “Examples”.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1208160" y="945000"/>
            <a:ext cx="2220840" cy="1798200"/>
          </a:xfrm>
          <a:prstGeom prst="rect">
            <a:avLst/>
          </a:prstGeom>
          <a:ln w="18000">
            <a:noFill/>
          </a:ln>
        </p:spPr>
      </p:pic>
      <p:pic>
        <p:nvPicPr>
          <p:cNvPr id="94" name="" descr=""/>
          <p:cNvPicPr/>
          <p:nvPr/>
        </p:nvPicPr>
        <p:blipFill>
          <a:blip r:embed="rId2"/>
          <a:stretch/>
        </p:blipFill>
        <p:spPr>
          <a:xfrm>
            <a:off x="365760" y="2934000"/>
            <a:ext cx="4663440" cy="186660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31695E4-1F78-45DF-9B7C-A69602B80CE6}" type="slidenum">
              <a:t>4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49AC8D3D-D5B3-4EAE-BEB9-6A1D21548142}" type="datetime1">
              <a:rPr lang="en-US"/>
              <a:t>10/09/2023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Kako se koristi...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Ako želimo da nam se kod sintaksno oboji, kliknemo na gumb “Highlight Assembly”. To je daleko lakše isprogramirati u JavaScriptu nego da se kod automatski boja kako ga tipkamo.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685800" y="970920"/>
            <a:ext cx="3543120" cy="2915280"/>
          </a:xfrm>
          <a:prstGeom prst="rect">
            <a:avLst/>
          </a:prstGeom>
          <a:ln w="18000">
            <a:noFill/>
          </a:ln>
        </p:spPr>
      </p:pic>
      <p:pic>
        <p:nvPicPr>
          <p:cNvPr id="98" name="" descr=""/>
          <p:cNvPicPr/>
          <p:nvPr/>
        </p:nvPicPr>
        <p:blipFill>
          <a:blip r:embed="rId2"/>
          <a:stretch/>
        </p:blipFill>
        <p:spPr>
          <a:xfrm>
            <a:off x="228600" y="4114800"/>
            <a:ext cx="4343400" cy="337680"/>
          </a:xfrm>
          <a:prstGeom prst="rect">
            <a:avLst/>
          </a:prstGeom>
          <a:ln w="18000">
            <a:noFill/>
          </a:ln>
        </p:spPr>
      </p:pic>
      <p:sp>
        <p:nvSpPr>
          <p:cNvPr id="99" name=""/>
          <p:cNvSpPr/>
          <p:nvPr/>
        </p:nvSpPr>
        <p:spPr>
          <a:xfrm>
            <a:off x="0" y="3886200"/>
            <a:ext cx="1371600" cy="685800"/>
          </a:xfrm>
          <a:prstGeom prst="ellipse">
            <a:avLst/>
          </a:prstGeom>
          <a:noFill/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s-B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0D30B57-9B54-4166-ADC5-BC65300F1C63}" type="slidenum">
              <a:t>5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590F801B-B1F4-408F-846F-5926355A35EC}" type="datetime1">
              <a:rPr lang="en-US"/>
              <a:t>10/09/2023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Bugovi u syntax highlighteru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Sintaksni bojač koda nije bez bugova: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100" spc="-1" strike="noStrike">
                <a:solidFill>
                  <a:srgbClr val="009bdd"/>
                </a:solidFill>
                <a:latin typeface="Arial"/>
              </a:rPr>
              <a:t>Ne može highlightirati kodove koji sadrže znakove </a:t>
            </a:r>
            <a:r>
              <a:rPr b="0" i="1" lang="bs-BA" sz="2100" spc="-1" strike="noStrike">
                <a:solidFill>
                  <a:srgbClr val="009bdd"/>
                </a:solidFill>
                <a:latin typeface="Arial"/>
              </a:rPr>
              <a:t>&amp;</a:t>
            </a:r>
            <a:r>
              <a:rPr b="0" lang="bs-BA" sz="2100" spc="-1" strike="noStrike">
                <a:solidFill>
                  <a:srgbClr val="009bdd"/>
                </a:solidFill>
                <a:latin typeface="Arial"/>
              </a:rPr>
              <a:t>, </a:t>
            </a:r>
            <a:r>
              <a:rPr b="0" i="1" lang="bs-BA" sz="2100" spc="-1" strike="noStrike">
                <a:solidFill>
                  <a:srgbClr val="009bdd"/>
                </a:solidFill>
                <a:latin typeface="Arial"/>
              </a:rPr>
              <a:t>&lt;</a:t>
            </a:r>
            <a:r>
              <a:rPr b="0" lang="bs-BA" sz="2100" spc="-1" strike="noStrike">
                <a:solidFill>
                  <a:srgbClr val="009bdd"/>
                </a:solidFill>
                <a:latin typeface="Arial"/>
              </a:rPr>
              <a:t> i </a:t>
            </a:r>
            <a:r>
              <a:rPr b="0" i="1" lang="bs-BA" sz="2100" spc="-1" strike="noStrike">
                <a:solidFill>
                  <a:srgbClr val="009bdd"/>
                </a:solidFill>
                <a:latin typeface="Arial"/>
              </a:rPr>
              <a:t>&gt;</a:t>
            </a:r>
            <a:r>
              <a:rPr b="0" lang="bs-BA" sz="2100" spc="-1" strike="noStrike">
                <a:solidFill>
                  <a:srgbClr val="009bdd"/>
                </a:solidFill>
                <a:latin typeface="Arial"/>
              </a:rPr>
              <a:t>.</a:t>
            </a:r>
            <a:endParaRPr b="0" lang="bs-BA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100" spc="-1" strike="noStrike">
                <a:solidFill>
                  <a:srgbClr val="009bdd"/>
                </a:solidFill>
                <a:latin typeface="Arial"/>
              </a:rPr>
              <a:t>Netočno highlightira tokene </a:t>
            </a:r>
            <a:r>
              <a:rPr b="0" i="1" lang="bs-BA" sz="2100" spc="-1" strike="noStrike">
                <a:solidFill>
                  <a:srgbClr val="009bdd"/>
                </a:solidFill>
                <a:latin typeface="Arial"/>
              </a:rPr>
              <a:t>a</a:t>
            </a:r>
            <a:r>
              <a:rPr b="0" lang="bs-BA" sz="2100" spc="-1" strike="noStrike">
                <a:solidFill>
                  <a:srgbClr val="009bdd"/>
                </a:solidFill>
                <a:latin typeface="Arial"/>
              </a:rPr>
              <a:t>, </a:t>
            </a:r>
            <a:r>
              <a:rPr b="0" i="1" lang="bs-BA" sz="2100" spc="-1" strike="noStrike">
                <a:solidFill>
                  <a:srgbClr val="009bdd"/>
                </a:solidFill>
                <a:latin typeface="Arial"/>
              </a:rPr>
              <a:t>b</a:t>
            </a:r>
            <a:r>
              <a:rPr b="0" lang="bs-BA" sz="2100" spc="-1" strike="noStrike">
                <a:solidFill>
                  <a:srgbClr val="009bdd"/>
                </a:solidFill>
                <a:latin typeface="Arial"/>
              </a:rPr>
              <a:t> i </a:t>
            </a:r>
            <a:r>
              <a:rPr b="0" i="1" lang="bs-BA" sz="2100" spc="-1" strike="noStrike">
                <a:solidFill>
                  <a:srgbClr val="009bdd"/>
                </a:solidFill>
                <a:latin typeface="Arial"/>
              </a:rPr>
              <a:t>c</a:t>
            </a:r>
            <a:r>
              <a:rPr b="0" lang="bs-BA" sz="2100" spc="-1" strike="noStrike">
                <a:solidFill>
                  <a:srgbClr val="009bdd"/>
                </a:solidFill>
                <a:latin typeface="Arial"/>
              </a:rPr>
              <a:t> kad su heksadekadske konstante (uvijek ih highlightira kao da su flagovi).</a:t>
            </a:r>
            <a:endParaRPr b="0" lang="bs-BA" sz="21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1143000" y="2743200"/>
            <a:ext cx="1737000" cy="72360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BBC3D06-0BD8-4D07-9506-B523D126A44C}" type="slidenum">
              <a:t>6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091DE798-B8DB-448D-B82B-0BDE93AB75CA}" type="datetime1">
              <a:rPr lang="en-US"/>
              <a:t>10/09/2023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Kako se koristi...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Kada želimo da se kod asemblira, kliknemo na gumb “Assemble”.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137160" y="1143000"/>
            <a:ext cx="4892040" cy="380520"/>
          </a:xfrm>
          <a:prstGeom prst="rect">
            <a:avLst/>
          </a:prstGeom>
          <a:ln w="18000">
            <a:noFill/>
          </a:ln>
        </p:spPr>
      </p:pic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685800" y="1600200"/>
            <a:ext cx="3680280" cy="2976480"/>
          </a:xfrm>
          <a:prstGeom prst="rect">
            <a:avLst/>
          </a:prstGeom>
          <a:ln w="18000">
            <a:noFill/>
          </a:ln>
        </p:spPr>
      </p:pic>
      <p:sp>
        <p:nvSpPr>
          <p:cNvPr id="107" name=""/>
          <p:cNvSpPr/>
          <p:nvPr/>
        </p:nvSpPr>
        <p:spPr>
          <a:xfrm>
            <a:off x="4114800" y="914400"/>
            <a:ext cx="914400" cy="914400"/>
          </a:xfrm>
          <a:prstGeom prst="ellipse">
            <a:avLst/>
          </a:prstGeom>
          <a:noFill/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s-B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B011921-C636-4C7B-9D31-705E51146268}" type="slidenum">
              <a:t>7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CBE0962B-4B2E-43B4-BF8D-FD3EA871337D}" type="datetime1">
              <a:rPr lang="en-US"/>
              <a:t>10/09/2023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Kako se koristi...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Onda, možemo, recimo, kliknuti na Fast Forward...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228600" y="1143000"/>
            <a:ext cx="4625280" cy="2437920"/>
          </a:xfrm>
          <a:prstGeom prst="rect">
            <a:avLst/>
          </a:prstGeom>
          <a:ln w="18000">
            <a:noFill/>
          </a:ln>
        </p:spPr>
      </p:pic>
      <p:sp>
        <p:nvSpPr>
          <p:cNvPr id="111" name=""/>
          <p:cNvSpPr/>
          <p:nvPr/>
        </p:nvSpPr>
        <p:spPr>
          <a:xfrm>
            <a:off x="2057400" y="1143000"/>
            <a:ext cx="457200" cy="457200"/>
          </a:xfrm>
          <a:prstGeom prst="ellipse">
            <a:avLst/>
          </a:prstGeom>
          <a:noFill/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s-B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B81F284-4CEA-4067-8B37-51CA5612A1DF}" type="slidenum">
              <a:t>8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BC65E804-8467-40D3-9EDD-E5A297B1A0F9}" type="datetime1">
              <a:rPr lang="en-US"/>
              <a:t>10/09/2023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Kako se koristi...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Da bismo komunicirali s programima kao što je “Binary to Decimal” (prvi primjer u flexboxu “Examples” s lijeva), možemo koristiti SVG-ove generirane u JavaScriptu, koji predstavljaju switcheve, LED-ice i sedam-segmentne pokaznike.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335520" y="1143000"/>
            <a:ext cx="4693680" cy="195804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4DBB792-43A5-4BCB-844C-49FE0A2B7E59}" type="slidenum">
              <a:t>9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A4317B92-3F4C-4D34-BF9D-3D8013CBD566}" type="datetime1">
              <a:rPr lang="en-US"/>
              <a:t>10/09/2023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</TotalTime>
  <Application>LibreOffice/7.5.7.1$Windows_X86_64 LibreOffice_project/47eb0cf7efbacdee9b19ae25d6752381ede23126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2023-09-21T04:13:43Z</dcterms:created>
  <dc:creator/>
  <dc:description/>
  <dc:language>en-US</dc:language>
  <cp:lastModifiedBy/>
  <dcterms:modified xsi:type="dcterms:W3CDTF">2023-10-09T12:09:18Z</dcterms:modified>
  <cp:revision>11</cp:revision>
  <dc:subject/>
  <dc:title>Blue Curve</dc:title>
</cp:coreProperties>
</file>