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70" r:id="rId3"/>
    <p:sldId id="271" r:id="rId4"/>
    <p:sldId id="272" r:id="rId5"/>
    <p:sldId id="273" r:id="rId6"/>
    <p:sldId id="274" r:id="rId7"/>
    <p:sldId id="275" r:id="rId8"/>
    <p:sldId id="277" r:id="rId9"/>
    <p:sldId id="276" r:id="rId10"/>
    <p:sldId id="278" r:id="rId11"/>
    <p:sldId id="279" r:id="rId12"/>
    <p:sldId id="280" r:id="rId13"/>
    <p:sldId id="281" r:id="rId14"/>
    <p:sldId id="282" r:id="rId15"/>
    <p:sldId id="284" r:id="rId16"/>
    <p:sldId id="283" r:id="rId17"/>
    <p:sldId id="285" r:id="rId18"/>
    <p:sldId id="286" r:id="rId19"/>
    <p:sldId id="287" r:id="rId20"/>
    <p:sldId id="288" r:id="rId21"/>
    <p:sldId id="289"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3" autoAdjust="0"/>
    <p:restoredTop sz="94660"/>
  </p:normalViewPr>
  <p:slideViewPr>
    <p:cSldViewPr snapToGrid="0">
      <p:cViewPr varScale="1">
        <p:scale>
          <a:sx n="73" d="100"/>
          <a:sy n="73" d="100"/>
        </p:scale>
        <p:origin x="4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DB49C2-57E9-4BE5-91BA-01DCBBC2490A}" type="datetimeFigureOut">
              <a:rPr lang="en-US" smtClean="0"/>
              <a:t>1/10/2019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961DDF-59E3-427E-805B-50F28E601CF3}" type="slidenum">
              <a:rPr lang="en-US" smtClean="0"/>
              <a:t>‹#›</a:t>
            </a:fld>
            <a:endParaRPr lang="en-US"/>
          </a:p>
        </p:txBody>
      </p:sp>
    </p:spTree>
    <p:extLst>
      <p:ext uri="{BB962C8B-B14F-4D97-AF65-F5344CB8AC3E}">
        <p14:creationId xmlns:p14="http://schemas.microsoft.com/office/powerpoint/2010/main" val="3183932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7C19-5C8B-4664-B21D-E350D26305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6C0EB4-1CB2-47CF-A331-E347A071BA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CA79A3-03C3-466A-8CE1-647309813927}"/>
              </a:ext>
            </a:extLst>
          </p:cNvPr>
          <p:cNvSpPr>
            <a:spLocks noGrp="1"/>
          </p:cNvSpPr>
          <p:nvPr>
            <p:ph type="dt" sz="half" idx="10"/>
          </p:nvPr>
        </p:nvSpPr>
        <p:spPr/>
        <p:txBody>
          <a:bodyPr/>
          <a:lstStyle/>
          <a:p>
            <a:fld id="{523FCC4B-1F47-4284-9E3E-52D50F1B8926}" type="datetime1">
              <a:rPr lang="en-US" smtClean="0"/>
              <a:t>1/10/2019</a:t>
            </a:fld>
            <a:endParaRPr lang="en-US"/>
          </a:p>
        </p:txBody>
      </p:sp>
      <p:sp>
        <p:nvSpPr>
          <p:cNvPr id="5" name="Footer Placeholder 4">
            <a:extLst>
              <a:ext uri="{FF2B5EF4-FFF2-40B4-BE49-F238E27FC236}">
                <a16:creationId xmlns:a16="http://schemas.microsoft.com/office/drawing/2014/main" id="{CBE3B30E-E768-4D94-8E48-C2566A045E7B}"/>
              </a:ext>
            </a:extLst>
          </p:cNvPr>
          <p:cNvSpPr>
            <a:spLocks noGrp="1"/>
          </p:cNvSpPr>
          <p:nvPr>
            <p:ph type="ftr" sz="quarter" idx="11"/>
          </p:nvPr>
        </p:nvSpPr>
        <p:spPr/>
        <p:txBody>
          <a:bodyPr/>
          <a:lstStyle/>
          <a:p>
            <a:r>
              <a:rPr lang="en-US" dirty="0"/>
              <a:t>© Copyright Rahim Virani and others</a:t>
            </a:r>
          </a:p>
          <a:p>
            <a:r>
              <a:rPr lang="en-US" dirty="0"/>
              <a:t>NOT FOR DISTRIBUTION</a:t>
            </a:r>
          </a:p>
        </p:txBody>
      </p:sp>
      <p:sp>
        <p:nvSpPr>
          <p:cNvPr id="6" name="Slide Number Placeholder 5">
            <a:extLst>
              <a:ext uri="{FF2B5EF4-FFF2-40B4-BE49-F238E27FC236}">
                <a16:creationId xmlns:a16="http://schemas.microsoft.com/office/drawing/2014/main" id="{4990DD2D-D220-4088-A9CD-18666F40BB83}"/>
              </a:ext>
            </a:extLst>
          </p:cNvPr>
          <p:cNvSpPr>
            <a:spLocks noGrp="1"/>
          </p:cNvSpPr>
          <p:nvPr>
            <p:ph type="sldNum" sz="quarter" idx="12"/>
          </p:nvPr>
        </p:nvSpPr>
        <p:spPr/>
        <p:txBody>
          <a:bodyPr/>
          <a:lstStyle/>
          <a:p>
            <a:fld id="{28E35388-0F11-4343-8EFD-3F066E0366BA}" type="slidenum">
              <a:rPr lang="en-US" smtClean="0"/>
              <a:t>‹#›</a:t>
            </a:fld>
            <a:endParaRPr lang="en-US"/>
          </a:p>
        </p:txBody>
      </p:sp>
    </p:spTree>
    <p:extLst>
      <p:ext uri="{BB962C8B-B14F-4D97-AF65-F5344CB8AC3E}">
        <p14:creationId xmlns:p14="http://schemas.microsoft.com/office/powerpoint/2010/main" val="1010931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CD16A-6444-42CE-B473-16694F8A51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609E44-62CF-491F-AD76-24586C4E65C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7BC11-E596-464E-875C-1226548D9B0A}"/>
              </a:ext>
            </a:extLst>
          </p:cNvPr>
          <p:cNvSpPr>
            <a:spLocks noGrp="1"/>
          </p:cNvSpPr>
          <p:nvPr>
            <p:ph type="dt" sz="half" idx="10"/>
          </p:nvPr>
        </p:nvSpPr>
        <p:spPr/>
        <p:txBody>
          <a:bodyPr/>
          <a:lstStyle/>
          <a:p>
            <a:fld id="{44C73F3E-6098-431B-B28F-BB0D0F87D792}" type="datetime1">
              <a:rPr lang="en-US" smtClean="0"/>
              <a:t>1/10/2019</a:t>
            </a:fld>
            <a:endParaRPr lang="en-US"/>
          </a:p>
        </p:txBody>
      </p:sp>
      <p:sp>
        <p:nvSpPr>
          <p:cNvPr id="5" name="Footer Placeholder 4">
            <a:extLst>
              <a:ext uri="{FF2B5EF4-FFF2-40B4-BE49-F238E27FC236}">
                <a16:creationId xmlns:a16="http://schemas.microsoft.com/office/drawing/2014/main" id="{86A76280-9F15-48F5-8E5F-FBBF35CEBC0F}"/>
              </a:ext>
            </a:extLst>
          </p:cNvPr>
          <p:cNvSpPr>
            <a:spLocks noGrp="1"/>
          </p:cNvSpPr>
          <p:nvPr>
            <p:ph type="ftr" sz="quarter" idx="11"/>
          </p:nvPr>
        </p:nvSpPr>
        <p:spPr/>
        <p:txBody>
          <a:bodyPr/>
          <a:lstStyle/>
          <a:p>
            <a:r>
              <a:rPr lang="en-US"/>
              <a:t>© Copyright Rahim Virani and others NOT FOR DISTRIBUTION</a:t>
            </a:r>
          </a:p>
        </p:txBody>
      </p:sp>
      <p:sp>
        <p:nvSpPr>
          <p:cNvPr id="6" name="Slide Number Placeholder 5">
            <a:extLst>
              <a:ext uri="{FF2B5EF4-FFF2-40B4-BE49-F238E27FC236}">
                <a16:creationId xmlns:a16="http://schemas.microsoft.com/office/drawing/2014/main" id="{2C93A725-B9C4-4D45-B20D-56EE1EB67802}"/>
              </a:ext>
            </a:extLst>
          </p:cNvPr>
          <p:cNvSpPr>
            <a:spLocks noGrp="1"/>
          </p:cNvSpPr>
          <p:nvPr>
            <p:ph type="sldNum" sz="quarter" idx="12"/>
          </p:nvPr>
        </p:nvSpPr>
        <p:spPr/>
        <p:txBody>
          <a:bodyPr/>
          <a:lstStyle/>
          <a:p>
            <a:fld id="{28E35388-0F11-4343-8EFD-3F066E0366BA}" type="slidenum">
              <a:rPr lang="en-US" smtClean="0"/>
              <a:t>‹#›</a:t>
            </a:fld>
            <a:endParaRPr lang="en-US"/>
          </a:p>
        </p:txBody>
      </p:sp>
    </p:spTree>
    <p:extLst>
      <p:ext uri="{BB962C8B-B14F-4D97-AF65-F5344CB8AC3E}">
        <p14:creationId xmlns:p14="http://schemas.microsoft.com/office/powerpoint/2010/main" val="341102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82378C-F216-4162-A461-27EAC9794F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5460C5-3D4C-4DA8-84E7-EC8E504EF6D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07F0FA-C8CD-4725-90DE-071A70F87AE2}"/>
              </a:ext>
            </a:extLst>
          </p:cNvPr>
          <p:cNvSpPr>
            <a:spLocks noGrp="1"/>
          </p:cNvSpPr>
          <p:nvPr>
            <p:ph type="dt" sz="half" idx="10"/>
          </p:nvPr>
        </p:nvSpPr>
        <p:spPr/>
        <p:txBody>
          <a:bodyPr/>
          <a:lstStyle/>
          <a:p>
            <a:fld id="{774834EB-5A75-43DE-A914-419F548B99A4}" type="datetime1">
              <a:rPr lang="en-US" smtClean="0"/>
              <a:t>1/10/2019</a:t>
            </a:fld>
            <a:endParaRPr lang="en-US"/>
          </a:p>
        </p:txBody>
      </p:sp>
      <p:sp>
        <p:nvSpPr>
          <p:cNvPr id="5" name="Footer Placeholder 4">
            <a:extLst>
              <a:ext uri="{FF2B5EF4-FFF2-40B4-BE49-F238E27FC236}">
                <a16:creationId xmlns:a16="http://schemas.microsoft.com/office/drawing/2014/main" id="{004166BF-38B7-4A3D-A353-61720EA4B003}"/>
              </a:ext>
            </a:extLst>
          </p:cNvPr>
          <p:cNvSpPr>
            <a:spLocks noGrp="1"/>
          </p:cNvSpPr>
          <p:nvPr>
            <p:ph type="ftr" sz="quarter" idx="11"/>
          </p:nvPr>
        </p:nvSpPr>
        <p:spPr/>
        <p:txBody>
          <a:bodyPr/>
          <a:lstStyle/>
          <a:p>
            <a:r>
              <a:rPr lang="en-US"/>
              <a:t>© Copyright Rahim Virani and others NOT FOR DISTRIBUTION</a:t>
            </a:r>
          </a:p>
        </p:txBody>
      </p:sp>
      <p:sp>
        <p:nvSpPr>
          <p:cNvPr id="6" name="Slide Number Placeholder 5">
            <a:extLst>
              <a:ext uri="{FF2B5EF4-FFF2-40B4-BE49-F238E27FC236}">
                <a16:creationId xmlns:a16="http://schemas.microsoft.com/office/drawing/2014/main" id="{D88F4484-C813-4E90-A7EA-2B266B7194D2}"/>
              </a:ext>
            </a:extLst>
          </p:cNvPr>
          <p:cNvSpPr>
            <a:spLocks noGrp="1"/>
          </p:cNvSpPr>
          <p:nvPr>
            <p:ph type="sldNum" sz="quarter" idx="12"/>
          </p:nvPr>
        </p:nvSpPr>
        <p:spPr/>
        <p:txBody>
          <a:bodyPr/>
          <a:lstStyle/>
          <a:p>
            <a:fld id="{28E35388-0F11-4343-8EFD-3F066E0366BA}" type="slidenum">
              <a:rPr lang="en-US" smtClean="0"/>
              <a:t>‹#›</a:t>
            </a:fld>
            <a:endParaRPr lang="en-US"/>
          </a:p>
        </p:txBody>
      </p:sp>
    </p:spTree>
    <p:extLst>
      <p:ext uri="{BB962C8B-B14F-4D97-AF65-F5344CB8AC3E}">
        <p14:creationId xmlns:p14="http://schemas.microsoft.com/office/powerpoint/2010/main" val="2929256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034B-2B0C-4A2A-BFD5-314A5E5B7E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D4403D-CD28-4F87-8F92-A021AC2D775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745969-9EF5-47EC-87E5-69D62F8F9E38}"/>
              </a:ext>
            </a:extLst>
          </p:cNvPr>
          <p:cNvSpPr>
            <a:spLocks noGrp="1"/>
          </p:cNvSpPr>
          <p:nvPr>
            <p:ph type="dt" sz="half" idx="10"/>
          </p:nvPr>
        </p:nvSpPr>
        <p:spPr/>
        <p:txBody>
          <a:bodyPr/>
          <a:lstStyle/>
          <a:p>
            <a:fld id="{B3622764-AE63-42D0-9D5E-2D114CE5017A}" type="datetime1">
              <a:rPr lang="en-US" smtClean="0"/>
              <a:t>1/10/2019</a:t>
            </a:fld>
            <a:endParaRPr lang="en-US"/>
          </a:p>
        </p:txBody>
      </p:sp>
      <p:sp>
        <p:nvSpPr>
          <p:cNvPr id="5" name="Footer Placeholder 4">
            <a:extLst>
              <a:ext uri="{FF2B5EF4-FFF2-40B4-BE49-F238E27FC236}">
                <a16:creationId xmlns:a16="http://schemas.microsoft.com/office/drawing/2014/main" id="{3990577E-5479-4D75-8AF0-9606B2394368}"/>
              </a:ext>
            </a:extLst>
          </p:cNvPr>
          <p:cNvSpPr>
            <a:spLocks noGrp="1"/>
          </p:cNvSpPr>
          <p:nvPr>
            <p:ph type="ftr" sz="quarter" idx="11"/>
          </p:nvPr>
        </p:nvSpPr>
        <p:spPr/>
        <p:txBody>
          <a:bodyPr/>
          <a:lstStyle/>
          <a:p>
            <a:r>
              <a:rPr lang="en-US"/>
              <a:t>© Copyright Rahim Virani and others NOT FOR DISTRIBUTION</a:t>
            </a:r>
          </a:p>
        </p:txBody>
      </p:sp>
      <p:sp>
        <p:nvSpPr>
          <p:cNvPr id="6" name="Slide Number Placeholder 5">
            <a:extLst>
              <a:ext uri="{FF2B5EF4-FFF2-40B4-BE49-F238E27FC236}">
                <a16:creationId xmlns:a16="http://schemas.microsoft.com/office/drawing/2014/main" id="{B6D8125B-E82D-4F82-93FF-9E0F1172154E}"/>
              </a:ext>
            </a:extLst>
          </p:cNvPr>
          <p:cNvSpPr>
            <a:spLocks noGrp="1"/>
          </p:cNvSpPr>
          <p:nvPr>
            <p:ph type="sldNum" sz="quarter" idx="12"/>
          </p:nvPr>
        </p:nvSpPr>
        <p:spPr/>
        <p:txBody>
          <a:bodyPr/>
          <a:lstStyle/>
          <a:p>
            <a:fld id="{28E35388-0F11-4343-8EFD-3F066E0366BA}" type="slidenum">
              <a:rPr lang="en-US" smtClean="0"/>
              <a:t>‹#›</a:t>
            </a:fld>
            <a:endParaRPr lang="en-US"/>
          </a:p>
        </p:txBody>
      </p:sp>
    </p:spTree>
    <p:extLst>
      <p:ext uri="{BB962C8B-B14F-4D97-AF65-F5344CB8AC3E}">
        <p14:creationId xmlns:p14="http://schemas.microsoft.com/office/powerpoint/2010/main" val="3283920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7175-6228-45D4-971D-0F47C04A68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648ABF-40E7-455B-B3F5-8B7CDD9F07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2008FC9-5891-4F52-B1AF-8366962A5776}"/>
              </a:ext>
            </a:extLst>
          </p:cNvPr>
          <p:cNvSpPr>
            <a:spLocks noGrp="1"/>
          </p:cNvSpPr>
          <p:nvPr>
            <p:ph type="dt" sz="half" idx="10"/>
          </p:nvPr>
        </p:nvSpPr>
        <p:spPr/>
        <p:txBody>
          <a:bodyPr/>
          <a:lstStyle/>
          <a:p>
            <a:fld id="{58AE761C-E7DE-475B-8830-5CD62A1DC336}" type="datetime1">
              <a:rPr lang="en-US" smtClean="0"/>
              <a:t>1/10/2019</a:t>
            </a:fld>
            <a:endParaRPr lang="en-US"/>
          </a:p>
        </p:txBody>
      </p:sp>
      <p:sp>
        <p:nvSpPr>
          <p:cNvPr id="5" name="Footer Placeholder 4">
            <a:extLst>
              <a:ext uri="{FF2B5EF4-FFF2-40B4-BE49-F238E27FC236}">
                <a16:creationId xmlns:a16="http://schemas.microsoft.com/office/drawing/2014/main" id="{0A1C33D0-4DA0-4197-BF69-C9505A38F905}"/>
              </a:ext>
            </a:extLst>
          </p:cNvPr>
          <p:cNvSpPr>
            <a:spLocks noGrp="1"/>
          </p:cNvSpPr>
          <p:nvPr>
            <p:ph type="ftr" sz="quarter" idx="11"/>
          </p:nvPr>
        </p:nvSpPr>
        <p:spPr/>
        <p:txBody>
          <a:bodyPr/>
          <a:lstStyle/>
          <a:p>
            <a:r>
              <a:rPr lang="en-US"/>
              <a:t>© Copyright Rahim Virani and others NOT FOR DISTRIBUTION</a:t>
            </a:r>
          </a:p>
        </p:txBody>
      </p:sp>
      <p:sp>
        <p:nvSpPr>
          <p:cNvPr id="6" name="Slide Number Placeholder 5">
            <a:extLst>
              <a:ext uri="{FF2B5EF4-FFF2-40B4-BE49-F238E27FC236}">
                <a16:creationId xmlns:a16="http://schemas.microsoft.com/office/drawing/2014/main" id="{54DB0478-C670-4325-A70F-5915DE68C092}"/>
              </a:ext>
            </a:extLst>
          </p:cNvPr>
          <p:cNvSpPr>
            <a:spLocks noGrp="1"/>
          </p:cNvSpPr>
          <p:nvPr>
            <p:ph type="sldNum" sz="quarter" idx="12"/>
          </p:nvPr>
        </p:nvSpPr>
        <p:spPr/>
        <p:txBody>
          <a:bodyPr/>
          <a:lstStyle/>
          <a:p>
            <a:fld id="{28E35388-0F11-4343-8EFD-3F066E0366BA}" type="slidenum">
              <a:rPr lang="en-US" smtClean="0"/>
              <a:t>‹#›</a:t>
            </a:fld>
            <a:endParaRPr lang="en-US"/>
          </a:p>
        </p:txBody>
      </p:sp>
    </p:spTree>
    <p:extLst>
      <p:ext uri="{BB962C8B-B14F-4D97-AF65-F5344CB8AC3E}">
        <p14:creationId xmlns:p14="http://schemas.microsoft.com/office/powerpoint/2010/main" val="49587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0D759-A1F9-4FB6-98B6-1B604FE882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DF0A19-48EB-4EEC-9D3E-1E68A799113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F69F8B-BBC8-4CC8-A3D2-70F022AC9D6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E4B200-6BC0-4C4D-A06A-AD9C4EE2A54F}"/>
              </a:ext>
            </a:extLst>
          </p:cNvPr>
          <p:cNvSpPr>
            <a:spLocks noGrp="1"/>
          </p:cNvSpPr>
          <p:nvPr>
            <p:ph type="dt" sz="half" idx="10"/>
          </p:nvPr>
        </p:nvSpPr>
        <p:spPr/>
        <p:txBody>
          <a:bodyPr/>
          <a:lstStyle/>
          <a:p>
            <a:fld id="{2137C9A8-87CA-411B-A9DE-FBDAC5AEC336}" type="datetime1">
              <a:rPr lang="en-US" smtClean="0"/>
              <a:t>1/10/2019</a:t>
            </a:fld>
            <a:endParaRPr lang="en-US"/>
          </a:p>
        </p:txBody>
      </p:sp>
      <p:sp>
        <p:nvSpPr>
          <p:cNvPr id="6" name="Footer Placeholder 5">
            <a:extLst>
              <a:ext uri="{FF2B5EF4-FFF2-40B4-BE49-F238E27FC236}">
                <a16:creationId xmlns:a16="http://schemas.microsoft.com/office/drawing/2014/main" id="{22D3E9ED-F41E-44BD-8F1E-56CAB5313B16}"/>
              </a:ext>
            </a:extLst>
          </p:cNvPr>
          <p:cNvSpPr>
            <a:spLocks noGrp="1"/>
          </p:cNvSpPr>
          <p:nvPr>
            <p:ph type="ftr" sz="quarter" idx="11"/>
          </p:nvPr>
        </p:nvSpPr>
        <p:spPr/>
        <p:txBody>
          <a:bodyPr/>
          <a:lstStyle/>
          <a:p>
            <a:r>
              <a:rPr lang="en-US"/>
              <a:t>© Copyright Rahim Virani and others NOT FOR DISTRIBUTION</a:t>
            </a:r>
          </a:p>
        </p:txBody>
      </p:sp>
      <p:sp>
        <p:nvSpPr>
          <p:cNvPr id="7" name="Slide Number Placeholder 6">
            <a:extLst>
              <a:ext uri="{FF2B5EF4-FFF2-40B4-BE49-F238E27FC236}">
                <a16:creationId xmlns:a16="http://schemas.microsoft.com/office/drawing/2014/main" id="{0F6F532F-BCED-4971-916E-97CA9871E5DC}"/>
              </a:ext>
            </a:extLst>
          </p:cNvPr>
          <p:cNvSpPr>
            <a:spLocks noGrp="1"/>
          </p:cNvSpPr>
          <p:nvPr>
            <p:ph type="sldNum" sz="quarter" idx="12"/>
          </p:nvPr>
        </p:nvSpPr>
        <p:spPr/>
        <p:txBody>
          <a:bodyPr/>
          <a:lstStyle/>
          <a:p>
            <a:fld id="{28E35388-0F11-4343-8EFD-3F066E0366BA}" type="slidenum">
              <a:rPr lang="en-US" smtClean="0"/>
              <a:t>‹#›</a:t>
            </a:fld>
            <a:endParaRPr lang="en-US"/>
          </a:p>
        </p:txBody>
      </p:sp>
    </p:spTree>
    <p:extLst>
      <p:ext uri="{BB962C8B-B14F-4D97-AF65-F5344CB8AC3E}">
        <p14:creationId xmlns:p14="http://schemas.microsoft.com/office/powerpoint/2010/main" val="1909129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12263-990F-4361-9864-68DD1D3F10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010373-AF83-4AC0-BE02-4904BC6146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5580D34-2F41-4205-8D14-6DE80105484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AC58E5-C49B-48C3-B6FD-E6E22F5CDD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F5DC860-2F00-49B7-AC36-9CDB28DEEE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EE1082-9505-480F-A07A-AD472C304431}"/>
              </a:ext>
            </a:extLst>
          </p:cNvPr>
          <p:cNvSpPr>
            <a:spLocks noGrp="1"/>
          </p:cNvSpPr>
          <p:nvPr>
            <p:ph type="dt" sz="half" idx="10"/>
          </p:nvPr>
        </p:nvSpPr>
        <p:spPr/>
        <p:txBody>
          <a:bodyPr/>
          <a:lstStyle/>
          <a:p>
            <a:fld id="{5A560771-7F64-4686-8E30-483430FBBB23}" type="datetime1">
              <a:rPr lang="en-US" smtClean="0"/>
              <a:t>1/10/2019</a:t>
            </a:fld>
            <a:endParaRPr lang="en-US"/>
          </a:p>
        </p:txBody>
      </p:sp>
      <p:sp>
        <p:nvSpPr>
          <p:cNvPr id="8" name="Footer Placeholder 7">
            <a:extLst>
              <a:ext uri="{FF2B5EF4-FFF2-40B4-BE49-F238E27FC236}">
                <a16:creationId xmlns:a16="http://schemas.microsoft.com/office/drawing/2014/main" id="{74C52C7E-3699-4DD5-97A7-BAF6C1091886}"/>
              </a:ext>
            </a:extLst>
          </p:cNvPr>
          <p:cNvSpPr>
            <a:spLocks noGrp="1"/>
          </p:cNvSpPr>
          <p:nvPr>
            <p:ph type="ftr" sz="quarter" idx="11"/>
          </p:nvPr>
        </p:nvSpPr>
        <p:spPr/>
        <p:txBody>
          <a:bodyPr/>
          <a:lstStyle/>
          <a:p>
            <a:r>
              <a:rPr lang="en-US"/>
              <a:t>© Copyright Rahim Virani and others NOT FOR DISTRIBUTION</a:t>
            </a:r>
          </a:p>
        </p:txBody>
      </p:sp>
      <p:sp>
        <p:nvSpPr>
          <p:cNvPr id="9" name="Slide Number Placeholder 8">
            <a:extLst>
              <a:ext uri="{FF2B5EF4-FFF2-40B4-BE49-F238E27FC236}">
                <a16:creationId xmlns:a16="http://schemas.microsoft.com/office/drawing/2014/main" id="{D6C999C1-9F9E-4F50-B60D-8EE7063CE6E0}"/>
              </a:ext>
            </a:extLst>
          </p:cNvPr>
          <p:cNvSpPr>
            <a:spLocks noGrp="1"/>
          </p:cNvSpPr>
          <p:nvPr>
            <p:ph type="sldNum" sz="quarter" idx="12"/>
          </p:nvPr>
        </p:nvSpPr>
        <p:spPr/>
        <p:txBody>
          <a:bodyPr/>
          <a:lstStyle/>
          <a:p>
            <a:fld id="{28E35388-0F11-4343-8EFD-3F066E0366BA}" type="slidenum">
              <a:rPr lang="en-US" smtClean="0"/>
              <a:t>‹#›</a:t>
            </a:fld>
            <a:endParaRPr lang="en-US"/>
          </a:p>
        </p:txBody>
      </p:sp>
    </p:spTree>
    <p:extLst>
      <p:ext uri="{BB962C8B-B14F-4D97-AF65-F5344CB8AC3E}">
        <p14:creationId xmlns:p14="http://schemas.microsoft.com/office/powerpoint/2010/main" val="2909599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4BCDB-7CC6-43DD-87DF-553228EB86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1EE195-9C01-4B93-A11B-7CFAFB39C030}"/>
              </a:ext>
            </a:extLst>
          </p:cNvPr>
          <p:cNvSpPr>
            <a:spLocks noGrp="1"/>
          </p:cNvSpPr>
          <p:nvPr>
            <p:ph type="dt" sz="half" idx="10"/>
          </p:nvPr>
        </p:nvSpPr>
        <p:spPr/>
        <p:txBody>
          <a:bodyPr/>
          <a:lstStyle/>
          <a:p>
            <a:fld id="{244FFC5F-BCB7-40E5-9D8F-FA2A0899958E}" type="datetime1">
              <a:rPr lang="en-US" smtClean="0"/>
              <a:t>1/10/2019</a:t>
            </a:fld>
            <a:endParaRPr lang="en-US"/>
          </a:p>
        </p:txBody>
      </p:sp>
      <p:sp>
        <p:nvSpPr>
          <p:cNvPr id="4" name="Footer Placeholder 3">
            <a:extLst>
              <a:ext uri="{FF2B5EF4-FFF2-40B4-BE49-F238E27FC236}">
                <a16:creationId xmlns:a16="http://schemas.microsoft.com/office/drawing/2014/main" id="{8E202523-B575-424E-85E2-B23E6E0400B9}"/>
              </a:ext>
            </a:extLst>
          </p:cNvPr>
          <p:cNvSpPr>
            <a:spLocks noGrp="1"/>
          </p:cNvSpPr>
          <p:nvPr>
            <p:ph type="ftr" sz="quarter" idx="11"/>
          </p:nvPr>
        </p:nvSpPr>
        <p:spPr/>
        <p:txBody>
          <a:bodyPr/>
          <a:lstStyle/>
          <a:p>
            <a:r>
              <a:rPr lang="en-US"/>
              <a:t>© Copyright Rahim Virani and others NOT FOR DISTRIBUTION</a:t>
            </a:r>
          </a:p>
        </p:txBody>
      </p:sp>
      <p:sp>
        <p:nvSpPr>
          <p:cNvPr id="5" name="Slide Number Placeholder 4">
            <a:extLst>
              <a:ext uri="{FF2B5EF4-FFF2-40B4-BE49-F238E27FC236}">
                <a16:creationId xmlns:a16="http://schemas.microsoft.com/office/drawing/2014/main" id="{45156700-5392-4D79-A58A-EAF14D180B63}"/>
              </a:ext>
            </a:extLst>
          </p:cNvPr>
          <p:cNvSpPr>
            <a:spLocks noGrp="1"/>
          </p:cNvSpPr>
          <p:nvPr>
            <p:ph type="sldNum" sz="quarter" idx="12"/>
          </p:nvPr>
        </p:nvSpPr>
        <p:spPr/>
        <p:txBody>
          <a:bodyPr/>
          <a:lstStyle/>
          <a:p>
            <a:fld id="{28E35388-0F11-4343-8EFD-3F066E0366BA}" type="slidenum">
              <a:rPr lang="en-US" smtClean="0"/>
              <a:t>‹#›</a:t>
            </a:fld>
            <a:endParaRPr lang="en-US"/>
          </a:p>
        </p:txBody>
      </p:sp>
    </p:spTree>
    <p:extLst>
      <p:ext uri="{BB962C8B-B14F-4D97-AF65-F5344CB8AC3E}">
        <p14:creationId xmlns:p14="http://schemas.microsoft.com/office/powerpoint/2010/main" val="2213286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C9919A-2139-43E5-B67F-CDD4D9979DA7}"/>
              </a:ext>
            </a:extLst>
          </p:cNvPr>
          <p:cNvSpPr>
            <a:spLocks noGrp="1"/>
          </p:cNvSpPr>
          <p:nvPr>
            <p:ph type="dt" sz="half" idx="10"/>
          </p:nvPr>
        </p:nvSpPr>
        <p:spPr/>
        <p:txBody>
          <a:bodyPr/>
          <a:lstStyle/>
          <a:p>
            <a:fld id="{E0390407-8002-4668-A534-CE160201E2D0}" type="datetime1">
              <a:rPr lang="en-US" smtClean="0"/>
              <a:t>1/10/2019</a:t>
            </a:fld>
            <a:endParaRPr lang="en-US"/>
          </a:p>
        </p:txBody>
      </p:sp>
      <p:sp>
        <p:nvSpPr>
          <p:cNvPr id="3" name="Footer Placeholder 2">
            <a:extLst>
              <a:ext uri="{FF2B5EF4-FFF2-40B4-BE49-F238E27FC236}">
                <a16:creationId xmlns:a16="http://schemas.microsoft.com/office/drawing/2014/main" id="{2504558A-4EBF-4415-88A9-0C8B4EFC563E}"/>
              </a:ext>
            </a:extLst>
          </p:cNvPr>
          <p:cNvSpPr>
            <a:spLocks noGrp="1"/>
          </p:cNvSpPr>
          <p:nvPr>
            <p:ph type="ftr" sz="quarter" idx="11"/>
          </p:nvPr>
        </p:nvSpPr>
        <p:spPr/>
        <p:txBody>
          <a:bodyPr/>
          <a:lstStyle/>
          <a:p>
            <a:r>
              <a:rPr lang="en-US"/>
              <a:t>© Copyright Rahim Virani and others NOT FOR DISTRIBUTION</a:t>
            </a:r>
          </a:p>
        </p:txBody>
      </p:sp>
      <p:sp>
        <p:nvSpPr>
          <p:cNvPr id="4" name="Slide Number Placeholder 3">
            <a:extLst>
              <a:ext uri="{FF2B5EF4-FFF2-40B4-BE49-F238E27FC236}">
                <a16:creationId xmlns:a16="http://schemas.microsoft.com/office/drawing/2014/main" id="{EFE44C81-97CA-43AD-B2BC-F6E0D65FFEA6}"/>
              </a:ext>
            </a:extLst>
          </p:cNvPr>
          <p:cNvSpPr>
            <a:spLocks noGrp="1"/>
          </p:cNvSpPr>
          <p:nvPr>
            <p:ph type="sldNum" sz="quarter" idx="12"/>
          </p:nvPr>
        </p:nvSpPr>
        <p:spPr/>
        <p:txBody>
          <a:bodyPr/>
          <a:lstStyle/>
          <a:p>
            <a:fld id="{28E35388-0F11-4343-8EFD-3F066E0366BA}" type="slidenum">
              <a:rPr lang="en-US" smtClean="0"/>
              <a:t>‹#›</a:t>
            </a:fld>
            <a:endParaRPr lang="en-US"/>
          </a:p>
        </p:txBody>
      </p:sp>
    </p:spTree>
    <p:extLst>
      <p:ext uri="{BB962C8B-B14F-4D97-AF65-F5344CB8AC3E}">
        <p14:creationId xmlns:p14="http://schemas.microsoft.com/office/powerpoint/2010/main" val="414890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99A42-3A0C-4279-98A7-A446AC3226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25F47E-44A2-42F1-B5E6-57C87F6131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253548-5C7A-46E3-AAB9-7A5AF37407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AD4B09-465C-41C4-BEB5-56CFAFC70105}"/>
              </a:ext>
            </a:extLst>
          </p:cNvPr>
          <p:cNvSpPr>
            <a:spLocks noGrp="1"/>
          </p:cNvSpPr>
          <p:nvPr>
            <p:ph type="dt" sz="half" idx="10"/>
          </p:nvPr>
        </p:nvSpPr>
        <p:spPr/>
        <p:txBody>
          <a:bodyPr/>
          <a:lstStyle/>
          <a:p>
            <a:fld id="{3B814F4F-64B7-43A8-95F8-6070D3390B61}" type="datetime1">
              <a:rPr lang="en-US" smtClean="0"/>
              <a:t>1/10/2019</a:t>
            </a:fld>
            <a:endParaRPr lang="en-US"/>
          </a:p>
        </p:txBody>
      </p:sp>
      <p:sp>
        <p:nvSpPr>
          <p:cNvPr id="6" name="Footer Placeholder 5">
            <a:extLst>
              <a:ext uri="{FF2B5EF4-FFF2-40B4-BE49-F238E27FC236}">
                <a16:creationId xmlns:a16="http://schemas.microsoft.com/office/drawing/2014/main" id="{A03807C1-B3B6-47F1-A81D-662D7DA4454F}"/>
              </a:ext>
            </a:extLst>
          </p:cNvPr>
          <p:cNvSpPr>
            <a:spLocks noGrp="1"/>
          </p:cNvSpPr>
          <p:nvPr>
            <p:ph type="ftr" sz="quarter" idx="11"/>
          </p:nvPr>
        </p:nvSpPr>
        <p:spPr/>
        <p:txBody>
          <a:bodyPr/>
          <a:lstStyle/>
          <a:p>
            <a:r>
              <a:rPr lang="en-US"/>
              <a:t>© Copyright Rahim Virani and others NOT FOR DISTRIBUTION</a:t>
            </a:r>
          </a:p>
        </p:txBody>
      </p:sp>
      <p:sp>
        <p:nvSpPr>
          <p:cNvPr id="7" name="Slide Number Placeholder 6">
            <a:extLst>
              <a:ext uri="{FF2B5EF4-FFF2-40B4-BE49-F238E27FC236}">
                <a16:creationId xmlns:a16="http://schemas.microsoft.com/office/drawing/2014/main" id="{BB09C6E4-6409-4D80-8B8D-55F0CEF51E42}"/>
              </a:ext>
            </a:extLst>
          </p:cNvPr>
          <p:cNvSpPr>
            <a:spLocks noGrp="1"/>
          </p:cNvSpPr>
          <p:nvPr>
            <p:ph type="sldNum" sz="quarter" idx="12"/>
          </p:nvPr>
        </p:nvSpPr>
        <p:spPr/>
        <p:txBody>
          <a:bodyPr/>
          <a:lstStyle/>
          <a:p>
            <a:fld id="{28E35388-0F11-4343-8EFD-3F066E0366BA}" type="slidenum">
              <a:rPr lang="en-US" smtClean="0"/>
              <a:t>‹#›</a:t>
            </a:fld>
            <a:endParaRPr lang="en-US"/>
          </a:p>
        </p:txBody>
      </p:sp>
    </p:spTree>
    <p:extLst>
      <p:ext uri="{BB962C8B-B14F-4D97-AF65-F5344CB8AC3E}">
        <p14:creationId xmlns:p14="http://schemas.microsoft.com/office/powerpoint/2010/main" val="720149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92C7B-6DFE-47F2-886E-01DF20B33D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598ED1-E069-4544-BCF4-ED1FBA73CF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B472D71-6BCB-4694-AC01-0E6F2D0B4C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77A4AF-6965-454B-A319-B68F636B1828}"/>
              </a:ext>
            </a:extLst>
          </p:cNvPr>
          <p:cNvSpPr>
            <a:spLocks noGrp="1"/>
          </p:cNvSpPr>
          <p:nvPr>
            <p:ph type="dt" sz="half" idx="10"/>
          </p:nvPr>
        </p:nvSpPr>
        <p:spPr/>
        <p:txBody>
          <a:bodyPr/>
          <a:lstStyle/>
          <a:p>
            <a:fld id="{93299533-CB9A-4F14-BDAB-DCB9E1150DB7}" type="datetime1">
              <a:rPr lang="en-US" smtClean="0"/>
              <a:t>1/10/2019</a:t>
            </a:fld>
            <a:endParaRPr lang="en-US"/>
          </a:p>
        </p:txBody>
      </p:sp>
      <p:sp>
        <p:nvSpPr>
          <p:cNvPr id="6" name="Footer Placeholder 5">
            <a:extLst>
              <a:ext uri="{FF2B5EF4-FFF2-40B4-BE49-F238E27FC236}">
                <a16:creationId xmlns:a16="http://schemas.microsoft.com/office/drawing/2014/main" id="{07C2E003-4504-45A3-978D-683950FED6AC}"/>
              </a:ext>
            </a:extLst>
          </p:cNvPr>
          <p:cNvSpPr>
            <a:spLocks noGrp="1"/>
          </p:cNvSpPr>
          <p:nvPr>
            <p:ph type="ftr" sz="quarter" idx="11"/>
          </p:nvPr>
        </p:nvSpPr>
        <p:spPr/>
        <p:txBody>
          <a:bodyPr/>
          <a:lstStyle/>
          <a:p>
            <a:r>
              <a:rPr lang="en-US"/>
              <a:t>© Copyright Rahim Virani and others NOT FOR DISTRIBUTION</a:t>
            </a:r>
          </a:p>
        </p:txBody>
      </p:sp>
      <p:sp>
        <p:nvSpPr>
          <p:cNvPr id="7" name="Slide Number Placeholder 6">
            <a:extLst>
              <a:ext uri="{FF2B5EF4-FFF2-40B4-BE49-F238E27FC236}">
                <a16:creationId xmlns:a16="http://schemas.microsoft.com/office/drawing/2014/main" id="{7D725829-3EAC-474A-B5A8-40E582F2678D}"/>
              </a:ext>
            </a:extLst>
          </p:cNvPr>
          <p:cNvSpPr>
            <a:spLocks noGrp="1"/>
          </p:cNvSpPr>
          <p:nvPr>
            <p:ph type="sldNum" sz="quarter" idx="12"/>
          </p:nvPr>
        </p:nvSpPr>
        <p:spPr/>
        <p:txBody>
          <a:bodyPr/>
          <a:lstStyle/>
          <a:p>
            <a:fld id="{28E35388-0F11-4343-8EFD-3F066E0366BA}" type="slidenum">
              <a:rPr lang="en-US" smtClean="0"/>
              <a:t>‹#›</a:t>
            </a:fld>
            <a:endParaRPr lang="en-US"/>
          </a:p>
        </p:txBody>
      </p:sp>
    </p:spTree>
    <p:extLst>
      <p:ext uri="{BB962C8B-B14F-4D97-AF65-F5344CB8AC3E}">
        <p14:creationId xmlns:p14="http://schemas.microsoft.com/office/powerpoint/2010/main" val="2274429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ADFF86-8B61-4AD9-B444-0E94D80221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A85D54-CC30-4FDE-8FBF-90E0E0B87F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F62AC-4276-4694-A2C9-3C979617CB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C17D7B-3E52-4833-944B-135AF8DA3F04}" type="datetime1">
              <a:rPr lang="en-US" smtClean="0"/>
              <a:t>1/10/2019</a:t>
            </a:fld>
            <a:endParaRPr lang="en-US"/>
          </a:p>
        </p:txBody>
      </p:sp>
      <p:sp>
        <p:nvSpPr>
          <p:cNvPr id="5" name="Footer Placeholder 4">
            <a:extLst>
              <a:ext uri="{FF2B5EF4-FFF2-40B4-BE49-F238E27FC236}">
                <a16:creationId xmlns:a16="http://schemas.microsoft.com/office/drawing/2014/main" id="{CE772C58-4887-45C9-BC52-CE61530BA3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Copyright Rahim Virani and others NOT FOR DISTRIBUTION</a:t>
            </a:r>
          </a:p>
        </p:txBody>
      </p:sp>
      <p:sp>
        <p:nvSpPr>
          <p:cNvPr id="6" name="Slide Number Placeholder 5">
            <a:extLst>
              <a:ext uri="{FF2B5EF4-FFF2-40B4-BE49-F238E27FC236}">
                <a16:creationId xmlns:a16="http://schemas.microsoft.com/office/drawing/2014/main" id="{C129C547-F78A-46AD-962A-FBD224C059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E35388-0F11-4343-8EFD-3F066E0366BA}" type="slidenum">
              <a:rPr lang="en-US" smtClean="0"/>
              <a:t>‹#›</a:t>
            </a:fld>
            <a:endParaRPr lang="en-US"/>
          </a:p>
        </p:txBody>
      </p:sp>
    </p:spTree>
    <p:extLst>
      <p:ext uri="{BB962C8B-B14F-4D97-AF65-F5344CB8AC3E}">
        <p14:creationId xmlns:p14="http://schemas.microsoft.com/office/powerpoint/2010/main" val="1709927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156B5-F59F-48ED-9B2B-4677BDAD0744}"/>
              </a:ext>
            </a:extLst>
          </p:cNvPr>
          <p:cNvSpPr>
            <a:spLocks noGrp="1"/>
          </p:cNvSpPr>
          <p:nvPr>
            <p:ph type="ctrTitle"/>
          </p:nvPr>
        </p:nvSpPr>
        <p:spPr/>
        <p:txBody>
          <a:bodyPr>
            <a:normAutofit/>
          </a:bodyPr>
          <a:lstStyle/>
          <a:p>
            <a:r>
              <a:rPr lang="en-US" dirty="0"/>
              <a:t>PHP Working with Strings</a:t>
            </a:r>
          </a:p>
        </p:txBody>
      </p:sp>
      <p:sp>
        <p:nvSpPr>
          <p:cNvPr id="3" name="Subtitle 2">
            <a:extLst>
              <a:ext uri="{FF2B5EF4-FFF2-40B4-BE49-F238E27FC236}">
                <a16:creationId xmlns:a16="http://schemas.microsoft.com/office/drawing/2014/main" id="{95F30E21-B9EE-4A28-A8C3-DF1E65722EFA}"/>
              </a:ext>
            </a:extLst>
          </p:cNvPr>
          <p:cNvSpPr>
            <a:spLocks noGrp="1"/>
          </p:cNvSpPr>
          <p:nvPr>
            <p:ph type="subTitle" idx="1"/>
          </p:nvPr>
        </p:nvSpPr>
        <p:spPr/>
        <p:txBody>
          <a:bodyPr/>
          <a:lstStyle/>
          <a:p>
            <a:r>
              <a:rPr lang="en-US" dirty="0"/>
              <a:t>Copyright © Rahim Virani and others</a:t>
            </a:r>
          </a:p>
        </p:txBody>
      </p:sp>
      <p:sp>
        <p:nvSpPr>
          <p:cNvPr id="4" name="Footer Placeholder 3">
            <a:extLst>
              <a:ext uri="{FF2B5EF4-FFF2-40B4-BE49-F238E27FC236}">
                <a16:creationId xmlns:a16="http://schemas.microsoft.com/office/drawing/2014/main" id="{9B029581-72B3-4C74-A934-9725C43B7302}"/>
              </a:ext>
            </a:extLst>
          </p:cNvPr>
          <p:cNvSpPr>
            <a:spLocks noGrp="1"/>
          </p:cNvSpPr>
          <p:nvPr>
            <p:ph type="ftr" sz="quarter" idx="11"/>
          </p:nvPr>
        </p:nvSpPr>
        <p:spPr/>
        <p:txBody>
          <a:bodyPr/>
          <a:lstStyle/>
          <a:p>
            <a:r>
              <a:rPr lang="en-US"/>
              <a:t>© Copyright Rahim Virani and others</a:t>
            </a:r>
          </a:p>
          <a:p>
            <a:r>
              <a:rPr lang="en-US"/>
              <a:t>NOT FOR DISTRIBUTION</a:t>
            </a:r>
            <a:endParaRPr lang="en-US" dirty="0"/>
          </a:p>
        </p:txBody>
      </p:sp>
    </p:spTree>
    <p:extLst>
      <p:ext uri="{BB962C8B-B14F-4D97-AF65-F5344CB8AC3E}">
        <p14:creationId xmlns:p14="http://schemas.microsoft.com/office/powerpoint/2010/main" val="3191205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6EAB0-7AA2-48C5-81B3-0EE40A6E699C}"/>
              </a:ext>
            </a:extLst>
          </p:cNvPr>
          <p:cNvSpPr>
            <a:spLocks noGrp="1"/>
          </p:cNvSpPr>
          <p:nvPr>
            <p:ph type="title"/>
          </p:nvPr>
        </p:nvSpPr>
        <p:spPr/>
        <p:txBody>
          <a:bodyPr/>
          <a:lstStyle/>
          <a:p>
            <a:r>
              <a:rPr lang="en-CA" dirty="0"/>
              <a:t>Formatting Strings</a:t>
            </a:r>
            <a:endParaRPr lang="en-US" dirty="0"/>
          </a:p>
        </p:txBody>
      </p:sp>
      <p:sp>
        <p:nvSpPr>
          <p:cNvPr id="3" name="Content Placeholder 2">
            <a:extLst>
              <a:ext uri="{FF2B5EF4-FFF2-40B4-BE49-F238E27FC236}">
                <a16:creationId xmlns:a16="http://schemas.microsoft.com/office/drawing/2014/main" id="{9A451493-DA83-49B9-A641-8F0296B8DCB4}"/>
              </a:ext>
            </a:extLst>
          </p:cNvPr>
          <p:cNvSpPr>
            <a:spLocks noGrp="1"/>
          </p:cNvSpPr>
          <p:nvPr>
            <p:ph idx="1"/>
          </p:nvPr>
        </p:nvSpPr>
        <p:spPr/>
        <p:txBody>
          <a:bodyPr/>
          <a:lstStyle/>
          <a:p>
            <a:r>
              <a:rPr lang="en-US" dirty="0"/>
              <a:t>With interpolation and the </a:t>
            </a:r>
            <a:r>
              <a:rPr lang="en-US" dirty="0" err="1"/>
              <a:t>printf</a:t>
            </a:r>
            <a:r>
              <a:rPr lang="en-US" dirty="0"/>
              <a:t> function, formatting strings is </a:t>
            </a:r>
            <a:r>
              <a:rPr lang="en-US" dirty="0" err="1"/>
              <a:t>alot</a:t>
            </a:r>
            <a:r>
              <a:rPr lang="en-US" dirty="0"/>
              <a:t> easier. Notice the "%s" in our previous example. These means format the variable as a string. Here is a table of the other options</a:t>
            </a:r>
          </a:p>
          <a:p>
            <a:endParaRPr lang="en-US" dirty="0"/>
          </a:p>
        </p:txBody>
      </p:sp>
      <p:sp>
        <p:nvSpPr>
          <p:cNvPr id="4" name="Footer Placeholder 3">
            <a:extLst>
              <a:ext uri="{FF2B5EF4-FFF2-40B4-BE49-F238E27FC236}">
                <a16:creationId xmlns:a16="http://schemas.microsoft.com/office/drawing/2014/main" id="{5E913694-F3C5-4A86-AA51-62BDAF14FBF0}"/>
              </a:ext>
            </a:extLst>
          </p:cNvPr>
          <p:cNvSpPr>
            <a:spLocks noGrp="1"/>
          </p:cNvSpPr>
          <p:nvPr>
            <p:ph type="ftr" sz="quarter" idx="11"/>
          </p:nvPr>
        </p:nvSpPr>
        <p:spPr/>
        <p:txBody>
          <a:bodyPr/>
          <a:lstStyle/>
          <a:p>
            <a:r>
              <a:rPr lang="en-US"/>
              <a:t>© Copyright Rahim Virani and others NOT FOR DISTRIBUTION</a:t>
            </a:r>
          </a:p>
        </p:txBody>
      </p:sp>
    </p:spTree>
    <p:extLst>
      <p:ext uri="{BB962C8B-B14F-4D97-AF65-F5344CB8AC3E}">
        <p14:creationId xmlns:p14="http://schemas.microsoft.com/office/powerpoint/2010/main" val="3438677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A2C82-6827-4515-9141-73BBFD07416C}"/>
              </a:ext>
            </a:extLst>
          </p:cNvPr>
          <p:cNvSpPr>
            <a:spLocks noGrp="1"/>
          </p:cNvSpPr>
          <p:nvPr>
            <p:ph type="title"/>
          </p:nvPr>
        </p:nvSpPr>
        <p:spPr/>
        <p:txBody>
          <a:bodyPr/>
          <a:lstStyle/>
          <a:p>
            <a:r>
              <a:rPr lang="en-CA" dirty="0"/>
              <a:t>Formatting Strings</a:t>
            </a:r>
            <a:endParaRPr lang="en-US" dirty="0"/>
          </a:p>
        </p:txBody>
      </p:sp>
      <p:pic>
        <p:nvPicPr>
          <p:cNvPr id="6" name="Content Placeholder 5">
            <a:extLst>
              <a:ext uri="{FF2B5EF4-FFF2-40B4-BE49-F238E27FC236}">
                <a16:creationId xmlns:a16="http://schemas.microsoft.com/office/drawing/2014/main" id="{9A3EA2E6-36E3-4F01-9067-33C3A77600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5500" y="1847850"/>
            <a:ext cx="6941000" cy="4351338"/>
          </a:xfrm>
        </p:spPr>
      </p:pic>
      <p:sp>
        <p:nvSpPr>
          <p:cNvPr id="4" name="Footer Placeholder 3">
            <a:extLst>
              <a:ext uri="{FF2B5EF4-FFF2-40B4-BE49-F238E27FC236}">
                <a16:creationId xmlns:a16="http://schemas.microsoft.com/office/drawing/2014/main" id="{A0210E9A-0BB0-4655-93DC-95B79CB2CA5B}"/>
              </a:ext>
            </a:extLst>
          </p:cNvPr>
          <p:cNvSpPr>
            <a:spLocks noGrp="1"/>
          </p:cNvSpPr>
          <p:nvPr>
            <p:ph type="ftr" sz="quarter" idx="11"/>
          </p:nvPr>
        </p:nvSpPr>
        <p:spPr/>
        <p:txBody>
          <a:bodyPr/>
          <a:lstStyle/>
          <a:p>
            <a:r>
              <a:rPr lang="en-US"/>
              <a:t>© Copyright Rahim Virani and others NOT FOR DISTRIBUTION</a:t>
            </a:r>
          </a:p>
        </p:txBody>
      </p:sp>
    </p:spTree>
    <p:extLst>
      <p:ext uri="{BB962C8B-B14F-4D97-AF65-F5344CB8AC3E}">
        <p14:creationId xmlns:p14="http://schemas.microsoft.com/office/powerpoint/2010/main" val="1894733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FF153-335E-4081-839C-696DC3CC2CBE}"/>
              </a:ext>
            </a:extLst>
          </p:cNvPr>
          <p:cNvSpPr>
            <a:spLocks noGrp="1"/>
          </p:cNvSpPr>
          <p:nvPr>
            <p:ph type="title"/>
          </p:nvPr>
        </p:nvSpPr>
        <p:spPr/>
        <p:txBody>
          <a:bodyPr/>
          <a:lstStyle/>
          <a:p>
            <a:r>
              <a:rPr lang="en-CA" dirty="0"/>
              <a:t>Formatting Strings</a:t>
            </a:r>
            <a:endParaRPr lang="en-US" dirty="0"/>
          </a:p>
        </p:txBody>
      </p:sp>
      <p:pic>
        <p:nvPicPr>
          <p:cNvPr id="6" name="Content Placeholder 5">
            <a:extLst>
              <a:ext uri="{FF2B5EF4-FFF2-40B4-BE49-F238E27FC236}">
                <a16:creationId xmlns:a16="http://schemas.microsoft.com/office/drawing/2014/main" id="{F249DB36-81D0-4C1A-9D95-E2E04185FB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6521" y="2458028"/>
            <a:ext cx="6858957" cy="3086531"/>
          </a:xfrm>
        </p:spPr>
      </p:pic>
      <p:sp>
        <p:nvSpPr>
          <p:cNvPr id="4" name="Footer Placeholder 3">
            <a:extLst>
              <a:ext uri="{FF2B5EF4-FFF2-40B4-BE49-F238E27FC236}">
                <a16:creationId xmlns:a16="http://schemas.microsoft.com/office/drawing/2014/main" id="{89162C6C-9279-42F0-AE4C-D9A0B47032DC}"/>
              </a:ext>
            </a:extLst>
          </p:cNvPr>
          <p:cNvSpPr>
            <a:spLocks noGrp="1"/>
          </p:cNvSpPr>
          <p:nvPr>
            <p:ph type="ftr" sz="quarter" idx="11"/>
          </p:nvPr>
        </p:nvSpPr>
        <p:spPr/>
        <p:txBody>
          <a:bodyPr/>
          <a:lstStyle/>
          <a:p>
            <a:r>
              <a:rPr lang="en-US"/>
              <a:t>© Copyright Rahim Virani and others NOT FOR DISTRIBUTION</a:t>
            </a:r>
          </a:p>
        </p:txBody>
      </p:sp>
    </p:spTree>
    <p:extLst>
      <p:ext uri="{BB962C8B-B14F-4D97-AF65-F5344CB8AC3E}">
        <p14:creationId xmlns:p14="http://schemas.microsoft.com/office/powerpoint/2010/main" val="1596143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D4A8-0F08-407C-ABA3-22C7CC362875}"/>
              </a:ext>
            </a:extLst>
          </p:cNvPr>
          <p:cNvSpPr>
            <a:spLocks noGrp="1"/>
          </p:cNvSpPr>
          <p:nvPr>
            <p:ph type="title"/>
          </p:nvPr>
        </p:nvSpPr>
        <p:spPr/>
        <p:txBody>
          <a:bodyPr/>
          <a:lstStyle/>
          <a:p>
            <a:r>
              <a:rPr lang="en-CA" dirty="0"/>
              <a:t>Formatting Strings</a:t>
            </a:r>
            <a:endParaRPr lang="en-US" dirty="0"/>
          </a:p>
        </p:txBody>
      </p:sp>
      <p:sp>
        <p:nvSpPr>
          <p:cNvPr id="3" name="Content Placeholder 2">
            <a:extLst>
              <a:ext uri="{FF2B5EF4-FFF2-40B4-BE49-F238E27FC236}">
                <a16:creationId xmlns:a16="http://schemas.microsoft.com/office/drawing/2014/main" id="{2FA50338-7A7A-40CE-887A-109FCC3EAA6C}"/>
              </a:ext>
            </a:extLst>
          </p:cNvPr>
          <p:cNvSpPr>
            <a:spLocks noGrp="1"/>
          </p:cNvSpPr>
          <p:nvPr>
            <p:ph idx="1"/>
          </p:nvPr>
        </p:nvSpPr>
        <p:spPr/>
        <p:txBody>
          <a:bodyPr/>
          <a:lstStyle/>
          <a:p>
            <a:r>
              <a:rPr lang="en-US" dirty="0"/>
              <a:t>You can mix the parameters in the string and call them by their order but this is not good form. Here we are printing the second argument $total first and then the first argument $</a:t>
            </a:r>
            <a:r>
              <a:rPr lang="en-US" dirty="0" err="1"/>
              <a:t>total_shipping</a:t>
            </a:r>
            <a:r>
              <a:rPr lang="en-US" dirty="0"/>
              <a:t> second.</a:t>
            </a:r>
          </a:p>
          <a:p>
            <a:endParaRPr lang="en-US" dirty="0"/>
          </a:p>
        </p:txBody>
      </p:sp>
      <p:sp>
        <p:nvSpPr>
          <p:cNvPr id="4" name="Footer Placeholder 3">
            <a:extLst>
              <a:ext uri="{FF2B5EF4-FFF2-40B4-BE49-F238E27FC236}">
                <a16:creationId xmlns:a16="http://schemas.microsoft.com/office/drawing/2014/main" id="{BFDE3C40-2C0F-40BF-978B-B3E7B1458A23}"/>
              </a:ext>
            </a:extLst>
          </p:cNvPr>
          <p:cNvSpPr>
            <a:spLocks noGrp="1"/>
          </p:cNvSpPr>
          <p:nvPr>
            <p:ph type="ftr" sz="quarter" idx="11"/>
          </p:nvPr>
        </p:nvSpPr>
        <p:spPr/>
        <p:txBody>
          <a:bodyPr/>
          <a:lstStyle/>
          <a:p>
            <a:r>
              <a:rPr lang="en-US"/>
              <a:t>© Copyright Rahim Virani and others NOT FOR DISTRIBUTION</a:t>
            </a:r>
          </a:p>
        </p:txBody>
      </p:sp>
      <p:pic>
        <p:nvPicPr>
          <p:cNvPr id="5" name="Picture 4">
            <a:extLst>
              <a:ext uri="{FF2B5EF4-FFF2-40B4-BE49-F238E27FC236}">
                <a16:creationId xmlns:a16="http://schemas.microsoft.com/office/drawing/2014/main" id="{7F5E332C-B9DA-4F75-B2DB-41A70C4F3AE0}"/>
              </a:ext>
            </a:extLst>
          </p:cNvPr>
          <p:cNvPicPr>
            <a:picLocks noChangeAspect="1"/>
          </p:cNvPicPr>
          <p:nvPr/>
        </p:nvPicPr>
        <p:blipFill>
          <a:blip r:embed="rId2"/>
          <a:stretch>
            <a:fillRect/>
          </a:stretch>
        </p:blipFill>
        <p:spPr>
          <a:xfrm>
            <a:off x="1047045" y="3429000"/>
            <a:ext cx="10311331" cy="914400"/>
          </a:xfrm>
          <a:prstGeom prst="rect">
            <a:avLst/>
          </a:prstGeom>
        </p:spPr>
      </p:pic>
    </p:spTree>
    <p:extLst>
      <p:ext uri="{BB962C8B-B14F-4D97-AF65-F5344CB8AC3E}">
        <p14:creationId xmlns:p14="http://schemas.microsoft.com/office/powerpoint/2010/main" val="900114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52A89-226A-462A-B7F2-90CFEF68E0F7}"/>
              </a:ext>
            </a:extLst>
          </p:cNvPr>
          <p:cNvSpPr>
            <a:spLocks noGrp="1"/>
          </p:cNvSpPr>
          <p:nvPr>
            <p:ph type="title"/>
          </p:nvPr>
        </p:nvSpPr>
        <p:spPr/>
        <p:txBody>
          <a:bodyPr/>
          <a:lstStyle/>
          <a:p>
            <a:r>
              <a:rPr lang="en-CA" dirty="0"/>
              <a:t>String formatting and Case functions.</a:t>
            </a:r>
            <a:endParaRPr lang="en-US" dirty="0"/>
          </a:p>
        </p:txBody>
      </p:sp>
      <p:pic>
        <p:nvPicPr>
          <p:cNvPr id="6" name="Content Placeholder 5">
            <a:extLst>
              <a:ext uri="{FF2B5EF4-FFF2-40B4-BE49-F238E27FC236}">
                <a16:creationId xmlns:a16="http://schemas.microsoft.com/office/drawing/2014/main" id="{E57F709C-8673-493D-B562-1888F7C637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508788"/>
            <a:ext cx="10515600" cy="3715261"/>
          </a:xfrm>
        </p:spPr>
      </p:pic>
      <p:sp>
        <p:nvSpPr>
          <p:cNvPr id="4" name="Footer Placeholder 3">
            <a:extLst>
              <a:ext uri="{FF2B5EF4-FFF2-40B4-BE49-F238E27FC236}">
                <a16:creationId xmlns:a16="http://schemas.microsoft.com/office/drawing/2014/main" id="{9E9D8CEC-B041-40E9-827D-09801FBE42E6}"/>
              </a:ext>
            </a:extLst>
          </p:cNvPr>
          <p:cNvSpPr>
            <a:spLocks noGrp="1"/>
          </p:cNvSpPr>
          <p:nvPr>
            <p:ph type="ftr" sz="quarter" idx="11"/>
          </p:nvPr>
        </p:nvSpPr>
        <p:spPr/>
        <p:txBody>
          <a:bodyPr/>
          <a:lstStyle/>
          <a:p>
            <a:r>
              <a:rPr lang="en-US"/>
              <a:t>© Copyright Rahim Virani and others NOT FOR DISTRIBUTION</a:t>
            </a:r>
          </a:p>
        </p:txBody>
      </p:sp>
      <p:sp>
        <p:nvSpPr>
          <p:cNvPr id="7" name="TextBox 6">
            <a:extLst>
              <a:ext uri="{FF2B5EF4-FFF2-40B4-BE49-F238E27FC236}">
                <a16:creationId xmlns:a16="http://schemas.microsoft.com/office/drawing/2014/main" id="{4259B789-C0D1-4833-B0F9-398BC7586AAC}"/>
              </a:ext>
            </a:extLst>
          </p:cNvPr>
          <p:cNvSpPr txBox="1"/>
          <p:nvPr/>
        </p:nvSpPr>
        <p:spPr>
          <a:xfrm>
            <a:off x="838200" y="2185622"/>
            <a:ext cx="10515600" cy="646331"/>
          </a:xfrm>
          <a:prstGeom prst="rect">
            <a:avLst/>
          </a:prstGeom>
          <a:noFill/>
        </p:spPr>
        <p:txBody>
          <a:bodyPr wrap="square" rtlCol="0">
            <a:spAutoFit/>
          </a:bodyPr>
          <a:lstStyle/>
          <a:p>
            <a:r>
              <a:rPr lang="en-US" dirty="0"/>
              <a:t>You can modify the case of strings </a:t>
            </a:r>
            <a:r>
              <a:rPr lang="en-US" dirty="0" err="1"/>
              <a:t>eaisly</a:t>
            </a:r>
            <a:r>
              <a:rPr lang="en-US" dirty="0"/>
              <a:t> with PHP, the following are four functions to do this.</a:t>
            </a:r>
          </a:p>
          <a:p>
            <a:endParaRPr lang="en-US" dirty="0"/>
          </a:p>
        </p:txBody>
      </p:sp>
    </p:spTree>
    <p:extLst>
      <p:ext uri="{BB962C8B-B14F-4D97-AF65-F5344CB8AC3E}">
        <p14:creationId xmlns:p14="http://schemas.microsoft.com/office/powerpoint/2010/main" val="3402534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3145A-F0E7-4B7B-A6B3-2C8B37A1EB78}"/>
              </a:ext>
            </a:extLst>
          </p:cNvPr>
          <p:cNvSpPr>
            <a:spLocks noGrp="1"/>
          </p:cNvSpPr>
          <p:nvPr>
            <p:ph type="title"/>
          </p:nvPr>
        </p:nvSpPr>
        <p:spPr/>
        <p:txBody>
          <a:bodyPr/>
          <a:lstStyle/>
          <a:p>
            <a:r>
              <a:rPr lang="en-CA" dirty="0"/>
              <a:t>Joining and Splitting Strings</a:t>
            </a:r>
            <a:endParaRPr lang="en-US" dirty="0"/>
          </a:p>
        </p:txBody>
      </p:sp>
      <p:sp>
        <p:nvSpPr>
          <p:cNvPr id="3" name="Content Placeholder 2">
            <a:extLst>
              <a:ext uri="{FF2B5EF4-FFF2-40B4-BE49-F238E27FC236}">
                <a16:creationId xmlns:a16="http://schemas.microsoft.com/office/drawing/2014/main" id="{E3BAB11C-B030-429E-AB1C-F49C1D7D4F91}"/>
              </a:ext>
            </a:extLst>
          </p:cNvPr>
          <p:cNvSpPr>
            <a:spLocks noGrp="1"/>
          </p:cNvSpPr>
          <p:nvPr>
            <p:ph idx="1"/>
          </p:nvPr>
        </p:nvSpPr>
        <p:spPr/>
        <p:txBody>
          <a:bodyPr>
            <a:normAutofit/>
          </a:bodyPr>
          <a:lstStyle/>
          <a:p>
            <a:pPr marL="0" indent="0">
              <a:buNone/>
            </a:pPr>
            <a:r>
              <a:rPr lang="en-US" dirty="0"/>
              <a:t>These functions are very important as they return data in an array.</a:t>
            </a:r>
          </a:p>
          <a:p>
            <a:pPr marL="0" indent="0">
              <a:buNone/>
            </a:pPr>
            <a:endParaRPr lang="en-US" dirty="0"/>
          </a:p>
          <a:p>
            <a:pPr marL="0" indent="0">
              <a:buNone/>
            </a:pPr>
            <a:r>
              <a:rPr lang="en-US" b="1" dirty="0"/>
              <a:t>explode()</a:t>
            </a:r>
            <a:r>
              <a:rPr lang="en-US" dirty="0"/>
              <a:t> - takes the input and splits it into pieces specified by the “</a:t>
            </a:r>
            <a:r>
              <a:rPr lang="en-US" dirty="0" err="1"/>
              <a:t>seperator</a:t>
            </a:r>
            <a:r>
              <a:rPr lang="en-US" dirty="0"/>
              <a:t>" string.</a:t>
            </a:r>
          </a:p>
          <a:p>
            <a:pPr marL="0" indent="0">
              <a:buNone/>
            </a:pPr>
            <a:endParaRPr lang="en-CA" dirty="0"/>
          </a:p>
          <a:p>
            <a:endParaRPr lang="en-US" dirty="0"/>
          </a:p>
        </p:txBody>
      </p:sp>
      <p:sp>
        <p:nvSpPr>
          <p:cNvPr id="4" name="Footer Placeholder 3">
            <a:extLst>
              <a:ext uri="{FF2B5EF4-FFF2-40B4-BE49-F238E27FC236}">
                <a16:creationId xmlns:a16="http://schemas.microsoft.com/office/drawing/2014/main" id="{E8EA94E4-B97C-46A1-84FB-E72337877E8B}"/>
              </a:ext>
            </a:extLst>
          </p:cNvPr>
          <p:cNvSpPr>
            <a:spLocks noGrp="1"/>
          </p:cNvSpPr>
          <p:nvPr>
            <p:ph type="ftr" sz="quarter" idx="11"/>
          </p:nvPr>
        </p:nvSpPr>
        <p:spPr/>
        <p:txBody>
          <a:bodyPr/>
          <a:lstStyle/>
          <a:p>
            <a:r>
              <a:rPr lang="en-US"/>
              <a:t>© Copyright Rahim Virani and others NOT FOR DISTRIBUTION</a:t>
            </a:r>
          </a:p>
        </p:txBody>
      </p:sp>
      <p:pic>
        <p:nvPicPr>
          <p:cNvPr id="5" name="Picture 4">
            <a:extLst>
              <a:ext uri="{FF2B5EF4-FFF2-40B4-BE49-F238E27FC236}">
                <a16:creationId xmlns:a16="http://schemas.microsoft.com/office/drawing/2014/main" id="{36E40C57-2185-4503-B3C2-F01CE8CA2A39}"/>
              </a:ext>
            </a:extLst>
          </p:cNvPr>
          <p:cNvPicPr>
            <a:picLocks noChangeAspect="1"/>
          </p:cNvPicPr>
          <p:nvPr/>
        </p:nvPicPr>
        <p:blipFill>
          <a:blip r:embed="rId2"/>
          <a:stretch>
            <a:fillRect/>
          </a:stretch>
        </p:blipFill>
        <p:spPr>
          <a:xfrm>
            <a:off x="838200" y="4001294"/>
            <a:ext cx="5689513" cy="727901"/>
          </a:xfrm>
          <a:prstGeom prst="rect">
            <a:avLst/>
          </a:prstGeom>
        </p:spPr>
      </p:pic>
      <p:sp>
        <p:nvSpPr>
          <p:cNvPr id="6" name="TextBox 5">
            <a:extLst>
              <a:ext uri="{FF2B5EF4-FFF2-40B4-BE49-F238E27FC236}">
                <a16:creationId xmlns:a16="http://schemas.microsoft.com/office/drawing/2014/main" id="{9FD36B95-F488-420D-B594-EDCC3D11D264}"/>
              </a:ext>
            </a:extLst>
          </p:cNvPr>
          <p:cNvSpPr txBox="1"/>
          <p:nvPr/>
        </p:nvSpPr>
        <p:spPr>
          <a:xfrm>
            <a:off x="7061200" y="3967163"/>
            <a:ext cx="4178300" cy="1754326"/>
          </a:xfrm>
          <a:prstGeom prst="rect">
            <a:avLst/>
          </a:prstGeom>
          <a:noFill/>
        </p:spPr>
        <p:txBody>
          <a:bodyPr wrap="square" rtlCol="0">
            <a:spAutoFit/>
          </a:bodyPr>
          <a:lstStyle/>
          <a:p>
            <a:r>
              <a:rPr lang="en-US" dirty="0">
                <a:latin typeface="Consolas" panose="020B0609020204030204" pitchFamily="49" charset="0"/>
              </a:rPr>
              <a:t>array(2) {</a:t>
            </a:r>
          </a:p>
          <a:p>
            <a:r>
              <a:rPr lang="en-US" dirty="0">
                <a:latin typeface="Consolas" panose="020B0609020204030204" pitchFamily="49" charset="0"/>
              </a:rPr>
              <a:t>[0]=&gt;</a:t>
            </a:r>
          </a:p>
          <a:p>
            <a:r>
              <a:rPr lang="en-US" dirty="0">
                <a:latin typeface="Consolas" panose="020B0609020204030204" pitchFamily="49" charset="0"/>
              </a:rPr>
              <a:t>string(10) "instructor"</a:t>
            </a:r>
          </a:p>
          <a:p>
            <a:r>
              <a:rPr lang="en-US" dirty="0">
                <a:latin typeface="Consolas" panose="020B0609020204030204" pitchFamily="49" charset="0"/>
              </a:rPr>
              <a:t>[1]=&gt;</a:t>
            </a:r>
          </a:p>
          <a:p>
            <a:r>
              <a:rPr lang="en-US" dirty="0">
                <a:latin typeface="Consolas" panose="020B0609020204030204" pitchFamily="49" charset="0"/>
              </a:rPr>
              <a:t>string(17) "douglascollege.ca"</a:t>
            </a:r>
          </a:p>
          <a:p>
            <a:r>
              <a:rPr lang="en-US" dirty="0">
                <a:latin typeface="Consolas" panose="020B0609020204030204" pitchFamily="49" charset="0"/>
              </a:rPr>
              <a:t>}</a:t>
            </a:r>
          </a:p>
        </p:txBody>
      </p:sp>
    </p:spTree>
    <p:extLst>
      <p:ext uri="{BB962C8B-B14F-4D97-AF65-F5344CB8AC3E}">
        <p14:creationId xmlns:p14="http://schemas.microsoft.com/office/powerpoint/2010/main" val="2370961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3145A-F0E7-4B7B-A6B3-2C8B37A1EB78}"/>
              </a:ext>
            </a:extLst>
          </p:cNvPr>
          <p:cNvSpPr>
            <a:spLocks noGrp="1"/>
          </p:cNvSpPr>
          <p:nvPr>
            <p:ph type="title"/>
          </p:nvPr>
        </p:nvSpPr>
        <p:spPr/>
        <p:txBody>
          <a:bodyPr/>
          <a:lstStyle/>
          <a:p>
            <a:r>
              <a:rPr lang="en-CA" dirty="0"/>
              <a:t>Joining and Splitting Strings</a:t>
            </a:r>
            <a:endParaRPr lang="en-US" dirty="0"/>
          </a:p>
        </p:txBody>
      </p:sp>
      <p:sp>
        <p:nvSpPr>
          <p:cNvPr id="3" name="Content Placeholder 2">
            <a:extLst>
              <a:ext uri="{FF2B5EF4-FFF2-40B4-BE49-F238E27FC236}">
                <a16:creationId xmlns:a16="http://schemas.microsoft.com/office/drawing/2014/main" id="{E3BAB11C-B030-429E-AB1C-F49C1D7D4F91}"/>
              </a:ext>
            </a:extLst>
          </p:cNvPr>
          <p:cNvSpPr>
            <a:spLocks noGrp="1"/>
          </p:cNvSpPr>
          <p:nvPr>
            <p:ph idx="1"/>
          </p:nvPr>
        </p:nvSpPr>
        <p:spPr/>
        <p:txBody>
          <a:bodyPr/>
          <a:lstStyle/>
          <a:p>
            <a:pPr marL="0" indent="0">
              <a:buNone/>
            </a:pPr>
            <a:r>
              <a:rPr lang="en-US" b="1" dirty="0"/>
              <a:t>implode()</a:t>
            </a:r>
            <a:r>
              <a:rPr lang="en-US" dirty="0"/>
              <a:t> - Does the opposite of explode, useful for re-assembling arrays into strings with separated values</a:t>
            </a:r>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r>
              <a:rPr lang="en-US" dirty="0"/>
              <a:t>string(23) "</a:t>
            </a:r>
            <a:r>
              <a:rPr lang="en-US" dirty="0" err="1"/>
              <a:t>oranges,apples,bannanas</a:t>
            </a:r>
            <a:r>
              <a:rPr lang="en-US" dirty="0"/>
              <a:t>"</a:t>
            </a:r>
          </a:p>
        </p:txBody>
      </p:sp>
      <p:sp>
        <p:nvSpPr>
          <p:cNvPr id="4" name="Footer Placeholder 3">
            <a:extLst>
              <a:ext uri="{FF2B5EF4-FFF2-40B4-BE49-F238E27FC236}">
                <a16:creationId xmlns:a16="http://schemas.microsoft.com/office/drawing/2014/main" id="{E8EA94E4-B97C-46A1-84FB-E72337877E8B}"/>
              </a:ext>
            </a:extLst>
          </p:cNvPr>
          <p:cNvSpPr>
            <a:spLocks noGrp="1"/>
          </p:cNvSpPr>
          <p:nvPr>
            <p:ph type="ftr" sz="quarter" idx="11"/>
          </p:nvPr>
        </p:nvSpPr>
        <p:spPr/>
        <p:txBody>
          <a:bodyPr/>
          <a:lstStyle/>
          <a:p>
            <a:r>
              <a:rPr lang="en-US"/>
              <a:t>© Copyright Rahim Virani and others NOT FOR DISTRIBUTION</a:t>
            </a:r>
          </a:p>
        </p:txBody>
      </p:sp>
      <p:pic>
        <p:nvPicPr>
          <p:cNvPr id="5" name="Picture 4">
            <a:extLst>
              <a:ext uri="{FF2B5EF4-FFF2-40B4-BE49-F238E27FC236}">
                <a16:creationId xmlns:a16="http://schemas.microsoft.com/office/drawing/2014/main" id="{0902662E-EC95-4DCC-A71B-734C59E2ABA3}"/>
              </a:ext>
            </a:extLst>
          </p:cNvPr>
          <p:cNvPicPr>
            <a:picLocks noChangeAspect="1"/>
          </p:cNvPicPr>
          <p:nvPr/>
        </p:nvPicPr>
        <p:blipFill>
          <a:blip r:embed="rId2"/>
          <a:stretch>
            <a:fillRect/>
          </a:stretch>
        </p:blipFill>
        <p:spPr>
          <a:xfrm>
            <a:off x="838200" y="2766984"/>
            <a:ext cx="10049422" cy="801716"/>
          </a:xfrm>
          <a:prstGeom prst="rect">
            <a:avLst/>
          </a:prstGeom>
        </p:spPr>
      </p:pic>
    </p:spTree>
    <p:extLst>
      <p:ext uri="{BB962C8B-B14F-4D97-AF65-F5344CB8AC3E}">
        <p14:creationId xmlns:p14="http://schemas.microsoft.com/office/powerpoint/2010/main" val="3611568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73C75-4A69-46D1-B11B-ED8520E3F357}"/>
              </a:ext>
            </a:extLst>
          </p:cNvPr>
          <p:cNvSpPr>
            <a:spLocks noGrp="1"/>
          </p:cNvSpPr>
          <p:nvPr>
            <p:ph type="title"/>
          </p:nvPr>
        </p:nvSpPr>
        <p:spPr/>
        <p:txBody>
          <a:bodyPr/>
          <a:lstStyle/>
          <a:p>
            <a:r>
              <a:rPr lang="en-US" dirty="0" err="1"/>
              <a:t>Substr</a:t>
            </a:r>
            <a:r>
              <a:rPr lang="en-US" dirty="0"/>
              <a:t>() is important for cutting up strings.</a:t>
            </a:r>
          </a:p>
        </p:txBody>
      </p:sp>
      <p:sp>
        <p:nvSpPr>
          <p:cNvPr id="3" name="Content Placeholder 2">
            <a:extLst>
              <a:ext uri="{FF2B5EF4-FFF2-40B4-BE49-F238E27FC236}">
                <a16:creationId xmlns:a16="http://schemas.microsoft.com/office/drawing/2014/main" id="{5B9F299B-41F0-4166-85B1-0888C6AC1DC7}"/>
              </a:ext>
            </a:extLst>
          </p:cNvPr>
          <p:cNvSpPr>
            <a:spLocks noGrp="1"/>
          </p:cNvSpPr>
          <p:nvPr>
            <p:ph idx="1"/>
          </p:nvPr>
        </p:nvSpPr>
        <p:spPr/>
        <p:txBody>
          <a:bodyPr/>
          <a:lstStyle/>
          <a:p>
            <a:r>
              <a:rPr lang="en-US" dirty="0"/>
              <a:t>You can give the start and length for which you want to cut a string up and have the result returned.</a:t>
            </a:r>
          </a:p>
          <a:p>
            <a:endParaRPr lang="en-US" dirty="0"/>
          </a:p>
          <a:p>
            <a:endParaRPr lang="en-CA" dirty="0"/>
          </a:p>
          <a:p>
            <a:endParaRPr lang="en-CA" dirty="0"/>
          </a:p>
          <a:p>
            <a:pPr marL="0" indent="0">
              <a:buNone/>
            </a:pPr>
            <a:r>
              <a:rPr lang="en-CA" dirty="0"/>
              <a:t>t</a:t>
            </a:r>
            <a:r>
              <a:rPr lang="en-US" dirty="0" err="1"/>
              <a:t>estThis</a:t>
            </a:r>
            <a:endParaRPr lang="en-US" dirty="0"/>
          </a:p>
        </p:txBody>
      </p:sp>
      <p:sp>
        <p:nvSpPr>
          <p:cNvPr id="4" name="Footer Placeholder 3">
            <a:extLst>
              <a:ext uri="{FF2B5EF4-FFF2-40B4-BE49-F238E27FC236}">
                <a16:creationId xmlns:a16="http://schemas.microsoft.com/office/drawing/2014/main" id="{370BDC38-C08A-488C-A6B2-0815B826DA33}"/>
              </a:ext>
            </a:extLst>
          </p:cNvPr>
          <p:cNvSpPr>
            <a:spLocks noGrp="1"/>
          </p:cNvSpPr>
          <p:nvPr>
            <p:ph type="ftr" sz="quarter" idx="11"/>
          </p:nvPr>
        </p:nvSpPr>
        <p:spPr/>
        <p:txBody>
          <a:bodyPr/>
          <a:lstStyle/>
          <a:p>
            <a:r>
              <a:rPr lang="en-US"/>
              <a:t>© Copyright Rahim Virani and others NOT FOR DISTRIBUTION</a:t>
            </a:r>
          </a:p>
        </p:txBody>
      </p:sp>
      <p:pic>
        <p:nvPicPr>
          <p:cNvPr id="5" name="Picture 4">
            <a:extLst>
              <a:ext uri="{FF2B5EF4-FFF2-40B4-BE49-F238E27FC236}">
                <a16:creationId xmlns:a16="http://schemas.microsoft.com/office/drawing/2014/main" id="{042DC874-E929-43CE-ABFA-77DDF3E37628}"/>
              </a:ext>
            </a:extLst>
          </p:cNvPr>
          <p:cNvPicPr>
            <a:picLocks noChangeAspect="1"/>
          </p:cNvPicPr>
          <p:nvPr/>
        </p:nvPicPr>
        <p:blipFill>
          <a:blip r:embed="rId2"/>
          <a:stretch>
            <a:fillRect/>
          </a:stretch>
        </p:blipFill>
        <p:spPr>
          <a:xfrm>
            <a:off x="838200" y="2752694"/>
            <a:ext cx="9955143" cy="1133506"/>
          </a:xfrm>
          <a:prstGeom prst="rect">
            <a:avLst/>
          </a:prstGeom>
        </p:spPr>
      </p:pic>
    </p:spTree>
    <p:extLst>
      <p:ext uri="{BB962C8B-B14F-4D97-AF65-F5344CB8AC3E}">
        <p14:creationId xmlns:p14="http://schemas.microsoft.com/office/powerpoint/2010/main" val="4147545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73E26-F4A4-4F56-838B-844D4DEA85F4}"/>
              </a:ext>
            </a:extLst>
          </p:cNvPr>
          <p:cNvSpPr>
            <a:spLocks noGrp="1"/>
          </p:cNvSpPr>
          <p:nvPr>
            <p:ph type="title"/>
          </p:nvPr>
        </p:nvSpPr>
        <p:spPr/>
        <p:txBody>
          <a:bodyPr/>
          <a:lstStyle/>
          <a:p>
            <a:r>
              <a:rPr lang="en-CA" dirty="0"/>
              <a:t>Compare strings in alphabetical order.</a:t>
            </a:r>
            <a:endParaRPr lang="en-US" dirty="0"/>
          </a:p>
        </p:txBody>
      </p:sp>
      <p:sp>
        <p:nvSpPr>
          <p:cNvPr id="3" name="Content Placeholder 2">
            <a:extLst>
              <a:ext uri="{FF2B5EF4-FFF2-40B4-BE49-F238E27FC236}">
                <a16:creationId xmlns:a16="http://schemas.microsoft.com/office/drawing/2014/main" id="{183B9FEA-0EA2-4977-A1FD-6C45946A98A7}"/>
              </a:ext>
            </a:extLst>
          </p:cNvPr>
          <p:cNvSpPr>
            <a:spLocks noGrp="1"/>
          </p:cNvSpPr>
          <p:nvPr>
            <p:ph idx="1"/>
          </p:nvPr>
        </p:nvSpPr>
        <p:spPr/>
        <p:txBody>
          <a:bodyPr/>
          <a:lstStyle/>
          <a:p>
            <a:pPr marL="0" indent="0">
              <a:buNone/>
            </a:pPr>
            <a:r>
              <a:rPr lang="en-US" dirty="0" err="1"/>
              <a:t>strcmp</a:t>
            </a:r>
            <a:r>
              <a:rPr lang="en-US" dirty="0"/>
              <a:t>() will return -1 if the second string is greater than the first and 1 if it is less than. The strings are compared by alphabetical order.</a:t>
            </a:r>
          </a:p>
          <a:p>
            <a:endParaRPr lang="en-US" dirty="0"/>
          </a:p>
        </p:txBody>
      </p:sp>
      <p:sp>
        <p:nvSpPr>
          <p:cNvPr id="4" name="Footer Placeholder 3">
            <a:extLst>
              <a:ext uri="{FF2B5EF4-FFF2-40B4-BE49-F238E27FC236}">
                <a16:creationId xmlns:a16="http://schemas.microsoft.com/office/drawing/2014/main" id="{9CC8BBB2-F861-45B4-A7F9-FD5EDF59DA2F}"/>
              </a:ext>
            </a:extLst>
          </p:cNvPr>
          <p:cNvSpPr>
            <a:spLocks noGrp="1"/>
          </p:cNvSpPr>
          <p:nvPr>
            <p:ph type="ftr" sz="quarter" idx="11"/>
          </p:nvPr>
        </p:nvSpPr>
        <p:spPr/>
        <p:txBody>
          <a:bodyPr/>
          <a:lstStyle/>
          <a:p>
            <a:r>
              <a:rPr lang="en-US"/>
              <a:t>© Copyright Rahim Virani and others NOT FOR DISTRIBUTION</a:t>
            </a:r>
          </a:p>
        </p:txBody>
      </p:sp>
      <p:pic>
        <p:nvPicPr>
          <p:cNvPr id="5" name="Picture 4">
            <a:extLst>
              <a:ext uri="{FF2B5EF4-FFF2-40B4-BE49-F238E27FC236}">
                <a16:creationId xmlns:a16="http://schemas.microsoft.com/office/drawing/2014/main" id="{F9C4B5EF-B3CC-4642-A83F-D3A7264F51DF}"/>
              </a:ext>
            </a:extLst>
          </p:cNvPr>
          <p:cNvPicPr>
            <a:picLocks noChangeAspect="1"/>
          </p:cNvPicPr>
          <p:nvPr/>
        </p:nvPicPr>
        <p:blipFill>
          <a:blip r:embed="rId2"/>
          <a:stretch>
            <a:fillRect/>
          </a:stretch>
        </p:blipFill>
        <p:spPr>
          <a:xfrm>
            <a:off x="838200" y="3021778"/>
            <a:ext cx="8132265" cy="979516"/>
          </a:xfrm>
          <a:prstGeom prst="rect">
            <a:avLst/>
          </a:prstGeom>
        </p:spPr>
      </p:pic>
    </p:spTree>
    <p:extLst>
      <p:ext uri="{BB962C8B-B14F-4D97-AF65-F5344CB8AC3E}">
        <p14:creationId xmlns:p14="http://schemas.microsoft.com/office/powerpoint/2010/main" val="1201901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EB8A4-82B7-4FBE-B4AE-DBFD31777FC6}"/>
              </a:ext>
            </a:extLst>
          </p:cNvPr>
          <p:cNvSpPr>
            <a:spLocks noGrp="1"/>
          </p:cNvSpPr>
          <p:nvPr>
            <p:ph type="title"/>
          </p:nvPr>
        </p:nvSpPr>
        <p:spPr/>
        <p:txBody>
          <a:bodyPr/>
          <a:lstStyle/>
          <a:p>
            <a:r>
              <a:rPr lang="en-CA" dirty="0"/>
              <a:t>How Long is a piece of string?</a:t>
            </a:r>
            <a:endParaRPr lang="en-US" dirty="0"/>
          </a:p>
        </p:txBody>
      </p:sp>
      <p:sp>
        <p:nvSpPr>
          <p:cNvPr id="3" name="Content Placeholder 2">
            <a:extLst>
              <a:ext uri="{FF2B5EF4-FFF2-40B4-BE49-F238E27FC236}">
                <a16:creationId xmlns:a16="http://schemas.microsoft.com/office/drawing/2014/main" id="{8C1442CB-D3B0-49F1-88E4-E50BF6046835}"/>
              </a:ext>
            </a:extLst>
          </p:cNvPr>
          <p:cNvSpPr>
            <a:spLocks noGrp="1"/>
          </p:cNvSpPr>
          <p:nvPr>
            <p:ph idx="1"/>
          </p:nvPr>
        </p:nvSpPr>
        <p:spPr/>
        <p:txBody>
          <a:bodyPr/>
          <a:lstStyle/>
          <a:p>
            <a:r>
              <a:rPr lang="en-US" dirty="0"/>
              <a:t>PHP solves the age old question with the </a:t>
            </a:r>
            <a:r>
              <a:rPr lang="en-US" dirty="0" err="1"/>
              <a:t>strlen</a:t>
            </a:r>
            <a:r>
              <a:rPr lang="en-US" dirty="0"/>
              <a:t>() function. The answer is 30 characters long. You can often use this function to validate the length of your input.</a:t>
            </a:r>
          </a:p>
          <a:p>
            <a:pPr marL="0" indent="0">
              <a:buNone/>
            </a:pPr>
            <a:endParaRPr lang="en-CA" dirty="0"/>
          </a:p>
          <a:p>
            <a:pPr marL="0" indent="0">
              <a:buNone/>
            </a:pPr>
            <a:endParaRPr lang="en-US" dirty="0"/>
          </a:p>
          <a:p>
            <a:endParaRPr lang="en-US" dirty="0"/>
          </a:p>
        </p:txBody>
      </p:sp>
      <p:sp>
        <p:nvSpPr>
          <p:cNvPr id="4" name="Footer Placeholder 3">
            <a:extLst>
              <a:ext uri="{FF2B5EF4-FFF2-40B4-BE49-F238E27FC236}">
                <a16:creationId xmlns:a16="http://schemas.microsoft.com/office/drawing/2014/main" id="{2819E024-DA0D-4978-BF84-E8FE7AF39311}"/>
              </a:ext>
            </a:extLst>
          </p:cNvPr>
          <p:cNvSpPr>
            <a:spLocks noGrp="1"/>
          </p:cNvSpPr>
          <p:nvPr>
            <p:ph type="ftr" sz="quarter" idx="11"/>
          </p:nvPr>
        </p:nvSpPr>
        <p:spPr/>
        <p:txBody>
          <a:bodyPr/>
          <a:lstStyle/>
          <a:p>
            <a:r>
              <a:rPr lang="en-US"/>
              <a:t>© Copyright Rahim Virani and others NOT FOR DISTRIBUTION</a:t>
            </a:r>
          </a:p>
        </p:txBody>
      </p:sp>
      <p:pic>
        <p:nvPicPr>
          <p:cNvPr id="5" name="Picture 4">
            <a:extLst>
              <a:ext uri="{FF2B5EF4-FFF2-40B4-BE49-F238E27FC236}">
                <a16:creationId xmlns:a16="http://schemas.microsoft.com/office/drawing/2014/main" id="{73DB859A-CC3E-4F4A-A972-72A40C878017}"/>
              </a:ext>
            </a:extLst>
          </p:cNvPr>
          <p:cNvPicPr>
            <a:picLocks noChangeAspect="1"/>
          </p:cNvPicPr>
          <p:nvPr/>
        </p:nvPicPr>
        <p:blipFill>
          <a:blip r:embed="rId2"/>
          <a:stretch>
            <a:fillRect/>
          </a:stretch>
        </p:blipFill>
        <p:spPr>
          <a:xfrm>
            <a:off x="838199" y="3276140"/>
            <a:ext cx="9016067" cy="521160"/>
          </a:xfrm>
          <a:prstGeom prst="rect">
            <a:avLst/>
          </a:prstGeom>
        </p:spPr>
      </p:pic>
    </p:spTree>
    <p:extLst>
      <p:ext uri="{BB962C8B-B14F-4D97-AF65-F5344CB8AC3E}">
        <p14:creationId xmlns:p14="http://schemas.microsoft.com/office/powerpoint/2010/main" val="309936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F7E7A-6129-4B57-8C4F-84F8FAF0B9A1}"/>
              </a:ext>
            </a:extLst>
          </p:cNvPr>
          <p:cNvSpPr>
            <a:spLocks noGrp="1"/>
          </p:cNvSpPr>
          <p:nvPr>
            <p:ph type="title"/>
          </p:nvPr>
        </p:nvSpPr>
        <p:spPr/>
        <p:txBody>
          <a:bodyPr/>
          <a:lstStyle/>
          <a:p>
            <a:r>
              <a:rPr lang="en-CA" dirty="0"/>
              <a:t>Strings</a:t>
            </a:r>
            <a:endParaRPr lang="en-US" dirty="0"/>
          </a:p>
        </p:txBody>
      </p:sp>
      <p:pic>
        <p:nvPicPr>
          <p:cNvPr id="12" name="Content Placeholder 11">
            <a:extLst>
              <a:ext uri="{FF2B5EF4-FFF2-40B4-BE49-F238E27FC236}">
                <a16:creationId xmlns:a16="http://schemas.microsoft.com/office/drawing/2014/main" id="{E64AE083-F2EE-40ED-A44C-FBCF29784A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97470" y="1847850"/>
            <a:ext cx="3456330" cy="4351338"/>
          </a:xfrm>
        </p:spPr>
      </p:pic>
      <p:sp>
        <p:nvSpPr>
          <p:cNvPr id="4" name="Footer Placeholder 3">
            <a:extLst>
              <a:ext uri="{FF2B5EF4-FFF2-40B4-BE49-F238E27FC236}">
                <a16:creationId xmlns:a16="http://schemas.microsoft.com/office/drawing/2014/main" id="{97C20637-C550-471F-8660-99D471F80F79}"/>
              </a:ext>
            </a:extLst>
          </p:cNvPr>
          <p:cNvSpPr>
            <a:spLocks noGrp="1"/>
          </p:cNvSpPr>
          <p:nvPr>
            <p:ph type="ftr" sz="quarter" idx="11"/>
          </p:nvPr>
        </p:nvSpPr>
        <p:spPr/>
        <p:txBody>
          <a:bodyPr/>
          <a:lstStyle/>
          <a:p>
            <a:r>
              <a:rPr lang="en-US"/>
              <a:t>© Copyright Rahim Virani and others NOT FOR DISTRIBUTION</a:t>
            </a:r>
          </a:p>
        </p:txBody>
      </p:sp>
      <p:sp>
        <p:nvSpPr>
          <p:cNvPr id="13" name="TextBox 12">
            <a:extLst>
              <a:ext uri="{FF2B5EF4-FFF2-40B4-BE49-F238E27FC236}">
                <a16:creationId xmlns:a16="http://schemas.microsoft.com/office/drawing/2014/main" id="{ADB26642-CFC7-4466-824D-B85F534CD853}"/>
              </a:ext>
            </a:extLst>
          </p:cNvPr>
          <p:cNvSpPr txBox="1"/>
          <p:nvPr/>
        </p:nvSpPr>
        <p:spPr>
          <a:xfrm>
            <a:off x="838200" y="1847850"/>
            <a:ext cx="6836764" cy="2308324"/>
          </a:xfrm>
          <a:prstGeom prst="rect">
            <a:avLst/>
          </a:prstGeom>
          <a:noFill/>
        </p:spPr>
        <p:txBody>
          <a:bodyPr wrap="square" rtlCol="0">
            <a:spAutoFit/>
          </a:bodyPr>
          <a:lstStyle/>
          <a:p>
            <a:pPr marL="285750" indent="-285750">
              <a:buFont typeface="Arial" panose="020B0604020202020204" pitchFamily="34" charset="0"/>
              <a:buChar char="•"/>
            </a:pPr>
            <a:r>
              <a:rPr lang="en-CA" sz="2400" dirty="0"/>
              <a:t>PHP has a lot of string related functionality.</a:t>
            </a:r>
          </a:p>
          <a:p>
            <a:pPr marL="285750" indent="-285750">
              <a:buFont typeface="Arial" panose="020B0604020202020204" pitchFamily="34" charset="0"/>
              <a:buChar char="•"/>
            </a:pPr>
            <a:r>
              <a:rPr lang="en-CA" sz="2400" dirty="0"/>
              <a:t>Strings are the data type we use to store most of the information in our application.</a:t>
            </a:r>
          </a:p>
          <a:p>
            <a:pPr marL="285750" indent="-285750">
              <a:buFont typeface="Arial" panose="020B0604020202020204" pitchFamily="34" charset="0"/>
              <a:buChar char="•"/>
            </a:pPr>
            <a:r>
              <a:rPr lang="en-CA" sz="2400" dirty="0"/>
              <a:t>String functions are built-in to PHP and require not additional setup.</a:t>
            </a:r>
          </a:p>
          <a:p>
            <a:pPr marL="285750" indent="-285750">
              <a:buFont typeface="Arial" panose="020B0604020202020204" pitchFamily="34" charset="0"/>
              <a:buChar char="•"/>
            </a:pPr>
            <a:endParaRPr lang="en-CA" sz="2400" dirty="0"/>
          </a:p>
        </p:txBody>
      </p:sp>
    </p:spTree>
    <p:extLst>
      <p:ext uri="{BB962C8B-B14F-4D97-AF65-F5344CB8AC3E}">
        <p14:creationId xmlns:p14="http://schemas.microsoft.com/office/powerpoint/2010/main" val="2766366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0887-59DD-43AE-9A3B-33F91EE5266B}"/>
              </a:ext>
            </a:extLst>
          </p:cNvPr>
          <p:cNvSpPr>
            <a:spLocks noGrp="1"/>
          </p:cNvSpPr>
          <p:nvPr>
            <p:ph type="title"/>
          </p:nvPr>
        </p:nvSpPr>
        <p:spPr/>
        <p:txBody>
          <a:bodyPr/>
          <a:lstStyle/>
          <a:p>
            <a:r>
              <a:rPr lang="en-US" dirty="0" err="1"/>
              <a:t>strstr</a:t>
            </a:r>
            <a:r>
              <a:rPr lang="en-US" dirty="0"/>
              <a:t>(), </a:t>
            </a:r>
            <a:r>
              <a:rPr lang="en-US" dirty="0" err="1"/>
              <a:t>strchr</a:t>
            </a:r>
            <a:r>
              <a:rPr lang="en-US" dirty="0"/>
              <a:t>() and </a:t>
            </a:r>
            <a:r>
              <a:rPr lang="en-US" dirty="0" err="1"/>
              <a:t>stristr</a:t>
            </a:r>
            <a:r>
              <a:rPr lang="en-US" dirty="0"/>
              <a:t>() - Strings in Strings</a:t>
            </a:r>
          </a:p>
        </p:txBody>
      </p:sp>
      <p:sp>
        <p:nvSpPr>
          <p:cNvPr id="3" name="Content Placeholder 2">
            <a:extLst>
              <a:ext uri="{FF2B5EF4-FFF2-40B4-BE49-F238E27FC236}">
                <a16:creationId xmlns:a16="http://schemas.microsoft.com/office/drawing/2014/main" id="{02D4EEA7-D015-4707-A4DB-822E65F46B3A}"/>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555C23C7-AB4D-4BA5-A716-C9D5F8960325}"/>
              </a:ext>
            </a:extLst>
          </p:cNvPr>
          <p:cNvSpPr>
            <a:spLocks noGrp="1"/>
          </p:cNvSpPr>
          <p:nvPr>
            <p:ph type="ftr" sz="quarter" idx="11"/>
          </p:nvPr>
        </p:nvSpPr>
        <p:spPr/>
        <p:txBody>
          <a:bodyPr/>
          <a:lstStyle/>
          <a:p>
            <a:r>
              <a:rPr lang="en-US"/>
              <a:t>© Copyright Rahim Virani and others NOT FOR DISTRIBUTION</a:t>
            </a:r>
          </a:p>
        </p:txBody>
      </p:sp>
      <p:pic>
        <p:nvPicPr>
          <p:cNvPr id="5" name="Picture 4">
            <a:extLst>
              <a:ext uri="{FF2B5EF4-FFF2-40B4-BE49-F238E27FC236}">
                <a16:creationId xmlns:a16="http://schemas.microsoft.com/office/drawing/2014/main" id="{45EFB238-4EB7-4EFF-8D2E-B193BB911512}"/>
              </a:ext>
            </a:extLst>
          </p:cNvPr>
          <p:cNvPicPr>
            <a:picLocks noChangeAspect="1"/>
          </p:cNvPicPr>
          <p:nvPr/>
        </p:nvPicPr>
        <p:blipFill>
          <a:blip r:embed="rId2"/>
          <a:stretch>
            <a:fillRect/>
          </a:stretch>
        </p:blipFill>
        <p:spPr>
          <a:xfrm>
            <a:off x="838200" y="1870075"/>
            <a:ext cx="10110008" cy="3438525"/>
          </a:xfrm>
          <a:prstGeom prst="rect">
            <a:avLst/>
          </a:prstGeom>
        </p:spPr>
      </p:pic>
    </p:spTree>
    <p:extLst>
      <p:ext uri="{BB962C8B-B14F-4D97-AF65-F5344CB8AC3E}">
        <p14:creationId xmlns:p14="http://schemas.microsoft.com/office/powerpoint/2010/main" val="625257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D04B8-E426-4035-AFFC-07CD8284102B}"/>
              </a:ext>
            </a:extLst>
          </p:cNvPr>
          <p:cNvSpPr>
            <a:spLocks noGrp="1"/>
          </p:cNvSpPr>
          <p:nvPr>
            <p:ph type="title"/>
          </p:nvPr>
        </p:nvSpPr>
        <p:spPr/>
        <p:txBody>
          <a:bodyPr/>
          <a:lstStyle/>
          <a:p>
            <a:r>
              <a:rPr lang="en-CA" dirty="0"/>
              <a:t>Finding where a needle in a haystack is</a:t>
            </a:r>
            <a:endParaRPr lang="en-US" dirty="0"/>
          </a:p>
        </p:txBody>
      </p:sp>
      <p:sp>
        <p:nvSpPr>
          <p:cNvPr id="3" name="Content Placeholder 2">
            <a:extLst>
              <a:ext uri="{FF2B5EF4-FFF2-40B4-BE49-F238E27FC236}">
                <a16:creationId xmlns:a16="http://schemas.microsoft.com/office/drawing/2014/main" id="{2E67C476-3B46-4D32-8A63-CF07EDF499EA}"/>
              </a:ext>
            </a:extLst>
          </p:cNvPr>
          <p:cNvSpPr>
            <a:spLocks noGrp="1"/>
          </p:cNvSpPr>
          <p:nvPr>
            <p:ph idx="1"/>
          </p:nvPr>
        </p:nvSpPr>
        <p:spPr/>
        <p:txBody>
          <a:bodyPr/>
          <a:lstStyle/>
          <a:p>
            <a:r>
              <a:rPr lang="en-US" dirty="0"/>
              <a:t>We can search for where a character is located in a string (its index). As follows. This is useful if we want to get a substring but we </a:t>
            </a:r>
            <a:r>
              <a:rPr lang="en-US" dirty="0" err="1"/>
              <a:t>dont</a:t>
            </a:r>
            <a:r>
              <a:rPr lang="en-US" dirty="0"/>
              <a:t> know where the needle is.</a:t>
            </a:r>
          </a:p>
        </p:txBody>
      </p:sp>
      <p:sp>
        <p:nvSpPr>
          <p:cNvPr id="4" name="Footer Placeholder 3">
            <a:extLst>
              <a:ext uri="{FF2B5EF4-FFF2-40B4-BE49-F238E27FC236}">
                <a16:creationId xmlns:a16="http://schemas.microsoft.com/office/drawing/2014/main" id="{E9FA09D9-C557-4000-AC19-FCDF1FD50AA2}"/>
              </a:ext>
            </a:extLst>
          </p:cNvPr>
          <p:cNvSpPr>
            <a:spLocks noGrp="1"/>
          </p:cNvSpPr>
          <p:nvPr>
            <p:ph type="ftr" sz="quarter" idx="11"/>
          </p:nvPr>
        </p:nvSpPr>
        <p:spPr/>
        <p:txBody>
          <a:bodyPr/>
          <a:lstStyle/>
          <a:p>
            <a:r>
              <a:rPr lang="en-US"/>
              <a:t>© Copyright Rahim Virani and others NOT FOR DISTRIBUTION</a:t>
            </a:r>
          </a:p>
        </p:txBody>
      </p:sp>
      <p:pic>
        <p:nvPicPr>
          <p:cNvPr id="5" name="Picture 4">
            <a:extLst>
              <a:ext uri="{FF2B5EF4-FFF2-40B4-BE49-F238E27FC236}">
                <a16:creationId xmlns:a16="http://schemas.microsoft.com/office/drawing/2014/main" id="{1B1CE65B-8EB3-4EB8-8D2C-70800BE00B84}"/>
              </a:ext>
            </a:extLst>
          </p:cNvPr>
          <p:cNvPicPr>
            <a:picLocks noChangeAspect="1"/>
          </p:cNvPicPr>
          <p:nvPr/>
        </p:nvPicPr>
        <p:blipFill>
          <a:blip r:embed="rId2"/>
          <a:stretch>
            <a:fillRect/>
          </a:stretch>
        </p:blipFill>
        <p:spPr>
          <a:xfrm>
            <a:off x="838200" y="3116935"/>
            <a:ext cx="8420100" cy="2946230"/>
          </a:xfrm>
          <a:prstGeom prst="rect">
            <a:avLst/>
          </a:prstGeom>
        </p:spPr>
      </p:pic>
    </p:spTree>
    <p:extLst>
      <p:ext uri="{BB962C8B-B14F-4D97-AF65-F5344CB8AC3E}">
        <p14:creationId xmlns:p14="http://schemas.microsoft.com/office/powerpoint/2010/main" val="3884120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46F44-A2C0-4ED1-BDA4-7FE94C3D5A2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707C04B-C932-4065-8E7F-C04840F52A58}"/>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126EBC21-A443-404F-A715-7EB496D60AD0}"/>
              </a:ext>
            </a:extLst>
          </p:cNvPr>
          <p:cNvSpPr>
            <a:spLocks noGrp="1"/>
          </p:cNvSpPr>
          <p:nvPr>
            <p:ph type="ftr" sz="quarter" idx="11"/>
          </p:nvPr>
        </p:nvSpPr>
        <p:spPr/>
        <p:txBody>
          <a:bodyPr/>
          <a:lstStyle/>
          <a:p>
            <a:r>
              <a:rPr lang="en-US"/>
              <a:t>© Copyright Rahim Virani and others NOT FOR DISTRIBUTION</a:t>
            </a:r>
          </a:p>
        </p:txBody>
      </p:sp>
    </p:spTree>
    <p:extLst>
      <p:ext uri="{BB962C8B-B14F-4D97-AF65-F5344CB8AC3E}">
        <p14:creationId xmlns:p14="http://schemas.microsoft.com/office/powerpoint/2010/main" val="2291053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CF92A-D93A-48AC-A63C-41AB3F7424B2}"/>
              </a:ext>
            </a:extLst>
          </p:cNvPr>
          <p:cNvSpPr>
            <a:spLocks noGrp="1"/>
          </p:cNvSpPr>
          <p:nvPr>
            <p:ph type="title"/>
          </p:nvPr>
        </p:nvSpPr>
        <p:spPr/>
        <p:txBody>
          <a:bodyPr/>
          <a:lstStyle/>
          <a:p>
            <a:r>
              <a:rPr lang="en-CA" dirty="0"/>
              <a:t>Clean up your Strings!</a:t>
            </a:r>
            <a:endParaRPr lang="en-US" dirty="0"/>
          </a:p>
        </p:txBody>
      </p:sp>
      <p:sp>
        <p:nvSpPr>
          <p:cNvPr id="3" name="Content Placeholder 2">
            <a:extLst>
              <a:ext uri="{FF2B5EF4-FFF2-40B4-BE49-F238E27FC236}">
                <a16:creationId xmlns:a16="http://schemas.microsoft.com/office/drawing/2014/main" id="{7656E3C2-0D0F-403B-9BED-A3A9893B20BE}"/>
              </a:ext>
            </a:extLst>
          </p:cNvPr>
          <p:cNvSpPr>
            <a:spLocks noGrp="1"/>
          </p:cNvSpPr>
          <p:nvPr>
            <p:ph idx="1"/>
          </p:nvPr>
        </p:nvSpPr>
        <p:spPr/>
        <p:txBody>
          <a:bodyPr/>
          <a:lstStyle/>
          <a:p>
            <a:pPr marL="0" indent="0">
              <a:buNone/>
            </a:pPr>
            <a:r>
              <a:rPr lang="en-US" dirty="0"/>
              <a:t>trim() is the function used for cleaning up your strings, by default it cleans the following:</a:t>
            </a:r>
          </a:p>
          <a:p>
            <a:pPr marL="0" indent="0">
              <a:buNone/>
            </a:pPr>
            <a:endParaRPr lang="en-US" dirty="0"/>
          </a:p>
          <a:p>
            <a:pPr lvl="1"/>
            <a:r>
              <a:rPr lang="en-US" dirty="0"/>
              <a:t>New Line (\n)</a:t>
            </a:r>
          </a:p>
          <a:p>
            <a:pPr lvl="1"/>
            <a:r>
              <a:rPr lang="en-US" dirty="0"/>
              <a:t>Carriage Return (\r)</a:t>
            </a:r>
          </a:p>
          <a:p>
            <a:pPr lvl="1"/>
            <a:r>
              <a:rPr lang="en-US" dirty="0" err="1"/>
              <a:t>Horizintal</a:t>
            </a:r>
            <a:r>
              <a:rPr lang="en-US" dirty="0"/>
              <a:t> Tabs (\t and \x0B)</a:t>
            </a:r>
          </a:p>
          <a:p>
            <a:pPr lvl="1"/>
            <a:r>
              <a:rPr lang="en-US" dirty="0"/>
              <a:t>Spaces (\0)</a:t>
            </a:r>
          </a:p>
          <a:p>
            <a:endParaRPr lang="en-US" dirty="0"/>
          </a:p>
        </p:txBody>
      </p:sp>
      <p:sp>
        <p:nvSpPr>
          <p:cNvPr id="4" name="Footer Placeholder 3">
            <a:extLst>
              <a:ext uri="{FF2B5EF4-FFF2-40B4-BE49-F238E27FC236}">
                <a16:creationId xmlns:a16="http://schemas.microsoft.com/office/drawing/2014/main" id="{B4AB524A-F45B-4125-9C7C-54515C0D7999}"/>
              </a:ext>
            </a:extLst>
          </p:cNvPr>
          <p:cNvSpPr>
            <a:spLocks noGrp="1"/>
          </p:cNvSpPr>
          <p:nvPr>
            <p:ph type="ftr" sz="quarter" idx="11"/>
          </p:nvPr>
        </p:nvSpPr>
        <p:spPr/>
        <p:txBody>
          <a:bodyPr/>
          <a:lstStyle/>
          <a:p>
            <a:r>
              <a:rPr lang="en-US"/>
              <a:t>© Copyright Rahim Virani and others NOT FOR DISTRIBUTION</a:t>
            </a:r>
          </a:p>
        </p:txBody>
      </p:sp>
    </p:spTree>
    <p:extLst>
      <p:ext uri="{BB962C8B-B14F-4D97-AF65-F5344CB8AC3E}">
        <p14:creationId xmlns:p14="http://schemas.microsoft.com/office/powerpoint/2010/main" val="3210101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8BF43-4204-41F1-A63C-BE32534E36B1}"/>
              </a:ext>
            </a:extLst>
          </p:cNvPr>
          <p:cNvSpPr>
            <a:spLocks noGrp="1"/>
          </p:cNvSpPr>
          <p:nvPr>
            <p:ph type="title"/>
          </p:nvPr>
        </p:nvSpPr>
        <p:spPr/>
        <p:txBody>
          <a:bodyPr/>
          <a:lstStyle/>
          <a:p>
            <a:r>
              <a:rPr lang="en-CA" dirty="0"/>
              <a:t>Trim has some gentler cousins</a:t>
            </a:r>
            <a:endParaRPr lang="en-US" dirty="0"/>
          </a:p>
        </p:txBody>
      </p:sp>
      <p:sp>
        <p:nvSpPr>
          <p:cNvPr id="3" name="Content Placeholder 2">
            <a:extLst>
              <a:ext uri="{FF2B5EF4-FFF2-40B4-BE49-F238E27FC236}">
                <a16:creationId xmlns:a16="http://schemas.microsoft.com/office/drawing/2014/main" id="{F0FC7E4A-906F-4FFC-8993-A5E20944D763}"/>
              </a:ext>
            </a:extLst>
          </p:cNvPr>
          <p:cNvSpPr>
            <a:spLocks noGrp="1"/>
          </p:cNvSpPr>
          <p:nvPr>
            <p:ph idx="1"/>
          </p:nvPr>
        </p:nvSpPr>
        <p:spPr/>
        <p:txBody>
          <a:bodyPr/>
          <a:lstStyle/>
          <a:p>
            <a:r>
              <a:rPr lang="en-US" dirty="0" err="1"/>
              <a:t>Rtrim</a:t>
            </a:r>
            <a:r>
              <a:rPr lang="en-US" dirty="0"/>
              <a:t>() - clean up the right hand side (end of the string)</a:t>
            </a:r>
          </a:p>
          <a:p>
            <a:r>
              <a:rPr lang="en-US" dirty="0" err="1"/>
              <a:t>Ltrim</a:t>
            </a:r>
            <a:r>
              <a:rPr lang="en-US" dirty="0"/>
              <a:t>() - clean up the left hand side (beginning of the string)</a:t>
            </a:r>
          </a:p>
          <a:p>
            <a:endParaRPr lang="en-US" dirty="0"/>
          </a:p>
        </p:txBody>
      </p:sp>
      <p:sp>
        <p:nvSpPr>
          <p:cNvPr id="4" name="Footer Placeholder 3">
            <a:extLst>
              <a:ext uri="{FF2B5EF4-FFF2-40B4-BE49-F238E27FC236}">
                <a16:creationId xmlns:a16="http://schemas.microsoft.com/office/drawing/2014/main" id="{9B0C93A2-0E88-4381-94E0-3FE64EEA24FC}"/>
              </a:ext>
            </a:extLst>
          </p:cNvPr>
          <p:cNvSpPr>
            <a:spLocks noGrp="1"/>
          </p:cNvSpPr>
          <p:nvPr>
            <p:ph type="ftr" sz="quarter" idx="11"/>
          </p:nvPr>
        </p:nvSpPr>
        <p:spPr/>
        <p:txBody>
          <a:bodyPr/>
          <a:lstStyle/>
          <a:p>
            <a:r>
              <a:rPr lang="en-US"/>
              <a:t>© Copyright Rahim Virani and others NOT FOR DISTRIBUTION</a:t>
            </a:r>
          </a:p>
        </p:txBody>
      </p:sp>
    </p:spTree>
    <p:extLst>
      <p:ext uri="{BB962C8B-B14F-4D97-AF65-F5344CB8AC3E}">
        <p14:creationId xmlns:p14="http://schemas.microsoft.com/office/powerpoint/2010/main" val="2219590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A9207-F6B7-4AAB-8CCA-2162EA1C8A42}"/>
              </a:ext>
            </a:extLst>
          </p:cNvPr>
          <p:cNvSpPr>
            <a:spLocks noGrp="1"/>
          </p:cNvSpPr>
          <p:nvPr>
            <p:ph type="title"/>
          </p:nvPr>
        </p:nvSpPr>
        <p:spPr/>
        <p:txBody>
          <a:bodyPr/>
          <a:lstStyle/>
          <a:p>
            <a:r>
              <a:rPr lang="en-CA" dirty="0"/>
              <a:t>Don’t let people pull your Strings!</a:t>
            </a:r>
            <a:endParaRPr lang="en-US" dirty="0"/>
          </a:p>
        </p:txBody>
      </p:sp>
      <p:sp>
        <p:nvSpPr>
          <p:cNvPr id="3" name="Content Placeholder 2">
            <a:extLst>
              <a:ext uri="{FF2B5EF4-FFF2-40B4-BE49-F238E27FC236}">
                <a16:creationId xmlns:a16="http://schemas.microsoft.com/office/drawing/2014/main" id="{7CA96F08-B17B-4F80-83F2-1EC7B361254E}"/>
              </a:ext>
            </a:extLst>
          </p:cNvPr>
          <p:cNvSpPr>
            <a:spLocks noGrp="1"/>
          </p:cNvSpPr>
          <p:nvPr>
            <p:ph idx="1"/>
          </p:nvPr>
        </p:nvSpPr>
        <p:spPr/>
        <p:txBody>
          <a:bodyPr/>
          <a:lstStyle/>
          <a:p>
            <a:pPr marL="0" indent="0">
              <a:buNone/>
            </a:pPr>
            <a:r>
              <a:rPr lang="en-US" b="1" dirty="0" err="1"/>
              <a:t>htmlspecialchars</a:t>
            </a:r>
            <a:r>
              <a:rPr lang="en-US" b="1" dirty="0"/>
              <a:t>() </a:t>
            </a:r>
            <a:r>
              <a:rPr lang="en-US" dirty="0"/>
              <a:t>is a function that will convert potentially harmful punctuation to html entities. </a:t>
            </a:r>
            <a:r>
              <a:rPr lang="en-US" dirty="0" err="1"/>
              <a:t>Htmlspecialchars</a:t>
            </a:r>
            <a:r>
              <a:rPr lang="en-US" dirty="0"/>
              <a:t>() is to allow special characters not to break things when displayed in a browser but </a:t>
            </a:r>
            <a:r>
              <a:rPr lang="en-US" b="1" dirty="0"/>
              <a:t>also to safe guard against injection attacks.html.</a:t>
            </a:r>
            <a:r>
              <a:rPr lang="en-US" dirty="0"/>
              <a:t> There is also an </a:t>
            </a:r>
            <a:r>
              <a:rPr lang="en-US" dirty="0" err="1"/>
              <a:t>htmlspecialchars_decode</a:t>
            </a:r>
            <a:r>
              <a:rPr lang="en-US" dirty="0"/>
              <a:t>() function that will reverse the process.</a:t>
            </a:r>
          </a:p>
          <a:p>
            <a:pPr marL="0" indent="0">
              <a:buNone/>
            </a:pPr>
            <a:endParaRPr lang="en-US" dirty="0"/>
          </a:p>
        </p:txBody>
      </p:sp>
      <p:sp>
        <p:nvSpPr>
          <p:cNvPr id="4" name="Footer Placeholder 3">
            <a:extLst>
              <a:ext uri="{FF2B5EF4-FFF2-40B4-BE49-F238E27FC236}">
                <a16:creationId xmlns:a16="http://schemas.microsoft.com/office/drawing/2014/main" id="{7D43AD0D-8762-4A42-937A-ABEDE6D88AB7}"/>
              </a:ext>
            </a:extLst>
          </p:cNvPr>
          <p:cNvSpPr>
            <a:spLocks noGrp="1"/>
          </p:cNvSpPr>
          <p:nvPr>
            <p:ph type="ftr" sz="quarter" idx="11"/>
          </p:nvPr>
        </p:nvSpPr>
        <p:spPr/>
        <p:txBody>
          <a:bodyPr/>
          <a:lstStyle/>
          <a:p>
            <a:r>
              <a:rPr lang="en-US"/>
              <a:t>© Copyright Rahim Virani and others NOT FOR DISTRIBUTION</a:t>
            </a:r>
          </a:p>
        </p:txBody>
      </p:sp>
    </p:spTree>
    <p:extLst>
      <p:ext uri="{BB962C8B-B14F-4D97-AF65-F5344CB8AC3E}">
        <p14:creationId xmlns:p14="http://schemas.microsoft.com/office/powerpoint/2010/main" val="557974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5A125-F97D-4ADB-834F-D0E629F9CD89}"/>
              </a:ext>
            </a:extLst>
          </p:cNvPr>
          <p:cNvSpPr>
            <a:spLocks noGrp="1"/>
          </p:cNvSpPr>
          <p:nvPr>
            <p:ph type="title"/>
          </p:nvPr>
        </p:nvSpPr>
        <p:spPr/>
        <p:txBody>
          <a:bodyPr/>
          <a:lstStyle/>
          <a:p>
            <a:r>
              <a:rPr lang="en-CA" dirty="0"/>
              <a:t>HTML entities that will be encoded by strings are:</a:t>
            </a:r>
            <a:endParaRPr lang="en-US" dirty="0"/>
          </a:p>
        </p:txBody>
      </p:sp>
      <p:pic>
        <p:nvPicPr>
          <p:cNvPr id="6" name="Content Placeholder 5">
            <a:extLst>
              <a:ext uri="{FF2B5EF4-FFF2-40B4-BE49-F238E27FC236}">
                <a16:creationId xmlns:a16="http://schemas.microsoft.com/office/drawing/2014/main" id="{E44C8B31-E8D7-4A95-95CF-92C4C1DA65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8215725" cy="4273235"/>
          </a:xfrm>
        </p:spPr>
      </p:pic>
      <p:sp>
        <p:nvSpPr>
          <p:cNvPr id="4" name="Footer Placeholder 3">
            <a:extLst>
              <a:ext uri="{FF2B5EF4-FFF2-40B4-BE49-F238E27FC236}">
                <a16:creationId xmlns:a16="http://schemas.microsoft.com/office/drawing/2014/main" id="{6E78FF9E-9E84-4BAB-9354-3AA583C914C8}"/>
              </a:ext>
            </a:extLst>
          </p:cNvPr>
          <p:cNvSpPr>
            <a:spLocks noGrp="1"/>
          </p:cNvSpPr>
          <p:nvPr>
            <p:ph type="ftr" sz="quarter" idx="11"/>
          </p:nvPr>
        </p:nvSpPr>
        <p:spPr/>
        <p:txBody>
          <a:bodyPr/>
          <a:lstStyle/>
          <a:p>
            <a:r>
              <a:rPr lang="en-US"/>
              <a:t>© Copyright Rahim Virani and others NOT FOR DISTRIBUTION</a:t>
            </a:r>
          </a:p>
        </p:txBody>
      </p:sp>
    </p:spTree>
    <p:extLst>
      <p:ext uri="{BB962C8B-B14F-4D97-AF65-F5344CB8AC3E}">
        <p14:creationId xmlns:p14="http://schemas.microsoft.com/office/powerpoint/2010/main" val="1762723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67269-00DB-4370-A6BA-A952D71295D3}"/>
              </a:ext>
            </a:extLst>
          </p:cNvPr>
          <p:cNvSpPr>
            <a:spLocks noGrp="1"/>
          </p:cNvSpPr>
          <p:nvPr>
            <p:ph type="title"/>
          </p:nvPr>
        </p:nvSpPr>
        <p:spPr/>
        <p:txBody>
          <a:bodyPr/>
          <a:lstStyle/>
          <a:p>
            <a:r>
              <a:rPr lang="en-CA" dirty="0"/>
              <a:t>Use </a:t>
            </a:r>
            <a:r>
              <a:rPr lang="en-CA" dirty="0" err="1"/>
              <a:t>str_replace</a:t>
            </a:r>
            <a:r>
              <a:rPr lang="en-CA" dirty="0"/>
              <a:t> for safe input</a:t>
            </a:r>
            <a:endParaRPr lang="en-US" dirty="0"/>
          </a:p>
        </p:txBody>
      </p:sp>
      <p:sp>
        <p:nvSpPr>
          <p:cNvPr id="3" name="Content Placeholder 2">
            <a:extLst>
              <a:ext uri="{FF2B5EF4-FFF2-40B4-BE49-F238E27FC236}">
                <a16:creationId xmlns:a16="http://schemas.microsoft.com/office/drawing/2014/main" id="{D6D39278-517E-4EB7-8EBB-7193C9DB0203}"/>
              </a:ext>
            </a:extLst>
          </p:cNvPr>
          <p:cNvSpPr>
            <a:spLocks noGrp="1"/>
          </p:cNvSpPr>
          <p:nvPr>
            <p:ph idx="1"/>
          </p:nvPr>
        </p:nvSpPr>
        <p:spPr/>
        <p:txBody>
          <a:bodyPr/>
          <a:lstStyle/>
          <a:p>
            <a:pPr marL="0" indent="0">
              <a:buNone/>
            </a:pPr>
            <a:r>
              <a:rPr lang="en-US" dirty="0"/>
              <a:t>Always practice safe input, those of you who are security aware will notice that the previous function does not take care of semicolons, equals or parentheses which can also be used for attacks as well. Its not always about security, sometimes you don't want users to copy and paste invalid data from other applications. </a:t>
            </a:r>
            <a:r>
              <a:rPr lang="en-US" dirty="0" err="1"/>
              <a:t>str_replace</a:t>
            </a:r>
            <a:r>
              <a:rPr lang="en-US" dirty="0"/>
              <a:t> is a good fit for either of these applications.</a:t>
            </a:r>
          </a:p>
          <a:p>
            <a:pPr marL="0" indent="0">
              <a:buNone/>
            </a:pPr>
            <a:endParaRPr lang="en-US" dirty="0"/>
          </a:p>
        </p:txBody>
      </p:sp>
      <p:sp>
        <p:nvSpPr>
          <p:cNvPr id="4" name="Footer Placeholder 3">
            <a:extLst>
              <a:ext uri="{FF2B5EF4-FFF2-40B4-BE49-F238E27FC236}">
                <a16:creationId xmlns:a16="http://schemas.microsoft.com/office/drawing/2014/main" id="{1C0B5CAE-D20A-4878-AE60-CB958E99A0A3}"/>
              </a:ext>
            </a:extLst>
          </p:cNvPr>
          <p:cNvSpPr>
            <a:spLocks noGrp="1"/>
          </p:cNvSpPr>
          <p:nvPr>
            <p:ph type="ftr" sz="quarter" idx="11"/>
          </p:nvPr>
        </p:nvSpPr>
        <p:spPr/>
        <p:txBody>
          <a:bodyPr/>
          <a:lstStyle/>
          <a:p>
            <a:r>
              <a:rPr lang="en-US"/>
              <a:t>© Copyright Rahim Virani and others NOT FOR DISTRIBUTION</a:t>
            </a:r>
          </a:p>
        </p:txBody>
      </p:sp>
    </p:spTree>
    <p:extLst>
      <p:ext uri="{BB962C8B-B14F-4D97-AF65-F5344CB8AC3E}">
        <p14:creationId xmlns:p14="http://schemas.microsoft.com/office/powerpoint/2010/main" val="565564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19AEA-3228-4CD2-8AA3-34F57A7CCD12}"/>
              </a:ext>
            </a:extLst>
          </p:cNvPr>
          <p:cNvSpPr>
            <a:spLocks noGrp="1"/>
          </p:cNvSpPr>
          <p:nvPr>
            <p:ph type="title"/>
          </p:nvPr>
        </p:nvSpPr>
        <p:spPr/>
        <p:txBody>
          <a:bodyPr/>
          <a:lstStyle/>
          <a:p>
            <a:r>
              <a:rPr lang="en-CA" dirty="0" err="1"/>
              <a:t>str_replace</a:t>
            </a:r>
            <a:r>
              <a:rPr lang="en-CA" dirty="0"/>
              <a:t> Example</a:t>
            </a:r>
            <a:endParaRPr lang="en-US" dirty="0"/>
          </a:p>
        </p:txBody>
      </p:sp>
      <p:sp>
        <p:nvSpPr>
          <p:cNvPr id="3" name="Content Placeholder 2">
            <a:extLst>
              <a:ext uri="{FF2B5EF4-FFF2-40B4-BE49-F238E27FC236}">
                <a16:creationId xmlns:a16="http://schemas.microsoft.com/office/drawing/2014/main" id="{4D87AA72-3F32-46E4-8CDF-118C7E25E4CA}"/>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B5F4F009-FA26-4E70-BD35-1562202389A6}"/>
              </a:ext>
            </a:extLst>
          </p:cNvPr>
          <p:cNvSpPr>
            <a:spLocks noGrp="1"/>
          </p:cNvSpPr>
          <p:nvPr>
            <p:ph type="ftr" sz="quarter" idx="11"/>
          </p:nvPr>
        </p:nvSpPr>
        <p:spPr/>
        <p:txBody>
          <a:bodyPr/>
          <a:lstStyle/>
          <a:p>
            <a:r>
              <a:rPr lang="en-US"/>
              <a:t>© Copyright Rahim Virani and others NOT FOR DISTRIBUTION</a:t>
            </a:r>
          </a:p>
        </p:txBody>
      </p:sp>
      <p:pic>
        <p:nvPicPr>
          <p:cNvPr id="5" name="Picture 4">
            <a:extLst>
              <a:ext uri="{FF2B5EF4-FFF2-40B4-BE49-F238E27FC236}">
                <a16:creationId xmlns:a16="http://schemas.microsoft.com/office/drawing/2014/main" id="{3AB13DCE-175D-49E5-8509-A4E9C03091E3}"/>
              </a:ext>
            </a:extLst>
          </p:cNvPr>
          <p:cNvPicPr>
            <a:picLocks noChangeAspect="1"/>
          </p:cNvPicPr>
          <p:nvPr/>
        </p:nvPicPr>
        <p:blipFill>
          <a:blip r:embed="rId2"/>
          <a:stretch>
            <a:fillRect/>
          </a:stretch>
        </p:blipFill>
        <p:spPr>
          <a:xfrm>
            <a:off x="838199" y="1825624"/>
            <a:ext cx="10492731" cy="2378075"/>
          </a:xfrm>
          <a:prstGeom prst="rect">
            <a:avLst/>
          </a:prstGeom>
        </p:spPr>
      </p:pic>
    </p:spTree>
    <p:extLst>
      <p:ext uri="{BB962C8B-B14F-4D97-AF65-F5344CB8AC3E}">
        <p14:creationId xmlns:p14="http://schemas.microsoft.com/office/powerpoint/2010/main" val="450019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7B53A-8C7B-4DC0-9F73-70242A0F0C87}"/>
              </a:ext>
            </a:extLst>
          </p:cNvPr>
          <p:cNvSpPr>
            <a:spLocks noGrp="1"/>
          </p:cNvSpPr>
          <p:nvPr>
            <p:ph type="title"/>
          </p:nvPr>
        </p:nvSpPr>
        <p:spPr/>
        <p:txBody>
          <a:bodyPr/>
          <a:lstStyle/>
          <a:p>
            <a:r>
              <a:rPr lang="en-CA" dirty="0"/>
              <a:t>String Interpolation with </a:t>
            </a:r>
            <a:r>
              <a:rPr lang="en-CA" dirty="0" err="1"/>
              <a:t>printf</a:t>
            </a:r>
            <a:r>
              <a:rPr lang="en-CA" dirty="0"/>
              <a:t>()</a:t>
            </a:r>
            <a:endParaRPr lang="en-US" dirty="0"/>
          </a:p>
        </p:txBody>
      </p:sp>
      <p:sp>
        <p:nvSpPr>
          <p:cNvPr id="3" name="Content Placeholder 2">
            <a:extLst>
              <a:ext uri="{FF2B5EF4-FFF2-40B4-BE49-F238E27FC236}">
                <a16:creationId xmlns:a16="http://schemas.microsoft.com/office/drawing/2014/main" id="{FA825D68-DD06-4AF3-B489-4BF7D4E55D3F}"/>
              </a:ext>
            </a:extLst>
          </p:cNvPr>
          <p:cNvSpPr>
            <a:spLocks noGrp="1"/>
          </p:cNvSpPr>
          <p:nvPr>
            <p:ph idx="1"/>
          </p:nvPr>
        </p:nvSpPr>
        <p:spPr/>
        <p:txBody>
          <a:bodyPr/>
          <a:lstStyle/>
          <a:p>
            <a:r>
              <a:rPr lang="en-US" dirty="0"/>
              <a:t>Don't be intimidated by big words like interpolation. This just means that we can put in variables into our strings with shortcuts, then we specify what variables these actually should represent after the expression. Makes things a bit cleaner than what we have previously been doing.</a:t>
            </a:r>
          </a:p>
          <a:p>
            <a:endParaRPr lang="en-US" dirty="0"/>
          </a:p>
        </p:txBody>
      </p:sp>
      <p:sp>
        <p:nvSpPr>
          <p:cNvPr id="4" name="Footer Placeholder 3">
            <a:extLst>
              <a:ext uri="{FF2B5EF4-FFF2-40B4-BE49-F238E27FC236}">
                <a16:creationId xmlns:a16="http://schemas.microsoft.com/office/drawing/2014/main" id="{F216C80E-B4C4-4299-A5DC-E1DDD1C7DF4A}"/>
              </a:ext>
            </a:extLst>
          </p:cNvPr>
          <p:cNvSpPr>
            <a:spLocks noGrp="1"/>
          </p:cNvSpPr>
          <p:nvPr>
            <p:ph type="ftr" sz="quarter" idx="11"/>
          </p:nvPr>
        </p:nvSpPr>
        <p:spPr/>
        <p:txBody>
          <a:bodyPr/>
          <a:lstStyle/>
          <a:p>
            <a:r>
              <a:rPr lang="en-US"/>
              <a:t>© Copyright Rahim Virani and others NOT FOR DISTRIBUTION</a:t>
            </a:r>
          </a:p>
        </p:txBody>
      </p:sp>
      <p:pic>
        <p:nvPicPr>
          <p:cNvPr id="5" name="Picture 4">
            <a:extLst>
              <a:ext uri="{FF2B5EF4-FFF2-40B4-BE49-F238E27FC236}">
                <a16:creationId xmlns:a16="http://schemas.microsoft.com/office/drawing/2014/main" id="{B2F3CAF0-33B8-4F11-97A2-A687AE91DA78}"/>
              </a:ext>
            </a:extLst>
          </p:cNvPr>
          <p:cNvPicPr>
            <a:picLocks noChangeAspect="1"/>
          </p:cNvPicPr>
          <p:nvPr/>
        </p:nvPicPr>
        <p:blipFill>
          <a:blip r:embed="rId2"/>
          <a:stretch>
            <a:fillRect/>
          </a:stretch>
        </p:blipFill>
        <p:spPr>
          <a:xfrm>
            <a:off x="838200" y="4001294"/>
            <a:ext cx="10371110" cy="1408906"/>
          </a:xfrm>
          <a:prstGeom prst="rect">
            <a:avLst/>
          </a:prstGeom>
        </p:spPr>
      </p:pic>
    </p:spTree>
    <p:extLst>
      <p:ext uri="{BB962C8B-B14F-4D97-AF65-F5344CB8AC3E}">
        <p14:creationId xmlns:p14="http://schemas.microsoft.com/office/powerpoint/2010/main" val="1073982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C Slides.potx" id="{502D2230-C8F1-4C24-866D-B2D32371E525}" vid="{34808729-F309-4EAA-98EE-51FE7107E1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DC Slides</Template>
  <TotalTime>47</TotalTime>
  <Words>896</Words>
  <Application>Microsoft Office PowerPoint</Application>
  <PresentationFormat>Widescreen</PresentationFormat>
  <Paragraphs>88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Consolas</vt:lpstr>
      <vt:lpstr>Office Theme</vt:lpstr>
      <vt:lpstr>PHP Working with Strings</vt:lpstr>
      <vt:lpstr>Strings</vt:lpstr>
      <vt:lpstr>Clean up your Strings!</vt:lpstr>
      <vt:lpstr>Trim has some gentler cousins</vt:lpstr>
      <vt:lpstr>Don’t let people pull your Strings!</vt:lpstr>
      <vt:lpstr>HTML entities that will be encoded by strings are:</vt:lpstr>
      <vt:lpstr>Use str_replace for safe input</vt:lpstr>
      <vt:lpstr>str_replace Example</vt:lpstr>
      <vt:lpstr>String Interpolation with printf()</vt:lpstr>
      <vt:lpstr>Formatting Strings</vt:lpstr>
      <vt:lpstr>Formatting Strings</vt:lpstr>
      <vt:lpstr>Formatting Strings</vt:lpstr>
      <vt:lpstr>Formatting Strings</vt:lpstr>
      <vt:lpstr>String formatting and Case functions.</vt:lpstr>
      <vt:lpstr>Joining and Splitting Strings</vt:lpstr>
      <vt:lpstr>Joining and Splitting Strings</vt:lpstr>
      <vt:lpstr>Substr() is important for cutting up strings.</vt:lpstr>
      <vt:lpstr>Compare strings in alphabetical order.</vt:lpstr>
      <vt:lpstr>How Long is a piece of string?</vt:lpstr>
      <vt:lpstr>strstr(), strchr() and stristr() - Strings in Strings</vt:lpstr>
      <vt:lpstr>Finding where a needle in a haystack is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Working with Strings</dc:title>
  <dc:creator>Rahim Virani</dc:creator>
  <cp:lastModifiedBy>Windows User</cp:lastModifiedBy>
  <cp:revision>7</cp:revision>
  <dcterms:created xsi:type="dcterms:W3CDTF">2019-01-09T17:06:45Z</dcterms:created>
  <dcterms:modified xsi:type="dcterms:W3CDTF">2019-01-10T19:56:07Z</dcterms:modified>
</cp:coreProperties>
</file>