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0" r:id="rId4"/>
    <p:sldId id="259" r:id="rId5"/>
    <p:sldId id="273" r:id="rId6"/>
    <p:sldId id="261" r:id="rId7"/>
    <p:sldId id="264" r:id="rId8"/>
    <p:sldId id="262" r:id="rId9"/>
    <p:sldId id="274" r:id="rId10"/>
    <p:sldId id="263" r:id="rId11"/>
    <p:sldId id="266" r:id="rId12"/>
    <p:sldId id="277" r:id="rId13"/>
    <p:sldId id="267" r:id="rId14"/>
    <p:sldId id="268" r:id="rId15"/>
    <p:sldId id="27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63828" autoAdjust="0"/>
  </p:normalViewPr>
  <p:slideViewPr>
    <p:cSldViewPr snapToGrid="0">
      <p:cViewPr>
        <p:scale>
          <a:sx n="82" d="100"/>
          <a:sy n="82" d="100"/>
        </p:scale>
        <p:origin x="720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D80FA8-BEA6-4E36-8C9D-B3246D52E6EA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9D5C6-E545-4F83-BC2A-0BF561F50935}">
      <dgm:prSet/>
      <dgm:spPr/>
      <dgm:t>
        <a:bodyPr/>
        <a:lstStyle/>
        <a:p>
          <a:r>
            <a:rPr lang="de-DE" dirty="0"/>
            <a:t>Rückblick aus der vergangenen Woche</a:t>
          </a:r>
          <a:endParaRPr lang="en-US" dirty="0"/>
        </a:p>
      </dgm:t>
    </dgm:pt>
    <dgm:pt modelId="{E739429C-C8C1-408E-A511-1E969822DED2}" type="parTrans" cxnId="{859026D5-87FC-4F82-AD09-5004C59CE0B7}">
      <dgm:prSet/>
      <dgm:spPr/>
      <dgm:t>
        <a:bodyPr/>
        <a:lstStyle/>
        <a:p>
          <a:endParaRPr lang="en-US"/>
        </a:p>
      </dgm:t>
    </dgm:pt>
    <dgm:pt modelId="{CC6B6AC7-A4DC-4417-9DCD-0A728858E65B}" type="sibTrans" cxnId="{859026D5-87FC-4F82-AD09-5004C59CE0B7}">
      <dgm:prSet/>
      <dgm:spPr/>
      <dgm:t>
        <a:bodyPr/>
        <a:lstStyle/>
        <a:p>
          <a:endParaRPr lang="en-US"/>
        </a:p>
      </dgm:t>
    </dgm:pt>
    <dgm:pt modelId="{8E4BD4BB-BD57-4846-99F6-3272A72F9C2C}">
      <dgm:prSet/>
      <dgm:spPr/>
      <dgm:t>
        <a:bodyPr/>
        <a:lstStyle/>
        <a:p>
          <a:r>
            <a:rPr lang="de-DE" dirty="0"/>
            <a:t>Analyse der rohen Sterbefälle vs. Altersbereinigte Sterbefälle </a:t>
          </a:r>
          <a:endParaRPr lang="en-US" dirty="0"/>
        </a:p>
      </dgm:t>
    </dgm:pt>
    <dgm:pt modelId="{DB1925A9-8394-4A10-99E2-DB67FB307BB1}" type="parTrans" cxnId="{C9C8A574-E0E3-4104-97BA-E8F330335FB1}">
      <dgm:prSet/>
      <dgm:spPr/>
      <dgm:t>
        <a:bodyPr/>
        <a:lstStyle/>
        <a:p>
          <a:endParaRPr lang="en-US"/>
        </a:p>
      </dgm:t>
    </dgm:pt>
    <dgm:pt modelId="{819C437F-F873-406F-A7C5-56DCFC4911C3}" type="sibTrans" cxnId="{C9C8A574-E0E3-4104-97BA-E8F330335FB1}">
      <dgm:prSet/>
      <dgm:spPr/>
      <dgm:t>
        <a:bodyPr/>
        <a:lstStyle/>
        <a:p>
          <a:endParaRPr lang="en-US"/>
        </a:p>
      </dgm:t>
    </dgm:pt>
    <dgm:pt modelId="{2BB9EDD4-FA70-446F-A6D5-F2C5A9E13F19}">
      <dgm:prSet/>
      <dgm:spPr/>
      <dgm:t>
        <a:bodyPr/>
        <a:lstStyle/>
        <a:p>
          <a:r>
            <a:rPr lang="de-DE" dirty="0" err="1"/>
            <a:t>Comparative</a:t>
          </a:r>
          <a:r>
            <a:rPr lang="de-DE" dirty="0"/>
            <a:t> </a:t>
          </a:r>
          <a:r>
            <a:rPr lang="de-DE" dirty="0" err="1"/>
            <a:t>Mortality</a:t>
          </a:r>
          <a:r>
            <a:rPr lang="de-DE" dirty="0"/>
            <a:t> Ratio (CMR)</a:t>
          </a:r>
          <a:endParaRPr lang="en-US" dirty="0"/>
        </a:p>
      </dgm:t>
    </dgm:pt>
    <dgm:pt modelId="{844894E5-3997-42EB-B5F1-A39B0E2EFE71}" type="parTrans" cxnId="{8EE44C99-1526-4255-B84C-A830F6F74E60}">
      <dgm:prSet/>
      <dgm:spPr/>
      <dgm:t>
        <a:bodyPr/>
        <a:lstStyle/>
        <a:p>
          <a:endParaRPr lang="en-US"/>
        </a:p>
      </dgm:t>
    </dgm:pt>
    <dgm:pt modelId="{5F255C37-3E44-488C-A672-AAE703D5E9A5}" type="sibTrans" cxnId="{8EE44C99-1526-4255-B84C-A830F6F74E60}">
      <dgm:prSet/>
      <dgm:spPr/>
      <dgm:t>
        <a:bodyPr/>
        <a:lstStyle/>
        <a:p>
          <a:endParaRPr lang="en-US"/>
        </a:p>
      </dgm:t>
    </dgm:pt>
    <dgm:pt modelId="{874D46FE-1813-4AF3-8A7E-CA15C31EBF23}">
      <dgm:prSet/>
      <dgm:spPr/>
      <dgm:t>
        <a:bodyPr/>
        <a:lstStyle/>
        <a:p>
          <a:r>
            <a:rPr lang="de-DE" dirty="0"/>
            <a:t>Corona vs. Grippe altersbereinigt </a:t>
          </a:r>
          <a:endParaRPr lang="en-US" dirty="0"/>
        </a:p>
      </dgm:t>
    </dgm:pt>
    <dgm:pt modelId="{9E3162D0-46E8-4628-A0E9-C2B975B33C4F}" type="parTrans" cxnId="{1EA5BA73-A365-4F1E-B4AD-6B1D52E3A2D2}">
      <dgm:prSet/>
      <dgm:spPr/>
      <dgm:t>
        <a:bodyPr/>
        <a:lstStyle/>
        <a:p>
          <a:endParaRPr lang="en-US"/>
        </a:p>
      </dgm:t>
    </dgm:pt>
    <dgm:pt modelId="{E43703A8-88B0-4E1E-AD4F-11138381BA65}" type="sibTrans" cxnId="{1EA5BA73-A365-4F1E-B4AD-6B1D52E3A2D2}">
      <dgm:prSet/>
      <dgm:spPr/>
      <dgm:t>
        <a:bodyPr/>
        <a:lstStyle/>
        <a:p>
          <a:endParaRPr lang="en-US"/>
        </a:p>
      </dgm:t>
    </dgm:pt>
    <dgm:pt modelId="{DEFBFFEE-8E12-4703-933B-E5E9AA5527DB}">
      <dgm:prSet/>
      <dgm:spPr/>
      <dgm:t>
        <a:bodyPr/>
        <a:lstStyle/>
        <a:p>
          <a:r>
            <a:rPr lang="de-DE"/>
            <a:t>Ausblick für nächste Woche </a:t>
          </a:r>
          <a:endParaRPr lang="en-US"/>
        </a:p>
      </dgm:t>
    </dgm:pt>
    <dgm:pt modelId="{8855B5D1-9168-4C0A-95AF-50ABE4417189}" type="parTrans" cxnId="{EEB75336-8714-4831-9121-F1E003340BD8}">
      <dgm:prSet/>
      <dgm:spPr/>
      <dgm:t>
        <a:bodyPr/>
        <a:lstStyle/>
        <a:p>
          <a:endParaRPr lang="en-US"/>
        </a:p>
      </dgm:t>
    </dgm:pt>
    <dgm:pt modelId="{DAAB1649-2545-4521-85FC-BC0C4E4247BA}" type="sibTrans" cxnId="{EEB75336-8714-4831-9121-F1E003340BD8}">
      <dgm:prSet/>
      <dgm:spPr/>
      <dgm:t>
        <a:bodyPr/>
        <a:lstStyle/>
        <a:p>
          <a:endParaRPr lang="en-US"/>
        </a:p>
      </dgm:t>
    </dgm:pt>
    <dgm:pt modelId="{85675890-FF82-4FF3-88A8-318BFAAE02EC}" type="pres">
      <dgm:prSet presAssocID="{B5D80FA8-BEA6-4E36-8C9D-B3246D52E6EA}" presName="Name0" presStyleCnt="0">
        <dgm:presLayoutVars>
          <dgm:dir/>
          <dgm:animLvl val="lvl"/>
          <dgm:resizeHandles val="exact"/>
        </dgm:presLayoutVars>
      </dgm:prSet>
      <dgm:spPr/>
    </dgm:pt>
    <dgm:pt modelId="{8ABFAAF1-7754-4A3A-9473-4DEB1832513F}" type="pres">
      <dgm:prSet presAssocID="{DEFBFFEE-8E12-4703-933B-E5E9AA5527DB}" presName="boxAndChildren" presStyleCnt="0"/>
      <dgm:spPr/>
    </dgm:pt>
    <dgm:pt modelId="{CC179CEA-2C8D-40CC-B523-0501D3EB927E}" type="pres">
      <dgm:prSet presAssocID="{DEFBFFEE-8E12-4703-933B-E5E9AA5527DB}" presName="parentTextBox" presStyleLbl="node1" presStyleIdx="0" presStyleCnt="5"/>
      <dgm:spPr/>
    </dgm:pt>
    <dgm:pt modelId="{FD5BC6D5-079E-40F7-B2F8-54D928C3EEE6}" type="pres">
      <dgm:prSet presAssocID="{E43703A8-88B0-4E1E-AD4F-11138381BA65}" presName="sp" presStyleCnt="0"/>
      <dgm:spPr/>
    </dgm:pt>
    <dgm:pt modelId="{E6F21441-BB64-485A-AE79-717816B4223F}" type="pres">
      <dgm:prSet presAssocID="{874D46FE-1813-4AF3-8A7E-CA15C31EBF23}" presName="arrowAndChildren" presStyleCnt="0"/>
      <dgm:spPr/>
    </dgm:pt>
    <dgm:pt modelId="{86232DE6-7EF5-488B-952D-7FF4378CED5F}" type="pres">
      <dgm:prSet presAssocID="{874D46FE-1813-4AF3-8A7E-CA15C31EBF23}" presName="parentTextArrow" presStyleLbl="node1" presStyleIdx="1" presStyleCnt="5"/>
      <dgm:spPr/>
    </dgm:pt>
    <dgm:pt modelId="{7DD8969A-6F4F-4817-9479-528DAA478577}" type="pres">
      <dgm:prSet presAssocID="{5F255C37-3E44-488C-A672-AAE703D5E9A5}" presName="sp" presStyleCnt="0"/>
      <dgm:spPr/>
    </dgm:pt>
    <dgm:pt modelId="{9A812D11-325B-4B47-B463-5B0323D5A8D8}" type="pres">
      <dgm:prSet presAssocID="{2BB9EDD4-FA70-446F-A6D5-F2C5A9E13F19}" presName="arrowAndChildren" presStyleCnt="0"/>
      <dgm:spPr/>
    </dgm:pt>
    <dgm:pt modelId="{E42BF96E-4889-417B-8C15-CF4B50295BD9}" type="pres">
      <dgm:prSet presAssocID="{2BB9EDD4-FA70-446F-A6D5-F2C5A9E13F19}" presName="parentTextArrow" presStyleLbl="node1" presStyleIdx="2" presStyleCnt="5"/>
      <dgm:spPr/>
    </dgm:pt>
    <dgm:pt modelId="{4BBDA27C-292D-4624-9EBD-161C3A0ABA58}" type="pres">
      <dgm:prSet presAssocID="{819C437F-F873-406F-A7C5-56DCFC4911C3}" presName="sp" presStyleCnt="0"/>
      <dgm:spPr/>
    </dgm:pt>
    <dgm:pt modelId="{B64C866D-AD0A-4325-A8D5-78555FC1EDF1}" type="pres">
      <dgm:prSet presAssocID="{8E4BD4BB-BD57-4846-99F6-3272A72F9C2C}" presName="arrowAndChildren" presStyleCnt="0"/>
      <dgm:spPr/>
    </dgm:pt>
    <dgm:pt modelId="{16D32435-3BB8-4876-9EB7-6F2051F5D001}" type="pres">
      <dgm:prSet presAssocID="{8E4BD4BB-BD57-4846-99F6-3272A72F9C2C}" presName="parentTextArrow" presStyleLbl="node1" presStyleIdx="3" presStyleCnt="5" custLinFactNeighborX="-2"/>
      <dgm:spPr/>
    </dgm:pt>
    <dgm:pt modelId="{1D5B07D9-53F1-4B82-8833-692FC3183258}" type="pres">
      <dgm:prSet presAssocID="{CC6B6AC7-A4DC-4417-9DCD-0A728858E65B}" presName="sp" presStyleCnt="0"/>
      <dgm:spPr/>
    </dgm:pt>
    <dgm:pt modelId="{CA700D7D-7FCA-4971-A77E-C76F703BBF96}" type="pres">
      <dgm:prSet presAssocID="{3E29D5C6-E545-4F83-BC2A-0BF561F50935}" presName="arrowAndChildren" presStyleCnt="0"/>
      <dgm:spPr/>
    </dgm:pt>
    <dgm:pt modelId="{FF24AC47-05C7-4107-A7E4-446EF7FF16F3}" type="pres">
      <dgm:prSet presAssocID="{3E29D5C6-E545-4F83-BC2A-0BF561F50935}" presName="parentTextArrow" presStyleLbl="node1" presStyleIdx="4" presStyleCnt="5"/>
      <dgm:spPr/>
    </dgm:pt>
  </dgm:ptLst>
  <dgm:cxnLst>
    <dgm:cxn modelId="{EEB75336-8714-4831-9121-F1E003340BD8}" srcId="{B5D80FA8-BEA6-4E36-8C9D-B3246D52E6EA}" destId="{DEFBFFEE-8E12-4703-933B-E5E9AA5527DB}" srcOrd="4" destOrd="0" parTransId="{8855B5D1-9168-4C0A-95AF-50ABE4417189}" sibTransId="{DAAB1649-2545-4521-85FC-BC0C4E4247BA}"/>
    <dgm:cxn modelId="{1EA5BA73-A365-4F1E-B4AD-6B1D52E3A2D2}" srcId="{B5D80FA8-BEA6-4E36-8C9D-B3246D52E6EA}" destId="{874D46FE-1813-4AF3-8A7E-CA15C31EBF23}" srcOrd="3" destOrd="0" parTransId="{9E3162D0-46E8-4628-A0E9-C2B975B33C4F}" sibTransId="{E43703A8-88B0-4E1E-AD4F-11138381BA65}"/>
    <dgm:cxn modelId="{C9C8A574-E0E3-4104-97BA-E8F330335FB1}" srcId="{B5D80FA8-BEA6-4E36-8C9D-B3246D52E6EA}" destId="{8E4BD4BB-BD57-4846-99F6-3272A72F9C2C}" srcOrd="1" destOrd="0" parTransId="{DB1925A9-8394-4A10-99E2-DB67FB307BB1}" sibTransId="{819C437F-F873-406F-A7C5-56DCFC4911C3}"/>
    <dgm:cxn modelId="{D6D1DA96-0962-4D87-9ADE-A8D01AED4EF9}" type="presOf" srcId="{874D46FE-1813-4AF3-8A7E-CA15C31EBF23}" destId="{86232DE6-7EF5-488B-952D-7FF4378CED5F}" srcOrd="0" destOrd="0" presId="urn:microsoft.com/office/officeart/2005/8/layout/process4"/>
    <dgm:cxn modelId="{8EE44C99-1526-4255-B84C-A830F6F74E60}" srcId="{B5D80FA8-BEA6-4E36-8C9D-B3246D52E6EA}" destId="{2BB9EDD4-FA70-446F-A6D5-F2C5A9E13F19}" srcOrd="2" destOrd="0" parTransId="{844894E5-3997-42EB-B5F1-A39B0E2EFE71}" sibTransId="{5F255C37-3E44-488C-A672-AAE703D5E9A5}"/>
    <dgm:cxn modelId="{BA19EEB0-0B45-4AFC-9F98-C6EFD209CFCE}" type="presOf" srcId="{8E4BD4BB-BD57-4846-99F6-3272A72F9C2C}" destId="{16D32435-3BB8-4876-9EB7-6F2051F5D001}" srcOrd="0" destOrd="0" presId="urn:microsoft.com/office/officeart/2005/8/layout/process4"/>
    <dgm:cxn modelId="{163171B1-C24A-4B26-A582-4E17625138EB}" type="presOf" srcId="{B5D80FA8-BEA6-4E36-8C9D-B3246D52E6EA}" destId="{85675890-FF82-4FF3-88A8-318BFAAE02EC}" srcOrd="0" destOrd="0" presId="urn:microsoft.com/office/officeart/2005/8/layout/process4"/>
    <dgm:cxn modelId="{D83EB5CF-1A2C-4899-B937-828CF993E702}" type="presOf" srcId="{3E29D5C6-E545-4F83-BC2A-0BF561F50935}" destId="{FF24AC47-05C7-4107-A7E4-446EF7FF16F3}" srcOrd="0" destOrd="0" presId="urn:microsoft.com/office/officeart/2005/8/layout/process4"/>
    <dgm:cxn modelId="{859026D5-87FC-4F82-AD09-5004C59CE0B7}" srcId="{B5D80FA8-BEA6-4E36-8C9D-B3246D52E6EA}" destId="{3E29D5C6-E545-4F83-BC2A-0BF561F50935}" srcOrd="0" destOrd="0" parTransId="{E739429C-C8C1-408E-A511-1E969822DED2}" sibTransId="{CC6B6AC7-A4DC-4417-9DCD-0A728858E65B}"/>
    <dgm:cxn modelId="{F58B0BF9-2FDE-4D83-B894-5C8FF39632CA}" type="presOf" srcId="{2BB9EDD4-FA70-446F-A6D5-F2C5A9E13F19}" destId="{E42BF96E-4889-417B-8C15-CF4B50295BD9}" srcOrd="0" destOrd="0" presId="urn:microsoft.com/office/officeart/2005/8/layout/process4"/>
    <dgm:cxn modelId="{97BB67FC-5B75-43AF-8973-557FF8AD3267}" type="presOf" srcId="{DEFBFFEE-8E12-4703-933B-E5E9AA5527DB}" destId="{CC179CEA-2C8D-40CC-B523-0501D3EB927E}" srcOrd="0" destOrd="0" presId="urn:microsoft.com/office/officeart/2005/8/layout/process4"/>
    <dgm:cxn modelId="{4A54313B-03F0-4D0B-8742-FA68B0D2E516}" type="presParOf" srcId="{85675890-FF82-4FF3-88A8-318BFAAE02EC}" destId="{8ABFAAF1-7754-4A3A-9473-4DEB1832513F}" srcOrd="0" destOrd="0" presId="urn:microsoft.com/office/officeart/2005/8/layout/process4"/>
    <dgm:cxn modelId="{AE50DA76-0821-4082-B191-5EA93D9246CE}" type="presParOf" srcId="{8ABFAAF1-7754-4A3A-9473-4DEB1832513F}" destId="{CC179CEA-2C8D-40CC-B523-0501D3EB927E}" srcOrd="0" destOrd="0" presId="urn:microsoft.com/office/officeart/2005/8/layout/process4"/>
    <dgm:cxn modelId="{EA238A61-CFA7-49DB-914B-378853731330}" type="presParOf" srcId="{85675890-FF82-4FF3-88A8-318BFAAE02EC}" destId="{FD5BC6D5-079E-40F7-B2F8-54D928C3EEE6}" srcOrd="1" destOrd="0" presId="urn:microsoft.com/office/officeart/2005/8/layout/process4"/>
    <dgm:cxn modelId="{BB6D4E0A-1DA2-40A3-9929-AC38CD62A50F}" type="presParOf" srcId="{85675890-FF82-4FF3-88A8-318BFAAE02EC}" destId="{E6F21441-BB64-485A-AE79-717816B4223F}" srcOrd="2" destOrd="0" presId="urn:microsoft.com/office/officeart/2005/8/layout/process4"/>
    <dgm:cxn modelId="{7D3A378B-902E-439B-B6D2-159D90CB75EE}" type="presParOf" srcId="{E6F21441-BB64-485A-AE79-717816B4223F}" destId="{86232DE6-7EF5-488B-952D-7FF4378CED5F}" srcOrd="0" destOrd="0" presId="urn:microsoft.com/office/officeart/2005/8/layout/process4"/>
    <dgm:cxn modelId="{20FB042D-3D9D-4250-A756-DE7B7EE47898}" type="presParOf" srcId="{85675890-FF82-4FF3-88A8-318BFAAE02EC}" destId="{7DD8969A-6F4F-4817-9479-528DAA478577}" srcOrd="3" destOrd="0" presId="urn:microsoft.com/office/officeart/2005/8/layout/process4"/>
    <dgm:cxn modelId="{28CC1002-4FCA-4C7A-9255-CAF6BA4A1BAA}" type="presParOf" srcId="{85675890-FF82-4FF3-88A8-318BFAAE02EC}" destId="{9A812D11-325B-4B47-B463-5B0323D5A8D8}" srcOrd="4" destOrd="0" presId="urn:microsoft.com/office/officeart/2005/8/layout/process4"/>
    <dgm:cxn modelId="{682FF079-B71E-4C79-BF47-A6783C864B46}" type="presParOf" srcId="{9A812D11-325B-4B47-B463-5B0323D5A8D8}" destId="{E42BF96E-4889-417B-8C15-CF4B50295BD9}" srcOrd="0" destOrd="0" presId="urn:microsoft.com/office/officeart/2005/8/layout/process4"/>
    <dgm:cxn modelId="{96D4332C-73E6-43D0-99EE-BAE92EDC6979}" type="presParOf" srcId="{85675890-FF82-4FF3-88A8-318BFAAE02EC}" destId="{4BBDA27C-292D-4624-9EBD-161C3A0ABA58}" srcOrd="5" destOrd="0" presId="urn:microsoft.com/office/officeart/2005/8/layout/process4"/>
    <dgm:cxn modelId="{38535A2E-E642-4AFB-9FBB-8FE5F7B79BBB}" type="presParOf" srcId="{85675890-FF82-4FF3-88A8-318BFAAE02EC}" destId="{B64C866D-AD0A-4325-A8D5-78555FC1EDF1}" srcOrd="6" destOrd="0" presId="urn:microsoft.com/office/officeart/2005/8/layout/process4"/>
    <dgm:cxn modelId="{28DB6B6F-37C9-48D4-969E-DAFD52459A29}" type="presParOf" srcId="{B64C866D-AD0A-4325-A8D5-78555FC1EDF1}" destId="{16D32435-3BB8-4876-9EB7-6F2051F5D001}" srcOrd="0" destOrd="0" presId="urn:microsoft.com/office/officeart/2005/8/layout/process4"/>
    <dgm:cxn modelId="{F3FA8212-61A8-41E5-B88D-A8C6D85757C8}" type="presParOf" srcId="{85675890-FF82-4FF3-88A8-318BFAAE02EC}" destId="{1D5B07D9-53F1-4B82-8833-692FC3183258}" srcOrd="7" destOrd="0" presId="urn:microsoft.com/office/officeart/2005/8/layout/process4"/>
    <dgm:cxn modelId="{1E948A82-EE46-4DBB-9C52-2001FAD1603C}" type="presParOf" srcId="{85675890-FF82-4FF3-88A8-318BFAAE02EC}" destId="{CA700D7D-7FCA-4971-A77E-C76F703BBF96}" srcOrd="8" destOrd="0" presId="urn:microsoft.com/office/officeart/2005/8/layout/process4"/>
    <dgm:cxn modelId="{B28AC2A7-F36E-46BF-A1F0-C4440B071D60}" type="presParOf" srcId="{CA700D7D-7FCA-4971-A77E-C76F703BBF96}" destId="{FF24AC47-05C7-4107-A7E4-446EF7FF16F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79CEA-2C8D-40CC-B523-0501D3EB927E}">
      <dsp:nvSpPr>
        <dsp:cNvPr id="0" name=""/>
        <dsp:cNvSpPr/>
      </dsp:nvSpPr>
      <dsp:spPr>
        <a:xfrm>
          <a:off x="0" y="3219784"/>
          <a:ext cx="9810750" cy="5282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Ausblick für nächste Woche </a:t>
          </a:r>
          <a:endParaRPr lang="en-US" sz="1900" kern="1200"/>
        </a:p>
      </dsp:txBody>
      <dsp:txXfrm>
        <a:off x="0" y="3219784"/>
        <a:ext cx="9810750" cy="528232"/>
      </dsp:txXfrm>
    </dsp:sp>
    <dsp:sp modelId="{86232DE6-7EF5-488B-952D-7FF4378CED5F}">
      <dsp:nvSpPr>
        <dsp:cNvPr id="0" name=""/>
        <dsp:cNvSpPr/>
      </dsp:nvSpPr>
      <dsp:spPr>
        <a:xfrm rot="10800000">
          <a:off x="0" y="2415286"/>
          <a:ext cx="9810750" cy="812421"/>
        </a:xfrm>
        <a:prstGeom prst="upArrowCallout">
          <a:avLst/>
        </a:prstGeom>
        <a:solidFill>
          <a:schemeClr val="accent5">
            <a:hueOff val="-450045"/>
            <a:satOff val="41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Corona vs. Grippe altersbereinigt </a:t>
          </a:r>
          <a:endParaRPr lang="en-US" sz="1900" kern="1200" dirty="0"/>
        </a:p>
      </dsp:txBody>
      <dsp:txXfrm rot="10800000">
        <a:off x="0" y="2415286"/>
        <a:ext cx="9810750" cy="527887"/>
      </dsp:txXfrm>
    </dsp:sp>
    <dsp:sp modelId="{E42BF96E-4889-417B-8C15-CF4B50295BD9}">
      <dsp:nvSpPr>
        <dsp:cNvPr id="0" name=""/>
        <dsp:cNvSpPr/>
      </dsp:nvSpPr>
      <dsp:spPr>
        <a:xfrm rot="10800000">
          <a:off x="0" y="1610788"/>
          <a:ext cx="9810750" cy="812421"/>
        </a:xfrm>
        <a:prstGeom prst="upArrowCallout">
          <a:avLst/>
        </a:prstGeom>
        <a:solidFill>
          <a:schemeClr val="accent5">
            <a:hueOff val="-900091"/>
            <a:satOff val="82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Comparative</a:t>
          </a:r>
          <a:r>
            <a:rPr lang="de-DE" sz="1900" kern="1200" dirty="0"/>
            <a:t> </a:t>
          </a:r>
          <a:r>
            <a:rPr lang="de-DE" sz="1900" kern="1200" dirty="0" err="1"/>
            <a:t>Mortality</a:t>
          </a:r>
          <a:r>
            <a:rPr lang="de-DE" sz="1900" kern="1200" dirty="0"/>
            <a:t> Ratio (CMR)</a:t>
          </a:r>
          <a:endParaRPr lang="en-US" sz="1900" kern="1200" dirty="0"/>
        </a:p>
      </dsp:txBody>
      <dsp:txXfrm rot="10800000">
        <a:off x="0" y="1610788"/>
        <a:ext cx="9810750" cy="527887"/>
      </dsp:txXfrm>
    </dsp:sp>
    <dsp:sp modelId="{16D32435-3BB8-4876-9EB7-6F2051F5D001}">
      <dsp:nvSpPr>
        <dsp:cNvPr id="0" name=""/>
        <dsp:cNvSpPr/>
      </dsp:nvSpPr>
      <dsp:spPr>
        <a:xfrm rot="10800000">
          <a:off x="0" y="806290"/>
          <a:ext cx="9810750" cy="812421"/>
        </a:xfrm>
        <a:prstGeom prst="upArrowCallout">
          <a:avLst/>
        </a:prstGeom>
        <a:solidFill>
          <a:schemeClr val="accent5">
            <a:hueOff val="-1350136"/>
            <a:satOff val="122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Analyse der rohen Sterbefälle vs. Altersbereinigte Sterbefälle </a:t>
          </a:r>
          <a:endParaRPr lang="en-US" sz="1900" kern="1200" dirty="0"/>
        </a:p>
      </dsp:txBody>
      <dsp:txXfrm rot="10800000">
        <a:off x="0" y="806290"/>
        <a:ext cx="9810750" cy="527887"/>
      </dsp:txXfrm>
    </dsp:sp>
    <dsp:sp modelId="{FF24AC47-05C7-4107-A7E4-446EF7FF16F3}">
      <dsp:nvSpPr>
        <dsp:cNvPr id="0" name=""/>
        <dsp:cNvSpPr/>
      </dsp:nvSpPr>
      <dsp:spPr>
        <a:xfrm rot="10800000">
          <a:off x="0" y="1792"/>
          <a:ext cx="9810750" cy="812421"/>
        </a:xfrm>
        <a:prstGeom prst="upArrowCallout">
          <a:avLst/>
        </a:prstGeom>
        <a:solidFill>
          <a:schemeClr val="accent5">
            <a:hueOff val="-1800181"/>
            <a:satOff val="163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Rückblick aus der vergangenen Woche</a:t>
          </a:r>
          <a:endParaRPr lang="en-US" sz="1900" kern="1200" dirty="0"/>
        </a:p>
      </dsp:txBody>
      <dsp:txXfrm rot="10800000">
        <a:off x="0" y="1792"/>
        <a:ext cx="9810750" cy="52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45D3E9B-D239-D818-0132-AFBAC06A80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A6A8DB-DF23-FA4B-2BE6-1CD13698FD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92C71-3B75-4C33-AFC5-C5D2D7FECA7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6B2D63-F618-0895-F803-60E748859B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D18A1D-AE16-32EC-AA9B-7A3F3D4234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AE2A-6A2B-4083-9426-4F2B7ACAA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2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07:26:1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1F162-EBD0-4ADA-9B3C-E7BB440B6FF8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3B90F-2C7E-4A55-9D24-124FB42860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Altersbereinigung wegen unterschiedliche Altersstruktur in der Bevölkerungen während den Jahren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3B90F-2C7E-4A55-9D24-124FB42860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98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46C2-9FD1-4EAF-AC1B-0C80279AFBD4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45366"/>
            <a:ext cx="2647667" cy="365125"/>
          </a:xfrm>
        </p:spPr>
        <p:txBody>
          <a:bodyPr/>
          <a:lstStyle/>
          <a:p>
            <a:fld id="{CAD2AF72-23B6-425C-B004-2E6F38B105AC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80643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1" y="4344256"/>
            <a:ext cx="2647667" cy="365125"/>
          </a:xfrm>
        </p:spPr>
        <p:txBody>
          <a:bodyPr/>
          <a:lstStyle/>
          <a:p>
            <a:fld id="{17CD3A78-94FA-4463-882A-C3F9D14C9D61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8423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13007" y="4317510"/>
            <a:ext cx="2647667" cy="365125"/>
          </a:xfrm>
        </p:spPr>
        <p:txBody>
          <a:bodyPr/>
          <a:lstStyle/>
          <a:p>
            <a:fld id="{43BB25BA-10EB-4277-9151-952085BDC974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884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1" y="4343891"/>
            <a:ext cx="2647667" cy="365125"/>
          </a:xfrm>
        </p:spPr>
        <p:txBody>
          <a:bodyPr/>
          <a:lstStyle/>
          <a:p>
            <a:fld id="{87CEB6CE-032A-4E57-B25E-1AF3A6B02CF4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1" y="4343377"/>
            <a:ext cx="2647667" cy="365125"/>
          </a:xfrm>
        </p:spPr>
        <p:txBody>
          <a:bodyPr/>
          <a:lstStyle/>
          <a:p>
            <a:fld id="{20CCC0DD-36F0-4FF0-898F-910AAF154883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666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1" y="4341672"/>
            <a:ext cx="2647667" cy="365125"/>
          </a:xfrm>
        </p:spPr>
        <p:txBody>
          <a:bodyPr/>
          <a:lstStyle/>
          <a:p>
            <a:fld id="{98286814-B8E1-43F1-8626-49FE1300091F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41672"/>
            <a:ext cx="2647667" cy="365125"/>
          </a:xfrm>
        </p:spPr>
        <p:txBody>
          <a:bodyPr/>
          <a:lstStyle/>
          <a:p>
            <a:fld id="{753858FE-8CD7-479B-8502-DB1C803AE43E}" type="datetime4">
              <a:rPr lang="en-US" smtClean="0"/>
              <a:t>May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41672"/>
            <a:ext cx="2647667" cy="365125"/>
          </a:xfrm>
        </p:spPr>
        <p:txBody>
          <a:bodyPr/>
          <a:lstStyle/>
          <a:p>
            <a:fld id="{6D3B7CCB-B05B-4833-83AA-0462A105C702}" type="datetime4">
              <a:rPr lang="en-US" smtClean="0"/>
              <a:t>May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41672"/>
            <a:ext cx="2647667" cy="365125"/>
          </a:xfrm>
        </p:spPr>
        <p:txBody>
          <a:bodyPr/>
          <a:lstStyle/>
          <a:p>
            <a:fld id="{D4C7AAC5-C20A-408B-A422-F7F9DDD758C9}" type="datetime4">
              <a:rPr lang="en-US" smtClean="0"/>
              <a:t>May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1" y="4341672"/>
            <a:ext cx="2647667" cy="365125"/>
          </a:xfrm>
        </p:spPr>
        <p:txBody>
          <a:bodyPr/>
          <a:lstStyle/>
          <a:p>
            <a:fld id="{89B0DD67-C08D-4177-9311-4C2131E7327B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5FF0780E-E750-4EB5-B97C-F341E215268E}" type="datetime4">
              <a:rPr lang="en-US" smtClean="0"/>
              <a:t>May 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048280-E235-CA2E-EDB5-C300844C53DC}"/>
              </a:ext>
            </a:extLst>
          </p:cNvPr>
          <p:cNvSpPr txBox="1"/>
          <p:nvPr/>
        </p:nvSpPr>
        <p:spPr>
          <a:xfrm>
            <a:off x="250370" y="2048327"/>
            <a:ext cx="77361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Zwischenstand SW7 </a:t>
            </a:r>
          </a:p>
          <a:p>
            <a:endParaRPr lang="de-D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Zeitreihenanalyse</a:t>
            </a:r>
          </a:p>
          <a:p>
            <a:r>
              <a:rPr lang="de-DE" sz="1600" dirty="0"/>
              <a:t>Project Medical Data Science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A09A5460-6BFE-FF91-7668-C28F6FB0AE84}"/>
              </a:ext>
            </a:extLst>
          </p:cNvPr>
          <p:cNvSpPr txBox="1">
            <a:spLocks/>
          </p:cNvSpPr>
          <p:nvPr/>
        </p:nvSpPr>
        <p:spPr>
          <a:xfrm>
            <a:off x="250370" y="6287148"/>
            <a:ext cx="8354858" cy="984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800" dirty="0"/>
              <a:t>von Cedric Jung, Christian Singer, Mike Sickmüller</a:t>
            </a:r>
          </a:p>
          <a:p>
            <a:pPr algn="l"/>
            <a:endParaRPr lang="de-DE" sz="1800" dirty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81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17997-876C-8339-FA82-A358E963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Comparative</a:t>
            </a:r>
            <a:r>
              <a:rPr lang="de-DE" dirty="0"/>
              <a:t> </a:t>
            </a:r>
            <a:r>
              <a:rPr lang="de-DE" dirty="0" err="1"/>
              <a:t>Mortality</a:t>
            </a:r>
            <a:r>
              <a:rPr lang="de-DE" dirty="0"/>
              <a:t> Ratio (CMR)</a:t>
            </a:r>
            <a:br>
              <a:rPr lang="en-US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B7B1F9E6-2147-8E6B-4181-563E41C0CA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09992892"/>
                  </p:ext>
                </p:extLst>
              </p:nvPr>
            </p:nvGraphicFramePr>
            <p:xfrm>
              <a:off x="1050879" y="1825625"/>
              <a:ext cx="6331782" cy="298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0594">
                      <a:extLst>
                        <a:ext uri="{9D8B030D-6E8A-4147-A177-3AD203B41FA5}">
                          <a16:colId xmlns:a16="http://schemas.microsoft.com/office/drawing/2014/main" val="2669667213"/>
                        </a:ext>
                      </a:extLst>
                    </a:gridCol>
                    <a:gridCol w="2110594">
                      <a:extLst>
                        <a:ext uri="{9D8B030D-6E8A-4147-A177-3AD203B41FA5}">
                          <a16:colId xmlns:a16="http://schemas.microsoft.com/office/drawing/2014/main" val="584067615"/>
                        </a:ext>
                      </a:extLst>
                    </a:gridCol>
                    <a:gridCol w="2110594">
                      <a:extLst>
                        <a:ext uri="{9D8B030D-6E8A-4147-A177-3AD203B41FA5}">
                          <a16:colId xmlns:a16="http://schemas.microsoft.com/office/drawing/2014/main" val="2955620479"/>
                        </a:ext>
                      </a:extLst>
                    </a:gridCol>
                  </a:tblGrid>
                  <a:tr h="324573">
                    <a:tc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Jahr 2019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Jahr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154392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Altersgruppe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Erwartete Tote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Erwartete Tote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9635399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0-30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0.0012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⋅ </m:t>
                              </m:r>
                            </m:oMath>
                          </a14:m>
                          <a:r>
                            <a:rPr lang="de-DE" sz="1400" b="0" dirty="0"/>
                            <a:t>100.000 = 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0.0042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oMath>
                          </a14:m>
                          <a:r>
                            <a:rPr lang="de-DE" sz="1400" b="0" dirty="0"/>
                            <a:t>100.000 = 420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3534468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30-60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de-DE" sz="1400" b="0" dirty="0" smtClean="0"/>
                                <m:t>0.0036</m:t>
                              </m:r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</m:oMath>
                          </a14:m>
                          <a:r>
                            <a:rPr lang="de-DE" sz="1400" b="0" dirty="0"/>
                            <a:t> 65.000 = 234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0.0055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oMath>
                          </a14:m>
                          <a:r>
                            <a:rPr lang="de-DE" sz="1400" b="0" dirty="0"/>
                            <a:t> 65.000 = 357.5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138251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60+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0.048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oMath>
                          </a14:m>
                          <a:r>
                            <a:rPr lang="de-DE" sz="1400" b="0" dirty="0"/>
                            <a:t> 20.000 = 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0.048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oMath>
                          </a14:m>
                          <a:r>
                            <a:rPr lang="de-DE" sz="1400" b="0" dirty="0"/>
                            <a:t> 20.000 = 1.00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0363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Total erwartete Tote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1.314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1.777,5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005443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Alters adjustiere Rate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pro 1.000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1.314/185.000 = 7.1 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1.777,5/185.000 = 9.6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611939"/>
                      </a:ext>
                    </a:extLst>
                  </a:tr>
                  <a:tr h="324573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 err="1"/>
                            <a:t>Comparative</a:t>
                          </a:r>
                          <a:r>
                            <a:rPr lang="de-DE" sz="1400" b="0" dirty="0"/>
                            <a:t> </a:t>
                          </a:r>
                          <a:r>
                            <a:rPr lang="de-DE" sz="1400" b="0" dirty="0" err="1"/>
                            <a:t>Mortality</a:t>
                          </a:r>
                          <a:r>
                            <a:rPr lang="de-DE" sz="1400" b="0" dirty="0"/>
                            <a:t> Ratio (Jahr 2020/Jahr 2019) = 9.6/ 7.1 = 1.35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101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B7B1F9E6-2147-8E6B-4181-563E41C0CA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09992892"/>
                  </p:ext>
                </p:extLst>
              </p:nvPr>
            </p:nvGraphicFramePr>
            <p:xfrm>
              <a:off x="1050879" y="1825625"/>
              <a:ext cx="6331782" cy="298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0594">
                      <a:extLst>
                        <a:ext uri="{9D8B030D-6E8A-4147-A177-3AD203B41FA5}">
                          <a16:colId xmlns:a16="http://schemas.microsoft.com/office/drawing/2014/main" val="2669667213"/>
                        </a:ext>
                      </a:extLst>
                    </a:gridCol>
                    <a:gridCol w="2110594">
                      <a:extLst>
                        <a:ext uri="{9D8B030D-6E8A-4147-A177-3AD203B41FA5}">
                          <a16:colId xmlns:a16="http://schemas.microsoft.com/office/drawing/2014/main" val="584067615"/>
                        </a:ext>
                      </a:extLst>
                    </a:gridCol>
                    <a:gridCol w="2110594">
                      <a:extLst>
                        <a:ext uri="{9D8B030D-6E8A-4147-A177-3AD203B41FA5}">
                          <a16:colId xmlns:a16="http://schemas.microsoft.com/office/drawing/2014/main" val="2955620479"/>
                        </a:ext>
                      </a:extLst>
                    </a:gridCol>
                  </a:tblGrid>
                  <a:tr h="324573">
                    <a:tc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Jahr 2019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Jahr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154392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Altersgruppe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Erwartete Tote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Erwartete Tote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9635399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0-30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578" t="-203774" r="-101445" b="-6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774" r="-1153" b="-63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534468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30-60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578" t="-303774" r="-101445" b="-5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3774" r="-1153" b="-53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138251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60+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578" t="-396296" r="-101445" b="-4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6296" r="-1153" b="-42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2036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Total erwartete Tote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1.314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1.777,5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0054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Alters adjustiere Rate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pro 1.000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1.314/185.000 = 7.1 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1.777,5/185.000 = 9.6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611939"/>
                      </a:ext>
                    </a:extLst>
                  </a:tr>
                  <a:tr h="324573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 err="1"/>
                            <a:t>Comparative</a:t>
                          </a:r>
                          <a:r>
                            <a:rPr lang="de-DE" sz="1400" b="0" dirty="0"/>
                            <a:t> </a:t>
                          </a:r>
                          <a:r>
                            <a:rPr lang="de-DE" sz="1400" b="0" dirty="0" err="1"/>
                            <a:t>Mortality</a:t>
                          </a:r>
                          <a:r>
                            <a:rPr lang="de-DE" sz="1400" b="0" dirty="0"/>
                            <a:t> Ratio (Jahr 2020/Jahr 2019) = 9.6/ 7.1 = 1.35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101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0BC544-4265-9C97-FE04-D8C29070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A42AD48-1F2E-ECFB-1BC4-7B86A606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7230"/>
              </p:ext>
            </p:extLst>
          </p:nvPr>
        </p:nvGraphicFramePr>
        <p:xfrm>
          <a:off x="7730289" y="1825625"/>
          <a:ext cx="2431000" cy="1877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500">
                  <a:extLst>
                    <a:ext uri="{9D8B030D-6E8A-4147-A177-3AD203B41FA5}">
                      <a16:colId xmlns:a16="http://schemas.microsoft.com/office/drawing/2014/main" val="1068071831"/>
                    </a:ext>
                  </a:extLst>
                </a:gridCol>
                <a:gridCol w="1215500">
                  <a:extLst>
                    <a:ext uri="{9D8B030D-6E8A-4147-A177-3AD203B41FA5}">
                      <a16:colId xmlns:a16="http://schemas.microsoft.com/office/drawing/2014/main" val="4221393603"/>
                    </a:ext>
                  </a:extLst>
                </a:gridCol>
              </a:tblGrid>
              <a:tr h="328728"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Altersgruppe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Standard Population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61223"/>
                  </a:ext>
                </a:extLst>
              </a:tr>
              <a:tr h="3397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79799"/>
                  </a:ext>
                </a:extLst>
              </a:tr>
              <a:tr h="3397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82334"/>
                  </a:ext>
                </a:extLst>
              </a:tr>
              <a:tr h="3397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69874"/>
                  </a:ext>
                </a:extLst>
              </a:tr>
              <a:tr h="3397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185.000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393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6A885AD-287C-5F66-3D6A-8E8EFFA8A7F7}"/>
              </a:ext>
            </a:extLst>
          </p:cNvPr>
          <p:cNvSpPr txBox="1"/>
          <p:nvPr/>
        </p:nvSpPr>
        <p:spPr>
          <a:xfrm>
            <a:off x="1050879" y="5125452"/>
            <a:ext cx="89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CMR wird dann folgend interpretiert: Nach Kontrolle der störenden Auswirkungen des Alters, liegt die Sterblichkeit im Jahr 2020 um 35 % höher als im Jahr 2019.</a:t>
            </a:r>
          </a:p>
        </p:txBody>
      </p:sp>
    </p:spTree>
    <p:extLst>
      <p:ext uri="{BB962C8B-B14F-4D97-AF65-F5344CB8AC3E}">
        <p14:creationId xmlns:p14="http://schemas.microsoft.com/office/powerpoint/2010/main" val="42975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05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reeform: Shape 7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704CAC-767F-5848-4B4F-5E61504F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Comparative Mortality Ratio (CMR)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EAA85A-4FF5-AEBC-14BE-6A68D6648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9797" y="2161052"/>
            <a:ext cx="2589124" cy="384601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CMR für </a:t>
            </a:r>
            <a:r>
              <a:rPr lang="de-DE" dirty="0"/>
              <a:t>Referenzjahr 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de-DE" b="0" i="0" dirty="0">
                <a:effectLst/>
              </a:rPr>
              <a:t>extrapolieren der letzten 3 Jahr CMR für 2021 ermitteln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Anzahl der Bevölkerung in diesem Zeitraum relativ stetig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Geschätzter CMR für 2021 = 0.99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240EF3-1FD3-2A30-C312-0879DCB2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4974" y="1978172"/>
            <a:ext cx="8431114" cy="453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B832D2-9089-D2ED-CAFC-3677DDC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488" y="6142173"/>
            <a:ext cx="545911" cy="5800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sp>
        <p:nvSpPr>
          <p:cNvPr id="2056" name="Freeform: Shape 7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/>
              <a:t>Corona vs. Grippe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59FC1-ED9D-87AC-5798-4EC774A0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Corona vs. Grippe altersbereinigt </a:t>
            </a:r>
            <a:br>
              <a:rPr lang="en-US" dirty="0"/>
            </a:br>
            <a:endParaRPr lang="de-DE" dirty="0"/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79B84FBF-D32F-7CE9-CABE-04FB424744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4" y="4024914"/>
            <a:ext cx="4912292" cy="263178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D7F8E6-3952-DD28-3A7A-C2069E4E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 dirty="0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52BA9296-985B-2FCC-0A77-A77C051561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4" y="1451617"/>
            <a:ext cx="4912292" cy="2573297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8DDD7DB-4D20-4F91-1B3A-10FB6B270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04" y="1451617"/>
            <a:ext cx="4803488" cy="257329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CDF1748-2B49-E2D5-998F-0347452A9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03" y="4024914"/>
            <a:ext cx="4803485" cy="25732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1B1B6CFD-ADAD-A5E4-C690-2B3DF8441787}"/>
              </a:ext>
            </a:extLst>
          </p:cNvPr>
          <p:cNvSpPr txBox="1"/>
          <p:nvPr/>
        </p:nvSpPr>
        <p:spPr>
          <a:xfrm>
            <a:off x="1050879" y="1620560"/>
            <a:ext cx="4602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Selbe Problematik wie zuvor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sind verzerrt durch unterschiedliche Altersgruppen und schwankender Bevölkerung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Für den Vergleich müssen die Daten altersbereinigt sein!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Anschließende Betrachtung der aggregierten Sterblichkeit</a:t>
            </a:r>
          </a:p>
        </p:txBody>
      </p:sp>
    </p:spTree>
    <p:extLst>
      <p:ext uri="{BB962C8B-B14F-4D97-AF65-F5344CB8AC3E}">
        <p14:creationId xmlns:p14="http://schemas.microsoft.com/office/powerpoint/2010/main" val="343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59FC1-ED9D-87AC-5798-4EC774A0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Corona vs. Grippe altersbereinigt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D7F8E6-3952-DD28-3A7A-C2069E4E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EBA775-1D04-8468-E89E-9EC27FD41A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12" y="1584993"/>
            <a:ext cx="7097392" cy="39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12EA2BD-9055-8C34-2245-0A567831D5D8}"/>
              </a:ext>
            </a:extLst>
          </p:cNvPr>
          <p:cNvSpPr txBox="1"/>
          <p:nvPr/>
        </p:nvSpPr>
        <p:spPr>
          <a:xfrm>
            <a:off x="806116" y="5804819"/>
            <a:ext cx="9595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Aus den altersbereinigten Daten könnte man schließen Corona sei fast so tödlich wie die Grippewelle 2019.  </a:t>
            </a:r>
          </a:p>
          <a:p>
            <a:r>
              <a:rPr lang="de-DE" sz="1600" dirty="0"/>
              <a:t>Jedoch werden in der Darstellung die </a:t>
            </a:r>
            <a:r>
              <a:rPr lang="de-DE" sz="1600" dirty="0">
                <a:solidFill>
                  <a:srgbClr val="FF0000"/>
                </a:solidFill>
              </a:rPr>
              <a:t>Maßnahmen der Bundesregierung nicht berücksichtigt.  </a:t>
            </a:r>
          </a:p>
        </p:txBody>
      </p:sp>
    </p:spTree>
    <p:extLst>
      <p:ext uri="{BB962C8B-B14F-4D97-AF65-F5344CB8AC3E}">
        <p14:creationId xmlns:p14="http://schemas.microsoft.com/office/powerpoint/2010/main" val="164769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/>
              <a:t>Ausblick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59FC1-ED9D-87AC-5798-4EC774A0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br>
              <a:rPr lang="en-US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9A8C2-6ADD-D830-D2DA-E39A8542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  Einfache Analyse Verfahren</a:t>
            </a:r>
          </a:p>
          <a:p>
            <a:r>
              <a:rPr lang="de-DE" dirty="0"/>
              <a:t>Altersbereinigte Daten </a:t>
            </a:r>
            <a:r>
              <a:rPr lang="de-DE" b="0" i="0" dirty="0">
                <a:effectLst/>
                <a:latin typeface="Bembo" panose="02020502050201020203" pitchFamily="18" charset="0"/>
              </a:rPr>
              <a:t>Kalenderjahr </a:t>
            </a:r>
            <a:r>
              <a:rPr lang="de-DE" dirty="0">
                <a:latin typeface="Bembo" panose="02020502050201020203" pitchFamily="18" charset="0"/>
              </a:rPr>
              <a:t>a</a:t>
            </a:r>
            <a:r>
              <a:rPr lang="de-DE" b="0" i="0" dirty="0">
                <a:effectLst/>
                <a:latin typeface="Bembo" panose="02020502050201020203" pitchFamily="18" charset="0"/>
              </a:rPr>
              <a:t>djustieren</a:t>
            </a:r>
          </a:p>
          <a:p>
            <a:r>
              <a:rPr lang="de-DE" dirty="0">
                <a:latin typeface="Bembo" panose="02020502050201020203" pitchFamily="18" charset="0"/>
              </a:rPr>
              <a:t>Sterblichkeit noch </a:t>
            </a:r>
            <a:r>
              <a:rPr lang="de-DE" dirty="0"/>
              <a:t>feingranular</a:t>
            </a:r>
            <a:r>
              <a:rPr lang="de-DE" dirty="0">
                <a:latin typeface="Bembo" panose="02020502050201020203" pitchFamily="18" charset="0"/>
              </a:rPr>
              <a:t> darstellen durch gefundenen CMR-Wert für 2021</a:t>
            </a:r>
          </a:p>
          <a:p>
            <a:endParaRPr lang="de-DE" dirty="0">
              <a:latin typeface="Bembo" panose="02020502050201020203" pitchFamily="18" charset="0"/>
            </a:endParaRPr>
          </a:p>
          <a:p>
            <a:pPr marL="0" indent="0">
              <a:buNone/>
            </a:pPr>
            <a:r>
              <a:rPr lang="de-DE" dirty="0">
                <a:latin typeface="Bembo" panose="02020502050201020203" pitchFamily="18" charset="0"/>
              </a:rPr>
              <a:t>   </a:t>
            </a:r>
            <a:r>
              <a:rPr lang="de-DE" dirty="0"/>
              <a:t>Fortgeschrittenen Analyseverfahren</a:t>
            </a:r>
            <a:endParaRPr lang="de-DE" dirty="0">
              <a:latin typeface="Bembo" panose="02020502050201020203" pitchFamily="18" charset="0"/>
            </a:endParaRPr>
          </a:p>
          <a:p>
            <a:r>
              <a:rPr lang="de-DE" dirty="0">
                <a:latin typeface="Bembo" panose="02020502050201020203" pitchFamily="18" charset="0"/>
              </a:rPr>
              <a:t>Model erweitern durch </a:t>
            </a:r>
            <a:r>
              <a:rPr lang="de-DE" dirty="0"/>
              <a:t>Konfidenzintervall</a:t>
            </a:r>
          </a:p>
          <a:p>
            <a:r>
              <a:rPr lang="de-DE" dirty="0"/>
              <a:t>Überprüfung des Residuen auf Korrelation</a:t>
            </a:r>
          </a:p>
          <a:p>
            <a:endParaRPr lang="de-DE" dirty="0"/>
          </a:p>
          <a:p>
            <a:endParaRPr lang="de-DE" dirty="0">
              <a:latin typeface="Bembo" panose="02020502050201020203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D7F8E6-3952-DD28-3A7A-C2069E4E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5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FC8F74B-D32B-CDFF-38DF-E24F5A2D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17</a:t>
            </a:fld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335B83-AB8E-9A3D-38FC-EFAEEE41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820988"/>
            <a:ext cx="9810604" cy="1216024"/>
          </a:xfrm>
        </p:spPr>
        <p:txBody>
          <a:bodyPr/>
          <a:lstStyle/>
          <a:p>
            <a:pPr algn="ctr"/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6393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E828F1-A4B1-D32F-5D76-2A70A5ED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/>
              <a:t>Inhalt</a:t>
            </a:r>
            <a:endParaRPr lang="de-DE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2F0202D-38F3-8A88-2547-1AB66976D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95588"/>
              </p:ext>
            </p:extLst>
          </p:nvPr>
        </p:nvGraphicFramePr>
        <p:xfrm>
          <a:off x="1050925" y="2504941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D7EF6-128C-15DE-D5DC-3D0C1B83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/>
              <a:t>Rückblick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FEDC1-780D-DC4E-C9BB-76AE1213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Rückblick der vergangenen Woche</a:t>
            </a:r>
            <a:br>
              <a:rPr lang="en-US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160DB-B7E6-9F26-D739-4C94980E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Verwendung von Fortgeschrittenen Analyseverfahren</a:t>
            </a:r>
          </a:p>
          <a:p>
            <a:r>
              <a:rPr lang="de-DE" dirty="0"/>
              <a:t>Schätzung der Sterbefälle für das Jahr 2021 ohne Ausbruch von Covid-19</a:t>
            </a:r>
          </a:p>
          <a:p>
            <a:r>
              <a:rPr lang="de-DE" dirty="0"/>
              <a:t>Methoden Linearer Regression und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Regession</a:t>
            </a:r>
            <a:r>
              <a:rPr lang="de-DE" dirty="0"/>
              <a:t> </a:t>
            </a:r>
          </a:p>
          <a:p>
            <a:r>
              <a:rPr lang="de-DE" dirty="0"/>
              <a:t>Mittlere absoluter Fehler 456</a:t>
            </a:r>
          </a:p>
          <a:p>
            <a:r>
              <a:rPr lang="de-DE" dirty="0"/>
              <a:t>Geschätzte Sterbefälle 131.051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Grippe vs. Covid-19</a:t>
            </a:r>
          </a:p>
          <a:p>
            <a:r>
              <a:rPr lang="de-DE" dirty="0"/>
              <a:t>Vergleich von rohen Sterbefällen </a:t>
            </a:r>
          </a:p>
          <a:p>
            <a:r>
              <a:rPr lang="de-DE" dirty="0"/>
              <a:t>keine Altersbereinigung </a:t>
            </a:r>
          </a:p>
          <a:p>
            <a:endParaRPr lang="de-DE" dirty="0"/>
          </a:p>
          <a:p>
            <a:pPr lvl="1"/>
            <a:r>
              <a:rPr lang="de-DE" dirty="0"/>
              <a:t>	Nachholen von einfacher Schätzung mittels </a:t>
            </a:r>
            <a:r>
              <a:rPr lang="de-DE" dirty="0" err="1"/>
              <a:t>Comparative</a:t>
            </a:r>
            <a:r>
              <a:rPr lang="de-DE" dirty="0"/>
              <a:t> </a:t>
            </a:r>
            <a:r>
              <a:rPr lang="de-DE" dirty="0" err="1"/>
              <a:t>Mortality</a:t>
            </a:r>
            <a:r>
              <a:rPr lang="de-DE" dirty="0"/>
              <a:t> Ratio 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	Vergleich Grippe vs. Covid-19 anhand der Sterblichkeit altersbereinigter Daten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AD68DA-2A1A-DB25-A300-3D133B3E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5" descr="Pfeil nach rechts mit einfarbiger Füllung">
            <a:extLst>
              <a:ext uri="{FF2B5EF4-FFF2-40B4-BE49-F238E27FC236}">
                <a16:creationId xmlns:a16="http://schemas.microsoft.com/office/drawing/2014/main" id="{D3B64802-C9B5-0627-F827-576FC3D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693" y="5165521"/>
            <a:ext cx="685800" cy="685800"/>
          </a:xfrm>
          <a:prstGeom prst="rect">
            <a:avLst/>
          </a:prstGeom>
        </p:spPr>
      </p:pic>
      <p:pic>
        <p:nvPicPr>
          <p:cNvPr id="7" name="Grafik 6" descr="Pfeil nach rechts mit einfarbiger Füllung">
            <a:extLst>
              <a:ext uri="{FF2B5EF4-FFF2-40B4-BE49-F238E27FC236}">
                <a16:creationId xmlns:a16="http://schemas.microsoft.com/office/drawing/2014/main" id="{48AB5E90-58DE-6FB2-0BBD-62BA9F5C3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693" y="5676696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6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/>
              <a:t>Analyse der Sterbefälle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04CAC-767F-5848-4B4F-5E61504F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rohen Sterbefälle vs. Altersbereinigte Sterbefälle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D26E62-BB96-39A6-78A2-AC6E51B2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089115"/>
            <a:ext cx="4905302" cy="4428753"/>
          </a:xfrm>
        </p:spPr>
        <p:txBody>
          <a:bodyPr/>
          <a:lstStyle/>
          <a:p>
            <a:r>
              <a:rPr lang="de-DE" dirty="0"/>
              <a:t>Direkte Altersbereinigung </a:t>
            </a:r>
          </a:p>
          <a:p>
            <a:r>
              <a:rPr lang="de-DE" dirty="0"/>
              <a:t>Entzerrung der Daten </a:t>
            </a:r>
          </a:p>
          <a:p>
            <a:r>
              <a:rPr lang="de-DE" dirty="0"/>
              <a:t>Referenzjahr 2020</a:t>
            </a:r>
          </a:p>
          <a:p>
            <a:r>
              <a:rPr lang="de-DE" dirty="0"/>
              <a:t>Daten von 2000-2020 verwendet </a:t>
            </a:r>
          </a:p>
          <a:p>
            <a:r>
              <a:rPr lang="de-DE" dirty="0"/>
              <a:t>14 Altersgruppen von 0-30 bis über 95</a:t>
            </a:r>
          </a:p>
          <a:p>
            <a:r>
              <a:rPr lang="de-DE" dirty="0"/>
              <a:t>Formel: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B832D2-9089-D2ED-CAFC-3677DDC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2D8B08D7-54FD-9B64-3B0D-CBA8F19F1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91364"/>
              </p:ext>
            </p:extLst>
          </p:nvPr>
        </p:nvGraphicFramePr>
        <p:xfrm>
          <a:off x="5956181" y="2074243"/>
          <a:ext cx="464457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59268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734203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708479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45345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Jahr 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9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Altersgruppe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Anzahl der Toten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Rate pro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5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5.500.000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1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120.000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2.500.000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147.000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14.000.000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205656"/>
                  </a:ext>
                </a:extLst>
              </a:tr>
            </a:tbl>
          </a:graphicData>
        </a:graphic>
      </p:graphicFrame>
      <p:pic>
        <p:nvPicPr>
          <p:cNvPr id="9" name="Google Shape;148;p24">
            <a:extLst>
              <a:ext uri="{FF2B5EF4-FFF2-40B4-BE49-F238E27FC236}">
                <a16:creationId xmlns:a16="http://schemas.microsoft.com/office/drawing/2014/main" id="{630AC73E-16F7-379A-ADC0-E2EE603839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653" y="4633449"/>
            <a:ext cx="1986059" cy="67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4748426-7D12-79EA-4E23-FB06569ED956}"/>
              </a:ext>
            </a:extLst>
          </p:cNvPr>
          <p:cNvSpPr txBox="1"/>
          <p:nvPr/>
        </p:nvSpPr>
        <p:spPr>
          <a:xfrm>
            <a:off x="1345653" y="5304030"/>
            <a:ext cx="5486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Bembo" panose="02020502050201020203" pitchFamily="18" charset="0"/>
              </a:rPr>
              <a:t>Abs = Altersbereinigte Sterberate</a:t>
            </a:r>
          </a:p>
          <a:p>
            <a:r>
              <a:rPr lang="de-DE" sz="1400" dirty="0">
                <a:latin typeface="Bembo" panose="02020502050201020203" pitchFamily="18" charset="0"/>
              </a:rPr>
              <a:t>ASX = Anzahl Personen der Standardbevölkerung in Altersgruppe x</a:t>
            </a:r>
          </a:p>
          <a:p>
            <a:r>
              <a:rPr lang="de-DE" sz="1400" dirty="0" err="1">
                <a:latin typeface="Bembo" panose="02020502050201020203" pitchFamily="18" charset="0"/>
              </a:rPr>
              <a:t>subx</a:t>
            </a:r>
            <a:r>
              <a:rPr lang="de-DE" sz="1400" dirty="0">
                <a:latin typeface="Bembo" panose="02020502050201020203" pitchFamily="18" charset="0"/>
              </a:rPr>
              <a:t> = Sterberate untersuchte Bevölkerung in Altersgruppe x </a:t>
            </a:r>
          </a:p>
          <a:p>
            <a:endParaRPr lang="de-DE" sz="1400" dirty="0">
              <a:latin typeface="Bembo" panose="02020502050201020203" pitchFamily="18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de-DE" sz="1400" dirty="0">
                <a:solidFill>
                  <a:schemeClr val="dk1"/>
                </a:solidFill>
                <a:latin typeface="Bembo" panose="02020502050201020203" pitchFamily="18" charset="0"/>
              </a:rPr>
              <a:t>große Buchstaben = Standardbevölkerung</a:t>
            </a:r>
            <a:endParaRPr lang="de-DE" sz="1400" dirty="0">
              <a:latin typeface="Bembo" panose="02020502050201020203" pitchFamily="18" charset="0"/>
            </a:endParaRPr>
          </a:p>
          <a:p>
            <a:r>
              <a:rPr lang="de-DE" sz="1400" dirty="0">
                <a:latin typeface="Bembo" panose="02020502050201020203" pitchFamily="18" charset="0"/>
              </a:rPr>
              <a:t>kleine Buchstaben = untersuchte Bevölkerung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30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4CDFC-D6B8-C5E8-0924-694546B0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Analyse der rohen Sterbefälle vs. Altersbereinigte Sterbefälle</a:t>
            </a:r>
            <a:endParaRPr lang="de-DE" dirty="0"/>
          </a:p>
        </p:txBody>
      </p:sp>
      <p:pic>
        <p:nvPicPr>
          <p:cNvPr id="6" name="Inhaltsplatzhalter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C3C0C22-6DD2-341F-302D-73AC4F7B0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/>
        </p:blipFill>
        <p:spPr>
          <a:xfrm>
            <a:off x="1050879" y="2101938"/>
            <a:ext cx="9471921" cy="325198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6825C7-1D13-5FDC-BD02-B2C19DB4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4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04CAC-767F-5848-4B4F-5E61504F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500" dirty="0"/>
              <a:t>Analyse der rohen Sterbefälle vs. Altersbereinigte Sterbefälle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B832D2-9089-D2ED-CAFC-3677DDC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F514EA5-1D97-9276-8322-E7D7BAEDB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1819274"/>
            <a:ext cx="8293415" cy="4429125"/>
          </a:xfrm>
        </p:spPr>
      </p:pic>
    </p:spTree>
    <p:extLst>
      <p:ext uri="{BB962C8B-B14F-4D97-AF65-F5344CB8AC3E}">
        <p14:creationId xmlns:p14="http://schemas.microsoft.com/office/powerpoint/2010/main" val="184556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 err="1"/>
              <a:t>Comparative</a:t>
            </a:r>
            <a:r>
              <a:rPr lang="de-DE" dirty="0"/>
              <a:t> </a:t>
            </a:r>
            <a:r>
              <a:rPr lang="de-DE" dirty="0" err="1"/>
              <a:t>Mortality</a:t>
            </a:r>
            <a:r>
              <a:rPr lang="de-DE" dirty="0"/>
              <a:t> Ratio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808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520</Words>
  <Application>Microsoft Office PowerPoint</Application>
  <PresentationFormat>Breitbild</PresentationFormat>
  <Paragraphs>144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Bembo</vt:lpstr>
      <vt:lpstr>Calibri</vt:lpstr>
      <vt:lpstr>Cambria Math</vt:lpstr>
      <vt:lpstr>ArchiveVTI</vt:lpstr>
      <vt:lpstr>PowerPoint-Präsentation</vt:lpstr>
      <vt:lpstr>Inhalt</vt:lpstr>
      <vt:lpstr>Rückblick </vt:lpstr>
      <vt:lpstr>Rückblick der vergangenen Woche </vt:lpstr>
      <vt:lpstr>Analyse der Sterbefälle </vt:lpstr>
      <vt:lpstr>Analyse der rohen Sterbefälle vs. Altersbereinigte Sterbefälle</vt:lpstr>
      <vt:lpstr>Analyse der rohen Sterbefälle vs. Altersbereinigte Sterbefälle</vt:lpstr>
      <vt:lpstr>Analyse der rohen Sterbefälle vs. Altersbereinigte Sterbefälle</vt:lpstr>
      <vt:lpstr>Comparative Mortality Ratio </vt:lpstr>
      <vt:lpstr>Comparative Mortality Ratio (CMR) </vt:lpstr>
      <vt:lpstr>Comparative Mortality Ratio (CMR)</vt:lpstr>
      <vt:lpstr>Corona vs. Grippe </vt:lpstr>
      <vt:lpstr>Corona vs. Grippe altersbereinigt  </vt:lpstr>
      <vt:lpstr>Corona vs. Grippe altersbereinigt  </vt:lpstr>
      <vt:lpstr>Ausblick </vt:lpstr>
      <vt:lpstr>Ausblick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14</cp:revision>
  <dcterms:created xsi:type="dcterms:W3CDTF">2022-05-02T21:03:47Z</dcterms:created>
  <dcterms:modified xsi:type="dcterms:W3CDTF">2022-05-03T12:40:59Z</dcterms:modified>
</cp:coreProperties>
</file>