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Tenor Sans"/>
      <p:regular r:id="rId11"/>
    </p:embeddedFont>
    <p:embeddedFont>
      <p:font typeface="Oi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TenorSans-regular.fntdata"/><Relationship Id="rId10" Type="http://schemas.openxmlformats.org/officeDocument/2006/relationships/slide" Target="slides/slide6.xml"/><Relationship Id="rId12" Type="http://schemas.openxmlformats.org/officeDocument/2006/relationships/font" Target="fonts/Oi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210e7ca69d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1210e7ca69d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1210e7ca69d_0_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1b00811ced_1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11b00811ced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10e7ca69d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210e7ca69d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1210e7ca69d_0_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b00811ced_1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b00811ced_1_2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1b00811ced_1_2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b00811ced_1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b00811ced_1_2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1b00811ced_1_24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el_master_1024_768_rgb"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295400" y="2565401"/>
            <a:ext cx="8905056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1D0E5"/>
                </a:solidFill>
              </a:defRPr>
            </a:lvl1pPr>
            <a:lvl2pPr lvl="1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295400" y="1773238"/>
            <a:ext cx="8905056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>
            <a:off x="683568" y="6629401"/>
            <a:ext cx="7463367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rgbClr val="A4A7A6"/>
                </a:solidFill>
                <a:latin typeface="Arial"/>
                <a:ea typeface="Arial"/>
                <a:cs typeface="Arial"/>
                <a:sym typeface="Arial"/>
              </a:rPr>
              <a:t>Hochschule Mannheim University of Applied Sciences</a:t>
            </a:r>
            <a:endParaRPr/>
          </a:p>
        </p:txBody>
      </p:sp>
      <p:pic>
        <p:nvPicPr>
          <p:cNvPr descr="hm_W_011_1-4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260648"/>
            <a:ext cx="1981200" cy="53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nutzerdefiniertes Layout">
  <p:cSld name="Benutzerdefiniertes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83568" y="1758741"/>
            <a:ext cx="10272184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683568" y="6588089"/>
            <a:ext cx="6887435" cy="1839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784299" y="655002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A4A7A6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3568" y="2705545"/>
            <a:ext cx="10272184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83568" y="1758741"/>
            <a:ext cx="10272184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83568" y="6588089"/>
            <a:ext cx="6887435" cy="1839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784299" y="655002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11583"/>
            <a:ext cx="12192000" cy="1188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m_W_011_1-4"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3568" y="260648"/>
            <a:ext cx="1981200" cy="5349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2495550" y="1773238"/>
            <a:ext cx="7704138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Gruppe 1: Zwischenstand SW4</a:t>
            </a:r>
            <a:endParaRPr/>
          </a:p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2495550" y="2565401"/>
            <a:ext cx="7704138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Project Medical Data Science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Cedric Jung, Mike Sickmüller, Christian Singer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Mannheim, 12.04.2022</a:t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2495550" y="1412876"/>
            <a:ext cx="7715250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200">
                <a:solidFill>
                  <a:srgbClr val="A1D0E5"/>
                </a:solidFill>
              </a:rPr>
              <a:t>Informatik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A7A6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784299" y="6550026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1.1. Fortschritt der letzten Woche</a:t>
            </a:r>
            <a:endParaRPr/>
          </a:p>
        </p:txBody>
      </p:sp>
      <p:sp>
        <p:nvSpPr>
          <p:cNvPr id="41" name="Google Shape;41;p5"/>
          <p:cNvSpPr txBox="1"/>
          <p:nvPr/>
        </p:nvSpPr>
        <p:spPr>
          <a:xfrm>
            <a:off x="353500" y="1437600"/>
            <a:ext cx="664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500">
                <a:solidFill>
                  <a:schemeClr val="dk2"/>
                </a:solidFill>
              </a:rPr>
              <a:t>1</a:t>
            </a:r>
            <a:r>
              <a:rPr b="1" lang="de-DE" sz="25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. Fortschritt der letzten Woche</a:t>
            </a:r>
            <a:endParaRPr b="1" sz="2500"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518325" y="2236650"/>
            <a:ext cx="7593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roid Sans"/>
              <a:buChar char="●"/>
            </a:pPr>
            <a:r>
              <a:rPr lang="de-DE" sz="2000">
                <a:latin typeface="Droid Sans"/>
                <a:ea typeface="Droid Sans"/>
                <a:cs typeface="Droid Sans"/>
                <a:sym typeface="Droid Sans"/>
              </a:rPr>
              <a:t>Durchführung einer direkten Altersbereinigung.</a:t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roid Sans"/>
              <a:buChar char="●"/>
            </a:pPr>
            <a:r>
              <a:rPr lang="de-DE" sz="2000">
                <a:latin typeface="Droid Sans"/>
                <a:ea typeface="Droid Sans"/>
                <a:cs typeface="Droid Sans"/>
                <a:sym typeface="Droid Sans"/>
              </a:rPr>
              <a:t>Aufsetzen einer GUI zur Visualisierung der Resultate.</a:t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roid Sans"/>
              <a:buChar char="●"/>
            </a:pPr>
            <a:r>
              <a:rPr lang="de-DE" sz="2000">
                <a:latin typeface="Droid Sans"/>
                <a:ea typeface="Droid Sans"/>
                <a:cs typeface="Droid Sans"/>
                <a:sym typeface="Droid Sans"/>
              </a:rPr>
              <a:t>Interpolation der Todeszahlen für 2021.</a:t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A7A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683568" y="1758741"/>
            <a:ext cx="10272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2100">
                <a:latin typeface="Oi"/>
                <a:ea typeface="Oi"/>
                <a:cs typeface="Oi"/>
                <a:sym typeface="Oi"/>
              </a:rPr>
              <a:t> </a:t>
            </a:r>
            <a:r>
              <a:rPr lang="de-DE" sz="2100">
                <a:latin typeface="Droid Sans"/>
                <a:ea typeface="Droid Sans"/>
                <a:cs typeface="Droid Sans"/>
                <a:sym typeface="Droid Sans"/>
              </a:rPr>
              <a:t>Wiederholung: </a:t>
            </a:r>
            <a:r>
              <a:rPr lang="de-DE" sz="2100">
                <a:latin typeface="Droid Sans"/>
                <a:ea typeface="Droid Sans"/>
                <a:cs typeface="Droid Sans"/>
                <a:sym typeface="Droid Sans"/>
              </a:rPr>
              <a:t>Direkte Altersbereinigung</a:t>
            </a:r>
            <a:endParaRPr sz="21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9544074" y="65611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1.2. Fortschritt der letzten Woche</a:t>
            </a:r>
            <a:endParaRPr/>
          </a:p>
        </p:txBody>
      </p:sp>
      <p:sp>
        <p:nvSpPr>
          <p:cNvPr id="49" name="Google Shape;49;p6"/>
          <p:cNvSpPr txBox="1"/>
          <p:nvPr/>
        </p:nvSpPr>
        <p:spPr>
          <a:xfrm>
            <a:off x="2003900" y="3326900"/>
            <a:ext cx="9270300" cy="28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de-DE" sz="1867" u="none" cap="none" strike="noStrike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Abs = Altersbereinigte Sterberate</a:t>
            </a:r>
            <a:endParaRPr i="0" sz="1867" u="none" cap="none" strike="noStrike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de-DE" sz="1867" u="none" cap="none" strike="noStrike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ASX = Anzahl Personen der Standardbevölkerung in Altersgruppe x</a:t>
            </a:r>
            <a:endParaRPr i="0" sz="1867" u="none" cap="none" strike="noStrike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de-DE" sz="1867" u="none" cap="none" strike="noStrike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subx = Sterberate untersuchte Bevölkerung in Altersgruppe x </a:t>
            </a:r>
            <a:endParaRPr i="0" sz="1867" u="none" cap="none" strike="noStrike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67" u="none" cap="none" strike="noStrike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de-DE" sz="1867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große Buchstaben = Standardbevölkerung</a:t>
            </a:r>
            <a:endParaRPr i="0" sz="1867" u="none" cap="none" strike="noStrike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de-DE" sz="1867" u="none" cap="none" strike="noStrike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kleine Buchstaben = untersuchte Bevölkerung</a:t>
            </a:r>
            <a:endParaRPr i="0" sz="1867" u="none" cap="none" strike="noStrike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50" name="Google Shape;5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900" y="2979975"/>
            <a:ext cx="3422075" cy="111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A7A6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784650" y="2855200"/>
            <a:ext cx="10622700" cy="17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roid Sans"/>
              <a:buChar char="●"/>
            </a:pPr>
            <a:r>
              <a:rPr b="0" lang="de-DE" sz="20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Implementation unserer  GUI  </a:t>
            </a:r>
            <a:r>
              <a:rPr b="0" lang="de-DE" sz="20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“</a:t>
            </a:r>
            <a:r>
              <a:rPr b="0" lang="de-DE" sz="20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POMEDOS</a:t>
            </a:r>
            <a:r>
              <a:rPr b="0" lang="de-DE" sz="20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” </a:t>
            </a:r>
            <a:r>
              <a:rPr b="0" lang="de-DE" sz="20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mithilfe von PyQt5. </a:t>
            </a:r>
            <a:endParaRPr b="0" sz="20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"/>
              <a:buChar char="●"/>
            </a:pPr>
            <a:r>
              <a:rPr b="0" lang="de-DE" sz="20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Qt Designer ermöglicht die Gestaltung eines GUI layouts via Drag-and-drop.</a:t>
            </a:r>
            <a:endParaRPr b="0" sz="20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"/>
              <a:buChar char="●"/>
            </a:pPr>
            <a:r>
              <a:rPr b="0" lang="de-DE" sz="20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POMEDOS ermöglicht die Visualisierung der Todesfälle pro Jahr nach Todesursache.</a:t>
            </a:r>
            <a:endParaRPr b="0" sz="20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784299" y="6550026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1</a:t>
            </a:r>
            <a:r>
              <a:rPr lang="de-DE"/>
              <a:t>.3. Fortschritt der letzten Woche</a:t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1736254" y="5911373"/>
            <a:ext cx="127500" cy="117600"/>
          </a:xfrm>
          <a:prstGeom prst="flowChartConnector">
            <a:avLst/>
          </a:prstGeom>
          <a:solidFill>
            <a:srgbClr val="2F9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1721089" y="5897373"/>
            <a:ext cx="157800" cy="145800"/>
          </a:xfrm>
          <a:prstGeom prst="donut">
            <a:avLst>
              <a:gd fmla="val 10774" name="adj"/>
            </a:avLst>
          </a:prstGeom>
          <a:solidFill>
            <a:srgbClr val="9AEB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2562463" y="4963675"/>
            <a:ext cx="3752700" cy="12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300">
                <a:latin typeface="Tenor Sans"/>
                <a:ea typeface="Tenor Sans"/>
                <a:cs typeface="Tenor Sans"/>
                <a:sym typeface="Tenor Sans"/>
              </a:rPr>
              <a:t>POMEDOS</a:t>
            </a:r>
            <a:endParaRPr sz="4300"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latin typeface="Tenor Sans"/>
                <a:ea typeface="Tenor Sans"/>
                <a:cs typeface="Tenor Sans"/>
                <a:sym typeface="Tenor Sans"/>
              </a:rPr>
              <a:t> </a:t>
            </a:r>
            <a:r>
              <a:rPr lang="de-DE" sz="1600">
                <a:latin typeface="Tenor Sans"/>
                <a:ea typeface="Tenor Sans"/>
                <a:cs typeface="Tenor Sans"/>
                <a:sym typeface="Tenor Sans"/>
              </a:rPr>
              <a:t>Project Medical Data Science</a:t>
            </a:r>
            <a:endParaRPr sz="1600">
              <a:latin typeface="Tenor Sans"/>
              <a:ea typeface="Tenor Sans"/>
              <a:cs typeface="Tenor Sans"/>
              <a:sym typeface="Tenor Sans"/>
            </a:endParaRPr>
          </a:p>
        </p:txBody>
      </p:sp>
      <p:cxnSp>
        <p:nvCxnSpPr>
          <p:cNvPr id="61" name="Google Shape;61;p7"/>
          <p:cNvCxnSpPr/>
          <p:nvPr/>
        </p:nvCxnSpPr>
        <p:spPr>
          <a:xfrm>
            <a:off x="2502788" y="5029200"/>
            <a:ext cx="0" cy="114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7"/>
          <p:cNvSpPr/>
          <p:nvPr/>
        </p:nvSpPr>
        <p:spPr>
          <a:xfrm>
            <a:off x="2329211" y="5549842"/>
            <a:ext cx="61500" cy="58800"/>
          </a:xfrm>
          <a:prstGeom prst="flowChartConnector">
            <a:avLst/>
          </a:prstGeom>
          <a:solidFill>
            <a:srgbClr val="35C0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2188105" y="5354764"/>
            <a:ext cx="61500" cy="58800"/>
          </a:xfrm>
          <a:prstGeom prst="flowChartConnector">
            <a:avLst/>
          </a:prstGeom>
          <a:solidFill>
            <a:srgbClr val="9AEB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2174786" y="5744919"/>
            <a:ext cx="87900" cy="84300"/>
          </a:xfrm>
          <a:prstGeom prst="flowChartConnector">
            <a:avLst/>
          </a:prstGeom>
          <a:solidFill>
            <a:srgbClr val="9AEB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7"/>
          <p:cNvCxnSpPr/>
          <p:nvPr/>
        </p:nvCxnSpPr>
        <p:spPr>
          <a:xfrm flipH="1">
            <a:off x="2218018" y="5454726"/>
            <a:ext cx="1800" cy="249300"/>
          </a:xfrm>
          <a:prstGeom prst="straightConnector1">
            <a:avLst/>
          </a:prstGeom>
          <a:noFill/>
          <a:ln cap="rnd" cmpd="sng" w="19050">
            <a:solidFill>
              <a:srgbClr val="9AEB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7"/>
          <p:cNvSpPr/>
          <p:nvPr/>
        </p:nvSpPr>
        <p:spPr>
          <a:xfrm>
            <a:off x="2188524" y="5758632"/>
            <a:ext cx="60600" cy="57900"/>
          </a:xfrm>
          <a:prstGeom prst="ellipse">
            <a:avLst/>
          </a:prstGeom>
          <a:solidFill>
            <a:srgbClr val="2F9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2202263" y="5368478"/>
            <a:ext cx="33000" cy="31500"/>
          </a:xfrm>
          <a:prstGeom prst="ellipse">
            <a:avLst/>
          </a:prstGeom>
          <a:solidFill>
            <a:srgbClr val="2F9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7"/>
          <p:cNvCxnSpPr>
            <a:endCxn id="69" idx="4"/>
          </p:cNvCxnSpPr>
          <p:nvPr/>
        </p:nvCxnSpPr>
        <p:spPr>
          <a:xfrm flipH="1" rot="10800000">
            <a:off x="2012897" y="5362187"/>
            <a:ext cx="600" cy="475800"/>
          </a:xfrm>
          <a:prstGeom prst="straightConnector1">
            <a:avLst/>
          </a:prstGeom>
          <a:noFill/>
          <a:ln cap="rnd" cmpd="sng" w="19050">
            <a:solidFill>
              <a:srgbClr val="9AEB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7"/>
          <p:cNvSpPr/>
          <p:nvPr/>
        </p:nvSpPr>
        <p:spPr>
          <a:xfrm>
            <a:off x="1955808" y="5264722"/>
            <a:ext cx="115500" cy="110700"/>
          </a:xfrm>
          <a:prstGeom prst="flowChartConnector">
            <a:avLst/>
          </a:prstGeom>
          <a:solidFill>
            <a:srgbClr val="9AEBA6"/>
          </a:solidFill>
          <a:ln cap="flat" cmpd="sng" w="9525">
            <a:solidFill>
              <a:srgbClr val="9AEB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1969547" y="5277887"/>
            <a:ext cx="87900" cy="84300"/>
          </a:xfrm>
          <a:prstGeom prst="flowChartConnector">
            <a:avLst/>
          </a:prstGeom>
          <a:solidFill>
            <a:srgbClr val="2F9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1983171" y="5879849"/>
            <a:ext cx="61500" cy="58800"/>
          </a:xfrm>
          <a:prstGeom prst="flowChartConnector">
            <a:avLst/>
          </a:prstGeom>
          <a:solidFill>
            <a:srgbClr val="9AEB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1997482" y="5893563"/>
            <a:ext cx="33000" cy="31500"/>
          </a:xfrm>
          <a:prstGeom prst="ellipse">
            <a:avLst/>
          </a:prstGeom>
          <a:solidFill>
            <a:srgbClr val="2F9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1766584" y="5200225"/>
            <a:ext cx="66600" cy="61500"/>
          </a:xfrm>
          <a:prstGeom prst="flowChartConnector">
            <a:avLst/>
          </a:prstGeom>
          <a:solidFill>
            <a:srgbClr val="35C0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1721089" y="5158224"/>
            <a:ext cx="157800" cy="145800"/>
          </a:xfrm>
          <a:prstGeom prst="donut">
            <a:avLst>
              <a:gd fmla="val 10774" name="adj"/>
            </a:avLst>
          </a:prstGeom>
          <a:solidFill>
            <a:srgbClr val="9AEB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7"/>
          <p:cNvCxnSpPr>
            <a:stCxn id="59" idx="0"/>
          </p:cNvCxnSpPr>
          <p:nvPr/>
        </p:nvCxnSpPr>
        <p:spPr>
          <a:xfrm rot="10800000">
            <a:off x="1799389" y="5333673"/>
            <a:ext cx="600" cy="563700"/>
          </a:xfrm>
          <a:prstGeom prst="straightConnector1">
            <a:avLst/>
          </a:prstGeom>
          <a:noFill/>
          <a:ln cap="rnd" cmpd="sng" w="19050">
            <a:solidFill>
              <a:srgbClr val="9AEB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7"/>
          <p:cNvSpPr/>
          <p:nvPr/>
        </p:nvSpPr>
        <p:spPr>
          <a:xfrm>
            <a:off x="1766584" y="5939374"/>
            <a:ext cx="66600" cy="61500"/>
          </a:xfrm>
          <a:prstGeom prst="flowChartConnector">
            <a:avLst/>
          </a:prstGeom>
          <a:solidFill>
            <a:srgbClr val="35C0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7"/>
          <p:cNvCxnSpPr>
            <a:endCxn id="78" idx="4"/>
          </p:cNvCxnSpPr>
          <p:nvPr/>
        </p:nvCxnSpPr>
        <p:spPr>
          <a:xfrm flipH="1" rot="10800000">
            <a:off x="1584254" y="5362846"/>
            <a:ext cx="600" cy="475800"/>
          </a:xfrm>
          <a:prstGeom prst="straightConnector1">
            <a:avLst/>
          </a:prstGeom>
          <a:noFill/>
          <a:ln cap="rnd" cmpd="sng" w="19050">
            <a:solidFill>
              <a:srgbClr val="9AEB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7"/>
          <p:cNvSpPr/>
          <p:nvPr/>
        </p:nvSpPr>
        <p:spPr>
          <a:xfrm>
            <a:off x="1527165" y="5265381"/>
            <a:ext cx="115500" cy="110700"/>
          </a:xfrm>
          <a:prstGeom prst="flowChartConnector">
            <a:avLst/>
          </a:prstGeom>
          <a:solidFill>
            <a:srgbClr val="9AEBA6"/>
          </a:solidFill>
          <a:ln cap="flat" cmpd="sng" w="9525">
            <a:solidFill>
              <a:srgbClr val="9AEB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1540904" y="5278546"/>
            <a:ext cx="87900" cy="84300"/>
          </a:xfrm>
          <a:prstGeom prst="flowChartConnector">
            <a:avLst/>
          </a:prstGeom>
          <a:solidFill>
            <a:srgbClr val="2F9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1555014" y="5879849"/>
            <a:ext cx="61500" cy="58800"/>
          </a:xfrm>
          <a:prstGeom prst="flowChartConnector">
            <a:avLst/>
          </a:prstGeom>
          <a:solidFill>
            <a:srgbClr val="9AEB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1569249" y="5893563"/>
            <a:ext cx="33000" cy="31500"/>
          </a:xfrm>
          <a:prstGeom prst="ellipse">
            <a:avLst/>
          </a:prstGeom>
          <a:solidFill>
            <a:srgbClr val="2F9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1348144" y="5354243"/>
            <a:ext cx="61500" cy="58800"/>
          </a:xfrm>
          <a:prstGeom prst="flowChartConnector">
            <a:avLst/>
          </a:prstGeom>
          <a:solidFill>
            <a:srgbClr val="9AEB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1334825" y="5744398"/>
            <a:ext cx="87900" cy="84300"/>
          </a:xfrm>
          <a:prstGeom prst="flowChartConnector">
            <a:avLst/>
          </a:prstGeom>
          <a:solidFill>
            <a:srgbClr val="9AEB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7"/>
          <p:cNvCxnSpPr/>
          <p:nvPr/>
        </p:nvCxnSpPr>
        <p:spPr>
          <a:xfrm flipH="1">
            <a:off x="1378057" y="5454205"/>
            <a:ext cx="1800" cy="249300"/>
          </a:xfrm>
          <a:prstGeom prst="straightConnector1">
            <a:avLst/>
          </a:prstGeom>
          <a:noFill/>
          <a:ln cap="rnd" cmpd="sng" w="19050">
            <a:solidFill>
              <a:srgbClr val="9AEB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7"/>
          <p:cNvSpPr/>
          <p:nvPr/>
        </p:nvSpPr>
        <p:spPr>
          <a:xfrm>
            <a:off x="1348564" y="5758111"/>
            <a:ext cx="60600" cy="57900"/>
          </a:xfrm>
          <a:prstGeom prst="ellipse">
            <a:avLst/>
          </a:prstGeom>
          <a:solidFill>
            <a:srgbClr val="2F9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1362302" y="5367957"/>
            <a:ext cx="33000" cy="31500"/>
          </a:xfrm>
          <a:prstGeom prst="ellipse">
            <a:avLst/>
          </a:prstGeom>
          <a:solidFill>
            <a:srgbClr val="2F9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1210338" y="5549842"/>
            <a:ext cx="61500" cy="58800"/>
          </a:xfrm>
          <a:prstGeom prst="flowChartConnector">
            <a:avLst/>
          </a:prstGeom>
          <a:solidFill>
            <a:srgbClr val="35C0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 txBox="1"/>
          <p:nvPr>
            <p:ph type="title"/>
          </p:nvPr>
        </p:nvSpPr>
        <p:spPr>
          <a:xfrm>
            <a:off x="683568" y="1758741"/>
            <a:ext cx="10272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1900">
                <a:latin typeface="Oi"/>
                <a:ea typeface="Oi"/>
                <a:cs typeface="Oi"/>
                <a:sym typeface="Oi"/>
              </a:rPr>
              <a:t> </a:t>
            </a:r>
            <a:r>
              <a:rPr lang="de-DE" sz="2100">
                <a:latin typeface="Droid Sans"/>
                <a:ea typeface="Droid Sans"/>
                <a:cs typeface="Droid Sans"/>
                <a:sym typeface="Droid Sans"/>
              </a:rPr>
              <a:t>POMEDOS: GUI zur Visualisierung der Analysen</a:t>
            </a:r>
            <a:endParaRPr sz="21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A7A6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784299" y="6550026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1.4. </a:t>
            </a:r>
            <a:r>
              <a:rPr lang="de-DE"/>
              <a:t>Fortschritt</a:t>
            </a:r>
            <a:r>
              <a:rPr lang="de-DE"/>
              <a:t> der letzten Woche</a:t>
            </a:r>
            <a:endParaRPr/>
          </a:p>
        </p:txBody>
      </p:sp>
      <p:sp>
        <p:nvSpPr>
          <p:cNvPr id="95" name="Google Shape;95;p8"/>
          <p:cNvSpPr txBox="1"/>
          <p:nvPr>
            <p:ph type="title"/>
          </p:nvPr>
        </p:nvSpPr>
        <p:spPr>
          <a:xfrm>
            <a:off x="683568" y="1758741"/>
            <a:ext cx="10272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2100">
                <a:latin typeface="Droid Sans"/>
                <a:ea typeface="Droid Sans"/>
                <a:cs typeface="Droid Sans"/>
                <a:sym typeface="Droid Sans"/>
              </a:rPr>
              <a:t>Interpolation der Todeszahlen für 2021</a:t>
            </a:r>
            <a:endParaRPr sz="21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6" name="Google Shape;96;p8"/>
          <p:cNvSpPr txBox="1"/>
          <p:nvPr>
            <p:ph type="title"/>
          </p:nvPr>
        </p:nvSpPr>
        <p:spPr>
          <a:xfrm>
            <a:off x="784650" y="2855200"/>
            <a:ext cx="10622700" cy="17928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0" lang="de-DE" sz="2000">
                <a:solidFill>
                  <a:srgbClr val="000000"/>
                </a:solidFill>
              </a:rPr>
              <a:t>Problem: Die Altersgruppen der DESTATIS Daten sind nicht einheitlich</a:t>
            </a:r>
            <a:endParaRPr b="0"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0" lang="de-DE" sz="2000">
                <a:solidFill>
                  <a:srgbClr val="000000"/>
                </a:solidFill>
              </a:rPr>
              <a:t>Lösung: Granularisierung der Altersgruppen aufgrund der Verhältnisse der letzten Jahre.</a:t>
            </a:r>
            <a:endParaRPr b="0"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A7A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683568" y="1758741"/>
            <a:ext cx="10272300" cy="79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2. Probleme</a:t>
            </a:r>
            <a:endParaRPr/>
          </a:p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8784299" y="6550026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2.1. Probleme</a:t>
            </a:r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518325" y="2236650"/>
            <a:ext cx="107403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Droid Sans"/>
              <a:buChar char="●"/>
            </a:pPr>
            <a:r>
              <a:rPr lang="de-DE" sz="3200">
                <a:latin typeface="Droid Sans"/>
                <a:ea typeface="Droid Sans"/>
                <a:cs typeface="Droid Sans"/>
                <a:sym typeface="Droid Sans"/>
              </a:rPr>
              <a:t>Demografische Daten zu Deutschland haben sehr weite Altersgruppen</a:t>
            </a:r>
            <a:endParaRPr sz="32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Droid Sans"/>
              <a:ea typeface="Droid Sans"/>
              <a:cs typeface="Droid Sans"/>
              <a:sym typeface="Droid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Droid Sans"/>
              <a:buChar char="●"/>
            </a:pPr>
            <a:r>
              <a:rPr lang="de-DE" sz="3200">
                <a:latin typeface="Droid Sans"/>
                <a:ea typeface="Droid Sans"/>
                <a:cs typeface="Droid Sans"/>
                <a:sym typeface="Droid Sans"/>
              </a:rPr>
              <a:t>GUI momentan nur zur Visualisierung der Todesfälle nutzbar</a:t>
            </a:r>
            <a:endParaRPr sz="32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5" name="Google Shape;105;p9"/>
          <p:cNvSpPr txBox="1"/>
          <p:nvPr/>
        </p:nvSpPr>
        <p:spPr>
          <a:xfrm>
            <a:off x="762000" y="3638550"/>
            <a:ext cx="10496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100">
                <a:solidFill>
                  <a:schemeClr val="dk2"/>
                </a:solidFill>
              </a:rPr>
              <a:t>Lösungsansätze:</a:t>
            </a:r>
            <a:endParaRPr b="1"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de-DE" sz="1900">
                <a:solidFill>
                  <a:schemeClr val="dk1"/>
                </a:solidFill>
              </a:rPr>
              <a:t>Altersgruppen fusionieren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de-DE" sz="1900">
                <a:solidFill>
                  <a:schemeClr val="dk1"/>
                </a:solidFill>
              </a:rPr>
              <a:t>Bessere Daten suchen.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de-DE" sz="1900">
                <a:solidFill>
                  <a:schemeClr val="dk1"/>
                </a:solidFill>
              </a:rPr>
              <a:t>Weiter in GUI Design einarbeiten 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