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60" r:id="rId4"/>
    <p:sldId id="259" r:id="rId5"/>
    <p:sldId id="273" r:id="rId6"/>
    <p:sldId id="261" r:id="rId7"/>
    <p:sldId id="264" r:id="rId8"/>
    <p:sldId id="262" r:id="rId9"/>
    <p:sldId id="274" r:id="rId10"/>
    <p:sldId id="263" r:id="rId11"/>
    <p:sldId id="266" r:id="rId12"/>
    <p:sldId id="277" r:id="rId13"/>
    <p:sldId id="267" r:id="rId14"/>
    <p:sldId id="268" r:id="rId15"/>
    <p:sldId id="278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63828" autoAdjust="0"/>
  </p:normalViewPr>
  <p:slideViewPr>
    <p:cSldViewPr snapToGrid="0">
      <p:cViewPr varScale="1">
        <p:scale>
          <a:sx n="103" d="100"/>
          <a:sy n="103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D80FA8-BEA6-4E36-8C9D-B3246D52E6EA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29D5C6-E545-4F83-BC2A-0BF561F50935}">
      <dgm:prSet/>
      <dgm:spPr/>
      <dgm:t>
        <a:bodyPr/>
        <a:lstStyle/>
        <a:p>
          <a:r>
            <a:rPr lang="de-DE" dirty="0"/>
            <a:t>Rückblick aus der vergangenen Woche</a:t>
          </a:r>
          <a:endParaRPr lang="en-US" dirty="0"/>
        </a:p>
      </dgm:t>
    </dgm:pt>
    <dgm:pt modelId="{E739429C-C8C1-408E-A511-1E969822DED2}" type="parTrans" cxnId="{859026D5-87FC-4F82-AD09-5004C59CE0B7}">
      <dgm:prSet/>
      <dgm:spPr/>
      <dgm:t>
        <a:bodyPr/>
        <a:lstStyle/>
        <a:p>
          <a:endParaRPr lang="en-US"/>
        </a:p>
      </dgm:t>
    </dgm:pt>
    <dgm:pt modelId="{CC6B6AC7-A4DC-4417-9DCD-0A728858E65B}" type="sibTrans" cxnId="{859026D5-87FC-4F82-AD09-5004C59CE0B7}">
      <dgm:prSet/>
      <dgm:spPr/>
      <dgm:t>
        <a:bodyPr/>
        <a:lstStyle/>
        <a:p>
          <a:endParaRPr lang="en-US"/>
        </a:p>
      </dgm:t>
    </dgm:pt>
    <dgm:pt modelId="{8E4BD4BB-BD57-4846-99F6-3272A72F9C2C}">
      <dgm:prSet/>
      <dgm:spPr/>
      <dgm:t>
        <a:bodyPr/>
        <a:lstStyle/>
        <a:p>
          <a:r>
            <a:rPr lang="de-DE" dirty="0"/>
            <a:t>Analyse der rohen Sterbefälle vs. Altersbereinigte Sterbefälle </a:t>
          </a:r>
          <a:endParaRPr lang="en-US" dirty="0"/>
        </a:p>
      </dgm:t>
    </dgm:pt>
    <dgm:pt modelId="{DB1925A9-8394-4A10-99E2-DB67FB307BB1}" type="parTrans" cxnId="{C9C8A574-E0E3-4104-97BA-E8F330335FB1}">
      <dgm:prSet/>
      <dgm:spPr/>
      <dgm:t>
        <a:bodyPr/>
        <a:lstStyle/>
        <a:p>
          <a:endParaRPr lang="en-US"/>
        </a:p>
      </dgm:t>
    </dgm:pt>
    <dgm:pt modelId="{819C437F-F873-406F-A7C5-56DCFC4911C3}" type="sibTrans" cxnId="{C9C8A574-E0E3-4104-97BA-E8F330335FB1}">
      <dgm:prSet/>
      <dgm:spPr/>
      <dgm:t>
        <a:bodyPr/>
        <a:lstStyle/>
        <a:p>
          <a:endParaRPr lang="en-US"/>
        </a:p>
      </dgm:t>
    </dgm:pt>
    <dgm:pt modelId="{2BB9EDD4-FA70-446F-A6D5-F2C5A9E13F19}">
      <dgm:prSet/>
      <dgm:spPr/>
      <dgm:t>
        <a:bodyPr/>
        <a:lstStyle/>
        <a:p>
          <a:r>
            <a:rPr lang="de-DE" dirty="0" err="1"/>
            <a:t>Comparative</a:t>
          </a:r>
          <a:r>
            <a:rPr lang="de-DE" dirty="0"/>
            <a:t> </a:t>
          </a:r>
          <a:r>
            <a:rPr lang="de-DE" dirty="0" err="1"/>
            <a:t>Mortality</a:t>
          </a:r>
          <a:r>
            <a:rPr lang="de-DE" dirty="0"/>
            <a:t> Ratio (CMR)</a:t>
          </a:r>
          <a:endParaRPr lang="en-US" dirty="0"/>
        </a:p>
      </dgm:t>
    </dgm:pt>
    <dgm:pt modelId="{844894E5-3997-42EB-B5F1-A39B0E2EFE71}" type="parTrans" cxnId="{8EE44C99-1526-4255-B84C-A830F6F74E60}">
      <dgm:prSet/>
      <dgm:spPr/>
      <dgm:t>
        <a:bodyPr/>
        <a:lstStyle/>
        <a:p>
          <a:endParaRPr lang="en-US"/>
        </a:p>
      </dgm:t>
    </dgm:pt>
    <dgm:pt modelId="{5F255C37-3E44-488C-A672-AAE703D5E9A5}" type="sibTrans" cxnId="{8EE44C99-1526-4255-B84C-A830F6F74E60}">
      <dgm:prSet/>
      <dgm:spPr/>
      <dgm:t>
        <a:bodyPr/>
        <a:lstStyle/>
        <a:p>
          <a:endParaRPr lang="en-US"/>
        </a:p>
      </dgm:t>
    </dgm:pt>
    <dgm:pt modelId="{874D46FE-1813-4AF3-8A7E-CA15C31EBF23}">
      <dgm:prSet/>
      <dgm:spPr/>
      <dgm:t>
        <a:bodyPr/>
        <a:lstStyle/>
        <a:p>
          <a:r>
            <a:rPr lang="de-DE" dirty="0"/>
            <a:t>Corona vs. Grippe altersbereinigt </a:t>
          </a:r>
          <a:endParaRPr lang="en-US" dirty="0"/>
        </a:p>
      </dgm:t>
    </dgm:pt>
    <dgm:pt modelId="{9E3162D0-46E8-4628-A0E9-C2B975B33C4F}" type="parTrans" cxnId="{1EA5BA73-A365-4F1E-B4AD-6B1D52E3A2D2}">
      <dgm:prSet/>
      <dgm:spPr/>
      <dgm:t>
        <a:bodyPr/>
        <a:lstStyle/>
        <a:p>
          <a:endParaRPr lang="en-US"/>
        </a:p>
      </dgm:t>
    </dgm:pt>
    <dgm:pt modelId="{E43703A8-88B0-4E1E-AD4F-11138381BA65}" type="sibTrans" cxnId="{1EA5BA73-A365-4F1E-B4AD-6B1D52E3A2D2}">
      <dgm:prSet/>
      <dgm:spPr/>
      <dgm:t>
        <a:bodyPr/>
        <a:lstStyle/>
        <a:p>
          <a:endParaRPr lang="en-US"/>
        </a:p>
      </dgm:t>
    </dgm:pt>
    <dgm:pt modelId="{DEFBFFEE-8E12-4703-933B-E5E9AA5527DB}">
      <dgm:prSet/>
      <dgm:spPr/>
      <dgm:t>
        <a:bodyPr/>
        <a:lstStyle/>
        <a:p>
          <a:r>
            <a:rPr lang="de-DE"/>
            <a:t>Ausblick für nächste Woche </a:t>
          </a:r>
          <a:endParaRPr lang="en-US"/>
        </a:p>
      </dgm:t>
    </dgm:pt>
    <dgm:pt modelId="{8855B5D1-9168-4C0A-95AF-50ABE4417189}" type="parTrans" cxnId="{EEB75336-8714-4831-9121-F1E003340BD8}">
      <dgm:prSet/>
      <dgm:spPr/>
      <dgm:t>
        <a:bodyPr/>
        <a:lstStyle/>
        <a:p>
          <a:endParaRPr lang="en-US"/>
        </a:p>
      </dgm:t>
    </dgm:pt>
    <dgm:pt modelId="{DAAB1649-2545-4521-85FC-BC0C4E4247BA}" type="sibTrans" cxnId="{EEB75336-8714-4831-9121-F1E003340BD8}">
      <dgm:prSet/>
      <dgm:spPr/>
      <dgm:t>
        <a:bodyPr/>
        <a:lstStyle/>
        <a:p>
          <a:endParaRPr lang="en-US"/>
        </a:p>
      </dgm:t>
    </dgm:pt>
    <dgm:pt modelId="{85675890-FF82-4FF3-88A8-318BFAAE02EC}" type="pres">
      <dgm:prSet presAssocID="{B5D80FA8-BEA6-4E36-8C9D-B3246D52E6EA}" presName="Name0" presStyleCnt="0">
        <dgm:presLayoutVars>
          <dgm:dir/>
          <dgm:animLvl val="lvl"/>
          <dgm:resizeHandles val="exact"/>
        </dgm:presLayoutVars>
      </dgm:prSet>
      <dgm:spPr/>
    </dgm:pt>
    <dgm:pt modelId="{8ABFAAF1-7754-4A3A-9473-4DEB1832513F}" type="pres">
      <dgm:prSet presAssocID="{DEFBFFEE-8E12-4703-933B-E5E9AA5527DB}" presName="boxAndChildren" presStyleCnt="0"/>
      <dgm:spPr/>
    </dgm:pt>
    <dgm:pt modelId="{CC179CEA-2C8D-40CC-B523-0501D3EB927E}" type="pres">
      <dgm:prSet presAssocID="{DEFBFFEE-8E12-4703-933B-E5E9AA5527DB}" presName="parentTextBox" presStyleLbl="node1" presStyleIdx="0" presStyleCnt="5"/>
      <dgm:spPr/>
    </dgm:pt>
    <dgm:pt modelId="{FD5BC6D5-079E-40F7-B2F8-54D928C3EEE6}" type="pres">
      <dgm:prSet presAssocID="{E43703A8-88B0-4E1E-AD4F-11138381BA65}" presName="sp" presStyleCnt="0"/>
      <dgm:spPr/>
    </dgm:pt>
    <dgm:pt modelId="{E6F21441-BB64-485A-AE79-717816B4223F}" type="pres">
      <dgm:prSet presAssocID="{874D46FE-1813-4AF3-8A7E-CA15C31EBF23}" presName="arrowAndChildren" presStyleCnt="0"/>
      <dgm:spPr/>
    </dgm:pt>
    <dgm:pt modelId="{86232DE6-7EF5-488B-952D-7FF4378CED5F}" type="pres">
      <dgm:prSet presAssocID="{874D46FE-1813-4AF3-8A7E-CA15C31EBF23}" presName="parentTextArrow" presStyleLbl="node1" presStyleIdx="1" presStyleCnt="5"/>
      <dgm:spPr/>
    </dgm:pt>
    <dgm:pt modelId="{7DD8969A-6F4F-4817-9479-528DAA478577}" type="pres">
      <dgm:prSet presAssocID="{5F255C37-3E44-488C-A672-AAE703D5E9A5}" presName="sp" presStyleCnt="0"/>
      <dgm:spPr/>
    </dgm:pt>
    <dgm:pt modelId="{9A812D11-325B-4B47-B463-5B0323D5A8D8}" type="pres">
      <dgm:prSet presAssocID="{2BB9EDD4-FA70-446F-A6D5-F2C5A9E13F19}" presName="arrowAndChildren" presStyleCnt="0"/>
      <dgm:spPr/>
    </dgm:pt>
    <dgm:pt modelId="{E42BF96E-4889-417B-8C15-CF4B50295BD9}" type="pres">
      <dgm:prSet presAssocID="{2BB9EDD4-FA70-446F-A6D5-F2C5A9E13F19}" presName="parentTextArrow" presStyleLbl="node1" presStyleIdx="2" presStyleCnt="5"/>
      <dgm:spPr/>
    </dgm:pt>
    <dgm:pt modelId="{4BBDA27C-292D-4624-9EBD-161C3A0ABA58}" type="pres">
      <dgm:prSet presAssocID="{819C437F-F873-406F-A7C5-56DCFC4911C3}" presName="sp" presStyleCnt="0"/>
      <dgm:spPr/>
    </dgm:pt>
    <dgm:pt modelId="{B64C866D-AD0A-4325-A8D5-78555FC1EDF1}" type="pres">
      <dgm:prSet presAssocID="{8E4BD4BB-BD57-4846-99F6-3272A72F9C2C}" presName="arrowAndChildren" presStyleCnt="0"/>
      <dgm:spPr/>
    </dgm:pt>
    <dgm:pt modelId="{16D32435-3BB8-4876-9EB7-6F2051F5D001}" type="pres">
      <dgm:prSet presAssocID="{8E4BD4BB-BD57-4846-99F6-3272A72F9C2C}" presName="parentTextArrow" presStyleLbl="node1" presStyleIdx="3" presStyleCnt="5" custLinFactNeighborX="-2"/>
      <dgm:spPr/>
    </dgm:pt>
    <dgm:pt modelId="{1D5B07D9-53F1-4B82-8833-692FC3183258}" type="pres">
      <dgm:prSet presAssocID="{CC6B6AC7-A4DC-4417-9DCD-0A728858E65B}" presName="sp" presStyleCnt="0"/>
      <dgm:spPr/>
    </dgm:pt>
    <dgm:pt modelId="{CA700D7D-7FCA-4971-A77E-C76F703BBF96}" type="pres">
      <dgm:prSet presAssocID="{3E29D5C6-E545-4F83-BC2A-0BF561F50935}" presName="arrowAndChildren" presStyleCnt="0"/>
      <dgm:spPr/>
    </dgm:pt>
    <dgm:pt modelId="{FF24AC47-05C7-4107-A7E4-446EF7FF16F3}" type="pres">
      <dgm:prSet presAssocID="{3E29D5C6-E545-4F83-BC2A-0BF561F50935}" presName="parentTextArrow" presStyleLbl="node1" presStyleIdx="4" presStyleCnt="5"/>
      <dgm:spPr/>
    </dgm:pt>
  </dgm:ptLst>
  <dgm:cxnLst>
    <dgm:cxn modelId="{EEB75336-8714-4831-9121-F1E003340BD8}" srcId="{B5D80FA8-BEA6-4E36-8C9D-B3246D52E6EA}" destId="{DEFBFFEE-8E12-4703-933B-E5E9AA5527DB}" srcOrd="4" destOrd="0" parTransId="{8855B5D1-9168-4C0A-95AF-50ABE4417189}" sibTransId="{DAAB1649-2545-4521-85FC-BC0C4E4247BA}"/>
    <dgm:cxn modelId="{1EA5BA73-A365-4F1E-B4AD-6B1D52E3A2D2}" srcId="{B5D80FA8-BEA6-4E36-8C9D-B3246D52E6EA}" destId="{874D46FE-1813-4AF3-8A7E-CA15C31EBF23}" srcOrd="3" destOrd="0" parTransId="{9E3162D0-46E8-4628-A0E9-C2B975B33C4F}" sibTransId="{E43703A8-88B0-4E1E-AD4F-11138381BA65}"/>
    <dgm:cxn modelId="{C9C8A574-E0E3-4104-97BA-E8F330335FB1}" srcId="{B5D80FA8-BEA6-4E36-8C9D-B3246D52E6EA}" destId="{8E4BD4BB-BD57-4846-99F6-3272A72F9C2C}" srcOrd="1" destOrd="0" parTransId="{DB1925A9-8394-4A10-99E2-DB67FB307BB1}" sibTransId="{819C437F-F873-406F-A7C5-56DCFC4911C3}"/>
    <dgm:cxn modelId="{D6D1DA96-0962-4D87-9ADE-A8D01AED4EF9}" type="presOf" srcId="{874D46FE-1813-4AF3-8A7E-CA15C31EBF23}" destId="{86232DE6-7EF5-488B-952D-7FF4378CED5F}" srcOrd="0" destOrd="0" presId="urn:microsoft.com/office/officeart/2005/8/layout/process4"/>
    <dgm:cxn modelId="{8EE44C99-1526-4255-B84C-A830F6F74E60}" srcId="{B5D80FA8-BEA6-4E36-8C9D-B3246D52E6EA}" destId="{2BB9EDD4-FA70-446F-A6D5-F2C5A9E13F19}" srcOrd="2" destOrd="0" parTransId="{844894E5-3997-42EB-B5F1-A39B0E2EFE71}" sibTransId="{5F255C37-3E44-488C-A672-AAE703D5E9A5}"/>
    <dgm:cxn modelId="{BA19EEB0-0B45-4AFC-9F98-C6EFD209CFCE}" type="presOf" srcId="{8E4BD4BB-BD57-4846-99F6-3272A72F9C2C}" destId="{16D32435-3BB8-4876-9EB7-6F2051F5D001}" srcOrd="0" destOrd="0" presId="urn:microsoft.com/office/officeart/2005/8/layout/process4"/>
    <dgm:cxn modelId="{163171B1-C24A-4B26-A582-4E17625138EB}" type="presOf" srcId="{B5D80FA8-BEA6-4E36-8C9D-B3246D52E6EA}" destId="{85675890-FF82-4FF3-88A8-318BFAAE02EC}" srcOrd="0" destOrd="0" presId="urn:microsoft.com/office/officeart/2005/8/layout/process4"/>
    <dgm:cxn modelId="{D83EB5CF-1A2C-4899-B937-828CF993E702}" type="presOf" srcId="{3E29D5C6-E545-4F83-BC2A-0BF561F50935}" destId="{FF24AC47-05C7-4107-A7E4-446EF7FF16F3}" srcOrd="0" destOrd="0" presId="urn:microsoft.com/office/officeart/2005/8/layout/process4"/>
    <dgm:cxn modelId="{859026D5-87FC-4F82-AD09-5004C59CE0B7}" srcId="{B5D80FA8-BEA6-4E36-8C9D-B3246D52E6EA}" destId="{3E29D5C6-E545-4F83-BC2A-0BF561F50935}" srcOrd="0" destOrd="0" parTransId="{E739429C-C8C1-408E-A511-1E969822DED2}" sibTransId="{CC6B6AC7-A4DC-4417-9DCD-0A728858E65B}"/>
    <dgm:cxn modelId="{F58B0BF9-2FDE-4D83-B894-5C8FF39632CA}" type="presOf" srcId="{2BB9EDD4-FA70-446F-A6D5-F2C5A9E13F19}" destId="{E42BF96E-4889-417B-8C15-CF4B50295BD9}" srcOrd="0" destOrd="0" presId="urn:microsoft.com/office/officeart/2005/8/layout/process4"/>
    <dgm:cxn modelId="{97BB67FC-5B75-43AF-8973-557FF8AD3267}" type="presOf" srcId="{DEFBFFEE-8E12-4703-933B-E5E9AA5527DB}" destId="{CC179CEA-2C8D-40CC-B523-0501D3EB927E}" srcOrd="0" destOrd="0" presId="urn:microsoft.com/office/officeart/2005/8/layout/process4"/>
    <dgm:cxn modelId="{4A54313B-03F0-4D0B-8742-FA68B0D2E516}" type="presParOf" srcId="{85675890-FF82-4FF3-88A8-318BFAAE02EC}" destId="{8ABFAAF1-7754-4A3A-9473-4DEB1832513F}" srcOrd="0" destOrd="0" presId="urn:microsoft.com/office/officeart/2005/8/layout/process4"/>
    <dgm:cxn modelId="{AE50DA76-0821-4082-B191-5EA93D9246CE}" type="presParOf" srcId="{8ABFAAF1-7754-4A3A-9473-4DEB1832513F}" destId="{CC179CEA-2C8D-40CC-B523-0501D3EB927E}" srcOrd="0" destOrd="0" presId="urn:microsoft.com/office/officeart/2005/8/layout/process4"/>
    <dgm:cxn modelId="{EA238A61-CFA7-49DB-914B-378853731330}" type="presParOf" srcId="{85675890-FF82-4FF3-88A8-318BFAAE02EC}" destId="{FD5BC6D5-079E-40F7-B2F8-54D928C3EEE6}" srcOrd="1" destOrd="0" presId="urn:microsoft.com/office/officeart/2005/8/layout/process4"/>
    <dgm:cxn modelId="{BB6D4E0A-1DA2-40A3-9929-AC38CD62A50F}" type="presParOf" srcId="{85675890-FF82-4FF3-88A8-318BFAAE02EC}" destId="{E6F21441-BB64-485A-AE79-717816B4223F}" srcOrd="2" destOrd="0" presId="urn:microsoft.com/office/officeart/2005/8/layout/process4"/>
    <dgm:cxn modelId="{7D3A378B-902E-439B-B6D2-159D90CB75EE}" type="presParOf" srcId="{E6F21441-BB64-485A-AE79-717816B4223F}" destId="{86232DE6-7EF5-488B-952D-7FF4378CED5F}" srcOrd="0" destOrd="0" presId="urn:microsoft.com/office/officeart/2005/8/layout/process4"/>
    <dgm:cxn modelId="{20FB042D-3D9D-4250-A756-DE7B7EE47898}" type="presParOf" srcId="{85675890-FF82-4FF3-88A8-318BFAAE02EC}" destId="{7DD8969A-6F4F-4817-9479-528DAA478577}" srcOrd="3" destOrd="0" presId="urn:microsoft.com/office/officeart/2005/8/layout/process4"/>
    <dgm:cxn modelId="{28CC1002-4FCA-4C7A-9255-CAF6BA4A1BAA}" type="presParOf" srcId="{85675890-FF82-4FF3-88A8-318BFAAE02EC}" destId="{9A812D11-325B-4B47-B463-5B0323D5A8D8}" srcOrd="4" destOrd="0" presId="urn:microsoft.com/office/officeart/2005/8/layout/process4"/>
    <dgm:cxn modelId="{682FF079-B71E-4C79-BF47-A6783C864B46}" type="presParOf" srcId="{9A812D11-325B-4B47-B463-5B0323D5A8D8}" destId="{E42BF96E-4889-417B-8C15-CF4B50295BD9}" srcOrd="0" destOrd="0" presId="urn:microsoft.com/office/officeart/2005/8/layout/process4"/>
    <dgm:cxn modelId="{96D4332C-73E6-43D0-99EE-BAE92EDC6979}" type="presParOf" srcId="{85675890-FF82-4FF3-88A8-318BFAAE02EC}" destId="{4BBDA27C-292D-4624-9EBD-161C3A0ABA58}" srcOrd="5" destOrd="0" presId="urn:microsoft.com/office/officeart/2005/8/layout/process4"/>
    <dgm:cxn modelId="{38535A2E-E642-4AFB-9FBB-8FE5F7B79BBB}" type="presParOf" srcId="{85675890-FF82-4FF3-88A8-318BFAAE02EC}" destId="{B64C866D-AD0A-4325-A8D5-78555FC1EDF1}" srcOrd="6" destOrd="0" presId="urn:microsoft.com/office/officeart/2005/8/layout/process4"/>
    <dgm:cxn modelId="{28DB6B6F-37C9-48D4-969E-DAFD52459A29}" type="presParOf" srcId="{B64C866D-AD0A-4325-A8D5-78555FC1EDF1}" destId="{16D32435-3BB8-4876-9EB7-6F2051F5D001}" srcOrd="0" destOrd="0" presId="urn:microsoft.com/office/officeart/2005/8/layout/process4"/>
    <dgm:cxn modelId="{F3FA8212-61A8-41E5-B88D-A8C6D85757C8}" type="presParOf" srcId="{85675890-FF82-4FF3-88A8-318BFAAE02EC}" destId="{1D5B07D9-53F1-4B82-8833-692FC3183258}" srcOrd="7" destOrd="0" presId="urn:microsoft.com/office/officeart/2005/8/layout/process4"/>
    <dgm:cxn modelId="{1E948A82-EE46-4DBB-9C52-2001FAD1603C}" type="presParOf" srcId="{85675890-FF82-4FF3-88A8-318BFAAE02EC}" destId="{CA700D7D-7FCA-4971-A77E-C76F703BBF96}" srcOrd="8" destOrd="0" presId="urn:microsoft.com/office/officeart/2005/8/layout/process4"/>
    <dgm:cxn modelId="{B28AC2A7-F36E-46BF-A1F0-C4440B071D60}" type="presParOf" srcId="{CA700D7D-7FCA-4971-A77E-C76F703BBF96}" destId="{FF24AC47-05C7-4107-A7E4-446EF7FF16F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79CEA-2C8D-40CC-B523-0501D3EB927E}">
      <dsp:nvSpPr>
        <dsp:cNvPr id="0" name=""/>
        <dsp:cNvSpPr/>
      </dsp:nvSpPr>
      <dsp:spPr>
        <a:xfrm>
          <a:off x="0" y="3219784"/>
          <a:ext cx="9810750" cy="5282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Ausblick für nächste Woche </a:t>
          </a:r>
          <a:endParaRPr lang="en-US" sz="1900" kern="1200"/>
        </a:p>
      </dsp:txBody>
      <dsp:txXfrm>
        <a:off x="0" y="3219784"/>
        <a:ext cx="9810750" cy="528232"/>
      </dsp:txXfrm>
    </dsp:sp>
    <dsp:sp modelId="{86232DE6-7EF5-488B-952D-7FF4378CED5F}">
      <dsp:nvSpPr>
        <dsp:cNvPr id="0" name=""/>
        <dsp:cNvSpPr/>
      </dsp:nvSpPr>
      <dsp:spPr>
        <a:xfrm rot="10800000">
          <a:off x="0" y="2415286"/>
          <a:ext cx="9810750" cy="812421"/>
        </a:xfrm>
        <a:prstGeom prst="upArrowCallout">
          <a:avLst/>
        </a:prstGeom>
        <a:solidFill>
          <a:schemeClr val="accent5">
            <a:hueOff val="-450045"/>
            <a:satOff val="41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Corona vs. Grippe altersbereinigt </a:t>
          </a:r>
          <a:endParaRPr lang="en-US" sz="1900" kern="1200" dirty="0"/>
        </a:p>
      </dsp:txBody>
      <dsp:txXfrm rot="10800000">
        <a:off x="0" y="2415286"/>
        <a:ext cx="9810750" cy="527887"/>
      </dsp:txXfrm>
    </dsp:sp>
    <dsp:sp modelId="{E42BF96E-4889-417B-8C15-CF4B50295BD9}">
      <dsp:nvSpPr>
        <dsp:cNvPr id="0" name=""/>
        <dsp:cNvSpPr/>
      </dsp:nvSpPr>
      <dsp:spPr>
        <a:xfrm rot="10800000">
          <a:off x="0" y="1610788"/>
          <a:ext cx="9810750" cy="812421"/>
        </a:xfrm>
        <a:prstGeom prst="upArrowCallout">
          <a:avLst/>
        </a:prstGeom>
        <a:solidFill>
          <a:schemeClr val="accent5">
            <a:hueOff val="-900091"/>
            <a:satOff val="82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Comparative</a:t>
          </a:r>
          <a:r>
            <a:rPr lang="de-DE" sz="1900" kern="1200" dirty="0"/>
            <a:t> </a:t>
          </a:r>
          <a:r>
            <a:rPr lang="de-DE" sz="1900" kern="1200" dirty="0" err="1"/>
            <a:t>Mortality</a:t>
          </a:r>
          <a:r>
            <a:rPr lang="de-DE" sz="1900" kern="1200" dirty="0"/>
            <a:t> Ratio (CMR)</a:t>
          </a:r>
          <a:endParaRPr lang="en-US" sz="1900" kern="1200" dirty="0"/>
        </a:p>
      </dsp:txBody>
      <dsp:txXfrm rot="10800000">
        <a:off x="0" y="1610788"/>
        <a:ext cx="9810750" cy="527887"/>
      </dsp:txXfrm>
    </dsp:sp>
    <dsp:sp modelId="{16D32435-3BB8-4876-9EB7-6F2051F5D001}">
      <dsp:nvSpPr>
        <dsp:cNvPr id="0" name=""/>
        <dsp:cNvSpPr/>
      </dsp:nvSpPr>
      <dsp:spPr>
        <a:xfrm rot="10800000">
          <a:off x="0" y="806290"/>
          <a:ext cx="9810750" cy="812421"/>
        </a:xfrm>
        <a:prstGeom prst="upArrowCallout">
          <a:avLst/>
        </a:prstGeom>
        <a:solidFill>
          <a:schemeClr val="accent5">
            <a:hueOff val="-1350136"/>
            <a:satOff val="122"/>
            <a:lumOff val="-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Analyse der rohen Sterbefälle vs. Altersbereinigte Sterbefälle </a:t>
          </a:r>
          <a:endParaRPr lang="en-US" sz="1900" kern="1200" dirty="0"/>
        </a:p>
      </dsp:txBody>
      <dsp:txXfrm rot="10800000">
        <a:off x="0" y="806290"/>
        <a:ext cx="9810750" cy="527887"/>
      </dsp:txXfrm>
    </dsp:sp>
    <dsp:sp modelId="{FF24AC47-05C7-4107-A7E4-446EF7FF16F3}">
      <dsp:nvSpPr>
        <dsp:cNvPr id="0" name=""/>
        <dsp:cNvSpPr/>
      </dsp:nvSpPr>
      <dsp:spPr>
        <a:xfrm rot="10800000">
          <a:off x="0" y="1792"/>
          <a:ext cx="9810750" cy="812421"/>
        </a:xfrm>
        <a:prstGeom prst="upArrowCallout">
          <a:avLst/>
        </a:prstGeom>
        <a:solidFill>
          <a:schemeClr val="accent5">
            <a:hueOff val="-1800181"/>
            <a:satOff val="163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Rückblick aus der vergangenen Woche</a:t>
          </a:r>
          <a:endParaRPr lang="en-US" sz="1900" kern="1200" dirty="0"/>
        </a:p>
      </dsp:txBody>
      <dsp:txXfrm rot="10800000">
        <a:off x="0" y="1792"/>
        <a:ext cx="9810750" cy="52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45D3E9B-D239-D818-0132-AFBAC06A80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A6A8DB-DF23-FA4B-2BE6-1CD13698FD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92C71-3B75-4C33-AFC5-C5D2D7FECA79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6B2D63-F618-0895-F803-60E748859B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D18A1D-AE16-32EC-AA9B-7A3F3D4234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CAE2A-6A2B-4083-9426-4F2B7ACAA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25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07:26:1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1F162-EBD0-4ADA-9B3C-E7BB440B6FF8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3B90F-2C7E-4A55-9D24-124FB42860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Altersbereinigung wegen unterschiedliche Altersstruktur in der Bevölkerungen während den Jahren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3B90F-2C7E-4A55-9D24-124FB428601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98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46C2-9FD1-4EAF-AC1B-0C80279AFBD4}" type="datetime4">
              <a:rPr lang="en-US" smtClean="0"/>
              <a:t>May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4345366"/>
            <a:ext cx="2647667" cy="365125"/>
          </a:xfrm>
        </p:spPr>
        <p:txBody>
          <a:bodyPr/>
          <a:lstStyle/>
          <a:p>
            <a:fld id="{CAD2AF72-23B6-425C-B004-2E6F38B105AC}" type="datetime4">
              <a:rPr lang="en-US" smtClean="0"/>
              <a:t>May 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80643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1" y="4344256"/>
            <a:ext cx="2647667" cy="365125"/>
          </a:xfrm>
        </p:spPr>
        <p:txBody>
          <a:bodyPr/>
          <a:lstStyle/>
          <a:p>
            <a:fld id="{17CD3A78-94FA-4463-882A-C3F9D14C9D61}" type="datetime4">
              <a:rPr lang="en-US" smtClean="0"/>
              <a:t>May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8423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13007" y="4317510"/>
            <a:ext cx="2647667" cy="365125"/>
          </a:xfrm>
        </p:spPr>
        <p:txBody>
          <a:bodyPr/>
          <a:lstStyle/>
          <a:p>
            <a:fld id="{43BB25BA-10EB-4277-9151-952085BDC974}" type="datetime4">
              <a:rPr lang="en-US" smtClean="0"/>
              <a:t>May 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884" y="607248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1" y="4343891"/>
            <a:ext cx="2647667" cy="365125"/>
          </a:xfrm>
        </p:spPr>
        <p:txBody>
          <a:bodyPr/>
          <a:lstStyle/>
          <a:p>
            <a:fld id="{87CEB6CE-032A-4E57-B25E-1AF3A6B02CF4}" type="datetime4">
              <a:rPr lang="en-US" smtClean="0"/>
              <a:t>May 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3256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1" y="4343377"/>
            <a:ext cx="2647667" cy="365125"/>
          </a:xfrm>
        </p:spPr>
        <p:txBody>
          <a:bodyPr/>
          <a:lstStyle/>
          <a:p>
            <a:fld id="{20CCC0DD-36F0-4FF0-898F-910AAF154883}" type="datetime4">
              <a:rPr lang="en-US" smtClean="0"/>
              <a:t>May 3,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6666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1" y="4341672"/>
            <a:ext cx="2647667" cy="365125"/>
          </a:xfrm>
        </p:spPr>
        <p:txBody>
          <a:bodyPr/>
          <a:lstStyle/>
          <a:p>
            <a:fld id="{98286814-B8E1-43F1-8626-49FE1300091F}" type="datetime4">
              <a:rPr lang="en-US" smtClean="0"/>
              <a:t>May 3,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3256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4341672"/>
            <a:ext cx="2647667" cy="365125"/>
          </a:xfrm>
        </p:spPr>
        <p:txBody>
          <a:bodyPr/>
          <a:lstStyle/>
          <a:p>
            <a:fld id="{753858FE-8CD7-479B-8502-DB1C803AE43E}" type="datetime4">
              <a:rPr lang="en-US" smtClean="0"/>
              <a:t>May 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3256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4341672"/>
            <a:ext cx="2647667" cy="365125"/>
          </a:xfrm>
        </p:spPr>
        <p:txBody>
          <a:bodyPr/>
          <a:lstStyle/>
          <a:p>
            <a:fld id="{6D3B7CCB-B05B-4833-83AA-0462A105C702}" type="datetime4">
              <a:rPr lang="en-US" smtClean="0"/>
              <a:t>May 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3256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4341672"/>
            <a:ext cx="2647667" cy="365125"/>
          </a:xfrm>
        </p:spPr>
        <p:txBody>
          <a:bodyPr/>
          <a:lstStyle/>
          <a:p>
            <a:fld id="{D4C7AAC5-C20A-408B-A422-F7F9DDD758C9}" type="datetime4">
              <a:rPr lang="en-US" smtClean="0"/>
              <a:t>May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3256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1" y="4341672"/>
            <a:ext cx="2647667" cy="365125"/>
          </a:xfrm>
        </p:spPr>
        <p:txBody>
          <a:bodyPr/>
          <a:lstStyle/>
          <a:p>
            <a:fld id="{89B0DD67-C08D-4177-9311-4C2131E7327B}" type="datetime4">
              <a:rPr lang="en-US" smtClean="0"/>
              <a:t>May 3,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3256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../theme/media/image10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5FF0780E-E750-4EB5-B97C-F341E215268E}" type="datetime4">
              <a:rPr lang="en-US" smtClean="0"/>
              <a:t>May 3,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‹Nr.›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207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1048280-E235-CA2E-EDB5-C300844C53DC}"/>
              </a:ext>
            </a:extLst>
          </p:cNvPr>
          <p:cNvSpPr txBox="1"/>
          <p:nvPr/>
        </p:nvSpPr>
        <p:spPr>
          <a:xfrm>
            <a:off x="250370" y="2048327"/>
            <a:ext cx="77361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Zwischenstand SW7 </a:t>
            </a:r>
          </a:p>
          <a:p>
            <a:endParaRPr lang="de-DE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Zeitreihenanalyse</a:t>
            </a:r>
          </a:p>
          <a:p>
            <a:r>
              <a:rPr lang="de-DE" sz="1600" dirty="0"/>
              <a:t>Project Medical Data Science</a:t>
            </a: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A09A5460-6BFE-FF91-7668-C28F6FB0AE84}"/>
              </a:ext>
            </a:extLst>
          </p:cNvPr>
          <p:cNvSpPr txBox="1">
            <a:spLocks/>
          </p:cNvSpPr>
          <p:nvPr/>
        </p:nvSpPr>
        <p:spPr>
          <a:xfrm>
            <a:off x="250370" y="6287148"/>
            <a:ext cx="8354858" cy="984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800" dirty="0"/>
              <a:t>von Cedric Jung, Christian Singer, Mike Sickmüller</a:t>
            </a:r>
          </a:p>
          <a:p>
            <a:pPr algn="l"/>
            <a:endParaRPr lang="de-DE" sz="1800" dirty="0"/>
          </a:p>
          <a:p>
            <a:pPr algn="l"/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81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17997-876C-8339-FA82-A358E963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Comparative</a:t>
            </a:r>
            <a:r>
              <a:rPr lang="de-DE" dirty="0"/>
              <a:t> </a:t>
            </a:r>
            <a:r>
              <a:rPr lang="de-DE" dirty="0" err="1"/>
              <a:t>Mortality</a:t>
            </a:r>
            <a:r>
              <a:rPr lang="de-DE" dirty="0"/>
              <a:t> Ratio (CMR)</a:t>
            </a:r>
            <a:br>
              <a:rPr lang="en-US" dirty="0"/>
            </a:b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5">
                <a:extLst>
                  <a:ext uri="{FF2B5EF4-FFF2-40B4-BE49-F238E27FC236}">
                    <a16:creationId xmlns:a16="http://schemas.microsoft.com/office/drawing/2014/main" id="{B7B1F9E6-2147-8E6B-4181-563E41C0CA4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09992892"/>
                  </p:ext>
                </p:extLst>
              </p:nvPr>
            </p:nvGraphicFramePr>
            <p:xfrm>
              <a:off x="1050879" y="1825625"/>
              <a:ext cx="6331782" cy="2983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0594">
                      <a:extLst>
                        <a:ext uri="{9D8B030D-6E8A-4147-A177-3AD203B41FA5}">
                          <a16:colId xmlns:a16="http://schemas.microsoft.com/office/drawing/2014/main" val="2669667213"/>
                        </a:ext>
                      </a:extLst>
                    </a:gridCol>
                    <a:gridCol w="2110594">
                      <a:extLst>
                        <a:ext uri="{9D8B030D-6E8A-4147-A177-3AD203B41FA5}">
                          <a16:colId xmlns:a16="http://schemas.microsoft.com/office/drawing/2014/main" val="584067615"/>
                        </a:ext>
                      </a:extLst>
                    </a:gridCol>
                    <a:gridCol w="2110594">
                      <a:extLst>
                        <a:ext uri="{9D8B030D-6E8A-4147-A177-3AD203B41FA5}">
                          <a16:colId xmlns:a16="http://schemas.microsoft.com/office/drawing/2014/main" val="2955620479"/>
                        </a:ext>
                      </a:extLst>
                    </a:gridCol>
                  </a:tblGrid>
                  <a:tr h="324573">
                    <a:tc>
                      <a:txBody>
                        <a:bodyPr/>
                        <a:lstStyle/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Jahr 2019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Jahr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154392"/>
                      </a:ext>
                    </a:extLst>
                  </a:tr>
                  <a:tr h="32457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/>
                            <a:t>Altersgruppe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Erwartete Tote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Erwartete Tote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9635399"/>
                      </a:ext>
                    </a:extLst>
                  </a:tr>
                  <a:tr h="3245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0-30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0.0012</a:t>
                          </a:r>
                          <a14:m>
                            <m:oMath xmlns:m="http://schemas.openxmlformats.org/officeDocument/2006/math">
                              <m:r>
                                <a:rPr lang="de-DE" sz="14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⋅ </m:t>
                              </m:r>
                            </m:oMath>
                          </a14:m>
                          <a:r>
                            <a:rPr lang="de-DE" sz="1400" b="0" dirty="0"/>
                            <a:t>100.000 = 120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0.0042</a:t>
                          </a:r>
                          <a14:m>
                            <m:oMath xmlns:m="http://schemas.openxmlformats.org/officeDocument/2006/math">
                              <m:r>
                                <a:rPr lang="de-DE" sz="14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oMath>
                          </a14:m>
                          <a:r>
                            <a:rPr lang="de-DE" sz="1400" b="0" dirty="0"/>
                            <a:t>100.000 = 420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3534468"/>
                      </a:ext>
                    </a:extLst>
                  </a:tr>
                  <a:tr h="3245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30-60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de-DE" sz="1400" b="0" dirty="0" smtClean="0"/>
                                <m:t>0.0036</m:t>
                              </m:r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</m:oMath>
                          </a14:m>
                          <a:r>
                            <a:rPr lang="de-DE" sz="1400" b="0" dirty="0"/>
                            <a:t> 65.000 = 234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0.0055 </a:t>
                          </a:r>
                          <a14:m>
                            <m:oMath xmlns:m="http://schemas.openxmlformats.org/officeDocument/2006/math"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oMath>
                          </a14:m>
                          <a:r>
                            <a:rPr lang="de-DE" sz="1400" b="0" dirty="0"/>
                            <a:t> 65.000 = 357.5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138251"/>
                      </a:ext>
                    </a:extLst>
                  </a:tr>
                  <a:tr h="3245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60+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0.048</a:t>
                          </a:r>
                          <a14:m>
                            <m:oMath xmlns:m="http://schemas.openxmlformats.org/officeDocument/2006/math">
                              <m:r>
                                <a:rPr lang="de-DE" sz="14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oMath>
                          </a14:m>
                          <a:r>
                            <a:rPr lang="de-DE" sz="1400" b="0" dirty="0"/>
                            <a:t> 20.000 = 960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0.048 </a:t>
                          </a:r>
                          <a14:m>
                            <m:oMath xmlns:m="http://schemas.openxmlformats.org/officeDocument/2006/math"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oMath>
                          </a14:m>
                          <a:r>
                            <a:rPr lang="de-DE" sz="1400" b="0" dirty="0"/>
                            <a:t> 20.000 = 1.00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20363"/>
                      </a:ext>
                    </a:extLst>
                  </a:tr>
                  <a:tr h="3245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Total erwartete Tote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1.314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1.777,5</a:t>
                          </a:r>
                        </a:p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005443"/>
                      </a:ext>
                    </a:extLst>
                  </a:tr>
                  <a:tr h="3245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Alters adjustiere Rate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pro 1.000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1.314/185.000 = 7.1 </a:t>
                          </a:r>
                        </a:p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1.777,5/185.000 = 9.6</a:t>
                          </a:r>
                        </a:p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0611939"/>
                      </a:ext>
                    </a:extLst>
                  </a:tr>
                  <a:tr h="324573"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 err="1"/>
                            <a:t>Comparative</a:t>
                          </a:r>
                          <a:r>
                            <a:rPr lang="de-DE" sz="1400" b="0" dirty="0"/>
                            <a:t> </a:t>
                          </a:r>
                          <a:r>
                            <a:rPr lang="de-DE" sz="1400" b="0" dirty="0" err="1"/>
                            <a:t>Mortality</a:t>
                          </a:r>
                          <a:r>
                            <a:rPr lang="de-DE" sz="1400" b="0" dirty="0"/>
                            <a:t> Ratio (Jahr 2020/Jahr 2019) = 9.6/ 7.1 = 1.35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9101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5">
                <a:extLst>
                  <a:ext uri="{FF2B5EF4-FFF2-40B4-BE49-F238E27FC236}">
                    <a16:creationId xmlns:a16="http://schemas.microsoft.com/office/drawing/2014/main" id="{B7B1F9E6-2147-8E6B-4181-563E41C0CA4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09992892"/>
                  </p:ext>
                </p:extLst>
              </p:nvPr>
            </p:nvGraphicFramePr>
            <p:xfrm>
              <a:off x="1050879" y="1825625"/>
              <a:ext cx="6331782" cy="29837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0594">
                      <a:extLst>
                        <a:ext uri="{9D8B030D-6E8A-4147-A177-3AD203B41FA5}">
                          <a16:colId xmlns:a16="http://schemas.microsoft.com/office/drawing/2014/main" val="2669667213"/>
                        </a:ext>
                      </a:extLst>
                    </a:gridCol>
                    <a:gridCol w="2110594">
                      <a:extLst>
                        <a:ext uri="{9D8B030D-6E8A-4147-A177-3AD203B41FA5}">
                          <a16:colId xmlns:a16="http://schemas.microsoft.com/office/drawing/2014/main" val="584067615"/>
                        </a:ext>
                      </a:extLst>
                    </a:gridCol>
                    <a:gridCol w="2110594">
                      <a:extLst>
                        <a:ext uri="{9D8B030D-6E8A-4147-A177-3AD203B41FA5}">
                          <a16:colId xmlns:a16="http://schemas.microsoft.com/office/drawing/2014/main" val="2955620479"/>
                        </a:ext>
                      </a:extLst>
                    </a:gridCol>
                  </a:tblGrid>
                  <a:tr h="324573">
                    <a:tc>
                      <a:txBody>
                        <a:bodyPr/>
                        <a:lstStyle/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Jahr 2019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Jahr 2020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154392"/>
                      </a:ext>
                    </a:extLst>
                  </a:tr>
                  <a:tr h="32457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dirty="0"/>
                            <a:t>Altersgruppe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Erwartete Tote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Erwartete Tote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9635399"/>
                      </a:ext>
                    </a:extLst>
                  </a:tr>
                  <a:tr h="3245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0-30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578" t="-203774" r="-101445" b="-6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3774" r="-1153" b="-635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534468"/>
                      </a:ext>
                    </a:extLst>
                  </a:tr>
                  <a:tr h="3245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30-60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578" t="-303774" r="-101445" b="-5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3774" r="-1153" b="-535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5138251"/>
                      </a:ext>
                    </a:extLst>
                  </a:tr>
                  <a:tr h="3245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60+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578" t="-396296" r="-101445" b="-4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6296" r="-1153" b="-425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2036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/>
                            <a:t>Total erwartete Tote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1.314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1.777,5</a:t>
                          </a:r>
                        </a:p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0054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b="0" dirty="0"/>
                            <a:t>Alters adjustiere Rate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pro 1.000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1.314/185.000 = 7.1 </a:t>
                          </a:r>
                        </a:p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/>
                            <a:t>1.777,5/185.000 = 9.6</a:t>
                          </a:r>
                        </a:p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0611939"/>
                      </a:ext>
                    </a:extLst>
                  </a:tr>
                  <a:tr h="324573"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400" b="0" dirty="0" err="1"/>
                            <a:t>Comparative</a:t>
                          </a:r>
                          <a:r>
                            <a:rPr lang="de-DE" sz="1400" b="0" dirty="0"/>
                            <a:t> </a:t>
                          </a:r>
                          <a:r>
                            <a:rPr lang="de-DE" sz="1400" b="0" dirty="0" err="1"/>
                            <a:t>Mortality</a:t>
                          </a:r>
                          <a:r>
                            <a:rPr lang="de-DE" sz="1400" b="0" dirty="0"/>
                            <a:t> Ratio (Jahr 2020/Jahr 2019) = 9.6/ 7.1 = 1.35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de-DE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9101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0BC544-4265-9C97-FE04-D8C29070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7A42AD48-1F2E-ECFB-1BC4-7B86A606B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7230"/>
              </p:ext>
            </p:extLst>
          </p:nvPr>
        </p:nvGraphicFramePr>
        <p:xfrm>
          <a:off x="7730289" y="1825625"/>
          <a:ext cx="2431000" cy="1877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500">
                  <a:extLst>
                    <a:ext uri="{9D8B030D-6E8A-4147-A177-3AD203B41FA5}">
                      <a16:colId xmlns:a16="http://schemas.microsoft.com/office/drawing/2014/main" val="1068071831"/>
                    </a:ext>
                  </a:extLst>
                </a:gridCol>
                <a:gridCol w="1215500">
                  <a:extLst>
                    <a:ext uri="{9D8B030D-6E8A-4147-A177-3AD203B41FA5}">
                      <a16:colId xmlns:a16="http://schemas.microsoft.com/office/drawing/2014/main" val="4221393603"/>
                    </a:ext>
                  </a:extLst>
                </a:gridCol>
              </a:tblGrid>
              <a:tr h="328728"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Altersgruppe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Standard Population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61223"/>
                  </a:ext>
                </a:extLst>
              </a:tr>
              <a:tr h="33971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79799"/>
                  </a:ext>
                </a:extLst>
              </a:tr>
              <a:tr h="33971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30-60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65.000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382334"/>
                  </a:ext>
                </a:extLst>
              </a:tr>
              <a:tr h="33971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60+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20.000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69874"/>
                  </a:ext>
                </a:extLst>
              </a:tr>
              <a:tr h="33971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185.000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39304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E6A885AD-287C-5F66-3D6A-8E8EFFA8A7F7}"/>
              </a:ext>
            </a:extLst>
          </p:cNvPr>
          <p:cNvSpPr txBox="1"/>
          <p:nvPr/>
        </p:nvSpPr>
        <p:spPr>
          <a:xfrm>
            <a:off x="1050879" y="5125452"/>
            <a:ext cx="898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CMR wird dann folgend interpretiert: Nach Kontrolle der störenden Auswirkungen des Alters ist die Sterblichkeit im Jahr 2020 um 35 % höher als im Jahr 2019.</a:t>
            </a:r>
          </a:p>
        </p:txBody>
      </p:sp>
    </p:spTree>
    <p:extLst>
      <p:ext uri="{BB962C8B-B14F-4D97-AF65-F5344CB8AC3E}">
        <p14:creationId xmlns:p14="http://schemas.microsoft.com/office/powerpoint/2010/main" val="42975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7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53" name="Ink 7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2053" name="Ink 7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054" name="Rectangle 7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reeform: Shape 7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704CAC-767F-5848-4B4F-5E61504F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Comparative Mortality Ratio (CMR)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EAA85A-4FF5-AEBC-14BE-6A68D6648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9797" y="2161052"/>
            <a:ext cx="2589124" cy="384601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CMR für </a:t>
            </a:r>
            <a:r>
              <a:rPr lang="de-DE" dirty="0"/>
              <a:t>Referenzjahr 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de-DE" b="0" i="0" dirty="0">
                <a:effectLst/>
              </a:rPr>
              <a:t>extrapolieren der letzten 3 Jahr CMR für 2021 ermitteln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Anzahl der Bevölkerung in diesem Zeitraum relativ stetig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Geschätzter CMR für 2021 = 0.99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240EF3-1FD3-2A30-C312-0879DCB24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4974" y="1978172"/>
            <a:ext cx="8431114" cy="453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B832D2-9089-D2ED-CAFC-3677DDCA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488" y="6142173"/>
            <a:ext cx="545911" cy="5800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sp>
        <p:nvSpPr>
          <p:cNvPr id="2056" name="Freeform: Shape 78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D58B8-47B4-9287-822E-36926E3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6" y="979714"/>
            <a:ext cx="5320206" cy="2807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dirty="0"/>
              <a:t>Corona vs. Grippe</a:t>
            </a:r>
            <a:br>
              <a:rPr lang="de-DE" b="1" dirty="0"/>
            </a:br>
            <a:endParaRPr lang="en-US" dirty="0"/>
          </a:p>
        </p:txBody>
      </p:sp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59FC1-ED9D-87AC-5798-4EC774A0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Corona vs. Grippe altersbereinigt </a:t>
            </a:r>
            <a:br>
              <a:rPr lang="en-US" dirty="0"/>
            </a:br>
            <a:endParaRPr lang="de-DE" dirty="0"/>
          </a:p>
        </p:txBody>
      </p:sp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79B84FBF-D32F-7CE9-CABE-04FB424744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24" y="4024914"/>
            <a:ext cx="4912292" cy="2631781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D7F8E6-3952-DD28-3A7A-C2069E4E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13</a:t>
            </a:fld>
            <a:endParaRPr lang="en-US" dirty="0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52BA9296-985B-2FCC-0A77-A77C051561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24" y="1451617"/>
            <a:ext cx="4912292" cy="2573297"/>
          </a:xfr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78DDD7DB-4D20-4F91-1B3A-10FB6B270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04" y="1451617"/>
            <a:ext cx="4803488" cy="2573297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CDF1748-2B49-E2D5-998F-0347452A9A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03" y="4024914"/>
            <a:ext cx="4803485" cy="257329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1B1B6CFD-ADAD-A5E4-C690-2B3DF8441787}"/>
              </a:ext>
            </a:extLst>
          </p:cNvPr>
          <p:cNvSpPr txBox="1"/>
          <p:nvPr/>
        </p:nvSpPr>
        <p:spPr>
          <a:xfrm>
            <a:off x="1050879" y="1620560"/>
            <a:ext cx="4602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Selbe Problematik wie zuvor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 sind verzerrt durch unterschiedliche Altersgruppen und schwankender Bevölkerung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Lösung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Für den Vergleich müssen die Daten altersbereinigt sein!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Anschließende Betrachtung der aggregierten Sterblichkeit</a:t>
            </a:r>
          </a:p>
        </p:txBody>
      </p:sp>
    </p:spTree>
    <p:extLst>
      <p:ext uri="{BB962C8B-B14F-4D97-AF65-F5344CB8AC3E}">
        <p14:creationId xmlns:p14="http://schemas.microsoft.com/office/powerpoint/2010/main" val="3432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59FC1-ED9D-87AC-5798-4EC774A0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Corona vs. Grippe altersbereinigt 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D7F8E6-3952-DD28-3A7A-C2069E4E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EBA775-1D04-8468-E89E-9EC27FD41A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12" y="1584993"/>
            <a:ext cx="7097392" cy="397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12EA2BD-9055-8C34-2245-0A567831D5D8}"/>
              </a:ext>
            </a:extLst>
          </p:cNvPr>
          <p:cNvSpPr txBox="1"/>
          <p:nvPr/>
        </p:nvSpPr>
        <p:spPr>
          <a:xfrm>
            <a:off x="806116" y="5804819"/>
            <a:ext cx="9595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Aus den altersbereinigten Daten könnte man schließend Corona sei fast so tödlich wie die Grippewelle 2019  </a:t>
            </a:r>
          </a:p>
          <a:p>
            <a:r>
              <a:rPr lang="de-DE" sz="1600" dirty="0"/>
              <a:t>Jedoch werden in der Darstellung die </a:t>
            </a:r>
            <a:r>
              <a:rPr lang="de-DE" sz="1600" dirty="0">
                <a:solidFill>
                  <a:srgbClr val="FF0000"/>
                </a:solidFill>
              </a:rPr>
              <a:t>Maßnahmen der Bundesregierung nicht berücksichtigt.  </a:t>
            </a:r>
          </a:p>
        </p:txBody>
      </p:sp>
    </p:spTree>
    <p:extLst>
      <p:ext uri="{BB962C8B-B14F-4D97-AF65-F5344CB8AC3E}">
        <p14:creationId xmlns:p14="http://schemas.microsoft.com/office/powerpoint/2010/main" val="164769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D58B8-47B4-9287-822E-36926E3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6" y="979714"/>
            <a:ext cx="5320206" cy="2807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dirty="0"/>
              <a:t>Ausblick</a:t>
            </a:r>
            <a:br>
              <a:rPr lang="de-DE" b="1" dirty="0"/>
            </a:br>
            <a:endParaRPr lang="en-US" dirty="0"/>
          </a:p>
        </p:txBody>
      </p:sp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8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59FC1-ED9D-87AC-5798-4EC774A0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br>
              <a:rPr lang="en-US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C9A8C2-6ADD-D830-D2DA-E39A8542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  Einfache Analyse Verfahren</a:t>
            </a:r>
          </a:p>
          <a:p>
            <a:r>
              <a:rPr lang="de-DE" dirty="0"/>
              <a:t>Altersbereinigte Daten müssen noch </a:t>
            </a:r>
            <a:r>
              <a:rPr lang="de-DE" b="0" i="0" dirty="0">
                <a:effectLst/>
                <a:latin typeface="Bembo" panose="02020502050201020203" pitchFamily="18" charset="0"/>
              </a:rPr>
              <a:t>Kalenderjahr Adjustierung</a:t>
            </a:r>
          </a:p>
          <a:p>
            <a:r>
              <a:rPr lang="de-DE" dirty="0">
                <a:latin typeface="Bembo" panose="02020502050201020203" pitchFamily="18" charset="0"/>
              </a:rPr>
              <a:t>Sterblichkeit noch </a:t>
            </a:r>
            <a:r>
              <a:rPr lang="de-DE" dirty="0"/>
              <a:t>feingranular</a:t>
            </a:r>
            <a:r>
              <a:rPr lang="de-DE" dirty="0">
                <a:latin typeface="Bembo" panose="02020502050201020203" pitchFamily="18" charset="0"/>
              </a:rPr>
              <a:t> darstellen durch gefundenen CMR-Wert für 2021</a:t>
            </a:r>
          </a:p>
          <a:p>
            <a:endParaRPr lang="de-DE" dirty="0">
              <a:latin typeface="Bembo" panose="02020502050201020203" pitchFamily="18" charset="0"/>
            </a:endParaRPr>
          </a:p>
          <a:p>
            <a:pPr marL="0" indent="0">
              <a:buNone/>
            </a:pPr>
            <a:r>
              <a:rPr lang="de-DE" dirty="0">
                <a:latin typeface="Bembo" panose="02020502050201020203" pitchFamily="18" charset="0"/>
              </a:rPr>
              <a:t>   </a:t>
            </a:r>
            <a:r>
              <a:rPr lang="de-DE" dirty="0"/>
              <a:t>Fortgeschrittenen Analyseverfahren</a:t>
            </a:r>
            <a:endParaRPr lang="de-DE" dirty="0">
              <a:latin typeface="Bembo" panose="02020502050201020203" pitchFamily="18" charset="0"/>
            </a:endParaRPr>
          </a:p>
          <a:p>
            <a:r>
              <a:rPr lang="de-DE" dirty="0">
                <a:latin typeface="Bembo" panose="02020502050201020203" pitchFamily="18" charset="0"/>
              </a:rPr>
              <a:t>Model erweitern durch </a:t>
            </a:r>
            <a:r>
              <a:rPr lang="de-DE" dirty="0"/>
              <a:t>Konfidenzintervall</a:t>
            </a:r>
          </a:p>
          <a:p>
            <a:r>
              <a:rPr lang="de-DE" dirty="0"/>
              <a:t>Überprüfung des Residuen auf Korrelation</a:t>
            </a:r>
          </a:p>
          <a:p>
            <a:endParaRPr lang="de-DE" dirty="0"/>
          </a:p>
          <a:p>
            <a:endParaRPr lang="de-DE" dirty="0">
              <a:latin typeface="Bembo" panose="02020502050201020203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D7F8E6-3952-DD28-3A7A-C2069E4E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50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FC8F74B-D32B-CDFF-38DF-E24F5A2D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17</a:t>
            </a:fld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A335B83-AB8E-9A3D-38FC-EFAEEE41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98" y="2820988"/>
            <a:ext cx="9810604" cy="1216024"/>
          </a:xfrm>
        </p:spPr>
        <p:txBody>
          <a:bodyPr/>
          <a:lstStyle/>
          <a:p>
            <a:pPr algn="ctr"/>
            <a:r>
              <a:rPr lang="de-DE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6393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846FF8-0D27-4A66-8332-A0BE79BE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E828F1-A4B1-D32F-5D76-2A70A5ED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/>
              <a:t>Inhalt</a:t>
            </a:r>
            <a:endParaRPr lang="de-DE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9CB01-4014-4606-90AC-ADABCFB38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44804"/>
            <a:ext cx="12192000" cy="5013196"/>
          </a:xfrm>
          <a:custGeom>
            <a:avLst/>
            <a:gdLst>
              <a:gd name="connsiteX0" fmla="*/ 4142196 w 12192000"/>
              <a:gd name="connsiteY0" fmla="*/ 33 h 5013196"/>
              <a:gd name="connsiteX1" fmla="*/ 4138795 w 12192000"/>
              <a:gd name="connsiteY1" fmla="*/ 15046 h 5013196"/>
              <a:gd name="connsiteX2" fmla="*/ 4166706 w 12192000"/>
              <a:gd name="connsiteY2" fmla="*/ 37291 h 5013196"/>
              <a:gd name="connsiteX3" fmla="*/ 4371550 w 12192000"/>
              <a:gd name="connsiteY3" fmla="*/ 22134 h 5013196"/>
              <a:gd name="connsiteX4" fmla="*/ 4424056 w 12192000"/>
              <a:gd name="connsiteY4" fmla="*/ 28369 h 5013196"/>
              <a:gd name="connsiteX5" fmla="*/ 4469897 w 12192000"/>
              <a:gd name="connsiteY5" fmla="*/ 13218 h 5013196"/>
              <a:gd name="connsiteX6" fmla="*/ 4489151 w 12192000"/>
              <a:gd name="connsiteY6" fmla="*/ 20285 h 5013196"/>
              <a:gd name="connsiteX7" fmla="*/ 4492479 w 12192000"/>
              <a:gd name="connsiteY7" fmla="*/ 21730 h 5013196"/>
              <a:gd name="connsiteX8" fmla="*/ 4505693 w 12192000"/>
              <a:gd name="connsiteY8" fmla="*/ 22584 h 5013196"/>
              <a:gd name="connsiteX9" fmla="*/ 4509529 w 12192000"/>
              <a:gd name="connsiteY9" fmla="*/ 28985 h 5013196"/>
              <a:gd name="connsiteX10" fmla="*/ 4529499 w 12192000"/>
              <a:gd name="connsiteY10" fmla="*/ 34687 h 5013196"/>
              <a:gd name="connsiteX11" fmla="*/ 4553795 w 12192000"/>
              <a:gd name="connsiteY11" fmla="*/ 34541 h 5013196"/>
              <a:gd name="connsiteX12" fmla="*/ 4640118 w 12192000"/>
              <a:gd name="connsiteY12" fmla="*/ 34699 h 5013196"/>
              <a:gd name="connsiteX13" fmla="*/ 4654127 w 12192000"/>
              <a:gd name="connsiteY13" fmla="*/ 30952 h 5013196"/>
              <a:gd name="connsiteX14" fmla="*/ 4700168 w 12192000"/>
              <a:gd name="connsiteY14" fmla="*/ 35953 h 5013196"/>
              <a:gd name="connsiteX15" fmla="*/ 4741127 w 12192000"/>
              <a:gd name="connsiteY15" fmla="*/ 36527 h 5013196"/>
              <a:gd name="connsiteX16" fmla="*/ 4767598 w 12192000"/>
              <a:gd name="connsiteY16" fmla="*/ 33272 h 5013196"/>
              <a:gd name="connsiteX17" fmla="*/ 4774592 w 12192000"/>
              <a:gd name="connsiteY17" fmla="*/ 35449 h 5013196"/>
              <a:gd name="connsiteX18" fmla="*/ 4801328 w 12192000"/>
              <a:gd name="connsiteY18" fmla="*/ 36454 h 5013196"/>
              <a:gd name="connsiteX19" fmla="*/ 4814870 w 12192000"/>
              <a:gd name="connsiteY19" fmla="*/ 32797 h 5013196"/>
              <a:gd name="connsiteX20" fmla="*/ 4828440 w 12192000"/>
              <a:gd name="connsiteY20" fmla="*/ 40415 h 5013196"/>
              <a:gd name="connsiteX21" fmla="*/ 4831826 w 12192000"/>
              <a:gd name="connsiteY21" fmla="*/ 46118 h 5013196"/>
              <a:gd name="connsiteX22" fmla="*/ 4850785 w 12192000"/>
              <a:gd name="connsiteY22" fmla="*/ 43190 h 5013196"/>
              <a:gd name="connsiteX23" fmla="*/ 4866468 w 12192000"/>
              <a:gd name="connsiteY23" fmla="*/ 48539 h 5013196"/>
              <a:gd name="connsiteX24" fmla="*/ 4879983 w 12192000"/>
              <a:gd name="connsiteY24" fmla="*/ 44615 h 5013196"/>
              <a:gd name="connsiteX25" fmla="*/ 4885635 w 12192000"/>
              <a:gd name="connsiteY25" fmla="*/ 45342 h 5013196"/>
              <a:gd name="connsiteX26" fmla="*/ 4899698 w 12192000"/>
              <a:gd name="connsiteY26" fmla="*/ 47876 h 5013196"/>
              <a:gd name="connsiteX27" fmla="*/ 4923986 w 12192000"/>
              <a:gd name="connsiteY27" fmla="*/ 53632 h 5013196"/>
              <a:gd name="connsiteX28" fmla="*/ 4931544 w 12192000"/>
              <a:gd name="connsiteY28" fmla="*/ 54358 h 5013196"/>
              <a:gd name="connsiteX29" fmla="*/ 4948135 w 12192000"/>
              <a:gd name="connsiteY29" fmla="*/ 63529 h 5013196"/>
              <a:gd name="connsiteX30" fmla="*/ 4980068 w 12192000"/>
              <a:gd name="connsiteY30" fmla="*/ 71052 h 5013196"/>
              <a:gd name="connsiteX31" fmla="*/ 5036541 w 12192000"/>
              <a:gd name="connsiteY31" fmla="*/ 98293 h 5013196"/>
              <a:gd name="connsiteX32" fmla="*/ 5069678 w 12192000"/>
              <a:gd name="connsiteY32" fmla="*/ 111179 h 5013196"/>
              <a:gd name="connsiteX33" fmla="*/ 5092160 w 12192000"/>
              <a:gd name="connsiteY33" fmla="*/ 123203 h 5013196"/>
              <a:gd name="connsiteX34" fmla="*/ 5158166 w 12192000"/>
              <a:gd name="connsiteY34" fmla="*/ 139568 h 5013196"/>
              <a:gd name="connsiteX35" fmla="*/ 5271252 w 12192000"/>
              <a:gd name="connsiteY35" fmla="*/ 160738 h 5013196"/>
              <a:gd name="connsiteX36" fmla="*/ 5294438 w 12192000"/>
              <a:gd name="connsiteY36" fmla="*/ 166556 h 5013196"/>
              <a:gd name="connsiteX37" fmla="*/ 5310840 w 12192000"/>
              <a:gd name="connsiteY37" fmla="*/ 176769 h 5013196"/>
              <a:gd name="connsiteX38" fmla="*/ 5311570 w 12192000"/>
              <a:gd name="connsiteY38" fmla="*/ 183681 h 5013196"/>
              <a:gd name="connsiteX39" fmla="*/ 5323756 w 12192000"/>
              <a:gd name="connsiteY39" fmla="*/ 187718 h 5013196"/>
              <a:gd name="connsiteX40" fmla="*/ 5326259 w 12192000"/>
              <a:gd name="connsiteY40" fmla="*/ 189880 h 5013196"/>
              <a:gd name="connsiteX41" fmla="*/ 5341357 w 12192000"/>
              <a:gd name="connsiteY41" fmla="*/ 201193 h 5013196"/>
              <a:gd name="connsiteX42" fmla="*/ 5391908 w 12192000"/>
              <a:gd name="connsiteY42" fmla="*/ 198291 h 5013196"/>
              <a:gd name="connsiteX43" fmla="*/ 5439031 w 12192000"/>
              <a:gd name="connsiteY43" fmla="*/ 216975 h 5013196"/>
              <a:gd name="connsiteX44" fmla="*/ 5640913 w 12192000"/>
              <a:gd name="connsiteY44" fmla="*/ 253028 h 5013196"/>
              <a:gd name="connsiteX45" fmla="*/ 5657312 w 12192000"/>
              <a:gd name="connsiteY45" fmla="*/ 280626 h 5013196"/>
              <a:gd name="connsiteX46" fmla="*/ 5734773 w 12192000"/>
              <a:gd name="connsiteY46" fmla="*/ 303244 h 5013196"/>
              <a:gd name="connsiteX47" fmla="*/ 5877770 w 12192000"/>
              <a:gd name="connsiteY47" fmla="*/ 296965 h 5013196"/>
              <a:gd name="connsiteX48" fmla="*/ 5989615 w 12192000"/>
              <a:gd name="connsiteY48" fmla="*/ 319663 h 5013196"/>
              <a:gd name="connsiteX49" fmla="*/ 5996857 w 12192000"/>
              <a:gd name="connsiteY49" fmla="*/ 323549 h 5013196"/>
              <a:gd name="connsiteX50" fmla="*/ 6037387 w 12192000"/>
              <a:gd name="connsiteY50" fmla="*/ 312526 h 5013196"/>
              <a:gd name="connsiteX51" fmla="*/ 6113074 w 12192000"/>
              <a:gd name="connsiteY51" fmla="*/ 325845 h 5013196"/>
              <a:gd name="connsiteX52" fmla="*/ 6280929 w 12192000"/>
              <a:gd name="connsiteY52" fmla="*/ 350444 h 5013196"/>
              <a:gd name="connsiteX53" fmla="*/ 6298665 w 12192000"/>
              <a:gd name="connsiteY53" fmla="*/ 342931 h 5013196"/>
              <a:gd name="connsiteX54" fmla="*/ 6317326 w 12192000"/>
              <a:gd name="connsiteY54" fmla="*/ 339794 h 5013196"/>
              <a:gd name="connsiteX55" fmla="*/ 6319212 w 12192000"/>
              <a:gd name="connsiteY55" fmla="*/ 341004 h 5013196"/>
              <a:gd name="connsiteX56" fmla="*/ 6339724 w 12192000"/>
              <a:gd name="connsiteY56" fmla="*/ 342098 h 5013196"/>
              <a:gd name="connsiteX57" fmla="*/ 6345010 w 12192000"/>
              <a:gd name="connsiteY57" fmla="*/ 339148 h 5013196"/>
              <a:gd name="connsiteX58" fmla="*/ 6359332 w 12192000"/>
              <a:gd name="connsiteY58" fmla="*/ 338899 h 5013196"/>
              <a:gd name="connsiteX59" fmla="*/ 6388220 w 12192000"/>
              <a:gd name="connsiteY59" fmla="*/ 335714 h 5013196"/>
              <a:gd name="connsiteX60" fmla="*/ 6392994 w 12192000"/>
              <a:gd name="connsiteY60" fmla="*/ 337644 h 5013196"/>
              <a:gd name="connsiteX61" fmla="*/ 6435581 w 12192000"/>
              <a:gd name="connsiteY61" fmla="*/ 336775 h 5013196"/>
              <a:gd name="connsiteX62" fmla="*/ 6435870 w 12192000"/>
              <a:gd name="connsiteY62" fmla="*/ 337963 h 5013196"/>
              <a:gd name="connsiteX63" fmla="*/ 6446571 w 12192000"/>
              <a:gd name="connsiteY63" fmla="*/ 342957 h 5013196"/>
              <a:gd name="connsiteX64" fmla="*/ 6467701 w 12192000"/>
              <a:gd name="connsiteY64" fmla="*/ 349765 h 5013196"/>
              <a:gd name="connsiteX65" fmla="*/ 6512727 w 12192000"/>
              <a:gd name="connsiteY65" fmla="*/ 380305 h 5013196"/>
              <a:gd name="connsiteX66" fmla="*/ 6557094 w 12192000"/>
              <a:gd name="connsiteY66" fmla="*/ 379532 h 5013196"/>
              <a:gd name="connsiteX67" fmla="*/ 6565879 w 12192000"/>
              <a:gd name="connsiteY67" fmla="*/ 380030 h 5013196"/>
              <a:gd name="connsiteX68" fmla="*/ 6565997 w 12192000"/>
              <a:gd name="connsiteY68" fmla="*/ 380310 h 5013196"/>
              <a:gd name="connsiteX69" fmla="*/ 6575147 w 12192000"/>
              <a:gd name="connsiteY69" fmla="*/ 381374 h 5013196"/>
              <a:gd name="connsiteX70" fmla="*/ 6581899 w 12192000"/>
              <a:gd name="connsiteY70" fmla="*/ 380938 h 5013196"/>
              <a:gd name="connsiteX71" fmla="*/ 6598943 w 12192000"/>
              <a:gd name="connsiteY71" fmla="*/ 381906 h 5013196"/>
              <a:gd name="connsiteX72" fmla="*/ 6604421 w 12192000"/>
              <a:gd name="connsiteY72" fmla="*/ 384033 h 5013196"/>
              <a:gd name="connsiteX73" fmla="*/ 6606035 w 12192000"/>
              <a:gd name="connsiteY73" fmla="*/ 387465 h 5013196"/>
              <a:gd name="connsiteX74" fmla="*/ 6607669 w 12192000"/>
              <a:gd name="connsiteY74" fmla="*/ 387186 h 5013196"/>
              <a:gd name="connsiteX75" fmla="*/ 6637532 w 12192000"/>
              <a:gd name="connsiteY75" fmla="*/ 398125 h 5013196"/>
              <a:gd name="connsiteX76" fmla="*/ 6706880 w 12192000"/>
              <a:gd name="connsiteY76" fmla="*/ 412381 h 5013196"/>
              <a:gd name="connsiteX77" fmla="*/ 6747500 w 12192000"/>
              <a:gd name="connsiteY77" fmla="*/ 416386 h 5013196"/>
              <a:gd name="connsiteX78" fmla="*/ 6857783 w 12192000"/>
              <a:gd name="connsiteY78" fmla="*/ 431905 h 5013196"/>
              <a:gd name="connsiteX79" fmla="*/ 6967720 w 12192000"/>
              <a:gd name="connsiteY79" fmla="*/ 450939 h 5013196"/>
              <a:gd name="connsiteX80" fmla="*/ 7018394 w 12192000"/>
              <a:gd name="connsiteY80" fmla="*/ 479831 h 5013196"/>
              <a:gd name="connsiteX81" fmla="*/ 7024679 w 12192000"/>
              <a:gd name="connsiteY81" fmla="*/ 480968 h 5013196"/>
              <a:gd name="connsiteX82" fmla="*/ 7041715 w 12192000"/>
              <a:gd name="connsiteY82" fmla="*/ 479120 h 5013196"/>
              <a:gd name="connsiteX83" fmla="*/ 7048103 w 12192000"/>
              <a:gd name="connsiteY83" fmla="*/ 477610 h 5013196"/>
              <a:gd name="connsiteX84" fmla="*/ 7057490 w 12192000"/>
              <a:gd name="connsiteY84" fmla="*/ 477135 h 5013196"/>
              <a:gd name="connsiteX85" fmla="*/ 7057730 w 12192000"/>
              <a:gd name="connsiteY85" fmla="*/ 477383 h 5013196"/>
              <a:gd name="connsiteX86" fmla="*/ 7066511 w 12192000"/>
              <a:gd name="connsiteY86" fmla="*/ 476432 h 5013196"/>
              <a:gd name="connsiteX87" fmla="*/ 7109401 w 12192000"/>
              <a:gd name="connsiteY87" fmla="*/ 468486 h 5013196"/>
              <a:gd name="connsiteX88" fmla="*/ 7166830 w 12192000"/>
              <a:gd name="connsiteY88" fmla="*/ 490255 h 5013196"/>
              <a:gd name="connsiteX89" fmla="*/ 7190442 w 12192000"/>
              <a:gd name="connsiteY89" fmla="*/ 493308 h 5013196"/>
              <a:gd name="connsiteX90" fmla="*/ 7203083 w 12192000"/>
              <a:gd name="connsiteY90" fmla="*/ 496324 h 5013196"/>
              <a:gd name="connsiteX91" fmla="*/ 7203894 w 12192000"/>
              <a:gd name="connsiteY91" fmla="*/ 497408 h 5013196"/>
              <a:gd name="connsiteX92" fmla="*/ 7245004 w 12192000"/>
              <a:gd name="connsiteY92" fmla="*/ 489662 h 5013196"/>
              <a:gd name="connsiteX93" fmla="*/ 7250514 w 12192000"/>
              <a:gd name="connsiteY93" fmla="*/ 490724 h 5013196"/>
              <a:gd name="connsiteX94" fmla="*/ 7277246 w 12192000"/>
              <a:gd name="connsiteY94" fmla="*/ 483000 h 5013196"/>
              <a:gd name="connsiteX95" fmla="*/ 7291092 w 12192000"/>
              <a:gd name="connsiteY95" fmla="*/ 480435 h 5013196"/>
              <a:gd name="connsiteX96" fmla="*/ 7294933 w 12192000"/>
              <a:gd name="connsiteY96" fmla="*/ 476767 h 5013196"/>
              <a:gd name="connsiteX97" fmla="*/ 7315408 w 12192000"/>
              <a:gd name="connsiteY97" fmla="*/ 474478 h 5013196"/>
              <a:gd name="connsiteX98" fmla="*/ 7317786 w 12192000"/>
              <a:gd name="connsiteY98" fmla="*/ 475324 h 5013196"/>
              <a:gd name="connsiteX99" fmla="*/ 7334572 w 12192000"/>
              <a:gd name="connsiteY99" fmla="*/ 469306 h 5013196"/>
              <a:gd name="connsiteX100" fmla="*/ 7348520 w 12192000"/>
              <a:gd name="connsiteY100" fmla="*/ 459268 h 5013196"/>
              <a:gd name="connsiteX101" fmla="*/ 7522997 w 12192000"/>
              <a:gd name="connsiteY101" fmla="*/ 455427 h 5013196"/>
              <a:gd name="connsiteX102" fmla="*/ 7686985 w 12192000"/>
              <a:gd name="connsiteY102" fmla="*/ 433023 h 5013196"/>
              <a:gd name="connsiteX103" fmla="*/ 7854068 w 12192000"/>
              <a:gd name="connsiteY103" fmla="*/ 422992 h 5013196"/>
              <a:gd name="connsiteX104" fmla="*/ 8034165 w 12192000"/>
              <a:gd name="connsiteY104" fmla="*/ 404917 h 5013196"/>
              <a:gd name="connsiteX105" fmla="*/ 8094381 w 12192000"/>
              <a:gd name="connsiteY105" fmla="*/ 408936 h 5013196"/>
              <a:gd name="connsiteX106" fmla="*/ 8146898 w 12192000"/>
              <a:gd name="connsiteY106" fmla="*/ 391776 h 5013196"/>
              <a:gd name="connsiteX107" fmla="*/ 8168993 w 12192000"/>
              <a:gd name="connsiteY107" fmla="*/ 398048 h 5013196"/>
              <a:gd name="connsiteX108" fmla="*/ 8172809 w 12192000"/>
              <a:gd name="connsiteY108" fmla="*/ 399355 h 5013196"/>
              <a:gd name="connsiteX109" fmla="*/ 8187962 w 12192000"/>
              <a:gd name="connsiteY109" fmla="*/ 399651 h 5013196"/>
              <a:gd name="connsiteX110" fmla="*/ 8192382 w 12192000"/>
              <a:gd name="connsiteY110" fmla="*/ 405910 h 5013196"/>
              <a:gd name="connsiteX111" fmla="*/ 8375192 w 12192000"/>
              <a:gd name="connsiteY111" fmla="*/ 397097 h 5013196"/>
              <a:gd name="connsiteX112" fmla="*/ 8454377 w 12192000"/>
              <a:gd name="connsiteY112" fmla="*/ 393549 h 5013196"/>
              <a:gd name="connsiteX113" fmla="*/ 8484740 w 12192000"/>
              <a:gd name="connsiteY113" fmla="*/ 398377 h 5013196"/>
              <a:gd name="connsiteX114" fmla="*/ 8601673 w 12192000"/>
              <a:gd name="connsiteY114" fmla="*/ 410319 h 5013196"/>
              <a:gd name="connsiteX115" fmla="*/ 8701676 w 12192000"/>
              <a:gd name="connsiteY115" fmla="*/ 414569 h 5013196"/>
              <a:gd name="connsiteX116" fmla="*/ 8773288 w 12192000"/>
              <a:gd name="connsiteY116" fmla="*/ 391295 h 5013196"/>
              <a:gd name="connsiteX117" fmla="*/ 8779909 w 12192000"/>
              <a:gd name="connsiteY117" fmla="*/ 395664 h 5013196"/>
              <a:gd name="connsiteX118" fmla="*/ 8829932 w 12192000"/>
              <a:gd name="connsiteY118" fmla="*/ 392461 h 5013196"/>
              <a:gd name="connsiteX119" fmla="*/ 9003386 w 12192000"/>
              <a:gd name="connsiteY119" fmla="*/ 349460 h 5013196"/>
              <a:gd name="connsiteX120" fmla="*/ 9101185 w 12192000"/>
              <a:gd name="connsiteY120" fmla="*/ 344080 h 5013196"/>
              <a:gd name="connsiteX121" fmla="*/ 9136185 w 12192000"/>
              <a:gd name="connsiteY121" fmla="*/ 347296 h 5013196"/>
              <a:gd name="connsiteX122" fmla="*/ 9194801 w 12192000"/>
              <a:gd name="connsiteY122" fmla="*/ 352367 h 5013196"/>
              <a:gd name="connsiteX123" fmla="*/ 9239316 w 12192000"/>
              <a:gd name="connsiteY123" fmla="*/ 368776 h 5013196"/>
              <a:gd name="connsiteX124" fmla="*/ 9288052 w 12192000"/>
              <a:gd name="connsiteY124" fmla="*/ 368014 h 5013196"/>
              <a:gd name="connsiteX125" fmla="*/ 9298465 w 12192000"/>
              <a:gd name="connsiteY125" fmla="*/ 351514 h 5013196"/>
              <a:gd name="connsiteX126" fmla="*/ 9350892 w 12192000"/>
              <a:gd name="connsiteY126" fmla="*/ 355996 h 5013196"/>
              <a:gd name="connsiteX127" fmla="*/ 9430522 w 12192000"/>
              <a:gd name="connsiteY127" fmla="*/ 364586 h 5013196"/>
              <a:gd name="connsiteX128" fmla="*/ 9476215 w 12192000"/>
              <a:gd name="connsiteY128" fmla="*/ 365325 h 5013196"/>
              <a:gd name="connsiteX129" fmla="*/ 9601276 w 12192000"/>
              <a:gd name="connsiteY129" fmla="*/ 371922 h 5013196"/>
              <a:gd name="connsiteX130" fmla="*/ 9726733 w 12192000"/>
              <a:gd name="connsiteY130" fmla="*/ 382019 h 5013196"/>
              <a:gd name="connsiteX131" fmla="*/ 9802144 w 12192000"/>
              <a:gd name="connsiteY131" fmla="*/ 407697 h 5013196"/>
              <a:gd name="connsiteX132" fmla="*/ 9905153 w 12192000"/>
              <a:gd name="connsiteY132" fmla="*/ 413868 h 5013196"/>
              <a:gd name="connsiteX133" fmla="*/ 9922553 w 12192000"/>
              <a:gd name="connsiteY133" fmla="*/ 417787 h 5013196"/>
              <a:gd name="connsiteX134" fmla="*/ 10044658 w 12192000"/>
              <a:gd name="connsiteY134" fmla="*/ 431295 h 5013196"/>
              <a:gd name="connsiteX135" fmla="*/ 10184585 w 12192000"/>
              <a:gd name="connsiteY135" fmla="*/ 420356 h 5013196"/>
              <a:gd name="connsiteX136" fmla="*/ 10366435 w 12192000"/>
              <a:gd name="connsiteY136" fmla="*/ 475646 h 5013196"/>
              <a:gd name="connsiteX137" fmla="*/ 10688220 w 12192000"/>
              <a:gd name="connsiteY137" fmla="*/ 555476 h 5013196"/>
              <a:gd name="connsiteX138" fmla="*/ 11026690 w 12192000"/>
              <a:gd name="connsiteY138" fmla="*/ 563899 h 5013196"/>
              <a:gd name="connsiteX139" fmla="*/ 11113779 w 12192000"/>
              <a:gd name="connsiteY139" fmla="*/ 547086 h 5013196"/>
              <a:gd name="connsiteX140" fmla="*/ 11369556 w 12192000"/>
              <a:gd name="connsiteY140" fmla="*/ 504937 h 5013196"/>
              <a:gd name="connsiteX141" fmla="*/ 11623342 w 12192000"/>
              <a:gd name="connsiteY141" fmla="*/ 401646 h 5013196"/>
              <a:gd name="connsiteX142" fmla="*/ 11786511 w 12192000"/>
              <a:gd name="connsiteY142" fmla="*/ 371608 h 5013196"/>
              <a:gd name="connsiteX143" fmla="*/ 11862577 w 12192000"/>
              <a:gd name="connsiteY143" fmla="*/ 343767 h 5013196"/>
              <a:gd name="connsiteX144" fmla="*/ 11916612 w 12192000"/>
              <a:gd name="connsiteY144" fmla="*/ 337028 h 5013196"/>
              <a:gd name="connsiteX145" fmla="*/ 11948830 w 12192000"/>
              <a:gd name="connsiteY145" fmla="*/ 331280 h 5013196"/>
              <a:gd name="connsiteX146" fmla="*/ 12001583 w 12192000"/>
              <a:gd name="connsiteY146" fmla="*/ 292861 h 5013196"/>
              <a:gd name="connsiteX147" fmla="*/ 12174977 w 12192000"/>
              <a:gd name="connsiteY147" fmla="*/ 277870 h 5013196"/>
              <a:gd name="connsiteX148" fmla="*/ 12192000 w 12192000"/>
              <a:gd name="connsiteY148" fmla="*/ 269767 h 5013196"/>
              <a:gd name="connsiteX149" fmla="*/ 12192000 w 12192000"/>
              <a:gd name="connsiteY149" fmla="*/ 5013196 h 5013196"/>
              <a:gd name="connsiteX150" fmla="*/ 0 w 12192000"/>
              <a:gd name="connsiteY150" fmla="*/ 5013196 h 5013196"/>
              <a:gd name="connsiteX151" fmla="*/ 0 w 12192000"/>
              <a:gd name="connsiteY151" fmla="*/ 630667 h 5013196"/>
              <a:gd name="connsiteX152" fmla="*/ 11075 w 12192000"/>
              <a:gd name="connsiteY152" fmla="*/ 628396 h 5013196"/>
              <a:gd name="connsiteX153" fmla="*/ 44061 w 12192000"/>
              <a:gd name="connsiteY153" fmla="*/ 621814 h 5013196"/>
              <a:gd name="connsiteX154" fmla="*/ 136694 w 12192000"/>
              <a:gd name="connsiteY154" fmla="*/ 569633 h 5013196"/>
              <a:gd name="connsiteX155" fmla="*/ 170342 w 12192000"/>
              <a:gd name="connsiteY155" fmla="*/ 564295 h 5013196"/>
              <a:gd name="connsiteX156" fmla="*/ 168955 w 12192000"/>
              <a:gd name="connsiteY156" fmla="*/ 555382 h 5013196"/>
              <a:gd name="connsiteX157" fmla="*/ 181474 w 12192000"/>
              <a:gd name="connsiteY157" fmla="*/ 554499 h 5013196"/>
              <a:gd name="connsiteX158" fmla="*/ 209440 w 12192000"/>
              <a:gd name="connsiteY158" fmla="*/ 553779 h 5013196"/>
              <a:gd name="connsiteX159" fmla="*/ 293152 w 12192000"/>
              <a:gd name="connsiteY159" fmla="*/ 549794 h 5013196"/>
              <a:gd name="connsiteX160" fmla="*/ 315693 w 12192000"/>
              <a:gd name="connsiteY160" fmla="*/ 532248 h 5013196"/>
              <a:gd name="connsiteX161" fmla="*/ 337305 w 12192000"/>
              <a:gd name="connsiteY161" fmla="*/ 531590 h 5013196"/>
              <a:gd name="connsiteX162" fmla="*/ 462252 w 12192000"/>
              <a:gd name="connsiteY162" fmla="*/ 506369 h 5013196"/>
              <a:gd name="connsiteX163" fmla="*/ 479457 w 12192000"/>
              <a:gd name="connsiteY163" fmla="*/ 504341 h 5013196"/>
              <a:gd name="connsiteX164" fmla="*/ 488653 w 12192000"/>
              <a:gd name="connsiteY164" fmla="*/ 496475 h 5013196"/>
              <a:gd name="connsiteX165" fmla="*/ 522053 w 12192000"/>
              <a:gd name="connsiteY165" fmla="*/ 494343 h 5013196"/>
              <a:gd name="connsiteX166" fmla="*/ 523520 w 12192000"/>
              <a:gd name="connsiteY166" fmla="*/ 489931 h 5013196"/>
              <a:gd name="connsiteX167" fmla="*/ 632714 w 12192000"/>
              <a:gd name="connsiteY167" fmla="*/ 450319 h 5013196"/>
              <a:gd name="connsiteX168" fmla="*/ 651426 w 12192000"/>
              <a:gd name="connsiteY168" fmla="*/ 443762 h 5013196"/>
              <a:gd name="connsiteX169" fmla="*/ 667724 w 12192000"/>
              <a:gd name="connsiteY169" fmla="*/ 445356 h 5013196"/>
              <a:gd name="connsiteX170" fmla="*/ 757679 w 12192000"/>
              <a:gd name="connsiteY170" fmla="*/ 438363 h 5013196"/>
              <a:gd name="connsiteX171" fmla="*/ 779159 w 12192000"/>
              <a:gd name="connsiteY171" fmla="*/ 441277 h 5013196"/>
              <a:gd name="connsiteX172" fmla="*/ 788293 w 12192000"/>
              <a:gd name="connsiteY172" fmla="*/ 448081 h 5013196"/>
              <a:gd name="connsiteX173" fmla="*/ 822923 w 12192000"/>
              <a:gd name="connsiteY173" fmla="*/ 434292 h 5013196"/>
              <a:gd name="connsiteX174" fmla="*/ 876559 w 12192000"/>
              <a:gd name="connsiteY174" fmla="*/ 424306 h 5013196"/>
              <a:gd name="connsiteX175" fmla="*/ 902011 w 12192000"/>
              <a:gd name="connsiteY175" fmla="*/ 417336 h 5013196"/>
              <a:gd name="connsiteX176" fmla="*/ 922715 w 12192000"/>
              <a:gd name="connsiteY176" fmla="*/ 420917 h 5013196"/>
              <a:gd name="connsiteX177" fmla="*/ 1040139 w 12192000"/>
              <a:gd name="connsiteY177" fmla="*/ 419808 h 5013196"/>
              <a:gd name="connsiteX178" fmla="*/ 1067251 w 12192000"/>
              <a:gd name="connsiteY178" fmla="*/ 425602 h 5013196"/>
              <a:gd name="connsiteX179" fmla="*/ 1080272 w 12192000"/>
              <a:gd name="connsiteY179" fmla="*/ 437887 h 5013196"/>
              <a:gd name="connsiteX180" fmla="*/ 1090219 w 12192000"/>
              <a:gd name="connsiteY180" fmla="*/ 433244 h 5013196"/>
              <a:gd name="connsiteX181" fmla="*/ 1161226 w 12192000"/>
              <a:gd name="connsiteY181" fmla="*/ 431522 h 5013196"/>
              <a:gd name="connsiteX182" fmla="*/ 1207525 w 12192000"/>
              <a:gd name="connsiteY182" fmla="*/ 429257 h 5013196"/>
              <a:gd name="connsiteX183" fmla="*/ 1210030 w 12192000"/>
              <a:gd name="connsiteY183" fmla="*/ 412023 h 5013196"/>
              <a:gd name="connsiteX184" fmla="*/ 1251170 w 12192000"/>
              <a:gd name="connsiteY184" fmla="*/ 405160 h 5013196"/>
              <a:gd name="connsiteX185" fmla="*/ 1295331 w 12192000"/>
              <a:gd name="connsiteY185" fmla="*/ 415400 h 5013196"/>
              <a:gd name="connsiteX186" fmla="*/ 1347118 w 12192000"/>
              <a:gd name="connsiteY186" fmla="*/ 412922 h 5013196"/>
              <a:gd name="connsiteX187" fmla="*/ 1378108 w 12192000"/>
              <a:gd name="connsiteY187" fmla="*/ 411628 h 5013196"/>
              <a:gd name="connsiteX188" fmla="*/ 1459192 w 12192000"/>
              <a:gd name="connsiteY188" fmla="*/ 394137 h 5013196"/>
              <a:gd name="connsiteX189" fmla="*/ 1590120 w 12192000"/>
              <a:gd name="connsiteY189" fmla="*/ 330826 h 5013196"/>
              <a:gd name="connsiteX190" fmla="*/ 1631417 w 12192000"/>
              <a:gd name="connsiteY190" fmla="*/ 321445 h 5013196"/>
              <a:gd name="connsiteX191" fmla="*/ 1638727 w 12192000"/>
              <a:gd name="connsiteY191" fmla="*/ 324828 h 5013196"/>
              <a:gd name="connsiteX192" fmla="*/ 1844438 w 12192000"/>
              <a:gd name="connsiteY192" fmla="*/ 284522 h 5013196"/>
              <a:gd name="connsiteX193" fmla="*/ 1881324 w 12192000"/>
              <a:gd name="connsiteY193" fmla="*/ 281715 h 5013196"/>
              <a:gd name="connsiteX194" fmla="*/ 1908999 w 12192000"/>
              <a:gd name="connsiteY194" fmla="*/ 282556 h 5013196"/>
              <a:gd name="connsiteX195" fmla="*/ 1974956 w 12192000"/>
              <a:gd name="connsiteY195" fmla="*/ 269176 h 5013196"/>
              <a:gd name="connsiteX196" fmla="*/ 2082409 w 12192000"/>
              <a:gd name="connsiteY196" fmla="*/ 240508 h 5013196"/>
              <a:gd name="connsiteX197" fmla="*/ 2105639 w 12192000"/>
              <a:gd name="connsiteY197" fmla="*/ 235866 h 5013196"/>
              <a:gd name="connsiteX198" fmla="*/ 2126992 w 12192000"/>
              <a:gd name="connsiteY198" fmla="*/ 237686 h 5013196"/>
              <a:gd name="connsiteX199" fmla="*/ 2133154 w 12192000"/>
              <a:gd name="connsiteY199" fmla="*/ 243170 h 5013196"/>
              <a:gd name="connsiteX200" fmla="*/ 2146154 w 12192000"/>
              <a:gd name="connsiteY200" fmla="*/ 241550 h 5013196"/>
              <a:gd name="connsiteX201" fmla="*/ 2149901 w 12192000"/>
              <a:gd name="connsiteY201" fmla="*/ 242334 h 5013196"/>
              <a:gd name="connsiteX202" fmla="*/ 2171100 w 12192000"/>
              <a:gd name="connsiteY202" fmla="*/ 245607 h 5013196"/>
              <a:gd name="connsiteX203" fmla="*/ 2209148 w 12192000"/>
              <a:gd name="connsiteY203" fmla="*/ 222443 h 5013196"/>
              <a:gd name="connsiteX204" fmla="*/ 2261889 w 12192000"/>
              <a:gd name="connsiteY204" fmla="*/ 218750 h 5013196"/>
              <a:gd name="connsiteX205" fmla="*/ 2452315 w 12192000"/>
              <a:gd name="connsiteY205" fmla="*/ 166117 h 5013196"/>
              <a:gd name="connsiteX206" fmla="*/ 2487710 w 12192000"/>
              <a:gd name="connsiteY206" fmla="*/ 182485 h 5013196"/>
              <a:gd name="connsiteX207" fmla="*/ 2567870 w 12192000"/>
              <a:gd name="connsiteY207" fmla="*/ 169640 h 5013196"/>
              <a:gd name="connsiteX208" fmla="*/ 2677053 w 12192000"/>
              <a:gd name="connsiteY208" fmla="*/ 105731 h 5013196"/>
              <a:gd name="connsiteX209" fmla="*/ 2823914 w 12192000"/>
              <a:gd name="connsiteY209" fmla="*/ 80085 h 5013196"/>
              <a:gd name="connsiteX210" fmla="*/ 2831912 w 12192000"/>
              <a:gd name="connsiteY210" fmla="*/ 68644 h 5013196"/>
              <a:gd name="connsiteX211" fmla="*/ 2843870 w 12192000"/>
              <a:gd name="connsiteY211" fmla="*/ 60725 h 5013196"/>
              <a:gd name="connsiteX212" fmla="*/ 2846217 w 12192000"/>
              <a:gd name="connsiteY212" fmla="*/ 61243 h 5013196"/>
              <a:gd name="connsiteX213" fmla="*/ 2862745 w 12192000"/>
              <a:gd name="connsiteY213" fmla="*/ 56460 h 5013196"/>
              <a:gd name="connsiteX214" fmla="*/ 2864596 w 12192000"/>
              <a:gd name="connsiteY214" fmla="*/ 52436 h 5013196"/>
              <a:gd name="connsiteX215" fmla="*/ 2875381 w 12192000"/>
              <a:gd name="connsiteY215" fmla="*/ 48221 h 5013196"/>
              <a:gd name="connsiteX216" fmla="*/ 2895139 w 12192000"/>
              <a:gd name="connsiteY216" fmla="*/ 37404 h 5013196"/>
              <a:gd name="connsiteX217" fmla="*/ 2900232 w 12192000"/>
              <a:gd name="connsiteY217" fmla="*/ 37736 h 5013196"/>
              <a:gd name="connsiteX218" fmla="*/ 2932205 w 12192000"/>
              <a:gd name="connsiteY218" fmla="*/ 25091 h 5013196"/>
              <a:gd name="connsiteX219" fmla="*/ 2933310 w 12192000"/>
              <a:gd name="connsiteY219" fmla="*/ 26034 h 5013196"/>
              <a:gd name="connsiteX220" fmla="*/ 2945218 w 12192000"/>
              <a:gd name="connsiteY220" fmla="*/ 27359 h 5013196"/>
              <a:gd name="connsiteX221" fmla="*/ 2966465 w 12192000"/>
              <a:gd name="connsiteY221" fmla="*/ 27335 h 5013196"/>
              <a:gd name="connsiteX222" fmla="*/ 3023668 w 12192000"/>
              <a:gd name="connsiteY222" fmla="*/ 41123 h 5013196"/>
              <a:gd name="connsiteX223" fmla="*/ 3057077 w 12192000"/>
              <a:gd name="connsiteY223" fmla="*/ 28063 h 5013196"/>
              <a:gd name="connsiteX224" fmla="*/ 3151915 w 12192000"/>
              <a:gd name="connsiteY224" fmla="*/ 24461 h 5013196"/>
              <a:gd name="connsiteX225" fmla="*/ 3251671 w 12192000"/>
              <a:gd name="connsiteY225" fmla="*/ 44793 h 5013196"/>
              <a:gd name="connsiteX226" fmla="*/ 3351400 w 12192000"/>
              <a:gd name="connsiteY226" fmla="*/ 45905 h 5013196"/>
              <a:gd name="connsiteX227" fmla="*/ 3387481 w 12192000"/>
              <a:gd name="connsiteY227" fmla="*/ 44661 h 5013196"/>
              <a:gd name="connsiteX228" fmla="*/ 3451923 w 12192000"/>
              <a:gd name="connsiteY228" fmla="*/ 49700 h 5013196"/>
              <a:gd name="connsiteX229" fmla="*/ 3481520 w 12192000"/>
              <a:gd name="connsiteY229" fmla="*/ 56505 h 5013196"/>
              <a:gd name="connsiteX230" fmla="*/ 3482804 w 12192000"/>
              <a:gd name="connsiteY230" fmla="*/ 56030 h 5013196"/>
              <a:gd name="connsiteX231" fmla="*/ 3485495 w 12192000"/>
              <a:gd name="connsiteY231" fmla="*/ 59139 h 5013196"/>
              <a:gd name="connsiteX232" fmla="*/ 3490972 w 12192000"/>
              <a:gd name="connsiteY232" fmla="*/ 60504 h 5013196"/>
              <a:gd name="connsiteX233" fmla="*/ 3505835 w 12192000"/>
              <a:gd name="connsiteY233" fmla="*/ 59295 h 5013196"/>
              <a:gd name="connsiteX234" fmla="*/ 3511410 w 12192000"/>
              <a:gd name="connsiteY234" fmla="*/ 58026 h 5013196"/>
              <a:gd name="connsiteX235" fmla="*/ 3519598 w 12192000"/>
              <a:gd name="connsiteY235" fmla="*/ 57901 h 5013196"/>
              <a:gd name="connsiteX236" fmla="*/ 3519807 w 12192000"/>
              <a:gd name="connsiteY236" fmla="*/ 58156 h 5013196"/>
              <a:gd name="connsiteX237" fmla="*/ 3527466 w 12192000"/>
              <a:gd name="connsiteY237" fmla="*/ 57534 h 5013196"/>
              <a:gd name="connsiteX238" fmla="*/ 3564889 w 12192000"/>
              <a:gd name="connsiteY238" fmla="*/ 51208 h 5013196"/>
              <a:gd name="connsiteX239" fmla="*/ 3614922 w 12192000"/>
              <a:gd name="connsiteY239" fmla="*/ 75022 h 5013196"/>
              <a:gd name="connsiteX240" fmla="*/ 3635506 w 12192000"/>
              <a:gd name="connsiteY240" fmla="*/ 78936 h 5013196"/>
              <a:gd name="connsiteX241" fmla="*/ 3646525 w 12192000"/>
              <a:gd name="connsiteY241" fmla="*/ 82411 h 5013196"/>
              <a:gd name="connsiteX242" fmla="*/ 3647224 w 12192000"/>
              <a:gd name="connsiteY242" fmla="*/ 83521 h 5013196"/>
              <a:gd name="connsiteX243" fmla="*/ 3683100 w 12192000"/>
              <a:gd name="connsiteY243" fmla="*/ 77327 h 5013196"/>
              <a:gd name="connsiteX244" fmla="*/ 3687901 w 12192000"/>
              <a:gd name="connsiteY244" fmla="*/ 78590 h 5013196"/>
              <a:gd name="connsiteX245" fmla="*/ 3711234 w 12192000"/>
              <a:gd name="connsiteY245" fmla="*/ 71883 h 5013196"/>
              <a:gd name="connsiteX246" fmla="*/ 3723318 w 12192000"/>
              <a:gd name="connsiteY246" fmla="*/ 69843 h 5013196"/>
              <a:gd name="connsiteX247" fmla="*/ 3726677 w 12192000"/>
              <a:gd name="connsiteY247" fmla="*/ 66330 h 5013196"/>
              <a:gd name="connsiteX248" fmla="*/ 3744535 w 12192000"/>
              <a:gd name="connsiteY248" fmla="*/ 64808 h 5013196"/>
              <a:gd name="connsiteX249" fmla="*/ 3746608 w 12192000"/>
              <a:gd name="connsiteY249" fmla="*/ 65740 h 5013196"/>
              <a:gd name="connsiteX250" fmla="*/ 3761262 w 12192000"/>
              <a:gd name="connsiteY250" fmla="*/ 60365 h 5013196"/>
              <a:gd name="connsiteX251" fmla="*/ 3773451 w 12192000"/>
              <a:gd name="connsiteY251" fmla="*/ 50884 h 5013196"/>
              <a:gd name="connsiteX252" fmla="*/ 3925626 w 12192000"/>
              <a:gd name="connsiteY252" fmla="*/ 53519 h 5013196"/>
              <a:gd name="connsiteX253" fmla="*/ 4056184 w 12192000"/>
              <a:gd name="connsiteY253" fmla="*/ 12503 h 5013196"/>
              <a:gd name="connsiteX254" fmla="*/ 4142196 w 12192000"/>
              <a:gd name="connsiteY254" fmla="*/ 33 h 501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5013196">
                <a:moveTo>
                  <a:pt x="4142196" y="33"/>
                </a:moveTo>
                <a:cubicBezTo>
                  <a:pt x="4148062" y="-396"/>
                  <a:pt x="4148371" y="3330"/>
                  <a:pt x="4138795" y="15046"/>
                </a:cubicBezTo>
                <a:cubicBezTo>
                  <a:pt x="4157457" y="11498"/>
                  <a:pt x="4177037" y="25445"/>
                  <a:pt x="4166706" y="37291"/>
                </a:cubicBezTo>
                <a:cubicBezTo>
                  <a:pt x="4223118" y="11323"/>
                  <a:pt x="4307498" y="34620"/>
                  <a:pt x="4371550" y="22134"/>
                </a:cubicBezTo>
                <a:cubicBezTo>
                  <a:pt x="4407078" y="48914"/>
                  <a:pt x="4387627" y="23893"/>
                  <a:pt x="4424056" y="28369"/>
                </a:cubicBezTo>
                <a:cubicBezTo>
                  <a:pt x="4413661" y="3313"/>
                  <a:pt x="4468424" y="41731"/>
                  <a:pt x="4469897" y="13218"/>
                </a:cubicBezTo>
                <a:cubicBezTo>
                  <a:pt x="4476479" y="14935"/>
                  <a:pt x="4482810" y="17498"/>
                  <a:pt x="4489151" y="20285"/>
                </a:cubicBezTo>
                <a:lnTo>
                  <a:pt x="4492479" y="21730"/>
                </a:lnTo>
                <a:lnTo>
                  <a:pt x="4505693" y="22584"/>
                </a:lnTo>
                <a:lnTo>
                  <a:pt x="4509529" y="28985"/>
                </a:lnTo>
                <a:lnTo>
                  <a:pt x="4529499" y="34687"/>
                </a:lnTo>
                <a:cubicBezTo>
                  <a:pt x="4536963" y="35869"/>
                  <a:pt x="4544973" y="36029"/>
                  <a:pt x="4553795" y="34541"/>
                </a:cubicBezTo>
                <a:cubicBezTo>
                  <a:pt x="4575351" y="22864"/>
                  <a:pt x="4609487" y="36086"/>
                  <a:pt x="4640118" y="34699"/>
                </a:cubicBezTo>
                <a:lnTo>
                  <a:pt x="4654127" y="30952"/>
                </a:lnTo>
                <a:lnTo>
                  <a:pt x="4700168" y="35953"/>
                </a:lnTo>
                <a:cubicBezTo>
                  <a:pt x="4713264" y="36848"/>
                  <a:pt x="4726846" y="37197"/>
                  <a:pt x="4741127" y="36527"/>
                </a:cubicBezTo>
                <a:lnTo>
                  <a:pt x="4767598" y="33272"/>
                </a:lnTo>
                <a:lnTo>
                  <a:pt x="4774592" y="35449"/>
                </a:lnTo>
                <a:cubicBezTo>
                  <a:pt x="4786697" y="34976"/>
                  <a:pt x="4802577" y="26578"/>
                  <a:pt x="4801328" y="36454"/>
                </a:cubicBezTo>
                <a:lnTo>
                  <a:pt x="4814870" y="32797"/>
                </a:lnTo>
                <a:lnTo>
                  <a:pt x="4828440" y="40415"/>
                </a:lnTo>
                <a:cubicBezTo>
                  <a:pt x="4829942" y="42215"/>
                  <a:pt x="4831084" y="44138"/>
                  <a:pt x="4831826" y="46118"/>
                </a:cubicBezTo>
                <a:lnTo>
                  <a:pt x="4850785" y="43190"/>
                </a:lnTo>
                <a:lnTo>
                  <a:pt x="4866468" y="48539"/>
                </a:lnTo>
                <a:lnTo>
                  <a:pt x="4879983" y="44615"/>
                </a:lnTo>
                <a:lnTo>
                  <a:pt x="4885635" y="45342"/>
                </a:lnTo>
                <a:lnTo>
                  <a:pt x="4899698" y="47876"/>
                </a:lnTo>
                <a:cubicBezTo>
                  <a:pt x="4906918" y="49699"/>
                  <a:pt x="4915001" y="51908"/>
                  <a:pt x="4923986" y="53632"/>
                </a:cubicBezTo>
                <a:lnTo>
                  <a:pt x="4931544" y="54358"/>
                </a:lnTo>
                <a:lnTo>
                  <a:pt x="4948135" y="63529"/>
                </a:lnTo>
                <a:cubicBezTo>
                  <a:pt x="4960212" y="70470"/>
                  <a:pt x="4969702" y="75124"/>
                  <a:pt x="4980068" y="71052"/>
                </a:cubicBezTo>
                <a:cubicBezTo>
                  <a:pt x="4998023" y="79978"/>
                  <a:pt x="5010918" y="105669"/>
                  <a:pt x="5036541" y="98293"/>
                </a:cubicBezTo>
                <a:cubicBezTo>
                  <a:pt x="5028940" y="110173"/>
                  <a:pt x="5065159" y="99199"/>
                  <a:pt x="5069678" y="111179"/>
                </a:cubicBezTo>
                <a:cubicBezTo>
                  <a:pt x="5071842" y="120855"/>
                  <a:pt x="5083332" y="119782"/>
                  <a:pt x="5092160" y="123203"/>
                </a:cubicBezTo>
                <a:cubicBezTo>
                  <a:pt x="5098585" y="133008"/>
                  <a:pt x="5142841" y="141271"/>
                  <a:pt x="5158166" y="139568"/>
                </a:cubicBezTo>
                <a:cubicBezTo>
                  <a:pt x="5201256" y="128920"/>
                  <a:pt x="5236783" y="168222"/>
                  <a:pt x="5271252" y="160738"/>
                </a:cubicBezTo>
                <a:cubicBezTo>
                  <a:pt x="5280328" y="161512"/>
                  <a:pt x="5287877" y="163623"/>
                  <a:pt x="5294438" y="166556"/>
                </a:cubicBezTo>
                <a:lnTo>
                  <a:pt x="5310840" y="176769"/>
                </a:lnTo>
                <a:cubicBezTo>
                  <a:pt x="5311084" y="179074"/>
                  <a:pt x="5311328" y="181377"/>
                  <a:pt x="5311570" y="183681"/>
                </a:cubicBezTo>
                <a:lnTo>
                  <a:pt x="5323756" y="187718"/>
                </a:lnTo>
                <a:lnTo>
                  <a:pt x="5326259" y="189880"/>
                </a:lnTo>
                <a:cubicBezTo>
                  <a:pt x="5331024" y="194034"/>
                  <a:pt x="5335878" y="197977"/>
                  <a:pt x="5341357" y="201193"/>
                </a:cubicBezTo>
                <a:cubicBezTo>
                  <a:pt x="5355787" y="174949"/>
                  <a:pt x="5390353" y="224216"/>
                  <a:pt x="5391908" y="198291"/>
                </a:cubicBezTo>
                <a:cubicBezTo>
                  <a:pt x="5424533" y="211393"/>
                  <a:pt x="5417454" y="183279"/>
                  <a:pt x="5439031" y="216975"/>
                </a:cubicBezTo>
                <a:cubicBezTo>
                  <a:pt x="5505697" y="221021"/>
                  <a:pt x="5575360" y="263433"/>
                  <a:pt x="5640913" y="253028"/>
                </a:cubicBezTo>
                <a:cubicBezTo>
                  <a:pt x="5625666" y="261550"/>
                  <a:pt x="5637932" y="279363"/>
                  <a:pt x="5657312" y="280626"/>
                </a:cubicBezTo>
                <a:cubicBezTo>
                  <a:pt x="5599451" y="314971"/>
                  <a:pt x="5750508" y="268765"/>
                  <a:pt x="5734773" y="303244"/>
                </a:cubicBezTo>
                <a:cubicBezTo>
                  <a:pt x="5761561" y="276899"/>
                  <a:pt x="5869387" y="261233"/>
                  <a:pt x="5877770" y="296965"/>
                </a:cubicBezTo>
                <a:cubicBezTo>
                  <a:pt x="5915819" y="308827"/>
                  <a:pt x="5955621" y="307835"/>
                  <a:pt x="5989615" y="319663"/>
                </a:cubicBezTo>
                <a:lnTo>
                  <a:pt x="5996857" y="323549"/>
                </a:lnTo>
                <a:lnTo>
                  <a:pt x="6037387" y="312526"/>
                </a:lnTo>
                <a:cubicBezTo>
                  <a:pt x="6073044" y="306507"/>
                  <a:pt x="6106738" y="308466"/>
                  <a:pt x="6113074" y="325845"/>
                </a:cubicBezTo>
                <a:cubicBezTo>
                  <a:pt x="6172518" y="336304"/>
                  <a:pt x="6233561" y="323646"/>
                  <a:pt x="6280929" y="350444"/>
                </a:cubicBezTo>
                <a:cubicBezTo>
                  <a:pt x="6286383" y="347055"/>
                  <a:pt x="6292357" y="344643"/>
                  <a:pt x="6298665" y="342931"/>
                </a:cubicBezTo>
                <a:lnTo>
                  <a:pt x="6317326" y="339794"/>
                </a:lnTo>
                <a:lnTo>
                  <a:pt x="6319212" y="341004"/>
                </a:lnTo>
                <a:cubicBezTo>
                  <a:pt x="6328393" y="343898"/>
                  <a:pt x="6334701" y="343685"/>
                  <a:pt x="6339724" y="342098"/>
                </a:cubicBezTo>
                <a:lnTo>
                  <a:pt x="6345010" y="339148"/>
                </a:lnTo>
                <a:lnTo>
                  <a:pt x="6359332" y="338899"/>
                </a:lnTo>
                <a:lnTo>
                  <a:pt x="6388220" y="335714"/>
                </a:lnTo>
                <a:lnTo>
                  <a:pt x="6392994" y="337644"/>
                </a:lnTo>
                <a:lnTo>
                  <a:pt x="6435581" y="336775"/>
                </a:lnTo>
                <a:cubicBezTo>
                  <a:pt x="6435677" y="337170"/>
                  <a:pt x="6435772" y="337567"/>
                  <a:pt x="6435870" y="337963"/>
                </a:cubicBezTo>
                <a:cubicBezTo>
                  <a:pt x="6437488" y="340605"/>
                  <a:pt x="6440513" y="342516"/>
                  <a:pt x="6446571" y="342957"/>
                </a:cubicBezTo>
                <a:cubicBezTo>
                  <a:pt x="6432902" y="359852"/>
                  <a:pt x="6448636" y="349961"/>
                  <a:pt x="6467701" y="349765"/>
                </a:cubicBezTo>
                <a:cubicBezTo>
                  <a:pt x="6450726" y="375964"/>
                  <a:pt x="6507518" y="364791"/>
                  <a:pt x="6512727" y="380305"/>
                </a:cubicBezTo>
                <a:cubicBezTo>
                  <a:pt x="6527112" y="379570"/>
                  <a:pt x="6542020" y="379271"/>
                  <a:pt x="6557094" y="379532"/>
                </a:cubicBezTo>
                <a:lnTo>
                  <a:pt x="6565879" y="380030"/>
                </a:lnTo>
                <a:cubicBezTo>
                  <a:pt x="6565919" y="380123"/>
                  <a:pt x="6565958" y="380216"/>
                  <a:pt x="6565997" y="380310"/>
                </a:cubicBezTo>
                <a:cubicBezTo>
                  <a:pt x="6567779" y="380994"/>
                  <a:pt x="6570621" y="381376"/>
                  <a:pt x="6575147" y="381374"/>
                </a:cubicBezTo>
                <a:lnTo>
                  <a:pt x="6581899" y="380938"/>
                </a:lnTo>
                <a:lnTo>
                  <a:pt x="6598943" y="381906"/>
                </a:lnTo>
                <a:lnTo>
                  <a:pt x="6604421" y="384033"/>
                </a:lnTo>
                <a:lnTo>
                  <a:pt x="6606035" y="387465"/>
                </a:lnTo>
                <a:lnTo>
                  <a:pt x="6607669" y="387186"/>
                </a:lnTo>
                <a:cubicBezTo>
                  <a:pt x="6620475" y="382131"/>
                  <a:pt x="6625312" y="374007"/>
                  <a:pt x="6637532" y="398125"/>
                </a:cubicBezTo>
                <a:cubicBezTo>
                  <a:pt x="6666345" y="390437"/>
                  <a:pt x="6669861" y="404891"/>
                  <a:pt x="6706880" y="412381"/>
                </a:cubicBezTo>
                <a:cubicBezTo>
                  <a:pt x="6723837" y="404468"/>
                  <a:pt x="6736071" y="408511"/>
                  <a:pt x="6747500" y="416386"/>
                </a:cubicBezTo>
                <a:cubicBezTo>
                  <a:pt x="6784745" y="414659"/>
                  <a:pt x="6816872" y="426761"/>
                  <a:pt x="6857783" y="431905"/>
                </a:cubicBezTo>
                <a:cubicBezTo>
                  <a:pt x="6903934" y="423229"/>
                  <a:pt x="6923989" y="445532"/>
                  <a:pt x="6967720" y="450939"/>
                </a:cubicBezTo>
                <a:cubicBezTo>
                  <a:pt x="7008578" y="433412"/>
                  <a:pt x="6996867" y="470461"/>
                  <a:pt x="7018394" y="479831"/>
                </a:cubicBezTo>
                <a:lnTo>
                  <a:pt x="7024679" y="480968"/>
                </a:lnTo>
                <a:lnTo>
                  <a:pt x="7041715" y="479120"/>
                </a:lnTo>
                <a:lnTo>
                  <a:pt x="7048103" y="477610"/>
                </a:lnTo>
                <a:cubicBezTo>
                  <a:pt x="7052510" y="476872"/>
                  <a:pt x="7055450" y="476773"/>
                  <a:pt x="7057490" y="477135"/>
                </a:cubicBezTo>
                <a:lnTo>
                  <a:pt x="7057730" y="477383"/>
                </a:lnTo>
                <a:lnTo>
                  <a:pt x="7066511" y="476432"/>
                </a:lnTo>
                <a:cubicBezTo>
                  <a:pt x="7081316" y="474229"/>
                  <a:pt x="7095708" y="471522"/>
                  <a:pt x="7109401" y="468486"/>
                </a:cubicBezTo>
                <a:cubicBezTo>
                  <a:pt x="7121361" y="482413"/>
                  <a:pt x="7171741" y="462549"/>
                  <a:pt x="7166830" y="490255"/>
                </a:cubicBezTo>
                <a:cubicBezTo>
                  <a:pt x="7185318" y="486971"/>
                  <a:pt x="7196261" y="474996"/>
                  <a:pt x="7190442" y="493308"/>
                </a:cubicBezTo>
                <a:cubicBezTo>
                  <a:pt x="7196540" y="492742"/>
                  <a:pt x="7200336" y="494071"/>
                  <a:pt x="7203083" y="496324"/>
                </a:cubicBezTo>
                <a:lnTo>
                  <a:pt x="7203894" y="497408"/>
                </a:lnTo>
                <a:lnTo>
                  <a:pt x="7245004" y="489662"/>
                </a:lnTo>
                <a:lnTo>
                  <a:pt x="7250514" y="490724"/>
                </a:lnTo>
                <a:lnTo>
                  <a:pt x="7277246" y="483000"/>
                </a:lnTo>
                <a:lnTo>
                  <a:pt x="7291092" y="480435"/>
                </a:lnTo>
                <a:lnTo>
                  <a:pt x="7294933" y="476767"/>
                </a:lnTo>
                <a:cubicBezTo>
                  <a:pt x="7299121" y="474441"/>
                  <a:pt x="7305176" y="473213"/>
                  <a:pt x="7315408" y="474478"/>
                </a:cubicBezTo>
                <a:lnTo>
                  <a:pt x="7317786" y="475324"/>
                </a:lnTo>
                <a:lnTo>
                  <a:pt x="7334572" y="469306"/>
                </a:lnTo>
                <a:cubicBezTo>
                  <a:pt x="7339959" y="466649"/>
                  <a:pt x="7344710" y="463382"/>
                  <a:pt x="7348520" y="459268"/>
                </a:cubicBezTo>
                <a:cubicBezTo>
                  <a:pt x="7406571" y="477093"/>
                  <a:pt x="7460434" y="455124"/>
                  <a:pt x="7522997" y="455427"/>
                </a:cubicBezTo>
                <a:cubicBezTo>
                  <a:pt x="7592791" y="446837"/>
                  <a:pt x="7640927" y="437451"/>
                  <a:pt x="7686985" y="433023"/>
                </a:cubicBezTo>
                <a:cubicBezTo>
                  <a:pt x="7708370" y="428668"/>
                  <a:pt x="7865878" y="410662"/>
                  <a:pt x="7854068" y="422992"/>
                </a:cubicBezTo>
                <a:cubicBezTo>
                  <a:pt x="7918669" y="394524"/>
                  <a:pt x="7960767" y="420179"/>
                  <a:pt x="8034165" y="404917"/>
                </a:cubicBezTo>
                <a:cubicBezTo>
                  <a:pt x="8074975" y="430280"/>
                  <a:pt x="8052607" y="405995"/>
                  <a:pt x="8094381" y="408936"/>
                </a:cubicBezTo>
                <a:cubicBezTo>
                  <a:pt x="8082391" y="384233"/>
                  <a:pt x="8145291" y="420455"/>
                  <a:pt x="8146898" y="391776"/>
                </a:cubicBezTo>
                <a:cubicBezTo>
                  <a:pt x="8154450" y="393217"/>
                  <a:pt x="8161714" y="395521"/>
                  <a:pt x="8168993" y="398048"/>
                </a:cubicBezTo>
                <a:lnTo>
                  <a:pt x="8172809" y="399355"/>
                </a:lnTo>
                <a:lnTo>
                  <a:pt x="8187962" y="399651"/>
                </a:lnTo>
                <a:lnTo>
                  <a:pt x="8192382" y="405910"/>
                </a:lnTo>
                <a:lnTo>
                  <a:pt x="8375192" y="397097"/>
                </a:lnTo>
                <a:cubicBezTo>
                  <a:pt x="8390681" y="391124"/>
                  <a:pt x="8442343" y="386212"/>
                  <a:pt x="8454377" y="393549"/>
                </a:cubicBezTo>
                <a:cubicBezTo>
                  <a:pt x="8465613" y="394229"/>
                  <a:pt x="8477337" y="389940"/>
                  <a:pt x="8484740" y="398377"/>
                </a:cubicBezTo>
                <a:cubicBezTo>
                  <a:pt x="8509291" y="401173"/>
                  <a:pt x="8565518" y="407621"/>
                  <a:pt x="8601673" y="410319"/>
                </a:cubicBezTo>
                <a:cubicBezTo>
                  <a:pt x="8619550" y="396781"/>
                  <a:pt x="8652058" y="416886"/>
                  <a:pt x="8701676" y="414569"/>
                </a:cubicBezTo>
                <a:cubicBezTo>
                  <a:pt x="8721163" y="399040"/>
                  <a:pt x="8735137" y="413192"/>
                  <a:pt x="8773288" y="391295"/>
                </a:cubicBezTo>
                <a:cubicBezTo>
                  <a:pt x="8775124" y="392937"/>
                  <a:pt x="8777353" y="394408"/>
                  <a:pt x="8779909" y="395664"/>
                </a:cubicBezTo>
                <a:cubicBezTo>
                  <a:pt x="8794759" y="402954"/>
                  <a:pt x="8817153" y="401520"/>
                  <a:pt x="8829932" y="392461"/>
                </a:cubicBezTo>
                <a:cubicBezTo>
                  <a:pt x="8891235" y="362336"/>
                  <a:pt x="8949370" y="358860"/>
                  <a:pt x="9003386" y="349460"/>
                </a:cubicBezTo>
                <a:cubicBezTo>
                  <a:pt x="9064740" y="341657"/>
                  <a:pt x="9026331" y="373992"/>
                  <a:pt x="9101185" y="344080"/>
                </a:cubicBezTo>
                <a:cubicBezTo>
                  <a:pt x="9110310" y="353604"/>
                  <a:pt x="9120116" y="353365"/>
                  <a:pt x="9136185" y="347296"/>
                </a:cubicBezTo>
                <a:cubicBezTo>
                  <a:pt x="9166057" y="344262"/>
                  <a:pt x="9165783" y="369927"/>
                  <a:pt x="9194801" y="352367"/>
                </a:cubicBezTo>
                <a:cubicBezTo>
                  <a:pt x="9190472" y="366462"/>
                  <a:pt x="9252023" y="353523"/>
                  <a:pt x="9239316" y="368776"/>
                </a:cubicBezTo>
                <a:cubicBezTo>
                  <a:pt x="9259813" y="379833"/>
                  <a:pt x="9267827" y="358579"/>
                  <a:pt x="9288052" y="368014"/>
                </a:cubicBezTo>
                <a:cubicBezTo>
                  <a:pt x="9310099" y="368953"/>
                  <a:pt x="9274359" y="354287"/>
                  <a:pt x="9298465" y="351514"/>
                </a:cubicBezTo>
                <a:cubicBezTo>
                  <a:pt x="9327883" y="350627"/>
                  <a:pt x="9325850" y="325510"/>
                  <a:pt x="9350892" y="355996"/>
                </a:cubicBezTo>
                <a:lnTo>
                  <a:pt x="9430522" y="364586"/>
                </a:lnTo>
                <a:cubicBezTo>
                  <a:pt x="9447485" y="355425"/>
                  <a:pt x="9461870" y="358450"/>
                  <a:pt x="9476215" y="365325"/>
                </a:cubicBezTo>
                <a:cubicBezTo>
                  <a:pt x="9516917" y="360669"/>
                  <a:pt x="9555019" y="370080"/>
                  <a:pt x="9601276" y="371922"/>
                </a:cubicBezTo>
                <a:cubicBezTo>
                  <a:pt x="9650279" y="359692"/>
                  <a:pt x="9677305" y="380141"/>
                  <a:pt x="9726733" y="382019"/>
                </a:cubicBezTo>
                <a:cubicBezTo>
                  <a:pt x="9773839" y="358530"/>
                  <a:pt x="9760877" y="410908"/>
                  <a:pt x="9802144" y="407697"/>
                </a:cubicBezTo>
                <a:cubicBezTo>
                  <a:pt x="9868120" y="385365"/>
                  <a:pt x="9801669" y="424896"/>
                  <a:pt x="9905153" y="413868"/>
                </a:cubicBezTo>
                <a:cubicBezTo>
                  <a:pt x="9910811" y="410359"/>
                  <a:pt x="9923612" y="413238"/>
                  <a:pt x="9922553" y="417787"/>
                </a:cubicBezTo>
                <a:cubicBezTo>
                  <a:pt x="9945213" y="415195"/>
                  <a:pt x="10012509" y="437971"/>
                  <a:pt x="10044658" y="431295"/>
                </a:cubicBezTo>
                <a:cubicBezTo>
                  <a:pt x="10108994" y="441322"/>
                  <a:pt x="10138326" y="418598"/>
                  <a:pt x="10184585" y="420356"/>
                </a:cubicBezTo>
                <a:cubicBezTo>
                  <a:pt x="10238805" y="433245"/>
                  <a:pt x="10270973" y="446023"/>
                  <a:pt x="10366435" y="475646"/>
                </a:cubicBezTo>
                <a:lnTo>
                  <a:pt x="10688220" y="555476"/>
                </a:lnTo>
                <a:cubicBezTo>
                  <a:pt x="10812002" y="626549"/>
                  <a:pt x="10955764" y="565297"/>
                  <a:pt x="11026690" y="563899"/>
                </a:cubicBezTo>
                <a:cubicBezTo>
                  <a:pt x="11053150" y="535972"/>
                  <a:pt x="11079708" y="560938"/>
                  <a:pt x="11113779" y="547086"/>
                </a:cubicBezTo>
                <a:cubicBezTo>
                  <a:pt x="11191398" y="533240"/>
                  <a:pt x="11265999" y="496724"/>
                  <a:pt x="11369556" y="504937"/>
                </a:cubicBezTo>
                <a:cubicBezTo>
                  <a:pt x="11406977" y="422376"/>
                  <a:pt x="11530972" y="456417"/>
                  <a:pt x="11623342" y="401646"/>
                </a:cubicBezTo>
                <a:cubicBezTo>
                  <a:pt x="11678749" y="386540"/>
                  <a:pt x="11771467" y="415601"/>
                  <a:pt x="11786511" y="371608"/>
                </a:cubicBezTo>
                <a:cubicBezTo>
                  <a:pt x="11815065" y="394479"/>
                  <a:pt x="11834769" y="350469"/>
                  <a:pt x="11862577" y="343767"/>
                </a:cubicBezTo>
                <a:cubicBezTo>
                  <a:pt x="11886839" y="357655"/>
                  <a:pt x="11896496" y="342356"/>
                  <a:pt x="11916612" y="337028"/>
                </a:cubicBezTo>
                <a:cubicBezTo>
                  <a:pt x="11926953" y="346090"/>
                  <a:pt x="11944208" y="343709"/>
                  <a:pt x="11948830" y="331280"/>
                </a:cubicBezTo>
                <a:cubicBezTo>
                  <a:pt x="11937556" y="304981"/>
                  <a:pt x="11999127" y="312097"/>
                  <a:pt x="12001583" y="292861"/>
                </a:cubicBezTo>
                <a:cubicBezTo>
                  <a:pt x="12027437" y="287117"/>
                  <a:pt x="12120562" y="289932"/>
                  <a:pt x="12174977" y="277870"/>
                </a:cubicBezTo>
                <a:lnTo>
                  <a:pt x="12192000" y="269767"/>
                </a:lnTo>
                <a:lnTo>
                  <a:pt x="12192000" y="5013196"/>
                </a:lnTo>
                <a:lnTo>
                  <a:pt x="0" y="5013196"/>
                </a:lnTo>
                <a:lnTo>
                  <a:pt x="0" y="630667"/>
                </a:lnTo>
                <a:lnTo>
                  <a:pt x="11075" y="628396"/>
                </a:lnTo>
                <a:cubicBezTo>
                  <a:pt x="23002" y="626376"/>
                  <a:pt x="33255" y="624731"/>
                  <a:pt x="44061" y="621814"/>
                </a:cubicBezTo>
                <a:cubicBezTo>
                  <a:pt x="78982" y="608550"/>
                  <a:pt x="115649" y="579219"/>
                  <a:pt x="136694" y="569633"/>
                </a:cubicBezTo>
                <a:lnTo>
                  <a:pt x="170342" y="564295"/>
                </a:lnTo>
                <a:cubicBezTo>
                  <a:pt x="169880" y="561325"/>
                  <a:pt x="169417" y="558353"/>
                  <a:pt x="168955" y="555382"/>
                </a:cubicBezTo>
                <a:lnTo>
                  <a:pt x="181474" y="554499"/>
                </a:lnTo>
                <a:lnTo>
                  <a:pt x="209440" y="553779"/>
                </a:lnTo>
                <a:cubicBezTo>
                  <a:pt x="226869" y="552113"/>
                  <a:pt x="275442" y="553383"/>
                  <a:pt x="293152" y="549794"/>
                </a:cubicBezTo>
                <a:cubicBezTo>
                  <a:pt x="298104" y="540169"/>
                  <a:pt x="305921" y="534831"/>
                  <a:pt x="315693" y="532248"/>
                </a:cubicBezTo>
                <a:lnTo>
                  <a:pt x="337305" y="531590"/>
                </a:lnTo>
                <a:lnTo>
                  <a:pt x="462252" y="506369"/>
                </a:lnTo>
                <a:lnTo>
                  <a:pt x="479457" y="504341"/>
                </a:lnTo>
                <a:lnTo>
                  <a:pt x="488653" y="496475"/>
                </a:lnTo>
                <a:cubicBezTo>
                  <a:pt x="495751" y="494808"/>
                  <a:pt x="516240" y="495433"/>
                  <a:pt x="522053" y="494343"/>
                </a:cubicBezTo>
                <a:lnTo>
                  <a:pt x="523520" y="489931"/>
                </a:lnTo>
                <a:cubicBezTo>
                  <a:pt x="541965" y="482593"/>
                  <a:pt x="611396" y="458013"/>
                  <a:pt x="632714" y="450319"/>
                </a:cubicBezTo>
                <a:cubicBezTo>
                  <a:pt x="637120" y="456979"/>
                  <a:pt x="646523" y="446165"/>
                  <a:pt x="651426" y="443762"/>
                </a:cubicBezTo>
                <a:cubicBezTo>
                  <a:pt x="652273" y="448286"/>
                  <a:pt x="664268" y="449456"/>
                  <a:pt x="667724" y="445356"/>
                </a:cubicBezTo>
                <a:cubicBezTo>
                  <a:pt x="751466" y="421701"/>
                  <a:pt x="710176" y="468211"/>
                  <a:pt x="757679" y="438363"/>
                </a:cubicBezTo>
                <a:cubicBezTo>
                  <a:pt x="766141" y="436289"/>
                  <a:pt x="773060" y="437997"/>
                  <a:pt x="779159" y="441277"/>
                </a:cubicBezTo>
                <a:lnTo>
                  <a:pt x="788293" y="448081"/>
                </a:lnTo>
                <a:lnTo>
                  <a:pt x="822923" y="434292"/>
                </a:lnTo>
                <a:cubicBezTo>
                  <a:pt x="840014" y="429396"/>
                  <a:pt x="858036" y="426029"/>
                  <a:pt x="876559" y="424306"/>
                </a:cubicBezTo>
                <a:cubicBezTo>
                  <a:pt x="880889" y="433506"/>
                  <a:pt x="895209" y="420068"/>
                  <a:pt x="902011" y="417336"/>
                </a:cubicBezTo>
                <a:cubicBezTo>
                  <a:pt x="902191" y="423390"/>
                  <a:pt x="917419" y="426022"/>
                  <a:pt x="922715" y="420917"/>
                </a:cubicBezTo>
                <a:cubicBezTo>
                  <a:pt x="1035495" y="397234"/>
                  <a:pt x="972839" y="454951"/>
                  <a:pt x="1040139" y="419808"/>
                </a:cubicBezTo>
                <a:cubicBezTo>
                  <a:pt x="1051469" y="417835"/>
                  <a:pt x="1060048" y="420716"/>
                  <a:pt x="1067251" y="425602"/>
                </a:cubicBezTo>
                <a:lnTo>
                  <a:pt x="1080272" y="437887"/>
                </a:lnTo>
                <a:lnTo>
                  <a:pt x="1090219" y="433244"/>
                </a:lnTo>
                <a:cubicBezTo>
                  <a:pt x="1128054" y="432213"/>
                  <a:pt x="1139443" y="444840"/>
                  <a:pt x="1161226" y="431522"/>
                </a:cubicBezTo>
                <a:cubicBezTo>
                  <a:pt x="1194247" y="457797"/>
                  <a:pt x="1182853" y="433812"/>
                  <a:pt x="1207525" y="429257"/>
                </a:cubicBezTo>
                <a:cubicBezTo>
                  <a:pt x="1226951" y="423550"/>
                  <a:pt x="1190923" y="413889"/>
                  <a:pt x="1210030" y="412023"/>
                </a:cubicBezTo>
                <a:cubicBezTo>
                  <a:pt x="1230853" y="418586"/>
                  <a:pt x="1229491" y="397066"/>
                  <a:pt x="1251170" y="405160"/>
                </a:cubicBezTo>
                <a:cubicBezTo>
                  <a:pt x="1246235" y="421478"/>
                  <a:pt x="1293590" y="401251"/>
                  <a:pt x="1295331" y="415400"/>
                </a:cubicBezTo>
                <a:cubicBezTo>
                  <a:pt x="1313247" y="394801"/>
                  <a:pt x="1322885" y="419606"/>
                  <a:pt x="1347118" y="412922"/>
                </a:cubicBezTo>
                <a:cubicBezTo>
                  <a:pt x="1358442" y="405047"/>
                  <a:pt x="1366690" y="403583"/>
                  <a:pt x="1378108" y="411628"/>
                </a:cubicBezTo>
                <a:cubicBezTo>
                  <a:pt x="1430244" y="373345"/>
                  <a:pt x="1410029" y="409382"/>
                  <a:pt x="1459192" y="394137"/>
                </a:cubicBezTo>
                <a:cubicBezTo>
                  <a:pt x="1501499" y="378273"/>
                  <a:pt x="1549591" y="367610"/>
                  <a:pt x="1590120" y="330826"/>
                </a:cubicBezTo>
                <a:cubicBezTo>
                  <a:pt x="1597495" y="320478"/>
                  <a:pt x="1615987" y="316279"/>
                  <a:pt x="1631417" y="321445"/>
                </a:cubicBezTo>
                <a:cubicBezTo>
                  <a:pt x="1634069" y="322335"/>
                  <a:pt x="1636534" y="323476"/>
                  <a:pt x="1638727" y="324828"/>
                </a:cubicBezTo>
                <a:cubicBezTo>
                  <a:pt x="1674229" y="318675"/>
                  <a:pt x="1804005" y="291708"/>
                  <a:pt x="1844438" y="284522"/>
                </a:cubicBezTo>
                <a:cubicBezTo>
                  <a:pt x="1847960" y="297582"/>
                  <a:pt x="1868036" y="273541"/>
                  <a:pt x="1881324" y="281715"/>
                </a:cubicBezTo>
                <a:cubicBezTo>
                  <a:pt x="1890865" y="288925"/>
                  <a:pt x="1899182" y="283313"/>
                  <a:pt x="1908999" y="282556"/>
                </a:cubicBezTo>
                <a:cubicBezTo>
                  <a:pt x="1922050" y="288125"/>
                  <a:pt x="1964084" y="276888"/>
                  <a:pt x="1974956" y="269176"/>
                </a:cubicBezTo>
                <a:cubicBezTo>
                  <a:pt x="2000789" y="242591"/>
                  <a:pt x="2060915" y="260908"/>
                  <a:pt x="2082409" y="240508"/>
                </a:cubicBezTo>
                <a:cubicBezTo>
                  <a:pt x="2090286" y="237431"/>
                  <a:pt x="2098026" y="236104"/>
                  <a:pt x="2105639" y="235866"/>
                </a:cubicBezTo>
                <a:lnTo>
                  <a:pt x="2126992" y="237686"/>
                </a:lnTo>
                <a:lnTo>
                  <a:pt x="2133154" y="243170"/>
                </a:lnTo>
                <a:lnTo>
                  <a:pt x="2146154" y="241550"/>
                </a:lnTo>
                <a:lnTo>
                  <a:pt x="2149901" y="242334"/>
                </a:lnTo>
                <a:cubicBezTo>
                  <a:pt x="2157061" y="243856"/>
                  <a:pt x="2164126" y="245165"/>
                  <a:pt x="2171100" y="245607"/>
                </a:cubicBezTo>
                <a:cubicBezTo>
                  <a:pt x="2161432" y="217726"/>
                  <a:pt x="2228843" y="244778"/>
                  <a:pt x="2209148" y="222443"/>
                </a:cubicBezTo>
                <a:cubicBezTo>
                  <a:pt x="2245795" y="220027"/>
                  <a:pt x="2217435" y="199404"/>
                  <a:pt x="2261889" y="218750"/>
                </a:cubicBezTo>
                <a:cubicBezTo>
                  <a:pt x="2318421" y="194794"/>
                  <a:pt x="2408342" y="201713"/>
                  <a:pt x="2452315" y="166117"/>
                </a:cubicBezTo>
                <a:cubicBezTo>
                  <a:pt x="2447016" y="179502"/>
                  <a:pt x="2471204" y="189377"/>
                  <a:pt x="2487710" y="182485"/>
                </a:cubicBezTo>
                <a:cubicBezTo>
                  <a:pt x="2469218" y="234964"/>
                  <a:pt x="2552592" y="134331"/>
                  <a:pt x="2567870" y="169640"/>
                </a:cubicBezTo>
                <a:cubicBezTo>
                  <a:pt x="2567993" y="136603"/>
                  <a:pt x="2641492" y="79264"/>
                  <a:pt x="2677053" y="105731"/>
                </a:cubicBezTo>
                <a:cubicBezTo>
                  <a:pt x="2730362" y="98156"/>
                  <a:pt x="2767701" y="70180"/>
                  <a:pt x="2823914" y="80085"/>
                </a:cubicBezTo>
                <a:cubicBezTo>
                  <a:pt x="2825573" y="75636"/>
                  <a:pt x="2828354" y="71885"/>
                  <a:pt x="2831912" y="68644"/>
                </a:cubicBezTo>
                <a:lnTo>
                  <a:pt x="2843870" y="60725"/>
                </a:lnTo>
                <a:lnTo>
                  <a:pt x="2846217" y="61243"/>
                </a:lnTo>
                <a:cubicBezTo>
                  <a:pt x="2855406" y="61177"/>
                  <a:pt x="2860075" y="59230"/>
                  <a:pt x="2862745" y="56460"/>
                </a:cubicBezTo>
                <a:lnTo>
                  <a:pt x="2864596" y="52436"/>
                </a:lnTo>
                <a:lnTo>
                  <a:pt x="2875381" y="48221"/>
                </a:lnTo>
                <a:lnTo>
                  <a:pt x="2895139" y="37404"/>
                </a:lnTo>
                <a:lnTo>
                  <a:pt x="2900232" y="37736"/>
                </a:lnTo>
                <a:lnTo>
                  <a:pt x="2932205" y="25091"/>
                </a:lnTo>
                <a:lnTo>
                  <a:pt x="2933310" y="26034"/>
                </a:lnTo>
                <a:cubicBezTo>
                  <a:pt x="2936512" y="27864"/>
                  <a:pt x="2940256" y="28670"/>
                  <a:pt x="2945218" y="27359"/>
                </a:cubicBezTo>
                <a:cubicBezTo>
                  <a:pt x="2947316" y="45762"/>
                  <a:pt x="2952012" y="32829"/>
                  <a:pt x="2966465" y="27335"/>
                </a:cubicBezTo>
                <a:cubicBezTo>
                  <a:pt x="2972951" y="54691"/>
                  <a:pt x="3008144" y="29186"/>
                  <a:pt x="3023668" y="41123"/>
                </a:cubicBezTo>
                <a:cubicBezTo>
                  <a:pt x="3034143" y="36470"/>
                  <a:pt x="3045337" y="32050"/>
                  <a:pt x="3057077" y="28063"/>
                </a:cubicBezTo>
                <a:lnTo>
                  <a:pt x="3151915" y="24461"/>
                </a:lnTo>
                <a:lnTo>
                  <a:pt x="3251671" y="44793"/>
                </a:lnTo>
                <a:cubicBezTo>
                  <a:pt x="3288430" y="44614"/>
                  <a:pt x="3320402" y="52254"/>
                  <a:pt x="3351400" y="45905"/>
                </a:cubicBezTo>
                <a:cubicBezTo>
                  <a:pt x="3364152" y="52066"/>
                  <a:pt x="3376107" y="54432"/>
                  <a:pt x="3387481" y="44661"/>
                </a:cubicBezTo>
                <a:cubicBezTo>
                  <a:pt x="3421834" y="47236"/>
                  <a:pt x="3430384" y="60743"/>
                  <a:pt x="3451923" y="49700"/>
                </a:cubicBezTo>
                <a:cubicBezTo>
                  <a:pt x="3471592" y="71444"/>
                  <a:pt x="3472580" y="62993"/>
                  <a:pt x="3481520" y="56505"/>
                </a:cubicBezTo>
                <a:lnTo>
                  <a:pt x="3482804" y="56030"/>
                </a:lnTo>
                <a:lnTo>
                  <a:pt x="3485495" y="59139"/>
                </a:lnTo>
                <a:lnTo>
                  <a:pt x="3490972" y="60504"/>
                </a:lnTo>
                <a:lnTo>
                  <a:pt x="3505835" y="59295"/>
                </a:lnTo>
                <a:lnTo>
                  <a:pt x="3511410" y="58026"/>
                </a:lnTo>
                <a:cubicBezTo>
                  <a:pt x="3515254" y="57455"/>
                  <a:pt x="3517816" y="57465"/>
                  <a:pt x="3519598" y="57901"/>
                </a:cubicBezTo>
                <a:lnTo>
                  <a:pt x="3519807" y="58156"/>
                </a:lnTo>
                <a:lnTo>
                  <a:pt x="3527466" y="57534"/>
                </a:lnTo>
                <a:cubicBezTo>
                  <a:pt x="3540383" y="55888"/>
                  <a:pt x="3552942" y="53726"/>
                  <a:pt x="3564889" y="51208"/>
                </a:cubicBezTo>
                <a:cubicBezTo>
                  <a:pt x="3575289" y="65525"/>
                  <a:pt x="3619274" y="47602"/>
                  <a:pt x="3614922" y="75022"/>
                </a:cubicBezTo>
                <a:cubicBezTo>
                  <a:pt x="3631051" y="72436"/>
                  <a:pt x="3640626" y="60912"/>
                  <a:pt x="3635506" y="78936"/>
                </a:cubicBezTo>
                <a:cubicBezTo>
                  <a:pt x="3640824" y="78600"/>
                  <a:pt x="3644132" y="80065"/>
                  <a:pt x="3646525" y="82411"/>
                </a:cubicBezTo>
                <a:lnTo>
                  <a:pt x="3647224" y="83521"/>
                </a:lnTo>
                <a:lnTo>
                  <a:pt x="3683100" y="77327"/>
                </a:lnTo>
                <a:lnTo>
                  <a:pt x="3687901" y="78590"/>
                </a:lnTo>
                <a:lnTo>
                  <a:pt x="3711234" y="71883"/>
                </a:lnTo>
                <a:lnTo>
                  <a:pt x="3723318" y="69843"/>
                </a:lnTo>
                <a:lnTo>
                  <a:pt x="3726677" y="66330"/>
                </a:lnTo>
                <a:cubicBezTo>
                  <a:pt x="3730335" y="64168"/>
                  <a:pt x="3735615" y="63170"/>
                  <a:pt x="3744535" y="64808"/>
                </a:cubicBezTo>
                <a:lnTo>
                  <a:pt x="3746608" y="65740"/>
                </a:lnTo>
                <a:lnTo>
                  <a:pt x="3761262" y="60365"/>
                </a:lnTo>
                <a:cubicBezTo>
                  <a:pt x="3765968" y="57919"/>
                  <a:pt x="3770117" y="54839"/>
                  <a:pt x="3773451" y="50884"/>
                </a:cubicBezTo>
                <a:cubicBezTo>
                  <a:pt x="3824036" y="70790"/>
                  <a:pt x="3871065" y="50900"/>
                  <a:pt x="3925626" y="53519"/>
                </a:cubicBezTo>
                <a:cubicBezTo>
                  <a:pt x="3949771" y="85474"/>
                  <a:pt x="4043223" y="44139"/>
                  <a:pt x="4056184" y="12503"/>
                </a:cubicBezTo>
                <a:cubicBezTo>
                  <a:pt x="4056987" y="40004"/>
                  <a:pt x="4124598" y="1322"/>
                  <a:pt x="4142196" y="3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2F0202D-38F3-8A88-2547-1AB66976D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895588"/>
              </p:ext>
            </p:extLst>
          </p:nvPr>
        </p:nvGraphicFramePr>
        <p:xfrm>
          <a:off x="1050925" y="2504941"/>
          <a:ext cx="9810750" cy="3749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D7EF6-128C-15DE-D5DC-3D0C1B83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3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D58B8-47B4-9287-822E-36926E3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6" y="979714"/>
            <a:ext cx="5320206" cy="2807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dirty="0"/>
              <a:t>Rückblick</a:t>
            </a:r>
            <a:br>
              <a:rPr lang="de-DE" b="1" dirty="0"/>
            </a:br>
            <a:endParaRPr lang="en-US" dirty="0"/>
          </a:p>
        </p:txBody>
      </p:sp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4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FEDC1-780D-DC4E-C9BB-76AE1213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Rückblick der vergangenen Woche</a:t>
            </a:r>
            <a:br>
              <a:rPr lang="en-US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D160DB-B7E6-9F26-D739-4C94980E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Verwendung von Fortgeschrittenen Analyseverfahren</a:t>
            </a:r>
          </a:p>
          <a:p>
            <a:r>
              <a:rPr lang="de-DE" dirty="0"/>
              <a:t>Schätzung der Sterbefälle für das Jahr 2021 ohne Ausbruch von Covid-19</a:t>
            </a:r>
          </a:p>
          <a:p>
            <a:r>
              <a:rPr lang="de-DE" dirty="0"/>
              <a:t>Methoden Linearer Regression und Gradient </a:t>
            </a:r>
            <a:r>
              <a:rPr lang="de-DE" dirty="0" err="1"/>
              <a:t>Boosting</a:t>
            </a:r>
            <a:r>
              <a:rPr lang="de-DE" dirty="0"/>
              <a:t> </a:t>
            </a:r>
            <a:r>
              <a:rPr lang="de-DE" dirty="0" err="1"/>
              <a:t>Regession</a:t>
            </a:r>
            <a:r>
              <a:rPr lang="de-DE" dirty="0"/>
              <a:t> </a:t>
            </a:r>
          </a:p>
          <a:p>
            <a:r>
              <a:rPr lang="de-DE" dirty="0"/>
              <a:t>Mittlere absoluter Fehler 456</a:t>
            </a:r>
          </a:p>
          <a:p>
            <a:r>
              <a:rPr lang="de-DE" dirty="0"/>
              <a:t>Geschätzte Sterbefälle 131.051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Grippe vs. Covid-19</a:t>
            </a:r>
          </a:p>
          <a:p>
            <a:r>
              <a:rPr lang="de-DE" dirty="0"/>
              <a:t>Vergleich von rohen Sterbefällen </a:t>
            </a:r>
          </a:p>
          <a:p>
            <a:r>
              <a:rPr lang="de-DE" dirty="0"/>
              <a:t>keine Altersbereinigung </a:t>
            </a:r>
          </a:p>
          <a:p>
            <a:endParaRPr lang="de-DE" dirty="0"/>
          </a:p>
          <a:p>
            <a:pPr lvl="1"/>
            <a:r>
              <a:rPr lang="de-DE" dirty="0"/>
              <a:t>	Nachholen von einfacher Schätzung mittels </a:t>
            </a:r>
            <a:r>
              <a:rPr lang="de-DE" dirty="0" err="1"/>
              <a:t>Comparative</a:t>
            </a:r>
            <a:r>
              <a:rPr lang="de-DE" dirty="0"/>
              <a:t> </a:t>
            </a:r>
            <a:r>
              <a:rPr lang="de-DE" dirty="0" err="1"/>
              <a:t>Mortality</a:t>
            </a:r>
            <a:r>
              <a:rPr lang="de-DE" dirty="0"/>
              <a:t> Ratio 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	Vergleich Grippe vs. Covid-19 anhand der Sterblichkeit altersbereinigter Daten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AD68DA-2A1A-DB25-A300-3D133B3E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/>
          </a:p>
        </p:txBody>
      </p:sp>
      <p:pic>
        <p:nvPicPr>
          <p:cNvPr id="6" name="Grafik 5" descr="Pfeil nach rechts mit einfarbiger Füllung">
            <a:extLst>
              <a:ext uri="{FF2B5EF4-FFF2-40B4-BE49-F238E27FC236}">
                <a16:creationId xmlns:a16="http://schemas.microsoft.com/office/drawing/2014/main" id="{D3B64802-C9B5-0627-F827-576FC3DAA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693" y="5165521"/>
            <a:ext cx="685800" cy="685800"/>
          </a:xfrm>
          <a:prstGeom prst="rect">
            <a:avLst/>
          </a:prstGeom>
        </p:spPr>
      </p:pic>
      <p:pic>
        <p:nvPicPr>
          <p:cNvPr id="7" name="Grafik 6" descr="Pfeil nach rechts mit einfarbiger Füllung">
            <a:extLst>
              <a:ext uri="{FF2B5EF4-FFF2-40B4-BE49-F238E27FC236}">
                <a16:creationId xmlns:a16="http://schemas.microsoft.com/office/drawing/2014/main" id="{48AB5E90-58DE-6FB2-0BBD-62BA9F5C3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693" y="5676696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6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D58B8-47B4-9287-822E-36926E3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6" y="979714"/>
            <a:ext cx="5320206" cy="2807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dirty="0"/>
              <a:t>Analyse der Sterbefälle</a:t>
            </a:r>
            <a:br>
              <a:rPr lang="de-DE" b="1" dirty="0"/>
            </a:br>
            <a:endParaRPr lang="en-US" dirty="0"/>
          </a:p>
        </p:txBody>
      </p:sp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04CAC-767F-5848-4B4F-5E61504F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der rohen Sterbefälle vs. Altersbereinigte Sterbefälle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D26E62-BB96-39A6-78A2-AC6E51B2F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089115"/>
            <a:ext cx="4905302" cy="4428753"/>
          </a:xfrm>
        </p:spPr>
        <p:txBody>
          <a:bodyPr/>
          <a:lstStyle/>
          <a:p>
            <a:r>
              <a:rPr lang="de-DE" dirty="0"/>
              <a:t>Direkte Altersbereinigung </a:t>
            </a:r>
          </a:p>
          <a:p>
            <a:r>
              <a:rPr lang="de-DE" dirty="0"/>
              <a:t>Entzerrung der Daten </a:t>
            </a:r>
          </a:p>
          <a:p>
            <a:r>
              <a:rPr lang="de-DE" dirty="0"/>
              <a:t>Referenzjahr 2020</a:t>
            </a:r>
          </a:p>
          <a:p>
            <a:r>
              <a:rPr lang="de-DE" dirty="0"/>
              <a:t>Daten von 2000-2020 verwendet </a:t>
            </a:r>
          </a:p>
          <a:p>
            <a:r>
              <a:rPr lang="de-DE" dirty="0"/>
              <a:t>14 Altersgruppen von 0-30 bis über 95</a:t>
            </a:r>
          </a:p>
          <a:p>
            <a:r>
              <a:rPr lang="de-DE" dirty="0"/>
              <a:t>Formel: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B832D2-9089-D2ED-CAFC-3677DDCA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2D8B08D7-54FD-9B64-3B0D-CBA8F19F1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991364"/>
              </p:ext>
            </p:extLst>
          </p:nvPr>
        </p:nvGraphicFramePr>
        <p:xfrm>
          <a:off x="5956181" y="2074243"/>
          <a:ext cx="4644572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459268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734203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708479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45345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Jahr 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9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Altersgruppe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Anzahl der Toten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Rate pro 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5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7.000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6.000.000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3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30-60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20.000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5.500.000</a:t>
                      </a:r>
                    </a:p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1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60+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120.000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2.500.000</a:t>
                      </a:r>
                    </a:p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147.000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14.000.000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205656"/>
                  </a:ext>
                </a:extLst>
              </a:tr>
            </a:tbl>
          </a:graphicData>
        </a:graphic>
      </p:graphicFrame>
      <p:pic>
        <p:nvPicPr>
          <p:cNvPr id="9" name="Google Shape;148;p24">
            <a:extLst>
              <a:ext uri="{FF2B5EF4-FFF2-40B4-BE49-F238E27FC236}">
                <a16:creationId xmlns:a16="http://schemas.microsoft.com/office/drawing/2014/main" id="{630AC73E-16F7-379A-ADC0-E2EE603839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653" y="4633449"/>
            <a:ext cx="1986059" cy="6705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4748426-7D12-79EA-4E23-FB06569ED956}"/>
              </a:ext>
            </a:extLst>
          </p:cNvPr>
          <p:cNvSpPr txBox="1"/>
          <p:nvPr/>
        </p:nvSpPr>
        <p:spPr>
          <a:xfrm>
            <a:off x="1345653" y="530403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Bembo" panose="02020502050201020203" pitchFamily="18" charset="0"/>
              </a:rPr>
              <a:t>Abs = Altersbereinigte Sterberate</a:t>
            </a:r>
          </a:p>
          <a:p>
            <a:r>
              <a:rPr lang="de-DE" sz="1200" dirty="0">
                <a:latin typeface="Bembo" panose="02020502050201020203" pitchFamily="18" charset="0"/>
              </a:rPr>
              <a:t>ASX = Anzahl Personen der Standardbevölkerung in Altersgruppe x</a:t>
            </a:r>
          </a:p>
          <a:p>
            <a:r>
              <a:rPr lang="de-DE" sz="1200" dirty="0" err="1">
                <a:latin typeface="Bembo" panose="02020502050201020203" pitchFamily="18" charset="0"/>
              </a:rPr>
              <a:t>subx</a:t>
            </a:r>
            <a:r>
              <a:rPr lang="de-DE" sz="1200" dirty="0">
                <a:latin typeface="Bembo" panose="02020502050201020203" pitchFamily="18" charset="0"/>
              </a:rPr>
              <a:t> = Sterberate untersuchte Bevölkerung in Altersgruppe x </a:t>
            </a:r>
          </a:p>
          <a:p>
            <a:endParaRPr lang="de-DE" sz="1200" dirty="0">
              <a:latin typeface="Bembo" panose="02020502050201020203" pitchFamily="18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de-DE" sz="1200" dirty="0">
                <a:solidFill>
                  <a:schemeClr val="dk1"/>
                </a:solidFill>
                <a:latin typeface="Bembo" panose="02020502050201020203" pitchFamily="18" charset="0"/>
              </a:rPr>
              <a:t>große Buchstaben = Standardbevölkerung</a:t>
            </a:r>
            <a:endParaRPr lang="de-DE" sz="1200" dirty="0">
              <a:latin typeface="Bembo" panose="02020502050201020203" pitchFamily="18" charset="0"/>
            </a:endParaRPr>
          </a:p>
          <a:p>
            <a:r>
              <a:rPr lang="de-DE" sz="1200" dirty="0">
                <a:latin typeface="Bembo" panose="02020502050201020203" pitchFamily="18" charset="0"/>
              </a:rPr>
              <a:t>kleine Buchstaben = untersuchte Bevölkerung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30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4CDFC-D6B8-C5E8-0924-694546B0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Analyse der rohen Sterbefälle vs. Altersbereinigte Sterbefälle</a:t>
            </a:r>
            <a:endParaRPr lang="de-DE" dirty="0"/>
          </a:p>
        </p:txBody>
      </p:sp>
      <p:pic>
        <p:nvPicPr>
          <p:cNvPr id="6" name="Inhaltsplatzhalter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3C3C0C22-6DD2-341F-302D-73AC4F7B0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/>
          <a:stretch/>
        </p:blipFill>
        <p:spPr>
          <a:xfrm>
            <a:off x="1050879" y="2101938"/>
            <a:ext cx="9471921" cy="3251982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6825C7-1D13-5FDC-BD02-B2C19DB4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4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04CAC-767F-5848-4B4F-5E61504F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500" dirty="0"/>
              <a:t>Analyse der rohen Sterbefälle vs. Altersbereinigte Sterbefälle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B832D2-9089-D2ED-CAFC-3677DDCA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DF514EA5-1D97-9276-8322-E7D7BAEDB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9" y="1819274"/>
            <a:ext cx="8293415" cy="4429125"/>
          </a:xfrm>
        </p:spPr>
      </p:pic>
    </p:spTree>
    <p:extLst>
      <p:ext uri="{BB962C8B-B14F-4D97-AF65-F5344CB8AC3E}">
        <p14:creationId xmlns:p14="http://schemas.microsoft.com/office/powerpoint/2010/main" val="184556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D58B8-47B4-9287-822E-36926E3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6" y="979714"/>
            <a:ext cx="5320206" cy="2807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dirty="0" err="1"/>
              <a:t>Comparative</a:t>
            </a:r>
            <a:r>
              <a:rPr lang="de-DE" dirty="0"/>
              <a:t> </a:t>
            </a:r>
            <a:r>
              <a:rPr lang="de-DE" dirty="0" err="1"/>
              <a:t>Mortality</a:t>
            </a:r>
            <a:r>
              <a:rPr lang="de-DE" dirty="0"/>
              <a:t> Ratio</a:t>
            </a:r>
            <a:br>
              <a:rPr lang="de-DE" b="1" dirty="0"/>
            </a:br>
            <a:endParaRPr lang="en-US" dirty="0"/>
          </a:p>
        </p:txBody>
      </p:sp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8808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Archivieren</Template>
  <TotalTime>0</TotalTime>
  <Words>520</Words>
  <Application>Microsoft Office PowerPoint</Application>
  <PresentationFormat>Breitbild</PresentationFormat>
  <Paragraphs>144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Bembo</vt:lpstr>
      <vt:lpstr>Calibri</vt:lpstr>
      <vt:lpstr>Cambria Math</vt:lpstr>
      <vt:lpstr>ArchiveVTI</vt:lpstr>
      <vt:lpstr>PowerPoint-Präsentation</vt:lpstr>
      <vt:lpstr>Inhalt</vt:lpstr>
      <vt:lpstr>Rückblick </vt:lpstr>
      <vt:lpstr>Rückblick der vergangenen Woche </vt:lpstr>
      <vt:lpstr>Analyse der Sterbefälle </vt:lpstr>
      <vt:lpstr>Analyse der rohen Sterbefälle vs. Altersbereinigte Sterbefälle</vt:lpstr>
      <vt:lpstr>Analyse der rohen Sterbefälle vs. Altersbereinigte Sterbefälle</vt:lpstr>
      <vt:lpstr>Analyse der rohen Sterbefälle vs. Altersbereinigte Sterbefälle</vt:lpstr>
      <vt:lpstr>Comparative Mortality Ratio </vt:lpstr>
      <vt:lpstr>Comparative Mortality Ratio (CMR) </vt:lpstr>
      <vt:lpstr>Comparative Mortality Ratio (CMR)</vt:lpstr>
      <vt:lpstr>Corona vs. Grippe </vt:lpstr>
      <vt:lpstr>Corona vs. Grippe altersbereinigt  </vt:lpstr>
      <vt:lpstr>Corona vs. Grippe altersbereinigt  </vt:lpstr>
      <vt:lpstr>Ausblick </vt:lpstr>
      <vt:lpstr>Ausblick 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Sickmiller</dc:creator>
  <cp:lastModifiedBy>Mike Sickmiller</cp:lastModifiedBy>
  <cp:revision>13</cp:revision>
  <dcterms:created xsi:type="dcterms:W3CDTF">2022-05-02T21:03:47Z</dcterms:created>
  <dcterms:modified xsi:type="dcterms:W3CDTF">2022-05-03T09:39:37Z</dcterms:modified>
</cp:coreProperties>
</file>