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9" r:id="rId3"/>
    <p:sldId id="260" r:id="rId4"/>
    <p:sldId id="264" r:id="rId5"/>
    <p:sldId id="265" r:id="rId6"/>
    <p:sldId id="272" r:id="rId7"/>
    <p:sldId id="275" r:id="rId8"/>
    <p:sldId id="271" r:id="rId9"/>
    <p:sldId id="276" r:id="rId10"/>
    <p:sldId id="279" r:id="rId11"/>
    <p:sldId id="277" r:id="rId12"/>
    <p:sldId id="278" r:id="rId13"/>
    <p:sldId id="268" r:id="rId14"/>
    <p:sldId id="266" r:id="rId15"/>
    <p:sldId id="270" r:id="rId16"/>
    <p:sldId id="280" r:id="rId17"/>
    <p:sldId id="281" r:id="rId18"/>
    <p:sldId id="282" r:id="rId19"/>
    <p:sldId id="283" r:id="rId20"/>
    <p:sldId id="284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242"/>
    <a:srgbClr val="3771A1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084" autoAdjust="0"/>
  </p:normalViewPr>
  <p:slideViewPr>
    <p:cSldViewPr snapToGrid="0">
      <p:cViewPr>
        <p:scale>
          <a:sx n="75" d="100"/>
          <a:sy n="75" d="100"/>
        </p:scale>
        <p:origin x="250" y="4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35E2A-BBE9-F20F-7703-ED08F49B16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0ED80F1-AAFD-D8F9-2EC1-15B766F129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BBBCF2-36C9-DA77-4D1E-DDFD9C12B4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06581E-6DF0-4163-10E9-D9ED6918A4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6227482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B256E6-7DF3-137B-98F4-D7C2EF9CF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68F629-9B9C-0242-8401-171A58756B4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2209969-04D3-9704-EFF6-AFF6BC6529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67927F-F354-AB95-A682-5693EABD1A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8147526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AC4E24-2A26-27B2-92F6-3646A314C3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7BF7BC-D0CB-53FD-2E58-849921DA37E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42AEC8-EE02-EAE4-EBD8-A6627C0BCC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BCCD9-3515-4673-F723-D99107DD83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6987246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220CCE-8A21-3228-709A-BB4917A5FA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DE7E0D-303F-5433-2510-174046506F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9613902-09B9-8722-94E4-197746D944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67D31E-FD98-6410-7353-0B74FB3494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978411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9EB1C-2FBA-E307-F150-74A740CFE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34C920-4FF6-79ED-AA16-3AC3AE4682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9E91B41-E222-DF63-5F31-75E57BCA17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52882-83A0-1670-61EF-F3E24B3F31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9914363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746048-D08F-5544-634C-77A0774D9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846C94-367B-FB13-5D8B-5E1E8049131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764A300-1FF8-7F16-BDB9-94E38B3D99A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7ED-B8EE-97D5-A99E-A385915B4C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2062745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84EC-A9C6-E37F-DC3F-624F6CD5AC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9C92DB-1BDD-3148-7C6C-25CF5BC2FA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1034CA-53D9-CF01-07F5-B32561A451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1C6D23-52B6-1C5C-ACBC-FF13037C77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0407411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7C042B-5579-6D0E-6451-065A5F3442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39944-C067-99EE-E5B2-547BBAFE6D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4B74D97-BC15-EEC0-DE48-88A1E7CB5E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1BA8C7-7945-5373-F597-CE9D269B08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895440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06256-5468-68BC-9C0D-5A8982D641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632DFA-2FDF-DC46-D4AB-5A27E0BEFC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E8798D-0EE3-32F3-9FB2-A3343946A4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74A1B5-E73E-67CD-7848-D262A7C4B3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8482544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E65A06-CD4E-E3C1-366E-EED58EC66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F0D100-64DB-3955-46F5-05450344CA3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7C25DF-3065-25D2-912B-E7C3164D77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3FDDA-6D75-A370-AB4C-C1B57D495D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481271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D7D1F6-67DE-DEE7-83F6-A2630DF20F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4A980C-D109-93AF-755C-A0397C9F3E7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3984B89-2BED-7106-39A4-33F8E871D2D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4407AB-6014-EC5D-C423-F68B1365BE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528477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44B-ED2E-E409-E5FA-17C7D969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EC3B-C249-8382-6E65-0C13D479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18FE-1D26-853A-98B1-3A14DD69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B8AD-B3CE-A358-1538-B4E9486F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04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A238EA-43D2-783A-4926-791A9A5C48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DA4632-639E-94A9-5426-D918DF0AA29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CEBC60-09BF-6B89-1AC2-7CCCD1AAE1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C40801-0481-279F-8A78-40C09F8806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726426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41D9EC-1BCC-BDC2-9BB7-CBC86243EC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270555-CE20-E76E-B28F-05FCF78A4A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94D91-C610-5B02-F8F2-0A266B9CC2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FB935A-115D-8BEA-23AF-7794C816F3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633186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B71A-1893-4631-FC9B-CECFD5DE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C341-B86F-FEDB-7191-6B9675217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A24A4-75A0-77D1-1337-DA3AF822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8FE2-E16F-CE19-DE6B-47C36F15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0183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AA1200-9D7D-902B-5BB8-CE47D9CA1D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9AE1B0B-9DCB-C1DB-5DF1-4D611F4829D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EC13D-D438-4D8B-8C56-74739EA90B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DFBF45-D32C-22FF-DC7E-5016F3D9716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1615876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E0CF2E-6784-6A72-402A-BC3992C3FC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454614-D43E-33FA-21E2-8D7EE9B884B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095281-CA57-14E8-039D-092C0F2F82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FA2A2-AEF0-0241-3A6B-78E3C1FF13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544002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92D897-4903-917A-90EE-6817CA5C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7E3D0B-2CBD-77AC-8553-0A32F0D8C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16B87D-A7DB-1661-2AB1-AEA000A1A0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D20690-F6C0-D6DD-B454-12E8BE29F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325048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2025-02-14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48888C-A7E3-8033-2539-2F91D9023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40236" y="1568456"/>
            <a:ext cx="7595857" cy="1760537"/>
          </a:xfrm>
        </p:spPr>
        <p:txBody>
          <a:bodyPr>
            <a:normAutofit fontScale="90000"/>
          </a:bodyPr>
          <a:lstStyle/>
          <a:p>
            <a:pPr algn="l"/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1.1</a:t>
            </a:r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:</a:t>
            </a:r>
            <a:br>
              <a:rPr lang="en-US" b="1" dirty="0">
                <a:solidFill>
                  <a:srgbClr val="3771A1"/>
                </a:solidFill>
                <a:latin typeface="Bierstadt" panose="020B0004020202020204" pitchFamily="34" charset="0"/>
              </a:rPr>
            </a:br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Introduction to Python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1" y="5346506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26" name="Picture 25" descr="A cartoon of a person jumping over a mountain&#10;&#10;Description automatically generated">
            <a:extLst>
              <a:ext uri="{FF2B5EF4-FFF2-40B4-BE49-F238E27FC236}">
                <a16:creationId xmlns:a16="http://schemas.microsoft.com/office/drawing/2014/main" id="{87633B71-7624-962A-1869-B5889C8FEA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621" y="107419"/>
            <a:ext cx="4453330" cy="5055131"/>
          </a:xfrm>
          <a:prstGeom prst="rect">
            <a:avLst/>
          </a:prstGeom>
        </p:spPr>
      </p:pic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60E59A1-C23A-D524-B762-650077D051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FF73728-813E-513D-8D81-9356FEE95208}"/>
              </a:ext>
            </a:extLst>
          </p:cNvPr>
          <p:cNvSpPr/>
          <p:nvPr/>
        </p:nvSpPr>
        <p:spPr>
          <a:xfrm>
            <a:off x="0" y="543078"/>
            <a:ext cx="1163781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FC8A218-6391-1F98-263F-81CABEBCA4E5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6A51D7F-205A-3157-5281-70B67F88E4C0}"/>
              </a:ext>
            </a:extLst>
          </p:cNvPr>
          <p:cNvSpPr/>
          <p:nvPr/>
        </p:nvSpPr>
        <p:spPr>
          <a:xfrm>
            <a:off x="2950305" y="2506380"/>
            <a:ext cx="6291389" cy="195400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FA4450-BF17-8E9D-F073-506647E5AB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4" y="2596805"/>
            <a:ext cx="6113855" cy="186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Print the digits from 1 to 10 with each digit on a new line: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CE1AB68E-366D-CC72-907D-D5BBFF3F3032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B0144AD7-7CED-20EE-5FE0-02C1CE9366E8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288E39-BBBC-D9BE-F09C-086D5E5AB5E0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Special Text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214A763B-7C86-6F13-8895-A6E502249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1442" y="3686242"/>
            <a:ext cx="6260252" cy="352139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3CEBED9-2C6D-9773-7359-A3BA899659D0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9DFD8536-717A-2F4A-F3EE-A46C390E14BB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37C1DD9-AC2B-82B6-5D72-D9D63C21F097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7982B4FA-B425-B2BF-B08B-2969087759FA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98E829D3-75E5-2AF5-D83A-8D2E75D218D3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898638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489D6A0-157C-8F67-B354-F9BF8E9A4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4272BBB-F6FE-300D-1B69-B5101957F14D}"/>
              </a:ext>
            </a:extLst>
          </p:cNvPr>
          <p:cNvSpPr/>
          <p:nvPr/>
        </p:nvSpPr>
        <p:spPr>
          <a:xfrm>
            <a:off x="-1" y="543078"/>
            <a:ext cx="11646131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96AF957-FDDA-92A7-39D9-38F7152EC175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EDFBAC9-455B-5A23-3B77-72431BAD8297}"/>
              </a:ext>
            </a:extLst>
          </p:cNvPr>
          <p:cNvSpPr/>
          <p:nvPr/>
        </p:nvSpPr>
        <p:spPr>
          <a:xfrm>
            <a:off x="2944592" y="2281356"/>
            <a:ext cx="6291389" cy="247448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BE8B52-28C3-20C4-A6FB-651C820A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39071" y="2751667"/>
            <a:ext cx="6113855" cy="186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Try another challenge</a:t>
            </a:r>
          </a:p>
          <a:p>
            <a:pPr marL="0" indent="0">
              <a:buNone/>
            </a:pPr>
            <a:r>
              <a:rPr lang="en-US" sz="3600" dirty="0"/>
              <a:t>Print the following phrase:</a:t>
            </a:r>
          </a:p>
          <a:p>
            <a:pPr marL="0" indent="0">
              <a:buNone/>
            </a:pPr>
            <a:r>
              <a:rPr lang="en-US" sz="3600" dirty="0"/>
              <a:t>“Bolts\Nuts”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1B0E8EC4-45D5-F7CE-B987-D1EF33B74054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E5BDEAB4-A3F1-E59B-6075-EFCA2868AD8B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1346D64-EECD-CB18-C2C8-E6EAB7700D2F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Special Text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95B2762-702D-5020-FF8F-7A3D17695FEA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8649A7C6-EEAA-51C9-349A-9C80B10065B4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E39A0F6B-B4D2-DF01-20F5-BC0C49829F4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07390F9D-3AA9-7253-0DB8-D7C031DDC3C1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09A7C0DD-698B-2CA7-D0C0-98237A0EE3E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2761224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E705981-3DF5-8BDE-4AE3-E304DA63B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751E5C0-9EFA-3857-39E3-5B75FB6BB43F}"/>
              </a:ext>
            </a:extLst>
          </p:cNvPr>
          <p:cNvSpPr/>
          <p:nvPr/>
        </p:nvSpPr>
        <p:spPr>
          <a:xfrm>
            <a:off x="0" y="543078"/>
            <a:ext cx="11629505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E4861EB-793B-FA41-7B89-243E7AE16526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1867A3C-254F-6EEC-FB37-30DD35F586ED}"/>
              </a:ext>
            </a:extLst>
          </p:cNvPr>
          <p:cNvSpPr/>
          <p:nvPr/>
        </p:nvSpPr>
        <p:spPr>
          <a:xfrm>
            <a:off x="2950305" y="2058676"/>
            <a:ext cx="6291389" cy="3166468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5A0288C5-10CE-C669-37E5-875547136B91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4D1C8FAC-F23B-D8B4-97BE-75300EBF25C6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BB8971-50AF-4A40-70EB-FCF2E58093AD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Special Text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70254FE-CB81-82D3-7FF4-A6C4BCB97CD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7996"/>
          <a:stretch/>
        </p:blipFill>
        <p:spPr>
          <a:xfrm>
            <a:off x="3038375" y="2934151"/>
            <a:ext cx="6133167" cy="637824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975A374E-91D4-E13A-AF65-1D4D2CD6002F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14524"/>
          <a:stretch/>
        </p:blipFill>
        <p:spPr>
          <a:xfrm>
            <a:off x="3038375" y="2234539"/>
            <a:ext cx="6179933" cy="5333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6F6FB8B8-1BB9-21C9-C427-1123F375352C}"/>
              </a:ext>
            </a:extLst>
          </p:cNvPr>
          <p:cNvSpPr txBox="1"/>
          <p:nvPr/>
        </p:nvSpPr>
        <p:spPr>
          <a:xfrm>
            <a:off x="3038375" y="3855043"/>
            <a:ext cx="604414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The second method uses two different quoting methods (“ and ‘) which is why there is no error in the code.</a:t>
            </a:r>
            <a:endParaRPr lang="en-CA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73473AE-7AA9-9D33-AEC6-BC5CD0140D24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08389222-FEE0-A540-29C7-A3245209DD7D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94758A92-DA49-1F91-A2DD-FB571E4C31F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Teardrop 16">
            <a:extLst>
              <a:ext uri="{FF2B5EF4-FFF2-40B4-BE49-F238E27FC236}">
                <a16:creationId xmlns:a16="http://schemas.microsoft.com/office/drawing/2014/main" id="{DBC0BE3D-A0D1-739A-B76E-AFF44A1F0172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DD73432A-3AF3-01C2-9A43-EDEE3C5F2B05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59701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1B6D219-F6D8-EB68-975B-D6B9D6EC1A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F6ABB4B-2BE0-E75C-71B0-2F32C1CACD97}"/>
              </a:ext>
            </a:extLst>
          </p:cNvPr>
          <p:cNvSpPr/>
          <p:nvPr/>
        </p:nvSpPr>
        <p:spPr>
          <a:xfrm>
            <a:off x="-1" y="543078"/>
            <a:ext cx="11696007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6A19EF4-6A1E-FD1C-D5B3-8127B602913C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7FE4C77-3183-35C7-4A9D-71758E7EE399}"/>
              </a:ext>
            </a:extLst>
          </p:cNvPr>
          <p:cNvSpPr/>
          <p:nvPr/>
        </p:nvSpPr>
        <p:spPr>
          <a:xfrm>
            <a:off x="2950305" y="2058676"/>
            <a:ext cx="6291389" cy="32301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A7EC98-4290-08CB-81F8-123BA94AE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4" y="2149101"/>
            <a:ext cx="6113855" cy="3076394"/>
          </a:xfrm>
        </p:spPr>
        <p:txBody>
          <a:bodyPr>
            <a:normAutofit lnSpcReduction="10000"/>
          </a:bodyPr>
          <a:lstStyle/>
          <a:p>
            <a:pPr marL="0" indent="0" algn="l">
              <a:buNone/>
            </a:pPr>
            <a:r>
              <a:rPr lang="en-US" sz="2800" dirty="0"/>
              <a:t>A string is a commonly used variable type. It is a series of characters enclosed in quotes.</a:t>
            </a:r>
          </a:p>
          <a:p>
            <a:pPr marL="0" indent="0" algn="l">
              <a:buNone/>
            </a:pPr>
            <a:r>
              <a:rPr lang="en-US" sz="2800" dirty="0"/>
              <a:t>Introducing strings is easy:</a:t>
            </a:r>
          </a:p>
          <a:p>
            <a:pPr marL="0" indent="0" algn="l">
              <a:buNone/>
            </a:pPr>
            <a:r>
              <a:rPr lang="en-US" sz="2800" dirty="0"/>
              <a:t>name=“Ms. Rosebery” </a:t>
            </a:r>
          </a:p>
          <a:p>
            <a:pPr marL="0" indent="0" algn="l">
              <a:buNone/>
            </a:pPr>
            <a:r>
              <a:rPr lang="en-US" sz="2800" dirty="0"/>
              <a:t>Then we can print this name:</a:t>
            </a:r>
          </a:p>
          <a:p>
            <a:pPr marL="0" indent="0" algn="l">
              <a:buNone/>
            </a:pPr>
            <a:r>
              <a:rPr lang="en-US" sz="2800" dirty="0"/>
              <a:t>print(name)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BAE96C34-E434-FA27-A367-095327DB2045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FC5BDD9-0FFE-1908-AF7B-34FE5E186F7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B74A87-ABCC-ACE1-321E-1ABF8105361F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Introducing Variables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9F08FD-FBF5-065B-C412-35D3CCDAD538}"/>
              </a:ext>
            </a:extLst>
          </p:cNvPr>
          <p:cNvSpPr/>
          <p:nvPr/>
        </p:nvSpPr>
        <p:spPr>
          <a:xfrm>
            <a:off x="0" y="5358094"/>
            <a:ext cx="699100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B37236A-FB98-47C5-DE4F-554A98BFABAC}"/>
              </a:ext>
            </a:extLst>
          </p:cNvPr>
          <p:cNvSpPr txBox="1"/>
          <p:nvPr/>
        </p:nvSpPr>
        <p:spPr>
          <a:xfrm>
            <a:off x="1139780" y="5402773"/>
            <a:ext cx="44442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We don’t use quotes when using a variable in the print function.</a:t>
            </a:r>
            <a:endParaRPr lang="en-CA" sz="2000" b="1" dirty="0"/>
          </a:p>
          <a:p>
            <a:endParaRPr lang="en-CA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2514C80-08C2-95CA-B143-60F0D320922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0DC900B-CF05-6836-7A01-962428E3F90B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50A5A3ED-B1EC-7881-A0A9-DCAC56AEFE55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5A7E3662-0A6B-7EE0-A78D-48EBA97BDF2C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980466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F598C2-FB35-31CD-7FA5-D6A86BE32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37C4742D-6984-B717-7AEA-21A3D64F6C1E}"/>
              </a:ext>
            </a:extLst>
          </p:cNvPr>
          <p:cNvSpPr/>
          <p:nvPr/>
        </p:nvSpPr>
        <p:spPr>
          <a:xfrm rot="16200000">
            <a:off x="8208793" y="3241899"/>
            <a:ext cx="642300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F558BE2-563F-56E8-FD5D-07828D38B349}"/>
              </a:ext>
            </a:extLst>
          </p:cNvPr>
          <p:cNvSpPr/>
          <p:nvPr/>
        </p:nvSpPr>
        <p:spPr>
          <a:xfrm rot="5400000">
            <a:off x="-2551423" y="2842886"/>
            <a:ext cx="642300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96CD72A-ED52-7E0E-AC32-C01153FF70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081" y="7257"/>
            <a:ext cx="6285834" cy="117767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The print() function: An in-depth explanation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58A3D14-4ECC-AFE8-E875-5887C88B2944}"/>
              </a:ext>
            </a:extLst>
          </p:cNvPr>
          <p:cNvSpPr/>
          <p:nvPr/>
        </p:nvSpPr>
        <p:spPr>
          <a:xfrm>
            <a:off x="1753359" y="1725805"/>
            <a:ext cx="8685281" cy="412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333855-7FB1-D5DA-FEF1-CF81727A23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020" y="1800060"/>
            <a:ext cx="8529957" cy="39185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Print() is a prebuilt function that outputs specified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takes 5 arguments (inputs):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print(*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=‘ ’, end=‘\n’, file=None, flush=False)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represents the objects being printed, this could be any data type. For this lesson, we’re only looking at strings.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*</a:t>
            </a:r>
            <a:r>
              <a:rPr lang="en-US" dirty="0" err="1"/>
              <a:t>args</a:t>
            </a:r>
            <a:r>
              <a:rPr lang="en-US" dirty="0"/>
              <a:t> can be multiple pieces of data formatted in mainly 2 ways: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print(“hello”, name) </a:t>
            </a:r>
            <a:r>
              <a:rPr lang="en-US" dirty="0">
                <a:sym typeface="Wingdings" panose="05000000000000000000" pitchFamily="2" charset="2"/>
              </a:rPr>
              <a:t> hello Thomas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print(“</a:t>
            </a:r>
            <a:r>
              <a:rPr lang="en-US" dirty="0" err="1"/>
              <a:t>hi”+name</a:t>
            </a:r>
            <a:r>
              <a:rPr lang="en-US" dirty="0"/>
              <a:t>)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hiThomas</a:t>
            </a:r>
            <a:endParaRPr lang="en-US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F022272D-3331-9953-9357-62E0F9289DCA}"/>
              </a:ext>
            </a:extLst>
          </p:cNvPr>
          <p:cNvSpPr/>
          <p:nvPr/>
        </p:nvSpPr>
        <p:spPr>
          <a:xfrm rot="16200000" flipH="1">
            <a:off x="10688692" y="-334307"/>
            <a:ext cx="729931" cy="1470512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01D8A75D-CFCC-FA87-CAC2-535EEBB831BC}"/>
              </a:ext>
            </a:extLst>
          </p:cNvPr>
          <p:cNvSpPr/>
          <p:nvPr/>
        </p:nvSpPr>
        <p:spPr>
          <a:xfrm>
            <a:off x="10438647" y="3571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EEDF284B-F911-C13D-83AB-613980F63428}"/>
              </a:ext>
            </a:extLst>
          </p:cNvPr>
          <p:cNvSpPr/>
          <p:nvPr/>
        </p:nvSpPr>
        <p:spPr>
          <a:xfrm rot="5400000" flipH="1">
            <a:off x="661755" y="5670502"/>
            <a:ext cx="729931" cy="1470512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E13E7DDF-A0D8-0D33-116D-23538C511C97}"/>
              </a:ext>
            </a:extLst>
          </p:cNvPr>
          <p:cNvSpPr/>
          <p:nvPr/>
        </p:nvSpPr>
        <p:spPr>
          <a:xfrm>
            <a:off x="1330595" y="616265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552574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C0DEC4-4B2E-AAFF-B61E-3461E2A7F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F32C78-4DEB-3BF4-9A7A-1FC62AB76B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081" y="7257"/>
            <a:ext cx="6285834" cy="117767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The print() function: An in-depth explanation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ED15154-2145-BCCC-9D38-99231619843F}"/>
              </a:ext>
            </a:extLst>
          </p:cNvPr>
          <p:cNvSpPr/>
          <p:nvPr/>
        </p:nvSpPr>
        <p:spPr>
          <a:xfrm>
            <a:off x="1753359" y="1725805"/>
            <a:ext cx="8685281" cy="412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EFB8BF7-60BB-7565-852B-8871D0F44C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020" y="1800060"/>
            <a:ext cx="8529957" cy="39185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Print() is a prebuilt function that outputs specified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takes 5 arguments (inputs):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print(*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=‘ ’, end=‘\n’, file=None, flush=False)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 err="1"/>
              <a:t>sep</a:t>
            </a:r>
            <a:r>
              <a:rPr lang="en-US" dirty="0"/>
              <a:t>=‘’ parameter determines the character put between multiple arguments for the *</a:t>
            </a:r>
            <a:r>
              <a:rPr lang="en-US" dirty="0" err="1"/>
              <a:t>args</a:t>
            </a:r>
            <a:r>
              <a:rPr lang="en-US" dirty="0"/>
              <a:t> argument. It is defaulted to a space.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For example: print(“Apples”, “Bananas”) would output with a space in between, but (“Apples”, “Bananas”, </a:t>
            </a:r>
            <a:r>
              <a:rPr lang="en-US" dirty="0" err="1"/>
              <a:t>sep</a:t>
            </a:r>
            <a:r>
              <a:rPr lang="en-US" dirty="0"/>
              <a:t>=‘+’) would output with a + in between.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1270E01-1103-8894-1D72-7DD3038719FF}"/>
              </a:ext>
            </a:extLst>
          </p:cNvPr>
          <p:cNvSpPr/>
          <p:nvPr/>
        </p:nvSpPr>
        <p:spPr>
          <a:xfrm rot="16200000">
            <a:off x="8208793" y="3241899"/>
            <a:ext cx="642300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2DF6B7A-9BFB-4716-C82A-D553B773EAE5}"/>
              </a:ext>
            </a:extLst>
          </p:cNvPr>
          <p:cNvSpPr/>
          <p:nvPr/>
        </p:nvSpPr>
        <p:spPr>
          <a:xfrm rot="5400000">
            <a:off x="-2551423" y="2842886"/>
            <a:ext cx="642300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E1FC50FD-E757-60D4-DAFB-8868C7DB5360}"/>
              </a:ext>
            </a:extLst>
          </p:cNvPr>
          <p:cNvSpPr/>
          <p:nvPr/>
        </p:nvSpPr>
        <p:spPr>
          <a:xfrm rot="16200000" flipH="1">
            <a:off x="10688692" y="-334307"/>
            <a:ext cx="729931" cy="1470512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02D72D1-5C93-3246-82FD-555003E836D6}"/>
              </a:ext>
            </a:extLst>
          </p:cNvPr>
          <p:cNvSpPr/>
          <p:nvPr/>
        </p:nvSpPr>
        <p:spPr>
          <a:xfrm>
            <a:off x="10438647" y="3571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D93F6A37-4ED7-FDDA-B3EB-0B025C8D33C5}"/>
              </a:ext>
            </a:extLst>
          </p:cNvPr>
          <p:cNvSpPr/>
          <p:nvPr/>
        </p:nvSpPr>
        <p:spPr>
          <a:xfrm rot="5400000" flipH="1">
            <a:off x="661755" y="5670502"/>
            <a:ext cx="729931" cy="1470512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74551CE-82E6-6A0C-8A42-2E793E192A4D}"/>
              </a:ext>
            </a:extLst>
          </p:cNvPr>
          <p:cNvSpPr/>
          <p:nvPr/>
        </p:nvSpPr>
        <p:spPr>
          <a:xfrm>
            <a:off x="1330595" y="616265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91894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2B8141B-5E18-68BF-D755-86B700D685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B989A-BB25-2E18-0601-B77F3B6D4F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081" y="7257"/>
            <a:ext cx="6285834" cy="117767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The print() function: An in-depth explanation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2C76139-5497-7EB9-7886-64FA5EFB8AC8}"/>
              </a:ext>
            </a:extLst>
          </p:cNvPr>
          <p:cNvSpPr/>
          <p:nvPr/>
        </p:nvSpPr>
        <p:spPr>
          <a:xfrm>
            <a:off x="1753359" y="1725805"/>
            <a:ext cx="8685281" cy="412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956425-D165-E8F7-670C-3FDC4A3B4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020" y="1800060"/>
            <a:ext cx="8529957" cy="391856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Print() is a prebuilt function that outputs specified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takes 5 arguments (inputs):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print(*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=‘ ’, end=‘\n’, file=None, flush=False)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end=‘’ argument can add characters to the end of a print function. It is defaulted to \n, which is why the print function automatically goes to a new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If we try print(“hello”, end=‘’), we define the end to be nothing, so the next print function will output on the same line.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A535E83-131A-B240-02B4-BAA1920CF291}"/>
              </a:ext>
            </a:extLst>
          </p:cNvPr>
          <p:cNvSpPr/>
          <p:nvPr/>
        </p:nvSpPr>
        <p:spPr>
          <a:xfrm rot="16200000">
            <a:off x="8208793" y="3241899"/>
            <a:ext cx="642300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6AFE6AD-4674-4882-966B-BBB1506CC2CB}"/>
              </a:ext>
            </a:extLst>
          </p:cNvPr>
          <p:cNvSpPr/>
          <p:nvPr/>
        </p:nvSpPr>
        <p:spPr>
          <a:xfrm rot="5400000">
            <a:off x="-2551423" y="2842886"/>
            <a:ext cx="642300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B8BB6A2E-6E52-C5F5-5EC3-5B56D0BF7976}"/>
              </a:ext>
            </a:extLst>
          </p:cNvPr>
          <p:cNvSpPr/>
          <p:nvPr/>
        </p:nvSpPr>
        <p:spPr>
          <a:xfrm rot="16200000" flipH="1">
            <a:off x="10688692" y="-334307"/>
            <a:ext cx="729931" cy="1470512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9C1F2586-7193-B85C-5D2A-95D145BFCE52}"/>
              </a:ext>
            </a:extLst>
          </p:cNvPr>
          <p:cNvSpPr/>
          <p:nvPr/>
        </p:nvSpPr>
        <p:spPr>
          <a:xfrm>
            <a:off x="10438647" y="3571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4FC189A0-632C-6E2F-3207-3D27B53DA4BB}"/>
              </a:ext>
            </a:extLst>
          </p:cNvPr>
          <p:cNvSpPr/>
          <p:nvPr/>
        </p:nvSpPr>
        <p:spPr>
          <a:xfrm rot="5400000" flipH="1">
            <a:off x="661755" y="5670502"/>
            <a:ext cx="729931" cy="1470512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FC140D8-8E45-B295-195D-D2ECB12B7CB6}"/>
              </a:ext>
            </a:extLst>
          </p:cNvPr>
          <p:cNvSpPr/>
          <p:nvPr/>
        </p:nvSpPr>
        <p:spPr>
          <a:xfrm>
            <a:off x="1330595" y="616265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265529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48E34FB-7E5F-069A-85CA-3906EF68A5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423046-7652-1EFD-6978-B005B9A4B5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953081" y="7257"/>
            <a:ext cx="6285834" cy="1177679"/>
          </a:xfrm>
        </p:spPr>
        <p:txBody>
          <a:bodyPr>
            <a:normAutofit fontScale="90000"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The print() function: An in-depth explanation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A27E7A1-5007-4F04-16CA-20AF1CA9702D}"/>
              </a:ext>
            </a:extLst>
          </p:cNvPr>
          <p:cNvSpPr/>
          <p:nvPr/>
        </p:nvSpPr>
        <p:spPr>
          <a:xfrm>
            <a:off x="1753359" y="1725805"/>
            <a:ext cx="8685281" cy="41234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4AF7AE-F561-0629-EC11-39D598FE6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31021" y="1725805"/>
            <a:ext cx="8529957" cy="412345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Print() is a prebuilt function that outputs specified data.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It takes 5 arguments (inputs):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print(*</a:t>
            </a:r>
            <a:r>
              <a:rPr lang="en-US" dirty="0" err="1"/>
              <a:t>args</a:t>
            </a:r>
            <a:r>
              <a:rPr lang="en-US" dirty="0"/>
              <a:t>, </a:t>
            </a:r>
            <a:r>
              <a:rPr lang="en-US" dirty="0" err="1"/>
              <a:t>sep</a:t>
            </a:r>
            <a:r>
              <a:rPr lang="en-US" dirty="0"/>
              <a:t>=‘ ’, end=‘\n’, file=None, flush=False)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The file and flush arguments are a bit less useful to us right now. 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File can be used to output to a specific file, it is defaulted to output into the python console. 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Flush is used to clear the memory cache, which can be useful in very high-level coding, but we don’t have to worry about it in this course.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8ECFA59-D5F8-F4E1-16FC-947977EC24F0}"/>
              </a:ext>
            </a:extLst>
          </p:cNvPr>
          <p:cNvSpPr/>
          <p:nvPr/>
        </p:nvSpPr>
        <p:spPr>
          <a:xfrm rot="16200000">
            <a:off x="8208793" y="3241899"/>
            <a:ext cx="642300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A5C5DE6-35B9-6427-07FF-A410AECFE9BC}"/>
              </a:ext>
            </a:extLst>
          </p:cNvPr>
          <p:cNvSpPr/>
          <p:nvPr/>
        </p:nvSpPr>
        <p:spPr>
          <a:xfrm rot="5400000">
            <a:off x="-2551423" y="2842886"/>
            <a:ext cx="642300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209B16A5-6250-CF4C-CB38-FDFAB4D85D2A}"/>
              </a:ext>
            </a:extLst>
          </p:cNvPr>
          <p:cNvSpPr/>
          <p:nvPr/>
        </p:nvSpPr>
        <p:spPr>
          <a:xfrm rot="16200000" flipH="1">
            <a:off x="10688692" y="-334307"/>
            <a:ext cx="729931" cy="1470512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2AE11739-C5C8-A5F6-E566-47C090A31AC5}"/>
              </a:ext>
            </a:extLst>
          </p:cNvPr>
          <p:cNvSpPr/>
          <p:nvPr/>
        </p:nvSpPr>
        <p:spPr>
          <a:xfrm>
            <a:off x="10438647" y="3571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A9FD681C-0E53-1B77-70AE-14F4405D8521}"/>
              </a:ext>
            </a:extLst>
          </p:cNvPr>
          <p:cNvSpPr/>
          <p:nvPr/>
        </p:nvSpPr>
        <p:spPr>
          <a:xfrm rot="5400000" flipH="1">
            <a:off x="661755" y="5670502"/>
            <a:ext cx="729931" cy="1470512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4B4ECE71-31A9-1D85-003C-8A779F3C89E8}"/>
              </a:ext>
            </a:extLst>
          </p:cNvPr>
          <p:cNvSpPr/>
          <p:nvPr/>
        </p:nvSpPr>
        <p:spPr>
          <a:xfrm>
            <a:off x="1330595" y="616265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40384647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938870-3636-449A-D8DA-72BE3E03DC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Bent 30">
            <a:extLst>
              <a:ext uri="{FF2B5EF4-FFF2-40B4-BE49-F238E27FC236}">
                <a16:creationId xmlns:a16="http://schemas.microsoft.com/office/drawing/2014/main" id="{966F6EB9-4226-11D7-7C91-89097CF9A5AA}"/>
              </a:ext>
            </a:extLst>
          </p:cNvPr>
          <p:cNvSpPr/>
          <p:nvPr/>
        </p:nvSpPr>
        <p:spPr>
          <a:xfrm flipH="1" flipV="1">
            <a:off x="-11069" y="-2"/>
            <a:ext cx="11898268" cy="6528641"/>
          </a:xfrm>
          <a:prstGeom prst="bentArrow">
            <a:avLst>
              <a:gd name="adj1" fmla="val 13852"/>
              <a:gd name="adj2" fmla="val 6491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087118F-0280-F58B-8E42-A6297CB19924}"/>
              </a:ext>
            </a:extLst>
          </p:cNvPr>
          <p:cNvSpPr/>
          <p:nvPr/>
        </p:nvSpPr>
        <p:spPr>
          <a:xfrm>
            <a:off x="0" y="1069554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0731A-41F9-7C14-48BA-6EBA126CDC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245" y="1038444"/>
            <a:ext cx="6966417" cy="8851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The input() function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FA7271D-668D-FE34-7A4C-E1D09AA177A9}"/>
              </a:ext>
            </a:extLst>
          </p:cNvPr>
          <p:cNvGrpSpPr/>
          <p:nvPr/>
        </p:nvGrpSpPr>
        <p:grpSpPr>
          <a:xfrm rot="7801092">
            <a:off x="-1263559" y="-3645304"/>
            <a:ext cx="6877050" cy="3603034"/>
            <a:chOff x="-1784868" y="-70066"/>
            <a:chExt cx="6877050" cy="36030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37DAEFB-8F10-6ADA-1A2F-157CFC3054E1}"/>
                </a:ext>
              </a:extLst>
            </p:cNvPr>
            <p:cNvSpPr/>
            <p:nvPr/>
          </p:nvSpPr>
          <p:spPr>
            <a:xfrm rot="19199344">
              <a:off x="-1784868" y="2795736"/>
              <a:ext cx="6877050" cy="737232"/>
            </a:xfrm>
            <a:prstGeom prst="rect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8D712368-7958-5801-12D6-14C3478BFFEF}"/>
                </a:ext>
              </a:extLst>
            </p:cNvPr>
            <p:cNvSpPr/>
            <p:nvPr/>
          </p:nvSpPr>
          <p:spPr>
            <a:xfrm rot="19199344" flipH="1">
              <a:off x="3683839" y="-70066"/>
              <a:ext cx="729931" cy="1479121"/>
            </a:xfrm>
            <a:prstGeom prst="teardrop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FA9D2C99-6373-FD6D-A6D6-D42FCDB5DD6F}"/>
                </a:ext>
              </a:extLst>
            </p:cNvPr>
            <p:cNvSpPr/>
            <p:nvPr/>
          </p:nvSpPr>
          <p:spPr>
            <a:xfrm rot="19199344">
              <a:off x="3581171" y="244192"/>
              <a:ext cx="246393" cy="26035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8D70785F-33B0-E11A-E82E-8FFFE7A7811F}"/>
              </a:ext>
            </a:extLst>
          </p:cNvPr>
          <p:cNvSpPr/>
          <p:nvPr/>
        </p:nvSpPr>
        <p:spPr>
          <a:xfrm>
            <a:off x="582524" y="2516635"/>
            <a:ext cx="6966417" cy="261709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88255D3-CDEC-116A-67CF-A8866ACB72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5441" y="2542272"/>
            <a:ext cx="6966417" cy="2617096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Code functions on an input-process-output cycle.</a:t>
            </a:r>
          </a:p>
          <a:p>
            <a:pPr algn="l"/>
            <a:r>
              <a:rPr lang="en-US" sz="2800" dirty="0"/>
              <a:t>The input function allows the user to input data to be processed.</a:t>
            </a:r>
          </a:p>
          <a:p>
            <a:pPr algn="l"/>
            <a:r>
              <a:rPr lang="en-US" sz="2800" dirty="0"/>
              <a:t>var=input(‘prompt’)</a:t>
            </a:r>
          </a:p>
          <a:p>
            <a:pPr algn="l"/>
            <a:r>
              <a:rPr lang="en-US" sz="2800" dirty="0"/>
              <a:t>Try it!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F298ED0-0099-407F-57D5-38CBCF2D00DB}"/>
              </a:ext>
            </a:extLst>
          </p:cNvPr>
          <p:cNvGrpSpPr/>
          <p:nvPr/>
        </p:nvGrpSpPr>
        <p:grpSpPr>
          <a:xfrm>
            <a:off x="7667708" y="3322728"/>
            <a:ext cx="6877050" cy="3603034"/>
            <a:chOff x="7667708" y="3322728"/>
            <a:chExt cx="6877050" cy="3603034"/>
          </a:xfrm>
          <a:solidFill>
            <a:srgbClr val="3771A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5A47438-3F2C-9EAE-A177-BECDF082C8B9}"/>
                </a:ext>
              </a:extLst>
            </p:cNvPr>
            <p:cNvSpPr/>
            <p:nvPr/>
          </p:nvSpPr>
          <p:spPr>
            <a:xfrm rot="8399344">
              <a:off x="7667708" y="3322728"/>
              <a:ext cx="6877050" cy="7372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CB1221BE-CEF2-8476-9628-8019523C37E3}"/>
                </a:ext>
              </a:extLst>
            </p:cNvPr>
            <p:cNvSpPr/>
            <p:nvPr/>
          </p:nvSpPr>
          <p:spPr>
            <a:xfrm rot="8399344" flipH="1">
              <a:off x="8346120" y="5446641"/>
              <a:ext cx="729931" cy="14791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D5648D50-1824-D27E-A97D-3CE01DD6EDAC}"/>
              </a:ext>
            </a:extLst>
          </p:cNvPr>
          <p:cNvSpPr/>
          <p:nvPr/>
        </p:nvSpPr>
        <p:spPr>
          <a:xfrm rot="8399344">
            <a:off x="8932326" y="6351154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848070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2187CCA-C7C6-9946-334A-C0BB50AB8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Bent 30">
            <a:extLst>
              <a:ext uri="{FF2B5EF4-FFF2-40B4-BE49-F238E27FC236}">
                <a16:creationId xmlns:a16="http://schemas.microsoft.com/office/drawing/2014/main" id="{AEE0B2FF-44D7-8204-8E41-8B12AFC3D0D8}"/>
              </a:ext>
            </a:extLst>
          </p:cNvPr>
          <p:cNvSpPr/>
          <p:nvPr/>
        </p:nvSpPr>
        <p:spPr>
          <a:xfrm flipH="1" flipV="1">
            <a:off x="-11069" y="-2"/>
            <a:ext cx="11898268" cy="6528641"/>
          </a:xfrm>
          <a:prstGeom prst="bentArrow">
            <a:avLst>
              <a:gd name="adj1" fmla="val 13852"/>
              <a:gd name="adj2" fmla="val 6491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5D0055A-65D9-B10F-8EA2-14F7F09643A6}"/>
              </a:ext>
            </a:extLst>
          </p:cNvPr>
          <p:cNvSpPr/>
          <p:nvPr/>
        </p:nvSpPr>
        <p:spPr>
          <a:xfrm>
            <a:off x="0" y="1069554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75C7469-5B3D-38F8-F2E7-FA62F50E16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245" y="1038444"/>
            <a:ext cx="6966417" cy="8851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Commenting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5A94FFD-FF04-3F46-B88C-8931AA077A51}"/>
              </a:ext>
            </a:extLst>
          </p:cNvPr>
          <p:cNvGrpSpPr/>
          <p:nvPr/>
        </p:nvGrpSpPr>
        <p:grpSpPr>
          <a:xfrm rot="7801092">
            <a:off x="-1263559" y="-3645304"/>
            <a:ext cx="6877050" cy="3603034"/>
            <a:chOff x="-1784868" y="-70066"/>
            <a:chExt cx="6877050" cy="36030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54DF9ECF-0DFA-D51E-9690-6A8FD60A7CE2}"/>
                </a:ext>
              </a:extLst>
            </p:cNvPr>
            <p:cNvSpPr/>
            <p:nvPr/>
          </p:nvSpPr>
          <p:spPr>
            <a:xfrm rot="19199344">
              <a:off x="-1784868" y="2795736"/>
              <a:ext cx="6877050" cy="737232"/>
            </a:xfrm>
            <a:prstGeom prst="rect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1EA1B75B-7842-AA17-FCD1-C75C523E0013}"/>
                </a:ext>
              </a:extLst>
            </p:cNvPr>
            <p:cNvSpPr/>
            <p:nvPr/>
          </p:nvSpPr>
          <p:spPr>
            <a:xfrm rot="19199344" flipH="1">
              <a:off x="3683839" y="-70066"/>
              <a:ext cx="729931" cy="1479121"/>
            </a:xfrm>
            <a:prstGeom prst="teardrop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A6D25071-6B85-A491-F703-76D019C25F04}"/>
                </a:ext>
              </a:extLst>
            </p:cNvPr>
            <p:cNvSpPr/>
            <p:nvPr/>
          </p:nvSpPr>
          <p:spPr>
            <a:xfrm rot="19199344">
              <a:off x="3581171" y="244192"/>
              <a:ext cx="246393" cy="26035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A78C6D62-D815-3405-55E9-D9CDD8B7F8D1}"/>
              </a:ext>
            </a:extLst>
          </p:cNvPr>
          <p:cNvSpPr/>
          <p:nvPr/>
        </p:nvSpPr>
        <p:spPr>
          <a:xfrm>
            <a:off x="223438" y="2251231"/>
            <a:ext cx="8012158" cy="30022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A86E75-257E-B878-ED22-639B06242A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310785"/>
            <a:ext cx="7809052" cy="2851523"/>
          </a:xfrm>
        </p:spPr>
        <p:txBody>
          <a:bodyPr>
            <a:normAutofit lnSpcReduction="10000"/>
          </a:bodyPr>
          <a:lstStyle/>
          <a:p>
            <a:pPr algn="l"/>
            <a:r>
              <a:rPr lang="en-US" sz="2800" dirty="0"/>
              <a:t>Part of being a programmer, is making code logical and accessible to other people.</a:t>
            </a:r>
          </a:p>
          <a:p>
            <a:pPr algn="l"/>
            <a:r>
              <a:rPr lang="en-US" sz="2800" dirty="0"/>
              <a:t>Commented lines are denoted by a hash and are not run in the code.</a:t>
            </a:r>
          </a:p>
          <a:p>
            <a:pPr algn="l"/>
            <a:r>
              <a:rPr lang="en-US" sz="2800" dirty="0"/>
              <a:t>For this course, use comments to describe major components of your code, and why you are using them.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C757A-A46A-3A86-B97E-849BD196FE93}"/>
              </a:ext>
            </a:extLst>
          </p:cNvPr>
          <p:cNvGrpSpPr/>
          <p:nvPr/>
        </p:nvGrpSpPr>
        <p:grpSpPr>
          <a:xfrm>
            <a:off x="7667708" y="3322728"/>
            <a:ext cx="6877050" cy="3603034"/>
            <a:chOff x="7667708" y="3322728"/>
            <a:chExt cx="6877050" cy="3603034"/>
          </a:xfrm>
          <a:solidFill>
            <a:srgbClr val="3771A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B1D12892-EA00-D70F-977F-5EA55DA563EE}"/>
                </a:ext>
              </a:extLst>
            </p:cNvPr>
            <p:cNvSpPr/>
            <p:nvPr/>
          </p:nvSpPr>
          <p:spPr>
            <a:xfrm rot="8399344">
              <a:off x="7667708" y="3322728"/>
              <a:ext cx="6877050" cy="7372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7F7CB673-7624-E002-7FC3-BA12707A2914}"/>
                </a:ext>
              </a:extLst>
            </p:cNvPr>
            <p:cNvSpPr/>
            <p:nvPr/>
          </p:nvSpPr>
          <p:spPr>
            <a:xfrm rot="8399344" flipH="1">
              <a:off x="8346120" y="5446641"/>
              <a:ext cx="729931" cy="14791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32783642-F7F1-AB17-3463-3C02E7FC602F}"/>
              </a:ext>
            </a:extLst>
          </p:cNvPr>
          <p:cNvSpPr/>
          <p:nvPr/>
        </p:nvSpPr>
        <p:spPr>
          <a:xfrm rot="8399344">
            <a:off x="8932326" y="6351154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932289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695380" y="3981485"/>
            <a:ext cx="8685281" cy="2405611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DE6F966-9CB9-19F0-274A-0A416ECC82F7}"/>
              </a:ext>
            </a:extLst>
          </p:cNvPr>
          <p:cNvSpPr/>
          <p:nvPr/>
        </p:nvSpPr>
        <p:spPr>
          <a:xfrm>
            <a:off x="0" y="2580770"/>
            <a:ext cx="822960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576734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>
                <a:latin typeface="Bierstadt" panose="020B0004020202020204" pitchFamily="34" charset="0"/>
              </a:rPr>
              <a:t>Some Background Info</a:t>
            </a:r>
            <a:endParaRPr lang="en-CA" b="1" dirty="0">
              <a:latin typeface="Bierstadt" panose="020B0004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3" y="4356410"/>
            <a:ext cx="8529957" cy="1741996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Python was created by Guido Van Rossum and released in 1991.</a:t>
            </a:r>
          </a:p>
          <a:p>
            <a:r>
              <a:rPr lang="en-CA" dirty="0"/>
              <a:t>It is a dynamic, object-oriented programming language.</a:t>
            </a:r>
          </a:p>
          <a:p>
            <a:r>
              <a:rPr lang="en-US" dirty="0"/>
              <a:t>Python is simplistic and versatile - good for beginners</a:t>
            </a:r>
          </a:p>
          <a:p>
            <a:r>
              <a:rPr lang="en-US" dirty="0"/>
              <a:t>More advanced uses are mostly found in data science, building neural networks and AI!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5F8F5D8-1172-DF0F-2BDD-28DB6C884F77}"/>
              </a:ext>
            </a:extLst>
          </p:cNvPr>
          <p:cNvSpPr/>
          <p:nvPr/>
        </p:nvSpPr>
        <p:spPr>
          <a:xfrm rot="16200000">
            <a:off x="7307831" y="932377"/>
            <a:ext cx="2580773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Delay 11">
            <a:extLst>
              <a:ext uri="{FF2B5EF4-FFF2-40B4-BE49-F238E27FC236}">
                <a16:creationId xmlns:a16="http://schemas.microsoft.com/office/drawing/2014/main" id="{93FAC5CC-A24F-E4DE-9116-8D0EA59A1F31}"/>
              </a:ext>
            </a:extLst>
          </p:cNvPr>
          <p:cNvSpPr/>
          <p:nvPr/>
        </p:nvSpPr>
        <p:spPr>
          <a:xfrm rot="2690898">
            <a:off x="7939662" y="2076540"/>
            <a:ext cx="913221" cy="1334111"/>
          </a:xfrm>
          <a:prstGeom prst="flowChartDelay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A95FDF-55AE-298A-11B2-C6FA90863F92}"/>
              </a:ext>
            </a:extLst>
          </p:cNvPr>
          <p:cNvSpPr/>
          <p:nvPr/>
        </p:nvSpPr>
        <p:spPr>
          <a:xfrm rot="2940467">
            <a:off x="7804885" y="2122592"/>
            <a:ext cx="386336" cy="474470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8" name="Picture 7" descr="A blue and yellow snake&#10;&#10;Description automatically generated">
            <a:extLst>
              <a:ext uri="{FF2B5EF4-FFF2-40B4-BE49-F238E27FC236}">
                <a16:creationId xmlns:a16="http://schemas.microsoft.com/office/drawing/2014/main" id="{319E94DC-1C8F-B6FE-49F3-6DE29963C4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217" y="-3"/>
            <a:ext cx="4009983" cy="4009983"/>
          </a:xfrm>
          <a:prstGeom prst="rect">
            <a:avLst/>
          </a:prstGeom>
        </p:spPr>
      </p:pic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F4BDE05-14D6-EB80-C379-9A243D5DE8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Arrow: Bent 30">
            <a:extLst>
              <a:ext uri="{FF2B5EF4-FFF2-40B4-BE49-F238E27FC236}">
                <a16:creationId xmlns:a16="http://schemas.microsoft.com/office/drawing/2014/main" id="{1A343D4B-A763-F2F6-CEFF-1E5FB2C1A5DF}"/>
              </a:ext>
            </a:extLst>
          </p:cNvPr>
          <p:cNvSpPr/>
          <p:nvPr/>
        </p:nvSpPr>
        <p:spPr>
          <a:xfrm flipH="1" flipV="1">
            <a:off x="-11069" y="-2"/>
            <a:ext cx="11898268" cy="6528641"/>
          </a:xfrm>
          <a:prstGeom prst="bentArrow">
            <a:avLst>
              <a:gd name="adj1" fmla="val 13852"/>
              <a:gd name="adj2" fmla="val 6491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CEB3507-975C-6931-0011-ED5EA73D85AD}"/>
              </a:ext>
            </a:extLst>
          </p:cNvPr>
          <p:cNvSpPr/>
          <p:nvPr/>
        </p:nvSpPr>
        <p:spPr>
          <a:xfrm>
            <a:off x="0" y="1069554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92EF81-8FBA-8927-7F97-1FD274994C1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554245" y="1038444"/>
            <a:ext cx="6966417" cy="885178"/>
          </a:xfrm>
        </p:spPr>
        <p:txBody>
          <a:bodyPr>
            <a:normAutofit fontScale="90000"/>
          </a:bodyPr>
          <a:lstStyle/>
          <a:p>
            <a:pPr algn="l"/>
            <a:r>
              <a:rPr lang="en-US" b="1" dirty="0">
                <a:solidFill>
                  <a:schemeClr val="bg1"/>
                </a:solidFill>
                <a:latin typeface="Bierstadt" panose="020B0004020202020204" pitchFamily="34" charset="0"/>
              </a:rPr>
              <a:t>Commenting</a:t>
            </a:r>
            <a:endParaRPr lang="en-CA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1376E3F-AB87-0AC1-9C82-15CF49B1835C}"/>
              </a:ext>
            </a:extLst>
          </p:cNvPr>
          <p:cNvGrpSpPr/>
          <p:nvPr/>
        </p:nvGrpSpPr>
        <p:grpSpPr>
          <a:xfrm rot="7801092">
            <a:off x="-1263559" y="-3645304"/>
            <a:ext cx="6877050" cy="3603034"/>
            <a:chOff x="-1784868" y="-70066"/>
            <a:chExt cx="6877050" cy="3603034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D95167C0-ABD9-3EB2-EE80-C085B94AE92E}"/>
                </a:ext>
              </a:extLst>
            </p:cNvPr>
            <p:cNvSpPr/>
            <p:nvPr/>
          </p:nvSpPr>
          <p:spPr>
            <a:xfrm rot="19199344">
              <a:off x="-1784868" y="2795736"/>
              <a:ext cx="6877050" cy="737232"/>
            </a:xfrm>
            <a:prstGeom prst="rect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7" name="Teardrop 6">
              <a:extLst>
                <a:ext uri="{FF2B5EF4-FFF2-40B4-BE49-F238E27FC236}">
                  <a16:creationId xmlns:a16="http://schemas.microsoft.com/office/drawing/2014/main" id="{D21FF175-5B3C-B4BA-C3DF-0AB7D067980D}"/>
                </a:ext>
              </a:extLst>
            </p:cNvPr>
            <p:cNvSpPr/>
            <p:nvPr/>
          </p:nvSpPr>
          <p:spPr>
            <a:xfrm rot="19199344" flipH="1">
              <a:off x="3683839" y="-70066"/>
              <a:ext cx="729931" cy="1479121"/>
            </a:xfrm>
            <a:prstGeom prst="teardrop">
              <a:avLst/>
            </a:prstGeom>
            <a:solidFill>
              <a:srgbClr val="FFD24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8" name="Flowchart: Connector 7">
              <a:extLst>
                <a:ext uri="{FF2B5EF4-FFF2-40B4-BE49-F238E27FC236}">
                  <a16:creationId xmlns:a16="http://schemas.microsoft.com/office/drawing/2014/main" id="{1B91D0B7-B7C9-A09B-598B-7D1C3B40BA74}"/>
                </a:ext>
              </a:extLst>
            </p:cNvPr>
            <p:cNvSpPr/>
            <p:nvPr/>
          </p:nvSpPr>
          <p:spPr>
            <a:xfrm rot="19199344">
              <a:off x="3581171" y="244192"/>
              <a:ext cx="246393" cy="260350"/>
            </a:xfrm>
            <a:prstGeom prst="flowChartConnector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7D081336-D6FC-2889-BB1A-A205E9FBD207}"/>
              </a:ext>
            </a:extLst>
          </p:cNvPr>
          <p:cNvSpPr/>
          <p:nvPr/>
        </p:nvSpPr>
        <p:spPr>
          <a:xfrm>
            <a:off x="223438" y="2251231"/>
            <a:ext cx="8012158" cy="300227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95666E6-B317-190C-0E43-E45A55C603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801" y="2310785"/>
            <a:ext cx="7809052" cy="2851523"/>
          </a:xfrm>
        </p:spPr>
        <p:txBody>
          <a:bodyPr>
            <a:normAutofit/>
          </a:bodyPr>
          <a:lstStyle/>
          <a:p>
            <a:pPr algn="l"/>
            <a:r>
              <a:rPr lang="en-US" sz="2800" dirty="0"/>
              <a:t>For example:</a:t>
            </a:r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endParaRPr lang="en-US" sz="2800" dirty="0"/>
          </a:p>
          <a:p>
            <a:pPr algn="l"/>
            <a:r>
              <a:rPr lang="en-US" sz="2800" dirty="0"/>
              <a:t>Will only output Hello World once.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931E043-A132-A41B-F712-AA99BB63D396}"/>
              </a:ext>
            </a:extLst>
          </p:cNvPr>
          <p:cNvGrpSpPr/>
          <p:nvPr/>
        </p:nvGrpSpPr>
        <p:grpSpPr>
          <a:xfrm>
            <a:off x="7667708" y="3322728"/>
            <a:ext cx="6877050" cy="3603034"/>
            <a:chOff x="7667708" y="3322728"/>
            <a:chExt cx="6877050" cy="3603034"/>
          </a:xfrm>
          <a:solidFill>
            <a:srgbClr val="3771A1"/>
          </a:solidFill>
        </p:grpSpPr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144E9384-D650-3833-9640-D7589B8F6762}"/>
                </a:ext>
              </a:extLst>
            </p:cNvPr>
            <p:cNvSpPr/>
            <p:nvPr/>
          </p:nvSpPr>
          <p:spPr>
            <a:xfrm rot="8399344">
              <a:off x="7667708" y="3322728"/>
              <a:ext cx="6877050" cy="737232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  <p:sp>
          <p:nvSpPr>
            <p:cNvPr id="25" name="Teardrop 24">
              <a:extLst>
                <a:ext uri="{FF2B5EF4-FFF2-40B4-BE49-F238E27FC236}">
                  <a16:creationId xmlns:a16="http://schemas.microsoft.com/office/drawing/2014/main" id="{9C31EC0D-4542-EB95-417C-B3DC962A35E2}"/>
                </a:ext>
              </a:extLst>
            </p:cNvPr>
            <p:cNvSpPr/>
            <p:nvPr/>
          </p:nvSpPr>
          <p:spPr>
            <a:xfrm rot="8399344" flipH="1">
              <a:off x="8346120" y="5446641"/>
              <a:ext cx="729931" cy="1479121"/>
            </a:xfrm>
            <a:prstGeom prst="teardrop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A"/>
            </a:p>
          </p:txBody>
        </p:sp>
      </p:grpSp>
      <p:sp>
        <p:nvSpPr>
          <p:cNvPr id="26" name="Flowchart: Connector 25">
            <a:extLst>
              <a:ext uri="{FF2B5EF4-FFF2-40B4-BE49-F238E27FC236}">
                <a16:creationId xmlns:a16="http://schemas.microsoft.com/office/drawing/2014/main" id="{9EAF7F72-6C6C-48A3-43F6-5D8B382A1DFC}"/>
              </a:ext>
            </a:extLst>
          </p:cNvPr>
          <p:cNvSpPr/>
          <p:nvPr/>
        </p:nvSpPr>
        <p:spPr>
          <a:xfrm rot="8399344">
            <a:off x="8932326" y="6351154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E8CFB2D-275C-88A0-B06B-D2CB38C1EE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615" y="2991924"/>
            <a:ext cx="5985878" cy="107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781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A8DC3-B8BB-D1AC-C5D8-38C68EED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ardrop 9">
            <a:extLst>
              <a:ext uri="{FF2B5EF4-FFF2-40B4-BE49-F238E27FC236}">
                <a16:creationId xmlns:a16="http://schemas.microsoft.com/office/drawing/2014/main" id="{B3A4734E-DE68-C3DC-1412-A34AC430F78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CD3BAB1-46B2-AAF5-7378-D2AB3FB1A08E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FA48456E-BE0A-D002-4C12-490C881B38C4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732597-507F-44B3-EA5F-46A6B3840EEE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CABFE-79F6-FE95-A9DA-4FC7005F6FB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9FD58-1089-E311-7F24-295C2E25EDD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Let’s Code!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4BBE-B753-0EA7-7984-F9A43112D9A3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8AB61B4-A64C-B1A3-E5F6-6B60F746F271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29814-57CF-7158-701E-381E2FECFF37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963412-43AE-CDB6-81B1-787BBAB99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82" y="3506208"/>
            <a:ext cx="6113855" cy="2310391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IDLE stands for Integrated Developer Learning Environment, it is the code editor (IDE) we will be using for this course.</a:t>
            </a:r>
          </a:p>
          <a:p>
            <a:pPr algn="l"/>
            <a:r>
              <a:rPr lang="en-US" dirty="0"/>
              <a:t>When we open IDLE, it opens the console, this is where you will see the output when your code runs.</a:t>
            </a:r>
          </a:p>
          <a:p>
            <a:pPr algn="l"/>
            <a:endParaRPr lang="en-US" dirty="0"/>
          </a:p>
        </p:txBody>
      </p:sp>
      <p:pic>
        <p:nvPicPr>
          <p:cNvPr id="16" name="Picture 15" descr="A paper with a blue and yellow snake logo&#10;&#10;Description automatically generated">
            <a:extLst>
              <a:ext uri="{FF2B5EF4-FFF2-40B4-BE49-F238E27FC236}">
                <a16:creationId xmlns:a16="http://schemas.microsoft.com/office/drawing/2014/main" id="{6ECF6207-45CC-0EDF-FF59-474107510A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199" y="2199995"/>
            <a:ext cx="3668962" cy="3668962"/>
          </a:xfrm>
          <a:prstGeom prst="rect">
            <a:avLst/>
          </a:prstGeom>
        </p:spPr>
      </p:pic>
      <p:sp>
        <p:nvSpPr>
          <p:cNvPr id="2" name="Teardrop 1">
            <a:extLst>
              <a:ext uri="{FF2B5EF4-FFF2-40B4-BE49-F238E27FC236}">
                <a16:creationId xmlns:a16="http://schemas.microsoft.com/office/drawing/2014/main" id="{D17802C9-EBC3-6632-860B-6F01EC1C7F3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7EB600A-8403-3C06-CEE3-B5900AAC4CB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75B700D-AC64-99BD-932D-00800E3324F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994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BB138-DF14-60FF-2897-29A15607E5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A969F9AE-052E-20CD-FEBB-8A101F1A5565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A0C5C3-E285-47FB-5129-5DCB64C699B5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Let’s Code!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847122D-2FE9-D9B7-3C0C-00ABFE324478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46393C39-DC29-4FCE-520C-A101E24C6965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4417292-51EB-5F19-591E-E7642316B193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B315DD6-40AA-9A07-16EA-13C666976206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C393170-2DF0-339F-4E9B-B75E1DF5DF06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CAA631-C45A-9B0D-C4AD-BFA39C6D89B3}"/>
              </a:ext>
            </a:extLst>
          </p:cNvPr>
          <p:cNvSpPr/>
          <p:nvPr/>
        </p:nvSpPr>
        <p:spPr>
          <a:xfrm>
            <a:off x="5621156" y="329104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0AD2B4-D0A6-A699-FC78-4FCC250645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685382" y="3506209"/>
            <a:ext cx="6113855" cy="1764292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the top left of the console, click file, then select New File.</a:t>
            </a:r>
          </a:p>
          <a:p>
            <a:pPr algn="l"/>
            <a:r>
              <a:rPr lang="en-US" dirty="0"/>
              <a:t>You can open existing .</a:t>
            </a:r>
            <a:r>
              <a:rPr lang="en-US" dirty="0" err="1"/>
              <a:t>py</a:t>
            </a:r>
            <a:r>
              <a:rPr lang="en-US" dirty="0"/>
              <a:t> files from your computer using the open command as well.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A8CBC75-C7CB-36E1-20EE-68B0FD63F5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0986" y="1381521"/>
            <a:ext cx="5094089" cy="3960797"/>
          </a:xfrm>
          <a:prstGeom prst="rect">
            <a:avLst/>
          </a:prstGeom>
        </p:spPr>
      </p:pic>
      <p:sp>
        <p:nvSpPr>
          <p:cNvPr id="4" name="Teardrop 3">
            <a:extLst>
              <a:ext uri="{FF2B5EF4-FFF2-40B4-BE49-F238E27FC236}">
                <a16:creationId xmlns:a16="http://schemas.microsoft.com/office/drawing/2014/main" id="{0C4B8ADD-555A-FB8F-2BBC-3F45235EA34E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00763A42-441C-68B7-E661-91D734E50420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EF25D2DE-749D-5BD9-35CA-6F185107769D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8C91094D-3678-389B-D9A7-83FF60807A1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6025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701062D-884C-FC95-9179-5D147379F2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AF09140-D2A7-0054-C7AB-90DB12BF79A2}"/>
              </a:ext>
            </a:extLst>
          </p:cNvPr>
          <p:cNvSpPr/>
          <p:nvPr/>
        </p:nvSpPr>
        <p:spPr>
          <a:xfrm rot="16200000">
            <a:off x="3231433" y="4767689"/>
            <a:ext cx="344339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1" name="Flowchart: Delay 10">
            <a:extLst>
              <a:ext uri="{FF2B5EF4-FFF2-40B4-BE49-F238E27FC236}">
                <a16:creationId xmlns:a16="http://schemas.microsoft.com/office/drawing/2014/main" id="{6C86BC62-AEBF-7A22-4710-03947B9C9153}"/>
              </a:ext>
            </a:extLst>
          </p:cNvPr>
          <p:cNvSpPr/>
          <p:nvPr/>
        </p:nvSpPr>
        <p:spPr>
          <a:xfrm rot="18978097">
            <a:off x="4313783" y="2625054"/>
            <a:ext cx="913221" cy="1334111"/>
          </a:xfrm>
          <a:prstGeom prst="flowChartDelay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BCB1548-3ADB-127E-B334-FB903AC95EFE}"/>
              </a:ext>
            </a:extLst>
          </p:cNvPr>
          <p:cNvSpPr/>
          <p:nvPr/>
        </p:nvSpPr>
        <p:spPr>
          <a:xfrm>
            <a:off x="0" y="2717461"/>
            <a:ext cx="458655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F7153D-DB6F-1283-01E9-C2E2B40F412B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C05FEA80-E4FC-824E-80EE-90562A425BB5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B77CC85-BB6D-DEFB-5335-C9E7B5C65102}"/>
              </a:ext>
            </a:extLst>
          </p:cNvPr>
          <p:cNvSpPr/>
          <p:nvPr/>
        </p:nvSpPr>
        <p:spPr>
          <a:xfrm>
            <a:off x="5621156" y="2959100"/>
            <a:ext cx="6291389" cy="22515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8D96C4-DED4-FAF7-800E-2E7CA4EBE9D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709922" y="3029353"/>
            <a:ext cx="6113855" cy="229739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In this new file, you’ll be able to write your code.</a:t>
            </a:r>
          </a:p>
          <a:p>
            <a:pPr algn="l"/>
            <a:r>
              <a:rPr lang="en-US" dirty="0"/>
              <a:t>Try:</a:t>
            </a:r>
          </a:p>
          <a:p>
            <a:pPr algn="l"/>
            <a:r>
              <a:rPr lang="en-US" dirty="0"/>
              <a:t>print(“Hello World!”)</a:t>
            </a:r>
          </a:p>
          <a:p>
            <a:pPr algn="l"/>
            <a:r>
              <a:rPr lang="en-US" dirty="0"/>
              <a:t>Press F5 to run it!</a:t>
            </a:r>
          </a:p>
        </p:txBody>
      </p:sp>
      <p:sp>
        <p:nvSpPr>
          <p:cNvPr id="6" name="Arrow: Bent 5">
            <a:extLst>
              <a:ext uri="{FF2B5EF4-FFF2-40B4-BE49-F238E27FC236}">
                <a16:creationId xmlns:a16="http://schemas.microsoft.com/office/drawing/2014/main" id="{81CC641C-A9BC-9C77-E1B6-1D740BE9D6E1}"/>
              </a:ext>
            </a:extLst>
          </p:cNvPr>
          <p:cNvSpPr/>
          <p:nvPr/>
        </p:nvSpPr>
        <p:spPr>
          <a:xfrm>
            <a:off x="6627835" y="5514749"/>
            <a:ext cx="5595775" cy="1343252"/>
          </a:xfrm>
          <a:prstGeom prst="bentArrow">
            <a:avLst>
              <a:gd name="adj1" fmla="val 59190"/>
              <a:gd name="adj2" fmla="val 2797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1212E8-C546-58CE-BCC7-E65220D91277}"/>
              </a:ext>
            </a:extLst>
          </p:cNvPr>
          <p:cNvSpPr txBox="1"/>
          <p:nvPr/>
        </p:nvSpPr>
        <p:spPr>
          <a:xfrm>
            <a:off x="6828128" y="5555615"/>
            <a:ext cx="5595775" cy="9848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Note: IDLE will prompt you to save the file. Click OK and save it in an accessible folder.</a:t>
            </a:r>
          </a:p>
          <a:p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99E8C1FF-359E-E669-D83D-DF5BC2123B4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48A69B2-5167-4832-0875-36AE4B966E23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Hello World!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DDD32607-094E-EF53-A541-3E4DB2563CCE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Flowchart: Connector 13">
            <a:extLst>
              <a:ext uri="{FF2B5EF4-FFF2-40B4-BE49-F238E27FC236}">
                <a16:creationId xmlns:a16="http://schemas.microsoft.com/office/drawing/2014/main" id="{073A2214-7DEA-2306-A4A0-2D7A0B277E4C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88237BC0-060D-FE20-DE5E-9C86E73B0658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5A23086-D6AD-9C6F-C410-2465C47845FA}"/>
              </a:ext>
            </a:extLst>
          </p:cNvPr>
          <p:cNvSpPr/>
          <p:nvPr/>
        </p:nvSpPr>
        <p:spPr>
          <a:xfrm rot="18729408">
            <a:off x="-1452932" y="1604999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6658354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65D96-3901-F150-3160-9EC564D0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F5EE-182F-66CF-037E-565F7315478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12BE1-8B12-7B97-D273-B54EE017E297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C0A8-C6AA-B2D3-07A9-4DBC6C0E08FF}"/>
              </a:ext>
            </a:extLst>
          </p:cNvPr>
          <p:cNvSpPr/>
          <p:nvPr/>
        </p:nvSpPr>
        <p:spPr>
          <a:xfrm>
            <a:off x="2981428" y="2547087"/>
            <a:ext cx="6291389" cy="2189644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EA96-9831-AF3E-EF17-D1BF3C18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70196" y="3035500"/>
            <a:ext cx="6113855" cy="1212819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3600" dirty="0"/>
              <a:t>Print the digits from 1 to 5 with each digit appearing on a new line.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3B90083-2A5C-2F30-1B06-AD65173C02D8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C2F5B45-E645-3F99-3A14-838F7702984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511840B-87FC-FE30-ED53-DE2306C56EB3}"/>
              </a:ext>
            </a:extLst>
          </p:cNvPr>
          <p:cNvSpPr txBox="1"/>
          <p:nvPr/>
        </p:nvSpPr>
        <p:spPr>
          <a:xfrm>
            <a:off x="3652900" y="543078"/>
            <a:ext cx="663138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A55F-8F5F-2A98-9028-2E0766DB2F6C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C2481C3-9151-CE3D-5B9C-4922D93452C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E899D87-FAD5-965C-8099-2814337AB99F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5FF9DA8-32BA-2025-5AE8-7A8AA82054D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A75D560-3A9D-8F47-42D9-BE7AF93620E6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22574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301E9B-F39C-3DF5-A50C-9D4403A61F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097C297-BC1A-CB33-8768-D86BF3ACCF02}"/>
              </a:ext>
            </a:extLst>
          </p:cNvPr>
          <p:cNvSpPr/>
          <p:nvPr/>
        </p:nvSpPr>
        <p:spPr>
          <a:xfrm>
            <a:off x="0" y="543078"/>
            <a:ext cx="11662756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0596B6C5-472A-61C7-00CB-14916F5E3A08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E5CC40B-5104-91A4-0413-F9B99B6C5E45}"/>
              </a:ext>
            </a:extLst>
          </p:cNvPr>
          <p:cNvSpPr/>
          <p:nvPr/>
        </p:nvSpPr>
        <p:spPr>
          <a:xfrm>
            <a:off x="4049985" y="1976036"/>
            <a:ext cx="3834778" cy="290592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6A32E46C-D911-20C0-1B56-6885CC01221A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358B0661-43F7-E73A-A005-5E82254D7EE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564B17-4349-3719-BCC9-8F6A0D1C9B05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F3FFC4-0A52-E80C-3ED9-57535C89D18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9536"/>
          <a:stretch/>
        </p:blipFill>
        <p:spPr>
          <a:xfrm>
            <a:off x="4310879" y="2248783"/>
            <a:ext cx="3312990" cy="2398759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07E8111-E920-43A9-2151-94D397F07F4D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8" name="Teardrop 7">
            <a:extLst>
              <a:ext uri="{FF2B5EF4-FFF2-40B4-BE49-F238E27FC236}">
                <a16:creationId xmlns:a16="http://schemas.microsoft.com/office/drawing/2014/main" id="{238E8FD6-2006-1B3E-FB7D-224421E7F91C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8BE831C-5E97-3D0F-E1F0-15C6E529D8C3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8DD2B6EF-AC90-CB91-6AC6-82C35390B4E4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4DB5592F-FCB2-5484-B30A-DC4E54231972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476987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567CE1-AE94-29D3-1B23-F58875232D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03E34DB-8617-2557-5E8E-B2BAE1AF557B}"/>
              </a:ext>
            </a:extLst>
          </p:cNvPr>
          <p:cNvSpPr/>
          <p:nvPr/>
        </p:nvSpPr>
        <p:spPr>
          <a:xfrm>
            <a:off x="0" y="543078"/>
            <a:ext cx="11679382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A57924B-13ED-DDDD-64D5-4B6B6F17720B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148EFBE-8299-6165-E7F2-444F18370872}"/>
              </a:ext>
            </a:extLst>
          </p:cNvPr>
          <p:cNvSpPr/>
          <p:nvPr/>
        </p:nvSpPr>
        <p:spPr>
          <a:xfrm>
            <a:off x="2950305" y="2058676"/>
            <a:ext cx="6291389" cy="3230130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6CCF8DA-144A-4EB1-D5FE-011D6A631D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4" y="2149100"/>
            <a:ext cx="6113855" cy="3228141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dirty="0"/>
              <a:t>There are a few characters that do special functions in a print function.</a:t>
            </a:r>
          </a:p>
          <a:p>
            <a:pPr marL="0" indent="0" algn="l">
              <a:buNone/>
            </a:pPr>
            <a:r>
              <a:rPr lang="en-US" sz="2800" dirty="0"/>
              <a:t>\n starts a new line. this is automatically put at the end of every print.</a:t>
            </a:r>
          </a:p>
          <a:p>
            <a:pPr marL="0" indent="0" algn="l">
              <a:buNone/>
            </a:pPr>
            <a:r>
              <a:rPr lang="en-US" sz="2800" dirty="0"/>
              <a:t>\\ prints a single backslash</a:t>
            </a:r>
          </a:p>
          <a:p>
            <a:pPr marL="0" indent="0" algn="l">
              <a:buNone/>
            </a:pPr>
            <a:r>
              <a:rPr lang="en-US" sz="2800" dirty="0"/>
              <a:t>\” prints a quotation mark.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D62C5D80-7A26-AC4B-CCA2-D9449C7EF1AA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89160388-6504-0F29-84E2-1DA84795ADEF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63ACDD-334B-5A2C-4C38-6D8217DDF76E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Special Text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3C061A5-A61F-019E-3B33-361E4627CE29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22337935-9419-1235-670D-5809FC222D82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C31D99C6-E4C4-B6D1-BB3B-C32A6FEFCD2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A32741F3-A36B-F3F6-653E-403492252B1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FE5565BE-22D7-7853-AEF7-32AF594504C4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18002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6645BEC-2D58-935A-1210-C5F3C8C704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5BF86BD-8EDB-49C8-AA05-8BB1BD10506B}"/>
              </a:ext>
            </a:extLst>
          </p:cNvPr>
          <p:cNvSpPr/>
          <p:nvPr/>
        </p:nvSpPr>
        <p:spPr>
          <a:xfrm>
            <a:off x="0" y="543078"/>
            <a:ext cx="1163781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3DCBF99F-B321-C180-D53C-DC333E8B4AA9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BF5E730-597D-3FB8-1F22-454B5D65E6FF}"/>
              </a:ext>
            </a:extLst>
          </p:cNvPr>
          <p:cNvSpPr/>
          <p:nvPr/>
        </p:nvSpPr>
        <p:spPr>
          <a:xfrm>
            <a:off x="2904679" y="2068934"/>
            <a:ext cx="6291389" cy="208396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AD9087-6D09-08ED-0959-529846941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20114" y="2149101"/>
            <a:ext cx="6113855" cy="1863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Let's try it out!</a:t>
            </a:r>
          </a:p>
          <a:p>
            <a:pPr marL="0" indent="0">
              <a:buNone/>
            </a:pPr>
            <a:r>
              <a:rPr lang="en-US" sz="3600" dirty="0"/>
              <a:t>Print the digits from 1 to 10 with each digit on a new line.</a:t>
            </a:r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0D34BCF3-F540-F05E-DE62-3CB39C4447F3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6405803E-9910-F951-52AF-B42BC00C7847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5122F5B-C66D-542B-409F-FC3E8E37A316}"/>
              </a:ext>
            </a:extLst>
          </p:cNvPr>
          <p:cNvSpPr txBox="1"/>
          <p:nvPr/>
        </p:nvSpPr>
        <p:spPr>
          <a:xfrm>
            <a:off x="3652900" y="543078"/>
            <a:ext cx="6052458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ierstadt" panose="020B0004020202020204" pitchFamily="34" charset="0"/>
              </a:rPr>
              <a:t>Special Text</a:t>
            </a:r>
            <a:endParaRPr lang="en-CA" sz="4400" b="1" dirty="0">
              <a:solidFill>
                <a:schemeClr val="bg1"/>
              </a:solidFill>
              <a:latin typeface="Bierstadt" panose="020B0004020202020204" pitchFamily="34" charset="0"/>
            </a:endParaRPr>
          </a:p>
          <a:p>
            <a:endParaRPr lang="en-C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401F6B7-AB02-0F66-4123-A8CD5B3AB5E8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13E4D7B1-2825-32EA-6CB1-866E22C5F16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D78105A-4BEA-A4CC-8BC6-CEBA1ECA0EF9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Teardrop 11">
            <a:extLst>
              <a:ext uri="{FF2B5EF4-FFF2-40B4-BE49-F238E27FC236}">
                <a16:creationId xmlns:a16="http://schemas.microsoft.com/office/drawing/2014/main" id="{2591A962-1133-7929-5F52-47E1A6CB561A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Flowchart: Connector 15">
            <a:extLst>
              <a:ext uri="{FF2B5EF4-FFF2-40B4-BE49-F238E27FC236}">
                <a16:creationId xmlns:a16="http://schemas.microsoft.com/office/drawing/2014/main" id="{96F9D556-6A54-27F8-ED00-90BC512AB551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484542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1215</TotalTime>
  <Words>947</Words>
  <Application>Microsoft Office PowerPoint</Application>
  <PresentationFormat>Widescreen</PresentationFormat>
  <Paragraphs>110</Paragraphs>
  <Slides>20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6" baseType="lpstr">
      <vt:lpstr>Aptos</vt:lpstr>
      <vt:lpstr>Aptos Display</vt:lpstr>
      <vt:lpstr>Arial</vt:lpstr>
      <vt:lpstr>Bierstadt</vt:lpstr>
      <vt:lpstr>Wingdings</vt:lpstr>
      <vt:lpstr>Office Theme</vt:lpstr>
      <vt:lpstr>1.1: Introduction to Python</vt:lpstr>
      <vt:lpstr>Some Background Info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The print() function: An in-depth explanation</vt:lpstr>
      <vt:lpstr>The print() function: An in-depth explanation</vt:lpstr>
      <vt:lpstr>The print() function: An in-depth explanation</vt:lpstr>
      <vt:lpstr>The print() function: An in-depth explanation</vt:lpstr>
      <vt:lpstr>The input() function</vt:lpstr>
      <vt:lpstr>Commenting</vt:lpstr>
      <vt:lpstr>Commenting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THIS  IS THOMAS</cp:lastModifiedBy>
  <cp:revision>9</cp:revision>
  <dcterms:created xsi:type="dcterms:W3CDTF">2025-02-03T22:29:12Z</dcterms:created>
  <dcterms:modified xsi:type="dcterms:W3CDTF">2025-02-14T15:41:36Z</dcterms:modified>
</cp:coreProperties>
</file>