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85" r:id="rId4"/>
    <p:sldId id="286" r:id="rId5"/>
    <p:sldId id="260" r:id="rId6"/>
    <p:sldId id="287" r:id="rId7"/>
    <p:sldId id="288" r:id="rId8"/>
    <p:sldId id="289" r:id="rId9"/>
    <p:sldId id="271" r:id="rId10"/>
    <p:sldId id="272" r:id="rId11"/>
    <p:sldId id="291" r:id="rId12"/>
    <p:sldId id="275" r:id="rId13"/>
    <p:sldId id="290" r:id="rId14"/>
    <p:sldId id="293" r:id="rId15"/>
    <p:sldId id="28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42"/>
    <a:srgbClr val="3771A1"/>
    <a:srgbClr val="FF00FF"/>
    <a:srgbClr val="3A3A3A"/>
    <a:srgbClr val="83CBEB"/>
    <a:srgbClr val="AEAEAE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84" autoAdjust="0"/>
  </p:normalViewPr>
  <p:slideViewPr>
    <p:cSldViewPr snapToGrid="0">
      <p:cViewPr varScale="1">
        <p:scale>
          <a:sx n="90" d="100"/>
          <a:sy n="90" d="100"/>
        </p:scale>
        <p:origin x="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46D29-B44B-4570-8A5D-C2AE547A4812}" type="datetimeFigureOut">
              <a:rPr lang="en-CA" smtClean="0"/>
              <a:t>2025-02-19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0D155-3DA6-41B0-ADD0-AB050C806E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73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873F9-1A61-09D0-1002-D1122BB6C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F5A578-22C1-9878-24BE-D6B9B1889F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B3472F-9D54-02A9-7FD6-B966B19C3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D9280-F4FC-8287-498C-1FB1CA341B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1560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CB71A-1893-4631-FC9B-CECFD5DED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5DC341-B86F-FEDB-7191-6B96752179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7A24A4-75A0-77D1-1337-DA3AF8220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38FE2-E16F-CE19-DE6B-47C36F15A6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001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57399-9C30-65CC-CD57-00A2245CF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9F8CC7-DDAB-F670-FB40-7993F89354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DF200C-BAB7-7544-3787-3C969BFA7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28B45-999D-D20B-A569-4272111930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802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A1200-9D7D-902B-5BB8-CE47D9CA1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AE1B0B-9DCB-C1DB-5DF1-4D611F4829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8EC13D-D438-4D8B-8C56-74739EA90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FBF45-D32C-22FF-DC7E-5016F3D971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5876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283F8-A716-477F-9FDF-8565E033E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89866E-1EDB-6358-0CDC-0BB37AA631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20D59F-0B41-6FCF-FD85-4DE181DB4B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5E11F-9D63-6941-7EF2-3CE6C8B0E9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2575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94A89-6A21-029E-5F08-A1F23690C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7ED3CB-9770-BA60-54F7-B23B1ED4FE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833972-AB64-A316-1504-C068172A0A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23F39-0234-0880-61D3-1596881C0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7185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06256-5468-68BC-9C0D-5A8982D64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632DFA-2FDF-DC46-D4AB-5A27E0BEFC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E8798D-0EE3-32F3-9FB2-A3343946A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4A1B5-E73E-67CD-7848-D262A7C4B3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825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6F65F-8250-823C-ECF4-D371C91FF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4991A0-97BC-B05B-BC6C-BF62F7D840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BBF2D2-BA33-A3A6-5D04-8E1ECC6B1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EE6E8-5AAD-EE50-E61D-623EFF641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89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DB1BB-1B94-0962-CAB6-083AEE8F4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D6EB5E-939D-0765-8AD7-40DCD6804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E80ED1-ECFC-9922-9ABE-A51A74C33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67492-0FB8-0AF2-F9D6-34B65F0F7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5936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D9543-C100-1D36-52EA-FD6F43E18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D748C8-07E1-C317-8D1D-9E5F9D13E5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6674E3-3CC5-3FD4-C67B-E8E3E9CE24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62E1B-9744-C164-1192-DDED60584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0883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5F44B-ED2E-E409-E5FA-17C7D9698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3FEC3B-C249-8382-6E65-0C13D47970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C418FE-1D26-853A-98B1-3A14DD69E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3B8AD-B3CE-A358-1538-B4E9486F4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042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99067-F8E7-A6ED-124C-7F0B201BB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7199FE-D2E9-5765-3A05-8EFF7CB9FF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5DCE35-F78F-B563-2FA7-7D3528855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CD177-97C0-B014-68C8-27D33AC260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3958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BDD96-52D7-1FE2-4A01-89B014AEF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847B90-0DD0-EE13-97FE-EBD6102576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4BA27B-0BBB-7AE6-2D63-AEF1989FB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5EE13-3A6F-4CF1-B2D5-E2210ACE5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2311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B3144-A185-D336-516A-66A399A50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9A9516-9396-445D-2C6F-4D3F68394D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000B65-803F-EABE-71BB-048B74B30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56156-2638-84B2-F2FC-4AB3A7895D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7839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0CF2E-6784-6A72-402A-BC3992C3F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454614-D43E-33FA-21E2-8D7EE9B884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095281-CA57-14E8-039D-092C0F2F82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FA2A2-AEF0-0241-3A6B-78E3C1FF13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40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87D4-2D0D-3311-7E29-7B1D5FE96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9FC0F-ECD0-1CFB-A55B-D63118C4D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A4D06-BB34-C5CC-D668-EF64EC6E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00843-DE01-F560-C6B1-078E3065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EB54-EA91-63B2-CF72-741EBBD4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370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6ADB-9FF7-AC24-A4D3-6C9AD67D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E3D81-FC44-3481-6F30-4F11D62F3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E65F8-EE0E-3756-F7E9-FBDAF605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88F88-AD6D-D333-24FF-74A1B78C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D081E-F0ED-7991-434A-27A5EC23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63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41503-4515-6FFE-DA68-2C7140DBC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C299B-34CC-6235-8591-656D57586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C5B15-3E50-24B2-AC78-B26BF35C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C7005-CE29-5CF8-D910-C0C41F08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B6586-934B-8C21-2224-B56C63C3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11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5733-8E8F-CDFB-2CC5-64D650C2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45789-A2CD-8AEA-4270-670085F4A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68FBC-2F9C-A56A-BCDB-2FAC5AA3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07F68-F8E6-F9A3-D3E0-8EEBCB7F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021E5-5A6F-7ECE-F400-F2FFC93B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08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A354-9D88-0B87-F479-677E38A6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FBDD7-B218-0148-A26D-0FB399534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B0CEA-95B8-EC5C-F4F7-299B438F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95CB-6AAD-1A95-E05F-F38DE6FB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3D3CA-FB89-B3DD-1E0A-CA5A7B92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709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F558-11F9-3502-4386-441F2F1C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D5F9-683B-11A6-17B4-687EE315A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9E9A6-DDAA-415E-A690-368D276CE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B48AF-2051-8E5D-91BA-8FFC2DF1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FFCDF-32A2-9FEE-A061-4BA5CF14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25273-630A-0AA9-55A4-2D3D0F6D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791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F0FA-3685-03F7-D45B-CA0FB5C5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47011-9EFC-3B2D-D5E0-A83029CFE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C96CB-7832-DDBF-89F6-8DDF23C23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54E33-4F15-B899-C2AB-1CAA6FA48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030AA-06DA-D621-11EB-FB3C6157B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2E216-B338-53E8-68A0-4099B956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540F8-1B7D-D231-9AC0-C38F8D09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B018-DB80-DFCF-EC68-8A5A1C01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64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01A3-1978-376F-C13D-1628DC47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1329B-9466-D8F3-BB61-2AF89C34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69E29-438B-50AE-DD74-9CA97EB4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EC9D1-603F-B88D-EBCA-6B9CD0D7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18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5DD2E-7F50-F876-8267-81D39E6A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B5091-0400-5C80-4522-F065E68B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D828F-FB66-80AD-7FEB-D48F99B0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3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4717-A970-EF6C-C93D-85DEC2B9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0127-F082-301D-4EB1-BD3AAB7A4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20EA1-F573-DB02-E00B-5ECBABB9A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AED0-7809-E48F-1296-2A0E82BA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E7B09-6703-3A76-506D-5D365B6A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C99AB-F5E0-A588-D942-9C18743A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56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1037-662A-1B2A-A473-7DE76D36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75351-052B-A4A8-2198-3B9A959C6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C453E-B7C7-C9DD-8589-9AAC86236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1703C-3473-B578-4CA5-C7ED0429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EC2CE-F95E-6B6A-6E81-F1AFE406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BEE90-168D-8BDC-92EE-EA235DA1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924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43860-52CE-154B-1CF5-E99CCE42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3D994-6D09-742B-2BE5-1DAB30FE3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03B7D-4CB4-A889-52FB-3CA31736D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CC74DD-EA2C-4570-B09A-096854266D53}" type="datetimeFigureOut">
              <a:rPr lang="en-CA" smtClean="0"/>
              <a:t>2025-02-19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3290E-7F32-ADB1-2002-3E28DA8EF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6F111-FC37-8EE6-0D93-10225A8BE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21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C07C51-C11D-1D70-221A-678115B3D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5ECF8F-0E11-7F61-F852-1B7723537861}"/>
              </a:ext>
            </a:extLst>
          </p:cNvPr>
          <p:cNvSpPr/>
          <p:nvPr/>
        </p:nvSpPr>
        <p:spPr>
          <a:xfrm>
            <a:off x="-1" y="2481943"/>
            <a:ext cx="12192001" cy="852814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latin typeface="+mj-lt"/>
              </a:rPr>
              <a:t>If Statements and Coding Practices</a:t>
            </a:r>
            <a:endParaRPr lang="en-CA" sz="4000" b="1" dirty="0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8888C-A7E3-8033-2539-2F91D9023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481943"/>
            <a:ext cx="6877050" cy="637040"/>
          </a:xfrm>
        </p:spPr>
        <p:txBody>
          <a:bodyPr>
            <a:normAutofit fontScale="90000"/>
          </a:bodyPr>
          <a:lstStyle/>
          <a:p>
            <a:pPr algn="l"/>
            <a:br>
              <a:rPr lang="en-US" b="1" dirty="0">
                <a:solidFill>
                  <a:srgbClr val="3771A1"/>
                </a:solidFill>
                <a:latin typeface="Bierstadt" panose="020B0004020202020204" pitchFamily="34" charset="0"/>
              </a:rPr>
            </a:br>
            <a:endParaRPr lang="en-CA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ACDD3-125A-2016-3757-345D0ACA9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72885"/>
            <a:ext cx="6944009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ICS 3U/3C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David Beilby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Zeyad</a:t>
            </a:r>
            <a:r>
              <a:rPr lang="en-US" dirty="0">
                <a:solidFill>
                  <a:schemeClr val="bg1"/>
                </a:solidFill>
              </a:rPr>
              <a:t> Nasr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Thomas Brittain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9B5C2B-1B41-FE4A-C7AB-FB959A2C2B72}"/>
              </a:ext>
            </a:extLst>
          </p:cNvPr>
          <p:cNvSpPr/>
          <p:nvPr/>
        </p:nvSpPr>
        <p:spPr>
          <a:xfrm>
            <a:off x="1333501" y="5346506"/>
            <a:ext cx="10858500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B5DCE1-FB95-B7F6-DDC1-43F5E8EE5952}"/>
              </a:ext>
            </a:extLst>
          </p:cNvPr>
          <p:cNvSpPr/>
          <p:nvPr/>
        </p:nvSpPr>
        <p:spPr>
          <a:xfrm>
            <a:off x="0" y="759594"/>
            <a:ext cx="6877050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7AB204-5527-B817-2D35-2AA4A8CAD847}"/>
              </a:ext>
            </a:extLst>
          </p:cNvPr>
          <p:cNvSpPr/>
          <p:nvPr/>
        </p:nvSpPr>
        <p:spPr>
          <a:xfrm rot="5400000">
            <a:off x="7190936" y="3060384"/>
            <a:ext cx="6858004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64AFA546-DDFB-1030-45D6-C0588E258D64}"/>
              </a:ext>
            </a:extLst>
          </p:cNvPr>
          <p:cNvSpPr/>
          <p:nvPr/>
        </p:nvSpPr>
        <p:spPr>
          <a:xfrm flipH="1">
            <a:off x="6512084" y="17705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3B0B535-C047-2367-356B-22D690203DF2}"/>
              </a:ext>
            </a:extLst>
          </p:cNvPr>
          <p:cNvSpPr/>
          <p:nvPr/>
        </p:nvSpPr>
        <p:spPr>
          <a:xfrm>
            <a:off x="6679788" y="17959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232D28E2-0762-6949-0493-8042262A37F9}"/>
              </a:ext>
            </a:extLst>
          </p:cNvPr>
          <p:cNvSpPr/>
          <p:nvPr/>
        </p:nvSpPr>
        <p:spPr>
          <a:xfrm rot="10800000" flipH="1">
            <a:off x="968535" y="5344177"/>
            <a:ext cx="729931" cy="1479121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E545BEF-BB02-DB07-2E92-F02E18B0D833}"/>
              </a:ext>
            </a:extLst>
          </p:cNvPr>
          <p:cNvSpPr/>
          <p:nvPr/>
        </p:nvSpPr>
        <p:spPr>
          <a:xfrm>
            <a:off x="1210304" y="6399268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590C2-AAC3-FCEF-F676-BE8EEBE9ED6B}"/>
              </a:ext>
            </a:extLst>
          </p:cNvPr>
          <p:cNvSpPr txBox="1"/>
          <p:nvPr/>
        </p:nvSpPr>
        <p:spPr>
          <a:xfrm>
            <a:off x="-13607" y="1875843"/>
            <a:ext cx="122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ierstadt" panose="020B0004020202020204" pitchFamily="34" charset="0"/>
              </a:rPr>
              <a:t>1.3: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9F97FB-9DBD-6F4F-D7D2-D80E8163B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060" y="3603652"/>
            <a:ext cx="68294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5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665D96-3901-F150-3160-9EC564D04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B0F5EE-182F-66CF-037E-565F73154785}"/>
              </a:ext>
            </a:extLst>
          </p:cNvPr>
          <p:cNvSpPr/>
          <p:nvPr/>
        </p:nvSpPr>
        <p:spPr>
          <a:xfrm>
            <a:off x="-21332" y="542167"/>
            <a:ext cx="11659149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Bierstadt" panose="020B0004020202020204" pitchFamily="34" charset="0"/>
              </a:rPr>
              <a:t>Challenge!</a:t>
            </a:r>
            <a:endParaRPr lang="en-CA" sz="66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512BE1-8B12-7B97-D273-B54EE017E297}"/>
              </a:ext>
            </a:extLst>
          </p:cNvPr>
          <p:cNvSpPr/>
          <p:nvPr/>
        </p:nvSpPr>
        <p:spPr>
          <a:xfrm rot="8239007">
            <a:off x="4167356" y="3422821"/>
            <a:ext cx="386336" cy="5289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33C0A8-C6AA-B2D3-07A9-4DBC6C0E08FF}"/>
              </a:ext>
            </a:extLst>
          </p:cNvPr>
          <p:cNvSpPr/>
          <p:nvPr/>
        </p:nvSpPr>
        <p:spPr>
          <a:xfrm>
            <a:off x="2981428" y="2547087"/>
            <a:ext cx="6291389" cy="218964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CEA96-9831-AF3E-EF17-D1BF3C188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0194" y="2669052"/>
            <a:ext cx="6113855" cy="17396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Ask the user to input a number. Print whether the number is smaller, greater than, or equal to 10.</a:t>
            </a: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3B90083-2A5C-2F30-1B06-AD65173C02D8}"/>
              </a:ext>
            </a:extLst>
          </p:cNvPr>
          <p:cNvSpPr/>
          <p:nvPr/>
        </p:nvSpPr>
        <p:spPr>
          <a:xfrm>
            <a:off x="9319036" y="3414608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DC2F5B45-E645-3F99-3A14-838F77029840}"/>
              </a:ext>
            </a:extLst>
          </p:cNvPr>
          <p:cNvSpPr/>
          <p:nvPr/>
        </p:nvSpPr>
        <p:spPr>
          <a:xfrm rot="10800000">
            <a:off x="1521" y="4771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4A55F-8F5F-2A98-9028-2E0766DB2F6C}"/>
              </a:ext>
            </a:extLst>
          </p:cNvPr>
          <p:cNvSpPr/>
          <p:nvPr/>
        </p:nvSpPr>
        <p:spPr>
          <a:xfrm>
            <a:off x="-23686" y="5357857"/>
            <a:ext cx="6998064" cy="718758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0C2481C3-9151-CE3D-5B9C-4922D93452C3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DE899D87-FAD5-965C-8099-2814337AB99F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A5FF9DA8-32BA-2025-5AE8-7A8AA82054DE}"/>
              </a:ext>
            </a:extLst>
          </p:cNvPr>
          <p:cNvSpPr/>
          <p:nvPr/>
        </p:nvSpPr>
        <p:spPr>
          <a:xfrm flipH="1" flipV="1">
            <a:off x="6630984" y="5357857"/>
            <a:ext cx="729931" cy="1476285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A75D560-3A9D-8F47-42D9-BE7AF93620E6}"/>
              </a:ext>
            </a:extLst>
          </p:cNvPr>
          <p:cNvSpPr/>
          <p:nvPr/>
        </p:nvSpPr>
        <p:spPr>
          <a:xfrm>
            <a:off x="6845397" y="6437391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257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D1D09D-9656-6B5D-4541-454F5D1AF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3960B5-D9CA-4EBF-D9B5-48DFA1E17AF9}"/>
              </a:ext>
            </a:extLst>
          </p:cNvPr>
          <p:cNvSpPr/>
          <p:nvPr/>
        </p:nvSpPr>
        <p:spPr>
          <a:xfrm>
            <a:off x="-21332" y="542167"/>
            <a:ext cx="11659149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Bierstadt" panose="020B0004020202020204" pitchFamily="34" charset="0"/>
              </a:rPr>
              <a:t>Flow Chart!</a:t>
            </a:r>
            <a:endParaRPr lang="en-CA" sz="66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9715E059-A796-DD1C-A098-09B7DD9CF056}"/>
              </a:ext>
            </a:extLst>
          </p:cNvPr>
          <p:cNvSpPr/>
          <p:nvPr/>
        </p:nvSpPr>
        <p:spPr>
          <a:xfrm>
            <a:off x="9319036" y="3414608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03FAA57A-C807-CDFE-5933-5BC76E2F29FD}"/>
              </a:ext>
            </a:extLst>
          </p:cNvPr>
          <p:cNvSpPr/>
          <p:nvPr/>
        </p:nvSpPr>
        <p:spPr>
          <a:xfrm rot="10800000">
            <a:off x="1521" y="4771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463E85-4E48-C9B4-DFA5-4C689F76CADB}"/>
              </a:ext>
            </a:extLst>
          </p:cNvPr>
          <p:cNvSpPr/>
          <p:nvPr/>
        </p:nvSpPr>
        <p:spPr>
          <a:xfrm>
            <a:off x="-23686" y="5357857"/>
            <a:ext cx="6998064" cy="718758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20F28903-5C48-0B01-134F-4E9BE654B6E0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C8F3D402-7FBD-491B-9AEF-279C6DEE5E1E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AD41CFF2-FC45-0F9D-0EBE-CF1572B18B0C}"/>
              </a:ext>
            </a:extLst>
          </p:cNvPr>
          <p:cNvSpPr/>
          <p:nvPr/>
        </p:nvSpPr>
        <p:spPr>
          <a:xfrm flipH="1" flipV="1">
            <a:off x="6630984" y="5357857"/>
            <a:ext cx="729931" cy="1476285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BCFBCCC-5170-2162-C6B0-F25017FA781B}"/>
              </a:ext>
            </a:extLst>
          </p:cNvPr>
          <p:cNvSpPr/>
          <p:nvPr/>
        </p:nvSpPr>
        <p:spPr>
          <a:xfrm>
            <a:off x="6845397" y="6437391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F36D8C-32A8-7D57-E487-20E1DB312664}"/>
              </a:ext>
            </a:extLst>
          </p:cNvPr>
          <p:cNvSpPr/>
          <p:nvPr/>
        </p:nvSpPr>
        <p:spPr>
          <a:xfrm>
            <a:off x="1364105" y="1583336"/>
            <a:ext cx="9395056" cy="428005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ECD043-35F3-B225-B00F-CC5ECB833E2C}"/>
              </a:ext>
            </a:extLst>
          </p:cNvPr>
          <p:cNvSpPr/>
          <p:nvPr/>
        </p:nvSpPr>
        <p:spPr>
          <a:xfrm>
            <a:off x="1536851" y="1726467"/>
            <a:ext cx="1657000" cy="737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ierstadt" panose="020B0004020202020204" pitchFamily="34" charset="0"/>
              </a:rPr>
              <a:t>Start</a:t>
            </a:r>
            <a:endParaRPr lang="en-CA" sz="2000" b="1" dirty="0">
              <a:solidFill>
                <a:schemeClr val="tx1"/>
              </a:solidFill>
              <a:latin typeface="Bierstadt" panose="020B0004020202020204" pitchFamily="34" charset="0"/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58713917-B446-49DC-C6B5-8C1A28DCAA16}"/>
              </a:ext>
            </a:extLst>
          </p:cNvPr>
          <p:cNvSpPr/>
          <p:nvPr/>
        </p:nvSpPr>
        <p:spPr>
          <a:xfrm>
            <a:off x="2565485" y="2604801"/>
            <a:ext cx="1819721" cy="60871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Input User Value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39FF56-19A2-E2FA-6739-17657699ADB0}"/>
              </a:ext>
            </a:extLst>
          </p:cNvPr>
          <p:cNvSpPr/>
          <p:nvPr/>
        </p:nvSpPr>
        <p:spPr>
          <a:xfrm>
            <a:off x="3193851" y="3448163"/>
            <a:ext cx="1920261" cy="718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Check if the value is greater than 10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E3356887-7C18-CA88-75F0-1C88D0712884}"/>
              </a:ext>
            </a:extLst>
          </p:cNvPr>
          <p:cNvSpPr/>
          <p:nvPr/>
        </p:nvSpPr>
        <p:spPr>
          <a:xfrm>
            <a:off x="6358656" y="1996091"/>
            <a:ext cx="2062666" cy="60871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Print Greater than 10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52E317-950B-9A61-5332-BF28358A8F9D}"/>
              </a:ext>
            </a:extLst>
          </p:cNvPr>
          <p:cNvSpPr/>
          <p:nvPr/>
        </p:nvSpPr>
        <p:spPr>
          <a:xfrm>
            <a:off x="3768260" y="4487131"/>
            <a:ext cx="1920261" cy="718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Check if the value is equal to 10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EB506E4-012E-2071-F4E9-2B24D0D0B60C}"/>
              </a:ext>
            </a:extLst>
          </p:cNvPr>
          <p:cNvSpPr/>
          <p:nvPr/>
        </p:nvSpPr>
        <p:spPr>
          <a:xfrm>
            <a:off x="6358656" y="3282953"/>
            <a:ext cx="2062666" cy="60871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Print Equal to 10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5F53718E-330F-FD7E-5ABD-688A591FFCB2}"/>
              </a:ext>
            </a:extLst>
          </p:cNvPr>
          <p:cNvSpPr/>
          <p:nvPr/>
        </p:nvSpPr>
        <p:spPr>
          <a:xfrm>
            <a:off x="6358656" y="4542155"/>
            <a:ext cx="2062666" cy="608710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Print Less than 10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6ADD747-83C3-22E4-F773-C3C443F54004}"/>
              </a:ext>
            </a:extLst>
          </p:cNvPr>
          <p:cNvSpPr/>
          <p:nvPr/>
        </p:nvSpPr>
        <p:spPr>
          <a:xfrm>
            <a:off x="8868940" y="3288121"/>
            <a:ext cx="1657000" cy="7372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Bierstadt" panose="020B0004020202020204" pitchFamily="34" charset="0"/>
              </a:rPr>
              <a:t>Finish</a:t>
            </a:r>
            <a:endParaRPr lang="en-CA" sz="2000" b="1" dirty="0">
              <a:solidFill>
                <a:schemeClr val="tx1"/>
              </a:solidFill>
              <a:latin typeface="Bierstadt" panose="020B0004020202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019B9D-9C7B-6148-BFB6-095A37CCDE3C}"/>
              </a:ext>
            </a:extLst>
          </p:cNvPr>
          <p:cNvCxnSpPr>
            <a:stCxn id="18" idx="4"/>
            <a:endCxn id="19" idx="5"/>
          </p:cNvCxnSpPr>
          <p:nvPr/>
        </p:nvCxnSpPr>
        <p:spPr>
          <a:xfrm>
            <a:off x="2365351" y="2463699"/>
            <a:ext cx="276223" cy="445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63E20D3-129C-4827-69D6-D9538149B0BE}"/>
              </a:ext>
            </a:extLst>
          </p:cNvPr>
          <p:cNvCxnSpPr>
            <a:stCxn id="19" idx="4"/>
            <a:endCxn id="20" idx="0"/>
          </p:cNvCxnSpPr>
          <p:nvPr/>
        </p:nvCxnSpPr>
        <p:spPr>
          <a:xfrm>
            <a:off x="3475346" y="3213511"/>
            <a:ext cx="678636" cy="234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997640-B0EE-0931-5152-CF0E80352D4A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>
            <a:off x="4153982" y="4166921"/>
            <a:ext cx="574409" cy="320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B178851-81AB-F7AF-6925-F9B1A57EB940}"/>
              </a:ext>
            </a:extLst>
          </p:cNvPr>
          <p:cNvCxnSpPr>
            <a:stCxn id="20" idx="3"/>
            <a:endCxn id="21" idx="5"/>
          </p:cNvCxnSpPr>
          <p:nvPr/>
        </p:nvCxnSpPr>
        <p:spPr>
          <a:xfrm flipV="1">
            <a:off x="5114112" y="2300446"/>
            <a:ext cx="1320633" cy="1507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406A5E-CD4C-D7D3-BF8C-EFD9CC344465}"/>
              </a:ext>
            </a:extLst>
          </p:cNvPr>
          <p:cNvCxnSpPr>
            <a:stCxn id="24" idx="3"/>
            <a:endCxn id="25" idx="5"/>
          </p:cNvCxnSpPr>
          <p:nvPr/>
        </p:nvCxnSpPr>
        <p:spPr>
          <a:xfrm flipV="1">
            <a:off x="5688521" y="3587308"/>
            <a:ext cx="746224" cy="1259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381897-12CA-C6DC-7608-0878D9E2B0EA}"/>
              </a:ext>
            </a:extLst>
          </p:cNvPr>
          <p:cNvCxnSpPr>
            <a:stCxn id="24" idx="3"/>
            <a:endCxn id="26" idx="5"/>
          </p:cNvCxnSpPr>
          <p:nvPr/>
        </p:nvCxnSpPr>
        <p:spPr>
          <a:xfrm>
            <a:off x="5688521" y="4846510"/>
            <a:ext cx="7462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3F4059-560F-E527-665D-8CAB561D541B}"/>
              </a:ext>
            </a:extLst>
          </p:cNvPr>
          <p:cNvCxnSpPr>
            <a:stCxn id="21" idx="2"/>
            <a:endCxn id="27" idx="2"/>
          </p:cNvCxnSpPr>
          <p:nvPr/>
        </p:nvCxnSpPr>
        <p:spPr>
          <a:xfrm>
            <a:off x="8345233" y="2300446"/>
            <a:ext cx="523707" cy="1356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639C9FA-4D64-F8FA-10C2-E6D60B834CDE}"/>
              </a:ext>
            </a:extLst>
          </p:cNvPr>
          <p:cNvCxnSpPr>
            <a:stCxn id="25" idx="2"/>
            <a:endCxn id="27" idx="2"/>
          </p:cNvCxnSpPr>
          <p:nvPr/>
        </p:nvCxnSpPr>
        <p:spPr>
          <a:xfrm>
            <a:off x="8345233" y="3587308"/>
            <a:ext cx="523707" cy="694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179263C-E342-E2A1-09E2-3DF4C6CC1AAD}"/>
              </a:ext>
            </a:extLst>
          </p:cNvPr>
          <p:cNvCxnSpPr>
            <a:cxnSpLocks/>
            <a:stCxn id="26" idx="2"/>
            <a:endCxn id="27" idx="2"/>
          </p:cNvCxnSpPr>
          <p:nvPr/>
        </p:nvCxnSpPr>
        <p:spPr>
          <a:xfrm flipV="1">
            <a:off x="8345233" y="3656737"/>
            <a:ext cx="523707" cy="1189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89C0B18-7313-271F-7867-8BC07816F149}"/>
              </a:ext>
            </a:extLst>
          </p:cNvPr>
          <p:cNvSpPr txBox="1"/>
          <p:nvPr/>
        </p:nvSpPr>
        <p:spPr>
          <a:xfrm>
            <a:off x="5292592" y="2803727"/>
            <a:ext cx="64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Yes</a:t>
            </a:r>
            <a:endParaRPr lang="en-CA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9EA0023-01AE-C495-CB36-F381997D635F}"/>
              </a:ext>
            </a:extLst>
          </p:cNvPr>
          <p:cNvSpPr txBox="1"/>
          <p:nvPr/>
        </p:nvSpPr>
        <p:spPr>
          <a:xfrm>
            <a:off x="3985789" y="4142360"/>
            <a:ext cx="64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6C36EF-25CB-E673-B6C0-FF05547E8CCB}"/>
              </a:ext>
            </a:extLst>
          </p:cNvPr>
          <p:cNvSpPr txBox="1"/>
          <p:nvPr/>
        </p:nvSpPr>
        <p:spPr>
          <a:xfrm>
            <a:off x="5637819" y="3908307"/>
            <a:ext cx="64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Yes</a:t>
            </a:r>
            <a:endParaRPr lang="en-CA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797D000-3FF3-595C-7F5D-6E62B7DE2132}"/>
              </a:ext>
            </a:extLst>
          </p:cNvPr>
          <p:cNvSpPr txBox="1"/>
          <p:nvPr/>
        </p:nvSpPr>
        <p:spPr>
          <a:xfrm>
            <a:off x="5814828" y="4557665"/>
            <a:ext cx="64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73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301E9B-F39C-3DF5-A50C-9D4403A61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97C297-BC1A-CB33-8768-D86BF3ACCF02}"/>
              </a:ext>
            </a:extLst>
          </p:cNvPr>
          <p:cNvSpPr/>
          <p:nvPr/>
        </p:nvSpPr>
        <p:spPr>
          <a:xfrm>
            <a:off x="0" y="543078"/>
            <a:ext cx="11662756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Bierstadt" panose="020B0004020202020204" pitchFamily="34" charset="0"/>
              </a:rPr>
              <a:t>Example Code</a:t>
            </a:r>
            <a:endParaRPr lang="en-CA" sz="54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358B0661-43F7-E73A-A005-5E82254D7EE0}"/>
              </a:ext>
            </a:extLst>
          </p:cNvPr>
          <p:cNvSpPr/>
          <p:nvPr/>
        </p:nvSpPr>
        <p:spPr>
          <a:xfrm rot="10800000">
            <a:off x="1521" y="4771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6A32E46C-D911-20C0-1B56-6885CC01221A}"/>
              </a:ext>
            </a:extLst>
          </p:cNvPr>
          <p:cNvSpPr/>
          <p:nvPr/>
        </p:nvSpPr>
        <p:spPr>
          <a:xfrm>
            <a:off x="9319036" y="3414608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96B6C5-472A-61C7-00CB-14916F5E3A08}"/>
              </a:ext>
            </a:extLst>
          </p:cNvPr>
          <p:cNvSpPr/>
          <p:nvPr/>
        </p:nvSpPr>
        <p:spPr>
          <a:xfrm rot="8239007">
            <a:off x="4167356" y="3422821"/>
            <a:ext cx="386336" cy="5289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5CC40B-5104-91A4-0413-F9B99B6C5E45}"/>
              </a:ext>
            </a:extLst>
          </p:cNvPr>
          <p:cNvSpPr/>
          <p:nvPr/>
        </p:nvSpPr>
        <p:spPr>
          <a:xfrm>
            <a:off x="1620253" y="1583336"/>
            <a:ext cx="9007642" cy="357420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E8111-E920-43A9-2151-94D397F07F4D}"/>
              </a:ext>
            </a:extLst>
          </p:cNvPr>
          <p:cNvSpPr/>
          <p:nvPr/>
        </p:nvSpPr>
        <p:spPr>
          <a:xfrm>
            <a:off x="-23686" y="5357857"/>
            <a:ext cx="6998064" cy="718758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238E8FD6-2006-1B3E-FB7D-224421E7F91C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8BE831C-5E97-3D0F-E1F0-15C6E529D8C3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8DD2B6EF-AC90-CB91-6AC6-82C35390B4E4}"/>
              </a:ext>
            </a:extLst>
          </p:cNvPr>
          <p:cNvSpPr/>
          <p:nvPr/>
        </p:nvSpPr>
        <p:spPr>
          <a:xfrm flipH="1" flipV="1">
            <a:off x="6630984" y="5357857"/>
            <a:ext cx="729931" cy="1476285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4DB5592F-FCB2-5484-B30A-DC4E54231972}"/>
              </a:ext>
            </a:extLst>
          </p:cNvPr>
          <p:cNvSpPr/>
          <p:nvPr/>
        </p:nvSpPr>
        <p:spPr>
          <a:xfrm>
            <a:off x="6845397" y="6437391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744965-7C05-5961-693F-068BEFD34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573" y="1838103"/>
            <a:ext cx="8630854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98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C78072-D56E-C7D6-B4DC-2A7FF2303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B9467C4-1056-15ED-F08B-3C905A1A3BDA}"/>
              </a:ext>
            </a:extLst>
          </p:cNvPr>
          <p:cNvSpPr/>
          <p:nvPr/>
        </p:nvSpPr>
        <p:spPr>
          <a:xfrm>
            <a:off x="-21332" y="542167"/>
            <a:ext cx="11659149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Bierstadt" panose="020B0004020202020204" pitchFamily="34" charset="0"/>
              </a:rPr>
              <a:t>Challenge!</a:t>
            </a:r>
            <a:endParaRPr lang="en-CA" sz="66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AC8A33-F94D-BDDD-4055-D38F4A0AB9E5}"/>
              </a:ext>
            </a:extLst>
          </p:cNvPr>
          <p:cNvSpPr/>
          <p:nvPr/>
        </p:nvSpPr>
        <p:spPr>
          <a:xfrm rot="8239007">
            <a:off x="4167356" y="3422821"/>
            <a:ext cx="386336" cy="5289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C7834-B754-B03B-2759-6D9818A7C9C4}"/>
              </a:ext>
            </a:extLst>
          </p:cNvPr>
          <p:cNvSpPr/>
          <p:nvPr/>
        </p:nvSpPr>
        <p:spPr>
          <a:xfrm>
            <a:off x="2981428" y="2547087"/>
            <a:ext cx="6291389" cy="218964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00DB9-FCE5-DA9D-9444-6070B135E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0194" y="2669052"/>
            <a:ext cx="6113855" cy="1739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Ask the user to input a number. Print whether the number is even or odd.</a:t>
            </a: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87C87929-EFE3-45C2-C6CB-5C43073878B1}"/>
              </a:ext>
            </a:extLst>
          </p:cNvPr>
          <p:cNvSpPr/>
          <p:nvPr/>
        </p:nvSpPr>
        <p:spPr>
          <a:xfrm>
            <a:off x="9319036" y="3414608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3923E280-6FAE-1ED3-D8C1-8BBB620DE439}"/>
              </a:ext>
            </a:extLst>
          </p:cNvPr>
          <p:cNvSpPr/>
          <p:nvPr/>
        </p:nvSpPr>
        <p:spPr>
          <a:xfrm rot="10800000">
            <a:off x="1521" y="4771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F5DD3A-1004-6CD3-32FC-C9B379BAB931}"/>
              </a:ext>
            </a:extLst>
          </p:cNvPr>
          <p:cNvSpPr/>
          <p:nvPr/>
        </p:nvSpPr>
        <p:spPr>
          <a:xfrm>
            <a:off x="-23686" y="5357857"/>
            <a:ext cx="6998064" cy="718758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087286DB-C602-967C-CA72-E98283802397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17746A0-1473-3971-5C25-E9DFEB617B4A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1E0A9198-895C-8535-5CB4-6FACCC38ED4C}"/>
              </a:ext>
            </a:extLst>
          </p:cNvPr>
          <p:cNvSpPr/>
          <p:nvPr/>
        </p:nvSpPr>
        <p:spPr>
          <a:xfrm flipH="1" flipV="1">
            <a:off x="6630984" y="5357857"/>
            <a:ext cx="729931" cy="1476285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0C671AA-F00C-AB90-71B7-FCBDD410FF5F}"/>
              </a:ext>
            </a:extLst>
          </p:cNvPr>
          <p:cNvSpPr/>
          <p:nvPr/>
        </p:nvSpPr>
        <p:spPr>
          <a:xfrm>
            <a:off x="6845397" y="6437391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391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E2B91E-E68D-2457-C326-0AD8DB8BA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5BF679-5CC3-B797-F857-02D6ADA57440}"/>
              </a:ext>
            </a:extLst>
          </p:cNvPr>
          <p:cNvSpPr/>
          <p:nvPr/>
        </p:nvSpPr>
        <p:spPr>
          <a:xfrm>
            <a:off x="0" y="543078"/>
            <a:ext cx="11662756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Bierstadt" panose="020B0004020202020204" pitchFamily="34" charset="0"/>
              </a:rPr>
              <a:t>Example Code</a:t>
            </a:r>
            <a:endParaRPr lang="en-CA" sz="54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B3515146-C09B-9392-485D-1F898BB9AE57}"/>
              </a:ext>
            </a:extLst>
          </p:cNvPr>
          <p:cNvSpPr/>
          <p:nvPr/>
        </p:nvSpPr>
        <p:spPr>
          <a:xfrm rot="10800000">
            <a:off x="1521" y="4771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84413B9B-E3AC-DAA7-D89A-F45E8CCF1E0B}"/>
              </a:ext>
            </a:extLst>
          </p:cNvPr>
          <p:cNvSpPr/>
          <p:nvPr/>
        </p:nvSpPr>
        <p:spPr>
          <a:xfrm>
            <a:off x="9319036" y="3414608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10BFAF-3913-CAE8-0C04-A1FBA15AE458}"/>
              </a:ext>
            </a:extLst>
          </p:cNvPr>
          <p:cNvSpPr/>
          <p:nvPr/>
        </p:nvSpPr>
        <p:spPr>
          <a:xfrm rot="8239007">
            <a:off x="4167356" y="3422821"/>
            <a:ext cx="386336" cy="5289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F5B0CF-06E4-A16C-56B2-CF5AC797A72A}"/>
              </a:ext>
            </a:extLst>
          </p:cNvPr>
          <p:cNvSpPr/>
          <p:nvPr/>
        </p:nvSpPr>
        <p:spPr>
          <a:xfrm>
            <a:off x="1339515" y="2004087"/>
            <a:ext cx="9504947" cy="284023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3FF57E-E8F1-B32D-A664-AED9565B4376}"/>
              </a:ext>
            </a:extLst>
          </p:cNvPr>
          <p:cNvSpPr/>
          <p:nvPr/>
        </p:nvSpPr>
        <p:spPr>
          <a:xfrm>
            <a:off x="-23686" y="5357857"/>
            <a:ext cx="6998064" cy="718758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4E795E06-EE45-0259-40A0-CDC63ECB32C2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F3BB625-01E6-4AB1-0098-6DE201435EC5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A77714DF-4E96-F5F0-2523-EBE2A31B7BBC}"/>
              </a:ext>
            </a:extLst>
          </p:cNvPr>
          <p:cNvSpPr/>
          <p:nvPr/>
        </p:nvSpPr>
        <p:spPr>
          <a:xfrm flipH="1" flipV="1">
            <a:off x="6630984" y="5357857"/>
            <a:ext cx="729931" cy="1476285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3AA68023-5617-7FF3-33C6-299AEB6AB763}"/>
              </a:ext>
            </a:extLst>
          </p:cNvPr>
          <p:cNvSpPr/>
          <p:nvPr/>
        </p:nvSpPr>
        <p:spPr>
          <a:xfrm>
            <a:off x="6845397" y="6437391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B40CE5-77CF-C95F-54E1-6C4EFEA60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177" y="2223919"/>
            <a:ext cx="9097645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274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938870-3636-449A-D8DA-72BE3E03D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Bent 30">
            <a:extLst>
              <a:ext uri="{FF2B5EF4-FFF2-40B4-BE49-F238E27FC236}">
                <a16:creationId xmlns:a16="http://schemas.microsoft.com/office/drawing/2014/main" id="{966F6EB9-4226-11D7-7C91-89097CF9A5AA}"/>
              </a:ext>
            </a:extLst>
          </p:cNvPr>
          <p:cNvSpPr/>
          <p:nvPr/>
        </p:nvSpPr>
        <p:spPr>
          <a:xfrm flipH="1" flipV="1">
            <a:off x="-11069" y="-2"/>
            <a:ext cx="11898268" cy="6528641"/>
          </a:xfrm>
          <a:prstGeom prst="bentArrow">
            <a:avLst>
              <a:gd name="adj1" fmla="val 13852"/>
              <a:gd name="adj2" fmla="val 6491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87118F-0280-F58B-8E42-A6297CB19924}"/>
              </a:ext>
            </a:extLst>
          </p:cNvPr>
          <p:cNvSpPr/>
          <p:nvPr/>
        </p:nvSpPr>
        <p:spPr>
          <a:xfrm>
            <a:off x="0" y="1069554"/>
            <a:ext cx="12192001" cy="852814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0731A-41F9-7C14-48BA-6EBA126CD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7243" y="1038444"/>
            <a:ext cx="8053419" cy="88517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Bierstadt" panose="020B0004020202020204" pitchFamily="34" charset="0"/>
              </a:rPr>
              <a:t>Don’t Make Python Mad</a:t>
            </a:r>
            <a:endParaRPr lang="en-CA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FA7271D-668D-FE34-7A4C-E1D09AA177A9}"/>
              </a:ext>
            </a:extLst>
          </p:cNvPr>
          <p:cNvGrpSpPr/>
          <p:nvPr/>
        </p:nvGrpSpPr>
        <p:grpSpPr>
          <a:xfrm rot="7801092">
            <a:off x="-1263559" y="-3645304"/>
            <a:ext cx="6877050" cy="3603034"/>
            <a:chOff x="-1784868" y="-70066"/>
            <a:chExt cx="6877050" cy="360303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37DAEFB-8F10-6ADA-1A2F-157CFC3054E1}"/>
                </a:ext>
              </a:extLst>
            </p:cNvPr>
            <p:cNvSpPr/>
            <p:nvPr/>
          </p:nvSpPr>
          <p:spPr>
            <a:xfrm rot="19199344">
              <a:off x="-1784868" y="2795736"/>
              <a:ext cx="6877050" cy="737232"/>
            </a:xfrm>
            <a:prstGeom prst="rect">
              <a:avLst/>
            </a:prstGeom>
            <a:solidFill>
              <a:srgbClr val="FFD2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8D712368-7958-5801-12D6-14C3478BFFEF}"/>
                </a:ext>
              </a:extLst>
            </p:cNvPr>
            <p:cNvSpPr/>
            <p:nvPr/>
          </p:nvSpPr>
          <p:spPr>
            <a:xfrm rot="19199344" flipH="1">
              <a:off x="3683839" y="-70066"/>
              <a:ext cx="729931" cy="1479121"/>
            </a:xfrm>
            <a:prstGeom prst="teardrop">
              <a:avLst/>
            </a:prstGeom>
            <a:solidFill>
              <a:srgbClr val="FFD2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FA9D2C99-6373-FD6D-A6D6-D42FCDB5DD6F}"/>
                </a:ext>
              </a:extLst>
            </p:cNvPr>
            <p:cNvSpPr/>
            <p:nvPr/>
          </p:nvSpPr>
          <p:spPr>
            <a:xfrm rot="19199344">
              <a:off x="3581171" y="244192"/>
              <a:ext cx="246393" cy="26035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D70785F-33B0-E11A-E82E-8FFFE7A7811F}"/>
              </a:ext>
            </a:extLst>
          </p:cNvPr>
          <p:cNvSpPr/>
          <p:nvPr/>
        </p:nvSpPr>
        <p:spPr>
          <a:xfrm>
            <a:off x="582524" y="2516635"/>
            <a:ext cx="6966417" cy="235744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255D3-CDEC-116A-67CF-A8866ACB7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441" y="2542272"/>
            <a:ext cx="6966417" cy="3107414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When you’re coding with if statements, you can compare strings, but they are case sensitive.</a:t>
            </a:r>
          </a:p>
          <a:p>
            <a:pPr algn="l"/>
            <a:r>
              <a:rPr lang="en-US" sz="2800" dirty="0"/>
              <a:t>The </a:t>
            </a:r>
            <a:r>
              <a:rPr lang="en-US" sz="2800" dirty="0" err="1"/>
              <a:t>str.lower</a:t>
            </a:r>
            <a:r>
              <a:rPr lang="en-US" sz="2800" dirty="0"/>
              <a:t>() method returns a string as all lowercase letters.</a:t>
            </a:r>
          </a:p>
          <a:p>
            <a:pPr algn="l"/>
            <a:endParaRPr lang="en-US" sz="28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F298ED0-0099-407F-57D5-38CBCF2D00DB}"/>
              </a:ext>
            </a:extLst>
          </p:cNvPr>
          <p:cNvGrpSpPr/>
          <p:nvPr/>
        </p:nvGrpSpPr>
        <p:grpSpPr>
          <a:xfrm>
            <a:off x="7667708" y="3322728"/>
            <a:ext cx="6877050" cy="3603034"/>
            <a:chOff x="7667708" y="3322728"/>
            <a:chExt cx="6877050" cy="3603034"/>
          </a:xfrm>
          <a:solidFill>
            <a:srgbClr val="3771A1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5A47438-3F2C-9EAE-A177-BECDF082C8B9}"/>
                </a:ext>
              </a:extLst>
            </p:cNvPr>
            <p:cNvSpPr/>
            <p:nvPr/>
          </p:nvSpPr>
          <p:spPr>
            <a:xfrm rot="8399344">
              <a:off x="7667708" y="3322728"/>
              <a:ext cx="6877050" cy="7372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Teardrop 24">
              <a:extLst>
                <a:ext uri="{FF2B5EF4-FFF2-40B4-BE49-F238E27FC236}">
                  <a16:creationId xmlns:a16="http://schemas.microsoft.com/office/drawing/2014/main" id="{CB1221BE-CEF2-8476-9628-8019523C37E3}"/>
                </a:ext>
              </a:extLst>
            </p:cNvPr>
            <p:cNvSpPr/>
            <p:nvPr/>
          </p:nvSpPr>
          <p:spPr>
            <a:xfrm rot="8399344" flipH="1">
              <a:off x="8346120" y="5446641"/>
              <a:ext cx="729931" cy="147912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D5648D50-1824-D27E-A97D-3CE01DD6EDAC}"/>
              </a:ext>
            </a:extLst>
          </p:cNvPr>
          <p:cNvSpPr/>
          <p:nvPr/>
        </p:nvSpPr>
        <p:spPr>
          <a:xfrm rot="8399344">
            <a:off x="8932326" y="6351154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733629-9998-14DB-7FA1-59352D606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392" y="2962068"/>
            <a:ext cx="3893381" cy="14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80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A5284D-E971-BC3D-474B-9CFBD6259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0EC7921-23D2-D2FA-FCD7-9EEA93B19614}"/>
              </a:ext>
            </a:extLst>
          </p:cNvPr>
          <p:cNvSpPr/>
          <p:nvPr/>
        </p:nvSpPr>
        <p:spPr>
          <a:xfrm>
            <a:off x="0" y="759594"/>
            <a:ext cx="6980665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BAB051-3DCF-8EF8-A833-4AEEACA5A969}"/>
              </a:ext>
            </a:extLst>
          </p:cNvPr>
          <p:cNvSpPr/>
          <p:nvPr/>
        </p:nvSpPr>
        <p:spPr>
          <a:xfrm rot="5400000">
            <a:off x="-2533468" y="2824931"/>
            <a:ext cx="638709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1821EDB5-E74D-8C49-C8C0-AB26A3841B3D}"/>
              </a:ext>
            </a:extLst>
          </p:cNvPr>
          <p:cNvSpPr/>
          <p:nvPr/>
        </p:nvSpPr>
        <p:spPr>
          <a:xfrm rot="10800000">
            <a:off x="4995" y="-2"/>
            <a:ext cx="9062357" cy="3862738"/>
          </a:xfrm>
          <a:prstGeom prst="bentArrow">
            <a:avLst>
              <a:gd name="adj1" fmla="val 18526"/>
              <a:gd name="adj2" fmla="val 23734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55FC59-0E46-918A-D6DD-DB97D47D33CF}"/>
              </a:ext>
            </a:extLst>
          </p:cNvPr>
          <p:cNvSpPr/>
          <p:nvPr/>
        </p:nvSpPr>
        <p:spPr>
          <a:xfrm>
            <a:off x="2695380" y="3981485"/>
            <a:ext cx="8685281" cy="240561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B5905-0B14-1FF6-B0EB-F1B292913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14" y="1542390"/>
            <a:ext cx="7595857" cy="176053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Pseudocode</a:t>
            </a:r>
            <a:endParaRPr lang="en-C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1E864-FA71-C8F8-5BF2-19C8E0CA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3043" y="4121746"/>
            <a:ext cx="8529957" cy="197666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planning tool in coding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States the different objects, functions, and purposes in easy, understandable language: </a:t>
            </a:r>
            <a:r>
              <a:rPr lang="en-US" u="sng" dirty="0"/>
              <a:t>syntax doesn’t matter!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is a great place to begin coding, so you know what you have to work on!</a:t>
            </a:r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F2C0108E-8684-C07D-6838-0CBE6F479856}"/>
              </a:ext>
            </a:extLst>
          </p:cNvPr>
          <p:cNvSpPr/>
          <p:nvPr/>
        </p:nvSpPr>
        <p:spPr>
          <a:xfrm flipH="1">
            <a:off x="6615699" y="17705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D03015E-F92B-C731-F3C6-243245A5B2F3}"/>
              </a:ext>
            </a:extLst>
          </p:cNvPr>
          <p:cNvSpPr/>
          <p:nvPr/>
        </p:nvSpPr>
        <p:spPr>
          <a:xfrm>
            <a:off x="6734272" y="240235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7CCC8A20-BCCD-096F-8282-4307C4D5501A}"/>
              </a:ext>
            </a:extLst>
          </p:cNvPr>
          <p:cNvSpPr/>
          <p:nvPr/>
        </p:nvSpPr>
        <p:spPr>
          <a:xfrm rot="5400000" flipH="1">
            <a:off x="663731" y="5666197"/>
            <a:ext cx="729931" cy="1479121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4CA697A-86A3-0125-2462-CAAC00DC6089}"/>
              </a:ext>
            </a:extLst>
          </p:cNvPr>
          <p:cNvSpPr/>
          <p:nvPr/>
        </p:nvSpPr>
        <p:spPr>
          <a:xfrm>
            <a:off x="1320163" y="6145407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584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6E5BF1-155B-F034-B40B-BCA1734B7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AC90E81-8A4E-1DB3-AD19-B7E3DD9BD4EA}"/>
              </a:ext>
            </a:extLst>
          </p:cNvPr>
          <p:cNvSpPr/>
          <p:nvPr/>
        </p:nvSpPr>
        <p:spPr>
          <a:xfrm>
            <a:off x="0" y="759594"/>
            <a:ext cx="6980665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689F73-1185-7B85-A830-D9CB14773D7F}"/>
              </a:ext>
            </a:extLst>
          </p:cNvPr>
          <p:cNvSpPr/>
          <p:nvPr/>
        </p:nvSpPr>
        <p:spPr>
          <a:xfrm rot="5400000">
            <a:off x="-2533468" y="2824931"/>
            <a:ext cx="638709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F6D9BA8B-0171-AABD-4EDF-2050607733CA}"/>
              </a:ext>
            </a:extLst>
          </p:cNvPr>
          <p:cNvSpPr/>
          <p:nvPr/>
        </p:nvSpPr>
        <p:spPr>
          <a:xfrm rot="10800000">
            <a:off x="4995" y="-2"/>
            <a:ext cx="9062357" cy="3862738"/>
          </a:xfrm>
          <a:prstGeom prst="bentArrow">
            <a:avLst>
              <a:gd name="adj1" fmla="val 18526"/>
              <a:gd name="adj2" fmla="val 23734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CEEDB2-D212-0C64-F03C-727DC62D9AE5}"/>
              </a:ext>
            </a:extLst>
          </p:cNvPr>
          <p:cNvSpPr/>
          <p:nvPr/>
        </p:nvSpPr>
        <p:spPr>
          <a:xfrm>
            <a:off x="2695380" y="3981485"/>
            <a:ext cx="8685281" cy="240561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4B94B7-6163-7111-3EA5-9EF6F7069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14" y="1542390"/>
            <a:ext cx="7595857" cy="176053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Bierstadt" panose="020B0004020202020204" pitchFamily="34" charset="0"/>
              </a:rPr>
              <a:t>Flow Charts</a:t>
            </a:r>
            <a:endParaRPr lang="en-CA" b="1" dirty="0">
              <a:latin typeface="Bierstadt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8C324-7E48-6F49-67D5-50C02C0FD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3043" y="4356410"/>
            <a:ext cx="8529957" cy="185990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Runs through the code in the input-process-output format.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Similar to pseudocode: shows the basic requirements of the code.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Visualizes the different steps that a code has to execute to function.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D22B1E5B-329C-1278-7BC3-600F6C13F33D}"/>
              </a:ext>
            </a:extLst>
          </p:cNvPr>
          <p:cNvSpPr/>
          <p:nvPr/>
        </p:nvSpPr>
        <p:spPr>
          <a:xfrm flipH="1">
            <a:off x="6615699" y="17705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245AF7DC-4AF4-A04B-F649-48706233C8CC}"/>
              </a:ext>
            </a:extLst>
          </p:cNvPr>
          <p:cNvSpPr/>
          <p:nvPr/>
        </p:nvSpPr>
        <p:spPr>
          <a:xfrm>
            <a:off x="6734272" y="240235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3312B8CC-1B3E-F628-E6B6-C4763EDD6245}"/>
              </a:ext>
            </a:extLst>
          </p:cNvPr>
          <p:cNvSpPr/>
          <p:nvPr/>
        </p:nvSpPr>
        <p:spPr>
          <a:xfrm rot="5400000" flipH="1">
            <a:off x="663731" y="5666197"/>
            <a:ext cx="729931" cy="1479121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EDA4AD2F-BE1D-A2E2-2FF7-5C55D3CCD803}"/>
              </a:ext>
            </a:extLst>
          </p:cNvPr>
          <p:cNvSpPr/>
          <p:nvPr/>
        </p:nvSpPr>
        <p:spPr>
          <a:xfrm>
            <a:off x="1320163" y="6145407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1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E6DA2F-D8EF-19F7-1A0F-C0A34361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CCCA8A1-9350-92EF-CDA7-882E8AC63549}"/>
              </a:ext>
            </a:extLst>
          </p:cNvPr>
          <p:cNvSpPr/>
          <p:nvPr/>
        </p:nvSpPr>
        <p:spPr>
          <a:xfrm>
            <a:off x="0" y="759594"/>
            <a:ext cx="6980665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3CC9C9-B18B-8A28-904E-7C623844681F}"/>
              </a:ext>
            </a:extLst>
          </p:cNvPr>
          <p:cNvSpPr/>
          <p:nvPr/>
        </p:nvSpPr>
        <p:spPr>
          <a:xfrm rot="5400000">
            <a:off x="-2533468" y="2824931"/>
            <a:ext cx="638709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A6D6CAE1-19B0-AB7B-5230-A4C60A506D63}"/>
              </a:ext>
            </a:extLst>
          </p:cNvPr>
          <p:cNvSpPr/>
          <p:nvPr/>
        </p:nvSpPr>
        <p:spPr>
          <a:xfrm rot="10800000">
            <a:off x="4995" y="-2"/>
            <a:ext cx="9062357" cy="3862738"/>
          </a:xfrm>
          <a:prstGeom prst="bentArrow">
            <a:avLst>
              <a:gd name="adj1" fmla="val 18526"/>
              <a:gd name="adj2" fmla="val 23734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170C1-367A-3CE3-ED65-D7B33EC64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14" y="1542390"/>
            <a:ext cx="7595857" cy="176053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Bierstadt" panose="020B0004020202020204" pitchFamily="34" charset="0"/>
              </a:rPr>
              <a:t>Examples</a:t>
            </a:r>
            <a:endParaRPr lang="en-CA" b="1" dirty="0">
              <a:latin typeface="Bierstadt" panose="020B0004020202020204" pitchFamily="34" charset="0"/>
            </a:endParaRPr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40C01761-9070-678D-F2D3-C45DF6E72787}"/>
              </a:ext>
            </a:extLst>
          </p:cNvPr>
          <p:cNvSpPr/>
          <p:nvPr/>
        </p:nvSpPr>
        <p:spPr>
          <a:xfrm flipH="1">
            <a:off x="6615699" y="17705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C6D0EED-F111-F0FD-3747-89F44464A540}"/>
              </a:ext>
            </a:extLst>
          </p:cNvPr>
          <p:cNvSpPr/>
          <p:nvPr/>
        </p:nvSpPr>
        <p:spPr>
          <a:xfrm>
            <a:off x="6734272" y="240235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676FC13B-6724-195E-8F64-0C150031B4D1}"/>
              </a:ext>
            </a:extLst>
          </p:cNvPr>
          <p:cNvSpPr/>
          <p:nvPr/>
        </p:nvSpPr>
        <p:spPr>
          <a:xfrm rot="5400000" flipH="1">
            <a:off x="663731" y="5666197"/>
            <a:ext cx="729931" cy="1479121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1AFCAB73-60D5-E2FE-4176-8481D72C3B9C}"/>
              </a:ext>
            </a:extLst>
          </p:cNvPr>
          <p:cNvSpPr/>
          <p:nvPr/>
        </p:nvSpPr>
        <p:spPr>
          <a:xfrm>
            <a:off x="1320163" y="6145407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DBA17E-3AC5-073B-E4D2-45CDB3834707}"/>
              </a:ext>
            </a:extLst>
          </p:cNvPr>
          <p:cNvSpPr/>
          <p:nvPr/>
        </p:nvSpPr>
        <p:spPr>
          <a:xfrm>
            <a:off x="3992178" y="1167493"/>
            <a:ext cx="7403432" cy="547573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E7FE70-5CFD-EFC4-431F-2FA6C5A15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373" y="1584158"/>
            <a:ext cx="6646804" cy="479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07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4A8DC3-B8BB-D1AC-C5D8-38C68EED9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>
            <a:extLst>
              <a:ext uri="{FF2B5EF4-FFF2-40B4-BE49-F238E27FC236}">
                <a16:creationId xmlns:a16="http://schemas.microsoft.com/office/drawing/2014/main" id="{B3A4734E-DE68-C3DC-1412-A34AC430F786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D3BAB1-46B2-AAF5-7378-D2AB3FB1A08E}"/>
              </a:ext>
            </a:extLst>
          </p:cNvPr>
          <p:cNvSpPr/>
          <p:nvPr/>
        </p:nvSpPr>
        <p:spPr>
          <a:xfrm rot="16200000">
            <a:off x="3231433" y="4767689"/>
            <a:ext cx="3443390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FA48456E-BE0A-D002-4C12-490C881B38C4}"/>
              </a:ext>
            </a:extLst>
          </p:cNvPr>
          <p:cNvSpPr/>
          <p:nvPr/>
        </p:nvSpPr>
        <p:spPr>
          <a:xfrm rot="18978097">
            <a:off x="4313783" y="2625054"/>
            <a:ext cx="913221" cy="1334111"/>
          </a:xfrm>
          <a:prstGeom prst="flowChartDelay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32597-507F-44B3-EA5F-46A6B3840EEE}"/>
              </a:ext>
            </a:extLst>
          </p:cNvPr>
          <p:cNvSpPr/>
          <p:nvPr/>
        </p:nvSpPr>
        <p:spPr>
          <a:xfrm>
            <a:off x="0" y="2717461"/>
            <a:ext cx="4586552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3CABFE-79F6-FE95-A9DA-4FC7005F6FB8}"/>
              </a:ext>
            </a:extLst>
          </p:cNvPr>
          <p:cNvSpPr/>
          <p:nvPr/>
        </p:nvSpPr>
        <p:spPr>
          <a:xfrm rot="18729408">
            <a:off x="-677613" y="2363838"/>
            <a:ext cx="8378097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E9FD58-1089-E311-7F24-295C2E25EDD4}"/>
              </a:ext>
            </a:extLst>
          </p:cNvPr>
          <p:cNvSpPr/>
          <p:nvPr/>
        </p:nvSpPr>
        <p:spPr>
          <a:xfrm>
            <a:off x="0" y="543078"/>
            <a:ext cx="1167547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Bierstadt" panose="020B0004020202020204" pitchFamily="34" charset="0"/>
              </a:rPr>
              <a:t>        If Statements</a:t>
            </a:r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A4BBE-B753-0EA7-7984-F9A43112D9A3}"/>
              </a:ext>
            </a:extLst>
          </p:cNvPr>
          <p:cNvSpPr/>
          <p:nvPr/>
        </p:nvSpPr>
        <p:spPr>
          <a:xfrm rot="18729408">
            <a:off x="-1452932" y="1604999"/>
            <a:ext cx="6574949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AB61B4-A64C-B1A3-E5F6-6B60F746F271}"/>
              </a:ext>
            </a:extLst>
          </p:cNvPr>
          <p:cNvSpPr/>
          <p:nvPr/>
        </p:nvSpPr>
        <p:spPr>
          <a:xfrm rot="8239007">
            <a:off x="4167356" y="3422821"/>
            <a:ext cx="386336" cy="5289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E29814-57CF-7158-701E-381E2FECFF37}"/>
              </a:ext>
            </a:extLst>
          </p:cNvPr>
          <p:cNvSpPr/>
          <p:nvPr/>
        </p:nvSpPr>
        <p:spPr>
          <a:xfrm>
            <a:off x="5621156" y="3291047"/>
            <a:ext cx="6291389" cy="252555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63412-43AE-CDB6-81B1-787BBAB99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5382" y="3506208"/>
            <a:ext cx="6113855" cy="231039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If statements are used to make decisions in your code.</a:t>
            </a:r>
          </a:p>
          <a:p>
            <a:pPr algn="l"/>
            <a:r>
              <a:rPr lang="en-US" dirty="0"/>
              <a:t>They use a variety of Boolean (logical) and comparison operators to accomplish this. </a:t>
            </a:r>
          </a:p>
          <a:p>
            <a:pPr algn="l"/>
            <a:endParaRPr lang="en-US" dirty="0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D17802C9-EBC3-6632-860B-6F01EC1C7F3B}"/>
              </a:ext>
            </a:extLst>
          </p:cNvPr>
          <p:cNvSpPr/>
          <p:nvPr/>
        </p:nvSpPr>
        <p:spPr>
          <a:xfrm rot="7999168" flipH="1">
            <a:off x="604925" y="5341390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7EB600A-8403-3C06-CEE3-B5900AAC4CBB}"/>
              </a:ext>
            </a:extLst>
          </p:cNvPr>
          <p:cNvSpPr/>
          <p:nvPr/>
        </p:nvSpPr>
        <p:spPr>
          <a:xfrm>
            <a:off x="1186717" y="6219205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75B700D-AC64-99BD-932D-00800E3324FC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450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1CE535-4144-5FFD-1452-B18F4FBC7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>
            <a:extLst>
              <a:ext uri="{FF2B5EF4-FFF2-40B4-BE49-F238E27FC236}">
                <a16:creationId xmlns:a16="http://schemas.microsoft.com/office/drawing/2014/main" id="{1DC41FF3-37CE-E411-B805-A4F3C31B42A7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331D1-E1BB-2DAD-9983-C84FC7452FB2}"/>
              </a:ext>
            </a:extLst>
          </p:cNvPr>
          <p:cNvSpPr/>
          <p:nvPr/>
        </p:nvSpPr>
        <p:spPr>
          <a:xfrm rot="16200000">
            <a:off x="3231433" y="4767689"/>
            <a:ext cx="3443390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00613A63-D574-B7F1-3C20-767E0228097C}"/>
              </a:ext>
            </a:extLst>
          </p:cNvPr>
          <p:cNvSpPr/>
          <p:nvPr/>
        </p:nvSpPr>
        <p:spPr>
          <a:xfrm rot="18978097">
            <a:off x="4313783" y="2625054"/>
            <a:ext cx="913221" cy="1334111"/>
          </a:xfrm>
          <a:prstGeom prst="flowChartDelay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44FF7B-1913-1A86-10B5-E63DDBADD213}"/>
              </a:ext>
            </a:extLst>
          </p:cNvPr>
          <p:cNvSpPr/>
          <p:nvPr/>
        </p:nvSpPr>
        <p:spPr>
          <a:xfrm>
            <a:off x="0" y="2717461"/>
            <a:ext cx="4586552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A0C514-3597-B15B-AAD6-F36BB188238C}"/>
              </a:ext>
            </a:extLst>
          </p:cNvPr>
          <p:cNvSpPr/>
          <p:nvPr/>
        </p:nvSpPr>
        <p:spPr>
          <a:xfrm rot="18729408">
            <a:off x="-677613" y="2363838"/>
            <a:ext cx="8378097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E718F9-7461-49A3-4862-5AC5F77FD39B}"/>
              </a:ext>
            </a:extLst>
          </p:cNvPr>
          <p:cNvSpPr/>
          <p:nvPr/>
        </p:nvSpPr>
        <p:spPr>
          <a:xfrm>
            <a:off x="0" y="543078"/>
            <a:ext cx="1167547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Bierstadt" panose="020B0004020202020204" pitchFamily="34" charset="0"/>
              </a:rPr>
              <a:t>        Basic Syntax</a:t>
            </a:r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0F96DC-6F40-011E-BC26-96FAFE38C95F}"/>
              </a:ext>
            </a:extLst>
          </p:cNvPr>
          <p:cNvSpPr/>
          <p:nvPr/>
        </p:nvSpPr>
        <p:spPr>
          <a:xfrm rot="18729408">
            <a:off x="-1452932" y="1604999"/>
            <a:ext cx="6574949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F3D71D-8A15-1C3C-B02F-3A6AACACAD6A}"/>
              </a:ext>
            </a:extLst>
          </p:cNvPr>
          <p:cNvSpPr/>
          <p:nvPr/>
        </p:nvSpPr>
        <p:spPr>
          <a:xfrm rot="8239007">
            <a:off x="4167356" y="3422821"/>
            <a:ext cx="386336" cy="5289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D319A4-5E64-8B68-214E-04F04AD09A11}"/>
              </a:ext>
            </a:extLst>
          </p:cNvPr>
          <p:cNvSpPr/>
          <p:nvPr/>
        </p:nvSpPr>
        <p:spPr>
          <a:xfrm>
            <a:off x="5621156" y="3291047"/>
            <a:ext cx="6291389" cy="252555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4D9B5-9800-85EA-FE24-DDF16EC69D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9922" y="3361920"/>
            <a:ext cx="6113855" cy="236190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If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operand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colon</a:t>
            </a:r>
          </a:p>
          <a:p>
            <a:pPr algn="l"/>
            <a:r>
              <a:rPr lang="en-US" dirty="0"/>
              <a:t>The indented code below the if statement will run if the condition is true.</a:t>
            </a:r>
          </a:p>
          <a:p>
            <a:pPr algn="l"/>
            <a:r>
              <a:rPr lang="en-US" dirty="0"/>
              <a:t>Indent depth does not matter but must stay consistent!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221A4D3D-B08C-A68B-BFAB-567E0C846D7C}"/>
              </a:ext>
            </a:extLst>
          </p:cNvPr>
          <p:cNvSpPr/>
          <p:nvPr/>
        </p:nvSpPr>
        <p:spPr>
          <a:xfrm rot="7999168" flipH="1">
            <a:off x="604925" y="5341390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CF83FAA-778A-C9A8-BC97-59BC02F8B488}"/>
              </a:ext>
            </a:extLst>
          </p:cNvPr>
          <p:cNvSpPr/>
          <p:nvPr/>
        </p:nvSpPr>
        <p:spPr>
          <a:xfrm>
            <a:off x="1186717" y="6219205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29EA14E-522B-99D5-4E79-92F187653EEC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3E00945-35C9-9FCB-E580-59705B5D2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36" y="2491317"/>
            <a:ext cx="4853152" cy="277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30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A1ACE9-0169-12B1-F8D1-0A87FF923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>
            <a:extLst>
              <a:ext uri="{FF2B5EF4-FFF2-40B4-BE49-F238E27FC236}">
                <a16:creationId xmlns:a16="http://schemas.microsoft.com/office/drawing/2014/main" id="{7631CF1A-D250-CBE3-11BB-C3FB327D0B34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CEA6DB-B8BB-6809-CFE9-20385B11F9A4}"/>
              </a:ext>
            </a:extLst>
          </p:cNvPr>
          <p:cNvSpPr/>
          <p:nvPr/>
        </p:nvSpPr>
        <p:spPr>
          <a:xfrm rot="16200000">
            <a:off x="3231433" y="4767689"/>
            <a:ext cx="3443390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6F169225-738C-2C2A-7C45-57093C973A6B}"/>
              </a:ext>
            </a:extLst>
          </p:cNvPr>
          <p:cNvSpPr/>
          <p:nvPr/>
        </p:nvSpPr>
        <p:spPr>
          <a:xfrm rot="18978097">
            <a:off x="4313783" y="2625054"/>
            <a:ext cx="913221" cy="1334111"/>
          </a:xfrm>
          <a:prstGeom prst="flowChartDelay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FB6E3E-B778-7F3D-C538-94FD6684ED1A}"/>
              </a:ext>
            </a:extLst>
          </p:cNvPr>
          <p:cNvSpPr/>
          <p:nvPr/>
        </p:nvSpPr>
        <p:spPr>
          <a:xfrm>
            <a:off x="0" y="2717461"/>
            <a:ext cx="4586552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453F01-6073-D8BB-50E8-726F327FBC37}"/>
              </a:ext>
            </a:extLst>
          </p:cNvPr>
          <p:cNvSpPr/>
          <p:nvPr/>
        </p:nvSpPr>
        <p:spPr>
          <a:xfrm rot="18729408">
            <a:off x="-677613" y="2363838"/>
            <a:ext cx="8378097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E36B4D-FCB3-7EC5-C38B-978A6D9174C9}"/>
              </a:ext>
            </a:extLst>
          </p:cNvPr>
          <p:cNvSpPr/>
          <p:nvPr/>
        </p:nvSpPr>
        <p:spPr>
          <a:xfrm>
            <a:off x="0" y="543078"/>
            <a:ext cx="1167547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Bierstadt" panose="020B0004020202020204" pitchFamily="34" charset="0"/>
              </a:rPr>
              <a:t>        Basic Syntax</a:t>
            </a:r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14348E-3CF0-5501-A989-A87DC74EA7B6}"/>
              </a:ext>
            </a:extLst>
          </p:cNvPr>
          <p:cNvSpPr/>
          <p:nvPr/>
        </p:nvSpPr>
        <p:spPr>
          <a:xfrm rot="18729408">
            <a:off x="-1452932" y="1604999"/>
            <a:ext cx="6574949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3BFF96-8D2C-63F9-10D2-5C5339AC7909}"/>
              </a:ext>
            </a:extLst>
          </p:cNvPr>
          <p:cNvSpPr/>
          <p:nvPr/>
        </p:nvSpPr>
        <p:spPr>
          <a:xfrm rot="8239007">
            <a:off x="4167356" y="3422821"/>
            <a:ext cx="386336" cy="5289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A5139D-DE63-F413-EFC0-237D5CDCBD06}"/>
              </a:ext>
            </a:extLst>
          </p:cNvPr>
          <p:cNvSpPr/>
          <p:nvPr/>
        </p:nvSpPr>
        <p:spPr>
          <a:xfrm>
            <a:off x="5621156" y="3291047"/>
            <a:ext cx="6291389" cy="252555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AB361-191B-A289-2382-31C2195DC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9922" y="3361920"/>
            <a:ext cx="6113855" cy="236190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Elif (else if) </a:t>
            </a:r>
            <a:r>
              <a:rPr lang="en-US" dirty="0">
                <a:sym typeface="Wingdings" panose="05000000000000000000" pitchFamily="2" charset="2"/>
              </a:rPr>
              <a:t> Same syntax as If</a:t>
            </a:r>
            <a:endParaRPr lang="en-US" dirty="0"/>
          </a:p>
          <a:p>
            <a:pPr algn="l"/>
            <a:r>
              <a:rPr lang="en-US" dirty="0"/>
              <a:t>Can only be placed below an if statement.</a:t>
            </a:r>
          </a:p>
          <a:p>
            <a:pPr algn="l"/>
            <a:r>
              <a:rPr lang="en-US" dirty="0"/>
              <a:t>Will check another operand (condition) ONLY if the prior statements did not run.</a:t>
            </a:r>
          </a:p>
          <a:p>
            <a:pPr algn="l"/>
            <a:r>
              <a:rPr lang="en-US" dirty="0"/>
              <a:t>Once a condition is met, the code underneath it is run, and the chain stops.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D5CB334C-A54F-1803-46E3-F55ADB657E8B}"/>
              </a:ext>
            </a:extLst>
          </p:cNvPr>
          <p:cNvSpPr/>
          <p:nvPr/>
        </p:nvSpPr>
        <p:spPr>
          <a:xfrm rot="7999168" flipH="1">
            <a:off x="604925" y="5341390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BC1DAAE9-D87F-B9A1-3417-5647B484B9F9}"/>
              </a:ext>
            </a:extLst>
          </p:cNvPr>
          <p:cNvSpPr/>
          <p:nvPr/>
        </p:nvSpPr>
        <p:spPr>
          <a:xfrm>
            <a:off x="1186717" y="6219205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DA4CE7E-142D-19DA-3BB7-D4589696C03B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E115B1-40F3-C40B-0883-32CBDA5D8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36" y="2491317"/>
            <a:ext cx="4853152" cy="277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5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BC22E2-42A9-946F-48E6-D57375B3C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>
            <a:extLst>
              <a:ext uri="{FF2B5EF4-FFF2-40B4-BE49-F238E27FC236}">
                <a16:creationId xmlns:a16="http://schemas.microsoft.com/office/drawing/2014/main" id="{048A523E-9AAB-3FEF-A608-D5DDFB21B032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3CD214-3CBE-C52E-ED3F-497A609A778A}"/>
              </a:ext>
            </a:extLst>
          </p:cNvPr>
          <p:cNvSpPr/>
          <p:nvPr/>
        </p:nvSpPr>
        <p:spPr>
          <a:xfrm rot="16200000">
            <a:off x="3231433" y="4767689"/>
            <a:ext cx="3443390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F9677E02-BD7B-337A-258E-606930FDF8C6}"/>
              </a:ext>
            </a:extLst>
          </p:cNvPr>
          <p:cNvSpPr/>
          <p:nvPr/>
        </p:nvSpPr>
        <p:spPr>
          <a:xfrm rot="18978097">
            <a:off x="4313783" y="2625054"/>
            <a:ext cx="913221" cy="1334111"/>
          </a:xfrm>
          <a:prstGeom prst="flowChartDelay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998FFB-0C64-BEA7-8BDF-0A29D02380E6}"/>
              </a:ext>
            </a:extLst>
          </p:cNvPr>
          <p:cNvSpPr/>
          <p:nvPr/>
        </p:nvSpPr>
        <p:spPr>
          <a:xfrm>
            <a:off x="0" y="2717461"/>
            <a:ext cx="4586552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5925EE-0EF0-564F-DF79-C4C9EE5FC357}"/>
              </a:ext>
            </a:extLst>
          </p:cNvPr>
          <p:cNvSpPr/>
          <p:nvPr/>
        </p:nvSpPr>
        <p:spPr>
          <a:xfrm rot="18729408">
            <a:off x="-677613" y="2363838"/>
            <a:ext cx="8378097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79894-EF68-2A0C-55CE-21264909C369}"/>
              </a:ext>
            </a:extLst>
          </p:cNvPr>
          <p:cNvSpPr/>
          <p:nvPr/>
        </p:nvSpPr>
        <p:spPr>
          <a:xfrm>
            <a:off x="0" y="543078"/>
            <a:ext cx="1167547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Bierstadt" panose="020B0004020202020204" pitchFamily="34" charset="0"/>
              </a:rPr>
              <a:t>        Basic Syntax</a:t>
            </a:r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EF6742-138D-9ACB-0B0C-B7FBF7F7E7B2}"/>
              </a:ext>
            </a:extLst>
          </p:cNvPr>
          <p:cNvSpPr/>
          <p:nvPr/>
        </p:nvSpPr>
        <p:spPr>
          <a:xfrm rot="18729408">
            <a:off x="-1452932" y="1604999"/>
            <a:ext cx="6574949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00FB3D-C64D-4D74-6A37-61131027ACDD}"/>
              </a:ext>
            </a:extLst>
          </p:cNvPr>
          <p:cNvSpPr/>
          <p:nvPr/>
        </p:nvSpPr>
        <p:spPr>
          <a:xfrm rot="8239007">
            <a:off x="4167356" y="3422821"/>
            <a:ext cx="386336" cy="5289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9A16B-CD50-0ACA-2C30-AE54131C86C5}"/>
              </a:ext>
            </a:extLst>
          </p:cNvPr>
          <p:cNvSpPr/>
          <p:nvPr/>
        </p:nvSpPr>
        <p:spPr>
          <a:xfrm>
            <a:off x="5621156" y="3291047"/>
            <a:ext cx="6291389" cy="252555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9862D-3484-D777-568D-E157DC0F5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9922" y="3361920"/>
            <a:ext cx="6113855" cy="236190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Else </a:t>
            </a:r>
            <a:r>
              <a:rPr lang="en-US" dirty="0">
                <a:sym typeface="Wingdings" panose="05000000000000000000" pitchFamily="2" charset="2"/>
              </a:rPr>
              <a:t> no logic allowed!</a:t>
            </a:r>
            <a:endParaRPr lang="en-US" dirty="0"/>
          </a:p>
          <a:p>
            <a:pPr algn="l"/>
            <a:r>
              <a:rPr lang="en-US" dirty="0"/>
              <a:t>Will run any code if no other IF or ELIF statements were true.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5858E027-8291-DCB1-6A1A-60177BAA5E3F}"/>
              </a:ext>
            </a:extLst>
          </p:cNvPr>
          <p:cNvSpPr/>
          <p:nvPr/>
        </p:nvSpPr>
        <p:spPr>
          <a:xfrm rot="7999168" flipH="1">
            <a:off x="604925" y="5341390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84FA7DF7-0FC1-28B3-065A-95DF07638149}"/>
              </a:ext>
            </a:extLst>
          </p:cNvPr>
          <p:cNvSpPr/>
          <p:nvPr/>
        </p:nvSpPr>
        <p:spPr>
          <a:xfrm>
            <a:off x="1186717" y="6219205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604377E-DE71-3427-4587-9959A80868F0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95DD74-EF08-4EC6-4D33-97666D536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36" y="2491317"/>
            <a:ext cx="4853152" cy="277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96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567CE1-AE94-29D3-1B23-F58875232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3E34DB-8617-2557-5E8E-B2BAE1AF557B}"/>
              </a:ext>
            </a:extLst>
          </p:cNvPr>
          <p:cNvSpPr/>
          <p:nvPr/>
        </p:nvSpPr>
        <p:spPr>
          <a:xfrm>
            <a:off x="0" y="543078"/>
            <a:ext cx="11679382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89160388-6504-0F29-84E2-1DA84795ADEF}"/>
              </a:ext>
            </a:extLst>
          </p:cNvPr>
          <p:cNvSpPr/>
          <p:nvPr/>
        </p:nvSpPr>
        <p:spPr>
          <a:xfrm rot="10800000">
            <a:off x="1521" y="4771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D62C5D80-7A26-AC4B-CCA2-D9449C7EF1AA}"/>
              </a:ext>
            </a:extLst>
          </p:cNvPr>
          <p:cNvSpPr/>
          <p:nvPr/>
        </p:nvSpPr>
        <p:spPr>
          <a:xfrm>
            <a:off x="9319036" y="3414608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57924B-13ED-DDDD-64D5-4B6B6F17720B}"/>
              </a:ext>
            </a:extLst>
          </p:cNvPr>
          <p:cNvSpPr/>
          <p:nvPr/>
        </p:nvSpPr>
        <p:spPr>
          <a:xfrm rot="8239007">
            <a:off x="4167356" y="3422821"/>
            <a:ext cx="386336" cy="5289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8EFBE-8299-6165-E7F2-444F18370872}"/>
              </a:ext>
            </a:extLst>
          </p:cNvPr>
          <p:cNvSpPr/>
          <p:nvPr/>
        </p:nvSpPr>
        <p:spPr>
          <a:xfrm>
            <a:off x="259820" y="1610184"/>
            <a:ext cx="11050691" cy="350724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3ACDD-334B-5A2C-4C38-6D8217DDF76E}"/>
              </a:ext>
            </a:extLst>
          </p:cNvPr>
          <p:cNvSpPr txBox="1"/>
          <p:nvPr/>
        </p:nvSpPr>
        <p:spPr>
          <a:xfrm>
            <a:off x="3652900" y="543078"/>
            <a:ext cx="60524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Bierstadt" panose="020B0004020202020204" pitchFamily="34" charset="0"/>
              </a:rPr>
              <a:t>Operands: The Logic</a:t>
            </a:r>
            <a:endParaRPr lang="en-CA" sz="4400" b="1" dirty="0">
              <a:solidFill>
                <a:schemeClr val="bg1"/>
              </a:solidFill>
              <a:latin typeface="Bierstadt" panose="020B0004020202020204" pitchFamily="34" charset="0"/>
            </a:endParaRPr>
          </a:p>
          <a:p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C061A5-A61F-019E-3B33-361E4627CE29}"/>
              </a:ext>
            </a:extLst>
          </p:cNvPr>
          <p:cNvSpPr/>
          <p:nvPr/>
        </p:nvSpPr>
        <p:spPr>
          <a:xfrm>
            <a:off x="0" y="5357857"/>
            <a:ext cx="6998064" cy="718758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Bierstadt" panose="020B0004020202020204" pitchFamily="34" charset="0"/>
                <a:cs typeface="Lao UI" panose="020F0502020204030204" pitchFamily="34" charset="0"/>
              </a:rPr>
              <a:t>Note:</a:t>
            </a:r>
          </a:p>
          <a:p>
            <a:r>
              <a:rPr lang="en-US" b="1" dirty="0">
                <a:solidFill>
                  <a:schemeClr val="tx1"/>
                </a:solidFill>
                <a:latin typeface="Bierstadt" panose="020B0004020202020204" pitchFamily="34" charset="0"/>
                <a:cs typeface="Lao UI" panose="020F0502020204030204" pitchFamily="34" charset="0"/>
              </a:rPr>
              <a:t>Logical operators must be paired with comparison operators.</a:t>
            </a:r>
            <a:endParaRPr lang="en-CA" b="1" dirty="0">
              <a:solidFill>
                <a:schemeClr val="tx1"/>
              </a:solidFill>
              <a:latin typeface="Bierstadt" panose="020B0004020202020204" pitchFamily="34" charset="0"/>
              <a:cs typeface="Lao UI" panose="020F0502020204030204" pitchFamily="34" charset="0"/>
            </a:endParaRPr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22337935-9419-1235-670D-5809FC222D82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31D99C6-E4C4-B6D1-BB3B-C32A6FEFCD2E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A32741F3-A36B-F3F6-653E-403492252B1E}"/>
              </a:ext>
            </a:extLst>
          </p:cNvPr>
          <p:cNvSpPr/>
          <p:nvPr/>
        </p:nvSpPr>
        <p:spPr>
          <a:xfrm flipH="1" flipV="1">
            <a:off x="6630984" y="5357857"/>
            <a:ext cx="729931" cy="1476285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FE5565BE-22D7-7853-AEF7-32AF594504C4}"/>
              </a:ext>
            </a:extLst>
          </p:cNvPr>
          <p:cNvSpPr/>
          <p:nvPr/>
        </p:nvSpPr>
        <p:spPr>
          <a:xfrm>
            <a:off x="6845397" y="6437391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1EC172-861F-9827-6CC6-FB990AF4A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002921"/>
              </p:ext>
            </p:extLst>
          </p:nvPr>
        </p:nvGraphicFramePr>
        <p:xfrm>
          <a:off x="6721209" y="2359844"/>
          <a:ext cx="3917480" cy="2633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740">
                  <a:extLst>
                    <a:ext uri="{9D8B030D-6E8A-4147-A177-3AD203B41FA5}">
                      <a16:colId xmlns:a16="http://schemas.microsoft.com/office/drawing/2014/main" val="931881907"/>
                    </a:ext>
                  </a:extLst>
                </a:gridCol>
                <a:gridCol w="1958740">
                  <a:extLst>
                    <a:ext uri="{9D8B030D-6E8A-4147-A177-3AD203B41FA5}">
                      <a16:colId xmlns:a16="http://schemas.microsoft.com/office/drawing/2014/main" val="2053109045"/>
                    </a:ext>
                  </a:extLst>
                </a:gridCol>
              </a:tblGrid>
              <a:tr h="35515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150803"/>
                  </a:ext>
                </a:extLst>
              </a:tr>
              <a:tr h="676428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either condition is met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62343"/>
                  </a:ext>
                </a:extLst>
              </a:tr>
              <a:tr h="676428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 conditions are met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633450"/>
                  </a:ext>
                </a:extLst>
              </a:tr>
              <a:tr h="887874"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Neither conditions are met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7638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09FB18C-9C20-279B-5DCC-4265D194B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085924"/>
              </p:ext>
            </p:extLst>
          </p:nvPr>
        </p:nvGraphicFramePr>
        <p:xfrm>
          <a:off x="408487" y="2363183"/>
          <a:ext cx="56409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0450">
                  <a:extLst>
                    <a:ext uri="{9D8B030D-6E8A-4147-A177-3AD203B41FA5}">
                      <a16:colId xmlns:a16="http://schemas.microsoft.com/office/drawing/2014/main" val="4208739727"/>
                    </a:ext>
                  </a:extLst>
                </a:gridCol>
                <a:gridCol w="2820450">
                  <a:extLst>
                    <a:ext uri="{9D8B030D-6E8A-4147-A177-3AD203B41FA5}">
                      <a16:colId xmlns:a16="http://schemas.microsoft.com/office/drawing/2014/main" val="2159471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721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944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to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57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33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24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68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52701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5ED8A738-7744-2CB8-34B2-B822D9AC3D1E}"/>
              </a:ext>
            </a:extLst>
          </p:cNvPr>
          <p:cNvSpPr txBox="1"/>
          <p:nvPr/>
        </p:nvSpPr>
        <p:spPr>
          <a:xfrm>
            <a:off x="1002080" y="1790329"/>
            <a:ext cx="4716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ierstadt" panose="020B0004020202020204" pitchFamily="34" charset="0"/>
              </a:rPr>
              <a:t>Comparison Operators</a:t>
            </a:r>
            <a:endParaRPr lang="en-CA" sz="3200" b="1" dirty="0">
              <a:latin typeface="Bierstadt" panose="020B00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3B45ED-3F40-0B3F-6079-6E979D77443F}"/>
              </a:ext>
            </a:extLst>
          </p:cNvPr>
          <p:cNvSpPr txBox="1"/>
          <p:nvPr/>
        </p:nvSpPr>
        <p:spPr>
          <a:xfrm>
            <a:off x="6802081" y="1779461"/>
            <a:ext cx="3745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ierstadt" panose="020B0004020202020204" pitchFamily="34" charset="0"/>
              </a:rPr>
              <a:t>Logical Operators</a:t>
            </a:r>
            <a:endParaRPr lang="en-CA" sz="3200" b="1" dirty="0">
              <a:latin typeface="Bierstadt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00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Bierstadt Display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443</Words>
  <Application>Microsoft Office PowerPoint</Application>
  <PresentationFormat>Widescreen</PresentationFormat>
  <Paragraphs>95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Bierstadt</vt:lpstr>
      <vt:lpstr>Bierstadt Display</vt:lpstr>
      <vt:lpstr>Wingdings</vt:lpstr>
      <vt:lpstr>Office Theme</vt:lpstr>
      <vt:lpstr> </vt:lpstr>
      <vt:lpstr>Pseudocode</vt:lpstr>
      <vt:lpstr>Flow Charts</vt:lpstr>
      <vt:lpstr>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Don’t Make Python Mad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Brittain</dc:creator>
  <cp:lastModifiedBy>THIS  IS THOMAS</cp:lastModifiedBy>
  <cp:revision>14</cp:revision>
  <dcterms:created xsi:type="dcterms:W3CDTF">2025-02-03T22:29:12Z</dcterms:created>
  <dcterms:modified xsi:type="dcterms:W3CDTF">2025-02-19T17:57:09Z</dcterms:modified>
</cp:coreProperties>
</file>