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257" r:id="rId2"/>
    <p:sldId id="259" r:id="rId3"/>
    <p:sldId id="260" r:id="rId4"/>
    <p:sldId id="300" r:id="rId5"/>
    <p:sldId id="301" r:id="rId6"/>
    <p:sldId id="302" r:id="rId7"/>
    <p:sldId id="27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771A1"/>
    <a:srgbClr val="FFD242"/>
    <a:srgbClr val="FF00FF"/>
    <a:srgbClr val="3A3A3A"/>
    <a:srgbClr val="83CBEB"/>
    <a:srgbClr val="AEAEAE"/>
    <a:srgbClr val="00F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084" autoAdjust="0"/>
  </p:normalViewPr>
  <p:slideViewPr>
    <p:cSldViewPr snapToGrid="0">
      <p:cViewPr varScale="1">
        <p:scale>
          <a:sx n="92" d="100"/>
          <a:sy n="92" d="100"/>
        </p:scale>
        <p:origin x="427" y="8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EA46D29-B44B-4570-8A5D-C2AE547A4812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70D155-3DA6-41B0-ADD0-AB050C806E3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117392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E873F9-1A61-09D0-1002-D1122BB6CC5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3F5A578-22C1-9878-24BE-D6B9B1889F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AB3472F-9D54-02A9-7FD6-B966B19C3E3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CD9280-F4FC-8287-498C-1FB1CA341B5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1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115600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6A6F65F-8250-823C-ECF4-D371C91FF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C4991A0-97BC-B05B-BC6C-BF62F7D840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BBF2D2-BA33-A3A6-5D04-8E1ECC6B113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8EE6E8-5AAD-EE50-E61D-623EFF641E1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2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265899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F5F44B-ED2E-E409-E5FA-17C7D9698B2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93FEC3B-C249-8382-6E65-0C13D479706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C418FE-1D26-853A-98B1-3A14DD69EF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3B8AD-B3CE-A358-1538-B4E9486F4DE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3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9404297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235AA-D121-8F6D-107A-FD4330854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3290715-F5AE-B23E-565D-925390F2C2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A1E0D5D-0D15-84C6-D75A-619CFDF900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A262B3-5255-F1ED-736D-3BB284B825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4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11782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08932E-A0C7-5882-C128-DF4DD58728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DBE9E9D-1D78-8AC9-590E-9B40087FA7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566BB52-763B-00E8-291A-A90BD297DA7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99135B-BC14-B1B0-BAB8-33465A99ED7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5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4726692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0D5432-1FCE-3A83-8F96-07EA92BF1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FD5A53B-A1D2-7F37-9CB5-9A44D705F3B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156768-CB29-6ECA-40A2-AEBC53678C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9834000-16A6-9C36-BA9A-5A6868578B5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6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0401005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CB71A-1893-4631-FC9B-CECFD5DED3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05DC341-B86F-FEDB-7191-6B96752179D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7A24A4-75A0-77D1-1337-DA3AF82205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CA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E38FE2-E16F-CE19-DE6B-47C36F15A61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770D155-3DA6-41B0-ADD0-AB050C806E34}" type="slidenum">
              <a:rPr lang="en-CA" smtClean="0"/>
              <a:t>7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23000183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987D4-2D0D-3311-7E29-7B1D5FE960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939FC0F-ECD0-1CFB-A55B-D63118C4D6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AA4D06-BB34-C5CC-D668-EF64EC6E2E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E00843-DE01-F560-C6B1-078E306587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85EB54-EA91-63B2-CF72-741EBBD40E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637005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8C6ADB-9FF7-AC24-A4D3-6C9AD67D6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DE3D81-FC44-3481-6F30-4F11D62F3F4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0E65F8-EE0E-3756-F7E9-FBDAF6054B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B88F88-AD6D-D333-24FF-74A1B78CA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E3D081E-F0ED-7991-434A-27A5EC231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5596388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EA41503-4515-6FFE-DA68-2C7140DBC81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BFC299B-34CC-6235-8591-656D57586F2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7C5B15-3E50-24B2-AC78-B26BF35C05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AC7005-CE29-5CF8-D910-C0C41F0828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BB6586-934B-8C21-2224-B56C63C3F6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9261141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D5733-8E8F-CDFB-2CC5-64D650C2D1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45789-A2CD-8AEA-4270-670085F4A2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368FBC-2F9C-A56A-BCDB-2FAC5AA39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A07F68-F8E6-F9A3-D3E0-8EEBCB7F2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0021E5-5A6F-7ECE-F400-F2FFC93B51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700899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45A354-9D88-0B87-F479-677E38A6DC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2FBDD7-B218-0148-A26D-0FB399534E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CB0CEA-95B8-EC5C-F4F7-299B438FF3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195CB-6AAD-1A95-E05F-F38DE6FB6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033D3CA-FB89-B3DD-1E0A-CA5A7B922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3070937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A5F558-11F9-3502-4386-441F2F1C9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C0D5F9-683B-11A6-17B4-687EE315A9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49E9A6-DDAA-415E-A690-368D276CE7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0B48AF-2051-8E5D-91BA-8FFC2DF149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2CFFCDF-32A2-9FEE-A061-4BA5CF14DC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F925273-630A-0AA9-55A4-2D3D0F6D5C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7079113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85F0FA-3685-03F7-D45B-CA0FB5C54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747011-9EFC-3B2D-D5E0-A83029CFE50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8FC96CB-7832-DDBF-89F6-8DDF23C231B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D54E33-4F15-B899-C2AB-1CAA6FA480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4F030AA-06DA-D621-11EB-FB3C6157B2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212E216-B338-53E8-68A0-4099B956E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3F540F8-1B7D-D231-9AC0-C38F8D09CE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C58B018-DB80-DFCF-EC68-8A5A1C0105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346452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101A3-1978-376F-C13D-1628DC474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151329B-9466-D8F3-BB61-2AF89C3449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0069E29-438B-50AE-DD74-9CA97EB4B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2EEC9D1-603F-B88D-EBCA-6B9CD0D7D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4185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A5DD2E-7F50-F876-8267-81D39E6ABD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F7B5091-0400-5C80-4522-F065E68B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BD828F-FB66-80AD-7FEB-D48F99B09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884358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234717-A970-EF6C-C93D-85DEC2B9A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180127-F082-301D-4EB1-BD3AAB7A43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220EA1-F573-DB02-E00B-5ECBABB9AE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E4AED0-7809-E48F-1296-2A0E82BA2E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33E7B09-6703-3A76-506D-5D365B6A24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B8C99AB-F5E0-A588-D942-9C18743A8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8995642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F1037-662A-1B2A-A473-7DE76D36C1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75351-052B-A4A8-2198-3B9A959C663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C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C453E-B7C7-C9DD-8589-9AAC862361D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81703C-3473-B578-4CA5-C7ED0429A9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C74DD-EA2C-4570-B09A-096854266D53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8EEC2CE-F95E-6B6A-6E81-F1AFE4062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BEE90-168D-8BDC-92EE-EA235DA162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092431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B843860-52CE-154B-1CF5-E99CCE42E6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C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B3D994-6D09-742B-2BE5-1DAB30FE33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C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203B7D-4CB4-A889-52FB-3CA31736DBE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CC74DD-EA2C-4570-B09A-096854266D53}" type="datetimeFigureOut">
              <a:rPr lang="en-CA" smtClean="0"/>
              <a:t>2025-03-20</a:t>
            </a:fld>
            <a:endParaRPr lang="en-C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13290E-7F32-ADB1-2002-3E28DA8EFBA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6F111-FC37-8EE6-0D93-10225A8BE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004502F-96F5-4DB0-85A3-158224C1F884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522194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C07C51-C11D-1D70-221A-678115B3DD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4A5ECF8F-0E11-7F61-F852-1B7723537861}"/>
              </a:ext>
            </a:extLst>
          </p:cNvPr>
          <p:cNvSpPr/>
          <p:nvPr/>
        </p:nvSpPr>
        <p:spPr>
          <a:xfrm>
            <a:off x="-1" y="2481943"/>
            <a:ext cx="12192001" cy="852814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4000" b="1" dirty="0">
                <a:latin typeface="+mj-lt"/>
              </a:rPr>
              <a:t>Reading and Writing to .txt files</a:t>
            </a:r>
            <a:endParaRPr lang="en-CA" sz="4000" b="1" dirty="0">
              <a:latin typeface="+mj-lt"/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C3ACDD3-125A-2016-3757-345D0ACA915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3372885"/>
            <a:ext cx="6944009" cy="1655762"/>
          </a:xfrm>
        </p:spPr>
        <p:txBody>
          <a:bodyPr>
            <a:normAutofit fontScale="92500" lnSpcReduction="10000"/>
          </a:bodyPr>
          <a:lstStyle/>
          <a:p>
            <a:pPr algn="l"/>
            <a:r>
              <a:rPr lang="en-US" dirty="0">
                <a:solidFill>
                  <a:schemeClr val="bg1"/>
                </a:solidFill>
              </a:rPr>
              <a:t>ICS 3U/3C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David Beilby</a:t>
            </a:r>
          </a:p>
          <a:p>
            <a:pPr algn="l"/>
            <a:r>
              <a:rPr lang="en-US" dirty="0" err="1">
                <a:solidFill>
                  <a:schemeClr val="bg1"/>
                </a:solidFill>
              </a:rPr>
              <a:t>Zeyad</a:t>
            </a:r>
            <a:r>
              <a:rPr lang="en-US" dirty="0">
                <a:solidFill>
                  <a:schemeClr val="bg1"/>
                </a:solidFill>
              </a:rPr>
              <a:t> Nasr</a:t>
            </a:r>
          </a:p>
          <a:p>
            <a:pPr algn="l"/>
            <a:r>
              <a:rPr lang="en-US" dirty="0">
                <a:solidFill>
                  <a:schemeClr val="bg1"/>
                </a:solidFill>
              </a:rPr>
              <a:t>Thomas Brittain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99B5C2B-1B41-FE4A-C7AB-FB959A2C2B72}"/>
              </a:ext>
            </a:extLst>
          </p:cNvPr>
          <p:cNvSpPr/>
          <p:nvPr/>
        </p:nvSpPr>
        <p:spPr>
          <a:xfrm>
            <a:off x="1333500" y="5327744"/>
            <a:ext cx="10858500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9B5DCE1-FB95-B7F6-DDC1-43F5E8EE5952}"/>
              </a:ext>
            </a:extLst>
          </p:cNvPr>
          <p:cNvSpPr/>
          <p:nvPr/>
        </p:nvSpPr>
        <p:spPr>
          <a:xfrm>
            <a:off x="0" y="759594"/>
            <a:ext cx="6877050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457AB204-5527-B817-2D35-2AA4A8CAD847}"/>
              </a:ext>
            </a:extLst>
          </p:cNvPr>
          <p:cNvSpPr/>
          <p:nvPr/>
        </p:nvSpPr>
        <p:spPr>
          <a:xfrm rot="5400000">
            <a:off x="7190936" y="3060384"/>
            <a:ext cx="6858004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Teardrop 6">
            <a:extLst>
              <a:ext uri="{FF2B5EF4-FFF2-40B4-BE49-F238E27FC236}">
                <a16:creationId xmlns:a16="http://schemas.microsoft.com/office/drawing/2014/main" id="{64AFA546-DDFB-1030-45D6-C0588E258D64}"/>
              </a:ext>
            </a:extLst>
          </p:cNvPr>
          <p:cNvSpPr/>
          <p:nvPr/>
        </p:nvSpPr>
        <p:spPr>
          <a:xfrm flipH="1">
            <a:off x="6512084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3B0B535-C047-2367-356B-22D690203DF2}"/>
              </a:ext>
            </a:extLst>
          </p:cNvPr>
          <p:cNvSpPr/>
          <p:nvPr/>
        </p:nvSpPr>
        <p:spPr>
          <a:xfrm>
            <a:off x="6679788" y="17959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232D28E2-0762-6949-0493-8042262A37F9}"/>
              </a:ext>
            </a:extLst>
          </p:cNvPr>
          <p:cNvSpPr/>
          <p:nvPr/>
        </p:nvSpPr>
        <p:spPr>
          <a:xfrm rot="10800000" flipH="1">
            <a:off x="968535" y="534417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E545BEF-BB02-DB07-2E92-F02E18B0D833}"/>
              </a:ext>
            </a:extLst>
          </p:cNvPr>
          <p:cNvSpPr/>
          <p:nvPr/>
        </p:nvSpPr>
        <p:spPr>
          <a:xfrm>
            <a:off x="1210304" y="6399268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AB590C2-AAC3-FCEF-F676-BE8EEBE9ED6B}"/>
              </a:ext>
            </a:extLst>
          </p:cNvPr>
          <p:cNvSpPr txBox="1"/>
          <p:nvPr/>
        </p:nvSpPr>
        <p:spPr>
          <a:xfrm>
            <a:off x="-13607" y="1875843"/>
            <a:ext cx="12239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b="1" dirty="0">
                <a:solidFill>
                  <a:schemeClr val="bg1"/>
                </a:solidFill>
                <a:latin typeface="Bierstadt" panose="020B0004020202020204" pitchFamily="34" charset="0"/>
              </a:rPr>
              <a:t>1.6:</a:t>
            </a:r>
            <a:endParaRPr lang="en-CA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B0BDB8CB-DE41-727C-F9E4-8A64A42341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95953" y="3913290"/>
            <a:ext cx="7242015" cy="25298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0654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A5284D-E971-BC3D-474B-9CFBD6259B9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70EC7921-23D2-D2FA-FCD7-9EEA93B19614}"/>
              </a:ext>
            </a:extLst>
          </p:cNvPr>
          <p:cNvSpPr/>
          <p:nvPr/>
        </p:nvSpPr>
        <p:spPr>
          <a:xfrm>
            <a:off x="0" y="759594"/>
            <a:ext cx="6980665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BAB051-3DCF-8EF8-A833-4AEEACA5A969}"/>
              </a:ext>
            </a:extLst>
          </p:cNvPr>
          <p:cNvSpPr/>
          <p:nvPr/>
        </p:nvSpPr>
        <p:spPr>
          <a:xfrm rot="5400000">
            <a:off x="-2533468" y="2824931"/>
            <a:ext cx="638709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1821EDB5-E74D-8C49-C8C0-AB26A3841B3D}"/>
              </a:ext>
            </a:extLst>
          </p:cNvPr>
          <p:cNvSpPr/>
          <p:nvPr/>
        </p:nvSpPr>
        <p:spPr>
          <a:xfrm rot="10800000">
            <a:off x="4995" y="-2"/>
            <a:ext cx="9062357" cy="3862738"/>
          </a:xfrm>
          <a:prstGeom prst="bentArrow">
            <a:avLst>
              <a:gd name="adj1" fmla="val 18526"/>
              <a:gd name="adj2" fmla="val 23734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55FC59-0E46-918A-D6DD-DB97D47D33CF}"/>
              </a:ext>
            </a:extLst>
          </p:cNvPr>
          <p:cNvSpPr/>
          <p:nvPr/>
        </p:nvSpPr>
        <p:spPr>
          <a:xfrm>
            <a:off x="2695380" y="3666067"/>
            <a:ext cx="8685281" cy="27210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ADB5905-0B14-1FF6-B0EB-F1B292913D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4" y="1542390"/>
            <a:ext cx="7595857" cy="17605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.txt files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451E864-FA71-C8F8-5BF2-19C8E0CA54C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041" y="3800475"/>
            <a:ext cx="8529957" cy="24522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A simple file type that stores text with little formatting or styling.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We can open and edit these files using various functions in python.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This allows us to accomplish many different tasks such as saving, importing or exporting data.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F2C0108E-8684-C07D-6838-0CBE6F479856}"/>
              </a:ext>
            </a:extLst>
          </p:cNvPr>
          <p:cNvSpPr/>
          <p:nvPr/>
        </p:nvSpPr>
        <p:spPr>
          <a:xfrm flipH="1">
            <a:off x="6615699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FD03015E-F92B-C731-F3C6-243245A5B2F3}"/>
              </a:ext>
            </a:extLst>
          </p:cNvPr>
          <p:cNvSpPr/>
          <p:nvPr/>
        </p:nvSpPr>
        <p:spPr>
          <a:xfrm>
            <a:off x="6734272" y="24023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7CCC8A20-BCCD-096F-8282-4307C4D5501A}"/>
              </a:ext>
            </a:extLst>
          </p:cNvPr>
          <p:cNvSpPr/>
          <p:nvPr/>
        </p:nvSpPr>
        <p:spPr>
          <a:xfrm rot="5400000" flipH="1">
            <a:off x="663731" y="566619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74CA697A-86A3-0125-2462-CAAC00DC6089}"/>
              </a:ext>
            </a:extLst>
          </p:cNvPr>
          <p:cNvSpPr/>
          <p:nvPr/>
        </p:nvSpPr>
        <p:spPr>
          <a:xfrm>
            <a:off x="1320163" y="6145407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1258404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4A8DC3-B8BB-D1AC-C5D8-38C68EED97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02296496-6C29-1A0F-BC44-ECCD3D5EBEA4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B3A4734E-DE68-C3DC-1412-A34AC430F786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3CABFE-79F6-FE95-A9DA-4FC7005F6FB8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AE9FD58-1089-E311-7F24-295C2E25EDD4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 Opening Files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33AA4BBE-B753-0EA7-7984-F9A43112D9A3}"/>
              </a:ext>
            </a:extLst>
          </p:cNvPr>
          <p:cNvSpPr/>
          <p:nvPr/>
        </p:nvSpPr>
        <p:spPr>
          <a:xfrm rot="18729408">
            <a:off x="-1452932" y="1613312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1E29814-57CF-7158-701E-381E2FECFF37}"/>
              </a:ext>
            </a:extLst>
          </p:cNvPr>
          <p:cNvSpPr/>
          <p:nvPr/>
        </p:nvSpPr>
        <p:spPr>
          <a:xfrm>
            <a:off x="5621154" y="3272357"/>
            <a:ext cx="6291389" cy="2525552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D17802C9-EBC3-6632-860B-6F01EC1C7F3B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27EB600A-8403-3C06-CEE3-B5900AAC4CBB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A75B700D-AC64-99BD-932D-00800E3324FC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9FE20D-A0BA-0943-F00B-3A9982BAAFF1}"/>
              </a:ext>
            </a:extLst>
          </p:cNvPr>
          <p:cNvSpPr/>
          <p:nvPr/>
        </p:nvSpPr>
        <p:spPr>
          <a:xfrm>
            <a:off x="181440" y="2718272"/>
            <a:ext cx="5076463" cy="147965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B28633B6-9E29-4A42-284F-F95EADF5844B}"/>
              </a:ext>
            </a:extLst>
          </p:cNvPr>
          <p:cNvSpPr txBox="1">
            <a:spLocks/>
          </p:cNvSpPr>
          <p:nvPr/>
        </p:nvSpPr>
        <p:spPr>
          <a:xfrm>
            <a:off x="5709922" y="3361920"/>
            <a:ext cx="6113855" cy="23619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To open a file, we can create a file object using the open() function.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This function returns the file object and takes 2 arguments, filename and mode. </a:t>
            </a:r>
          </a:p>
          <a:p>
            <a:pPr algn="l"/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25D4461D-8562-CACA-2A51-7FDD01EEE6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770" y="2952683"/>
            <a:ext cx="4831257" cy="9526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4504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AFEEC84-245F-9949-9C85-600965B949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DDFCF598-9710-CC87-9562-7CEDFBB1906C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BE23159F-7D3F-A744-2C7D-8C5CF421D869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A663B5B-A35D-FF7F-B195-48C430D76D6C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98F320CF-2E88-7D14-36DB-4825365EB460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 Opening Files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E3A66A2-A4F3-762B-CE1B-7D528581EF27}"/>
              </a:ext>
            </a:extLst>
          </p:cNvPr>
          <p:cNvSpPr/>
          <p:nvPr/>
        </p:nvSpPr>
        <p:spPr>
          <a:xfrm rot="18729408">
            <a:off x="-1452932" y="1613312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EEF5B6-B1CC-2307-0AC7-B6D2DF6BFE4A}"/>
              </a:ext>
            </a:extLst>
          </p:cNvPr>
          <p:cNvSpPr/>
          <p:nvPr/>
        </p:nvSpPr>
        <p:spPr>
          <a:xfrm>
            <a:off x="5898264" y="2146712"/>
            <a:ext cx="5836745" cy="4072493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FEF0A3BB-0489-205D-EDD1-F83A70B89690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16A39A9C-90F4-0B2E-5CAC-A75B265CC6AA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76F5DBD8-FAE5-F372-ED90-416EDEAB0767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47F6C1C-7014-7263-E3EC-16BF8BFC1AAF}"/>
              </a:ext>
            </a:extLst>
          </p:cNvPr>
          <p:cNvSpPr/>
          <p:nvPr/>
        </p:nvSpPr>
        <p:spPr>
          <a:xfrm>
            <a:off x="66502" y="1441766"/>
            <a:ext cx="5319517" cy="4873156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17" name="Subtitle 2">
            <a:extLst>
              <a:ext uri="{FF2B5EF4-FFF2-40B4-BE49-F238E27FC236}">
                <a16:creationId xmlns:a16="http://schemas.microsoft.com/office/drawing/2014/main" id="{6EA717D4-A357-FC1B-2F2B-89FD9D33B8DB}"/>
              </a:ext>
            </a:extLst>
          </p:cNvPr>
          <p:cNvSpPr txBox="1">
            <a:spLocks/>
          </p:cNvSpPr>
          <p:nvPr/>
        </p:nvSpPr>
        <p:spPr>
          <a:xfrm>
            <a:off x="5812665" y="2286318"/>
            <a:ext cx="5999584" cy="3798925"/>
          </a:xfrm>
          <a:prstGeom prst="rect">
            <a:avLst/>
          </a:prstGeom>
        </p:spPr>
        <p:txBody>
          <a:bodyPr vert="horz" lIns="91440" tIns="45720" rIns="91440" bIns="45720" rtlCol="0">
            <a:normAutofit fontScale="85000"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Filename takes a string argument with the name of the file.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The mode argument takes a string and defines the function of the file, as shown in the chart.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Note: Trying to read while in w+ mode might not act as expected because changes are only saved after closing the file (or using the </a:t>
            </a:r>
            <a:r>
              <a:rPr lang="en-US" sz="2800" dirty="0" err="1"/>
              <a:t>file.flush</a:t>
            </a:r>
            <a:r>
              <a:rPr lang="en-US" sz="2800" dirty="0"/>
              <a:t>() method)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2800" dirty="0"/>
              <a:t>Files must be closed using </a:t>
            </a:r>
            <a:r>
              <a:rPr lang="en-US" sz="2800" dirty="0" err="1"/>
              <a:t>file.close</a:t>
            </a:r>
            <a:r>
              <a:rPr lang="en-US" sz="2800" dirty="0"/>
              <a:t>() to prevent data corruption. </a:t>
            </a:r>
          </a:p>
          <a:p>
            <a:pPr algn="l"/>
            <a:endParaRPr lang="en-US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5DE759-AD99-A6CE-DBDE-1224E430655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14782833"/>
              </p:ext>
            </p:extLst>
          </p:nvPr>
        </p:nvGraphicFramePr>
        <p:xfrm>
          <a:off x="146106" y="1550685"/>
          <a:ext cx="5076463" cy="4668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3923">
                  <a:extLst>
                    <a:ext uri="{9D8B030D-6E8A-4147-A177-3AD203B41FA5}">
                      <a16:colId xmlns:a16="http://schemas.microsoft.com/office/drawing/2014/main" val="1908355308"/>
                    </a:ext>
                  </a:extLst>
                </a:gridCol>
                <a:gridCol w="3842540">
                  <a:extLst>
                    <a:ext uri="{9D8B030D-6E8A-4147-A177-3AD203B41FA5}">
                      <a16:colId xmlns:a16="http://schemas.microsoft.com/office/drawing/2014/main" val="323199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Argument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45217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“r”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mode, the code cannot be edited.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0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“w”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 mode, this creates a new file if one doesn’t exist but truncates any existing file.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“r+”/“w+”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Read and write or Write and read modes. These allow for both reading and writing, but w+ will still create new, or truncate current files.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2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“x”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Creates a new file if one doesn’t exist.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902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“a”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Opens a file for editing without truncating data. Also creates a new file if one doesn’t exist.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16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608947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2DBACC-CDFB-7E60-28A9-DCDD94AEC4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Arrow: Bent 15">
            <a:extLst>
              <a:ext uri="{FF2B5EF4-FFF2-40B4-BE49-F238E27FC236}">
                <a16:creationId xmlns:a16="http://schemas.microsoft.com/office/drawing/2014/main" id="{D46F1DB9-32E8-010C-057B-693AE617ABCE}"/>
              </a:ext>
            </a:extLst>
          </p:cNvPr>
          <p:cNvSpPr/>
          <p:nvPr/>
        </p:nvSpPr>
        <p:spPr>
          <a:xfrm rot="5400000">
            <a:off x="886970" y="1831303"/>
            <a:ext cx="4146590" cy="5920529"/>
          </a:xfrm>
          <a:prstGeom prst="bentArrow">
            <a:avLst>
              <a:gd name="adj1" fmla="val 18526"/>
              <a:gd name="adj2" fmla="val 23734"/>
              <a:gd name="adj3" fmla="val 0"/>
              <a:gd name="adj4" fmla="val 22188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0" name="Teardrop 9">
            <a:extLst>
              <a:ext uri="{FF2B5EF4-FFF2-40B4-BE49-F238E27FC236}">
                <a16:creationId xmlns:a16="http://schemas.microsoft.com/office/drawing/2014/main" id="{D3C5D16B-B086-2C98-C5BC-8B665F454BDE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1C28B79-552E-B251-CEFA-CB78F1491CA6}"/>
              </a:ext>
            </a:extLst>
          </p:cNvPr>
          <p:cNvSpPr/>
          <p:nvPr/>
        </p:nvSpPr>
        <p:spPr>
          <a:xfrm rot="18729408">
            <a:off x="-677613" y="2363838"/>
            <a:ext cx="8378097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09EBC81E-A5C2-1971-108F-D7EB869ECDC0}"/>
              </a:ext>
            </a:extLst>
          </p:cNvPr>
          <p:cNvSpPr/>
          <p:nvPr/>
        </p:nvSpPr>
        <p:spPr>
          <a:xfrm>
            <a:off x="0" y="543078"/>
            <a:ext cx="1167547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8000" b="1" dirty="0">
                <a:solidFill>
                  <a:schemeClr val="bg1"/>
                </a:solidFill>
                <a:latin typeface="Bierstadt" panose="020B0004020202020204" pitchFamily="34" charset="0"/>
              </a:rPr>
              <a:t>        Using Files</a:t>
            </a:r>
            <a:endParaRPr lang="en-CA" sz="80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757531F-73C5-BC92-69F7-D257430234FD}"/>
              </a:ext>
            </a:extLst>
          </p:cNvPr>
          <p:cNvSpPr/>
          <p:nvPr/>
        </p:nvSpPr>
        <p:spPr>
          <a:xfrm rot="18729408">
            <a:off x="-1452932" y="1613312"/>
            <a:ext cx="6574949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eardrop 1">
            <a:extLst>
              <a:ext uri="{FF2B5EF4-FFF2-40B4-BE49-F238E27FC236}">
                <a16:creationId xmlns:a16="http://schemas.microsoft.com/office/drawing/2014/main" id="{A69966D7-C53E-8A51-13D3-47B8E1163B25}"/>
              </a:ext>
            </a:extLst>
          </p:cNvPr>
          <p:cNvSpPr/>
          <p:nvPr/>
        </p:nvSpPr>
        <p:spPr>
          <a:xfrm rot="7999168" flipH="1">
            <a:off x="604925" y="5341390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Flowchart: Connector 3">
            <a:extLst>
              <a:ext uri="{FF2B5EF4-FFF2-40B4-BE49-F238E27FC236}">
                <a16:creationId xmlns:a16="http://schemas.microsoft.com/office/drawing/2014/main" id="{6E2E7E4F-7EF0-0C95-F4C7-D4354AC53057}"/>
              </a:ext>
            </a:extLst>
          </p:cNvPr>
          <p:cNvSpPr/>
          <p:nvPr/>
        </p:nvSpPr>
        <p:spPr>
          <a:xfrm>
            <a:off x="1186717" y="621920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7" name="Flowchart: Connector 6">
            <a:extLst>
              <a:ext uri="{FF2B5EF4-FFF2-40B4-BE49-F238E27FC236}">
                <a16:creationId xmlns:a16="http://schemas.microsoft.com/office/drawing/2014/main" id="{1C797D80-2D1A-82D3-061F-B8CD0A5837CE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4D8CDC8-F50D-7113-C187-940A47767A3C}"/>
              </a:ext>
            </a:extLst>
          </p:cNvPr>
          <p:cNvSpPr/>
          <p:nvPr/>
        </p:nvSpPr>
        <p:spPr>
          <a:xfrm>
            <a:off x="860424" y="1779498"/>
            <a:ext cx="10471150" cy="3845617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7E892123-E731-4CD1-66DC-7F76E5F048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45444177"/>
              </p:ext>
            </p:extLst>
          </p:nvPr>
        </p:nvGraphicFramePr>
        <p:xfrm>
          <a:off x="1123227" y="2137667"/>
          <a:ext cx="9945545" cy="312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59505">
                  <a:extLst>
                    <a:ext uri="{9D8B030D-6E8A-4147-A177-3AD203B41FA5}">
                      <a16:colId xmlns:a16="http://schemas.microsoft.com/office/drawing/2014/main" val="1908355308"/>
                    </a:ext>
                  </a:extLst>
                </a:gridCol>
                <a:gridCol w="6486040">
                  <a:extLst>
                    <a:ext uri="{9D8B030D-6E8A-4147-A177-3AD203B41FA5}">
                      <a16:colId xmlns:a16="http://schemas.microsoft.com/office/drawing/2014/main" val="32319939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Code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Result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34745217"/>
                  </a:ext>
                </a:extLst>
              </a:tr>
              <a:tr h="327746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File.readline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the current line from the file. The default index is 0 (the first line) but increases with each use.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88039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File.readlines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list object of every line in the file.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7936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list(File)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Returns a list object of every line in the file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924695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File.write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Writes the text to the end of the current file.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724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Print(“”, file=File)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Uses the print function into the specified file. Allows for more complex text editing.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13990238"/>
                  </a:ext>
                </a:extLst>
              </a:tr>
              <a:tr h="226391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File.close</a:t>
                      </a:r>
                      <a:r>
                        <a:rPr lang="en-US" dirty="0"/>
                        <a:t>()</a:t>
                      </a:r>
                      <a:endParaRPr lang="en-CA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Closes the opened file, saving any changes to the computer.</a:t>
                      </a:r>
                      <a:endParaRPr lang="en-CA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7167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92425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C01FC49-357D-371B-C6CA-753478D5EE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id="{1E00A107-DF14-9E58-4325-C7CE476B5F6B}"/>
              </a:ext>
            </a:extLst>
          </p:cNvPr>
          <p:cNvSpPr/>
          <p:nvPr/>
        </p:nvSpPr>
        <p:spPr>
          <a:xfrm>
            <a:off x="0" y="759594"/>
            <a:ext cx="6980665" cy="737232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D4E4AF6-BB15-29C3-8271-1B5B90A083BA}"/>
              </a:ext>
            </a:extLst>
          </p:cNvPr>
          <p:cNvSpPr/>
          <p:nvPr/>
        </p:nvSpPr>
        <p:spPr>
          <a:xfrm rot="5400000">
            <a:off x="-2533468" y="2824931"/>
            <a:ext cx="6387098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A8EF5EE8-3F80-0A62-8F85-C596197C2B22}"/>
              </a:ext>
            </a:extLst>
          </p:cNvPr>
          <p:cNvSpPr/>
          <p:nvPr/>
        </p:nvSpPr>
        <p:spPr>
          <a:xfrm rot="10800000">
            <a:off x="4995" y="-2"/>
            <a:ext cx="9062357" cy="3862738"/>
          </a:xfrm>
          <a:prstGeom prst="bentArrow">
            <a:avLst>
              <a:gd name="adj1" fmla="val 18526"/>
              <a:gd name="adj2" fmla="val 23734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3B2C21F-D3F3-A9FE-2736-9E83A5D217BB}"/>
              </a:ext>
            </a:extLst>
          </p:cNvPr>
          <p:cNvSpPr/>
          <p:nvPr/>
        </p:nvSpPr>
        <p:spPr>
          <a:xfrm>
            <a:off x="2695380" y="3666067"/>
            <a:ext cx="8685281" cy="2721029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CA3FB5-5B1A-2067-CA6F-C05A9D894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2814" y="1542390"/>
            <a:ext cx="7595857" cy="1760537"/>
          </a:xfrm>
        </p:spPr>
        <p:txBody>
          <a:bodyPr>
            <a:normAutofit/>
          </a:bodyPr>
          <a:lstStyle/>
          <a:p>
            <a:pPr algn="l"/>
            <a:r>
              <a:rPr lang="en-US" sz="4400" b="1" dirty="0"/>
              <a:t>Some Useful Code</a:t>
            </a:r>
            <a:endParaRPr lang="en-CA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7FE9A21-B80B-4B25-F02F-1C4DDA57E3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3041" y="3800475"/>
            <a:ext cx="8529957" cy="2452212"/>
          </a:xfrm>
        </p:spPr>
        <p:txBody>
          <a:bodyPr>
            <a:normAutofit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When importing data from .txt files, you will often have to edit the strings you import.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rstrip</a:t>
            </a:r>
            <a:r>
              <a:rPr lang="en-US" dirty="0"/>
              <a:t>(“”) is a method of a string that replaces the end of a string if it exists.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.</a:t>
            </a:r>
            <a:r>
              <a:rPr lang="en-US" dirty="0" err="1"/>
              <a:t>rsplit</a:t>
            </a:r>
            <a:r>
              <a:rPr lang="en-US" dirty="0"/>
              <a:t>(“”) splits a string at specified positions into a list.</a:t>
            </a:r>
          </a:p>
        </p:txBody>
      </p:sp>
      <p:sp>
        <p:nvSpPr>
          <p:cNvPr id="5" name="Teardrop 4">
            <a:extLst>
              <a:ext uri="{FF2B5EF4-FFF2-40B4-BE49-F238E27FC236}">
                <a16:creationId xmlns:a16="http://schemas.microsoft.com/office/drawing/2014/main" id="{02F85475-237D-25A1-6E77-4630C01383E8}"/>
              </a:ext>
            </a:extLst>
          </p:cNvPr>
          <p:cNvSpPr/>
          <p:nvPr/>
        </p:nvSpPr>
        <p:spPr>
          <a:xfrm flipH="1">
            <a:off x="6615699" y="17705"/>
            <a:ext cx="729931" cy="1479121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6" name="Flowchart: Connector 5">
            <a:extLst>
              <a:ext uri="{FF2B5EF4-FFF2-40B4-BE49-F238E27FC236}">
                <a16:creationId xmlns:a16="http://schemas.microsoft.com/office/drawing/2014/main" id="{357A5F68-BC81-F91B-0606-49E365CA44C6}"/>
              </a:ext>
            </a:extLst>
          </p:cNvPr>
          <p:cNvSpPr/>
          <p:nvPr/>
        </p:nvSpPr>
        <p:spPr>
          <a:xfrm>
            <a:off x="6734272" y="240235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9" name="Teardrop 8">
            <a:extLst>
              <a:ext uri="{FF2B5EF4-FFF2-40B4-BE49-F238E27FC236}">
                <a16:creationId xmlns:a16="http://schemas.microsoft.com/office/drawing/2014/main" id="{B7CC7924-96F1-8123-FB79-2EAB81E3C878}"/>
              </a:ext>
            </a:extLst>
          </p:cNvPr>
          <p:cNvSpPr/>
          <p:nvPr/>
        </p:nvSpPr>
        <p:spPr>
          <a:xfrm rot="5400000" flipH="1">
            <a:off x="663731" y="5666197"/>
            <a:ext cx="729931" cy="1479121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3" name="Flowchart: Connector 12">
            <a:extLst>
              <a:ext uri="{FF2B5EF4-FFF2-40B4-BE49-F238E27FC236}">
                <a16:creationId xmlns:a16="http://schemas.microsoft.com/office/drawing/2014/main" id="{3C60910A-34DF-B5B6-4725-2778FCC88D4E}"/>
              </a:ext>
            </a:extLst>
          </p:cNvPr>
          <p:cNvSpPr/>
          <p:nvPr/>
        </p:nvSpPr>
        <p:spPr>
          <a:xfrm>
            <a:off x="1320163" y="6145407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4160222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8665D96-3901-F150-3160-9EC564D04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64B0F5EE-182F-66CF-037E-565F73154785}"/>
              </a:ext>
            </a:extLst>
          </p:cNvPr>
          <p:cNvSpPr/>
          <p:nvPr/>
        </p:nvSpPr>
        <p:spPr>
          <a:xfrm>
            <a:off x="-21332" y="542167"/>
            <a:ext cx="11659149" cy="737232"/>
          </a:xfrm>
          <a:prstGeom prst="rect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6600" b="1" dirty="0">
                <a:solidFill>
                  <a:schemeClr val="bg1"/>
                </a:solidFill>
                <a:latin typeface="Bierstadt" panose="020B0004020202020204" pitchFamily="34" charset="0"/>
              </a:rPr>
              <a:t>Challenge!</a:t>
            </a:r>
            <a:endParaRPr lang="en-CA" sz="6600" b="1" dirty="0">
              <a:solidFill>
                <a:schemeClr val="bg1"/>
              </a:solidFill>
              <a:latin typeface="Bierstadt" panose="020B0004020202020204" pitchFamily="34" charset="0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B4512BE1-8B12-7B97-D273-B54EE017E297}"/>
              </a:ext>
            </a:extLst>
          </p:cNvPr>
          <p:cNvSpPr/>
          <p:nvPr/>
        </p:nvSpPr>
        <p:spPr>
          <a:xfrm rot="8239007">
            <a:off x="4167356" y="3422821"/>
            <a:ext cx="386336" cy="528954"/>
          </a:xfrm>
          <a:prstGeom prst="ellipse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2" name="Arrow: Bent 1">
            <a:extLst>
              <a:ext uri="{FF2B5EF4-FFF2-40B4-BE49-F238E27FC236}">
                <a16:creationId xmlns:a16="http://schemas.microsoft.com/office/drawing/2014/main" id="{73B90083-2A5C-2F30-1B06-AD65173C02D8}"/>
              </a:ext>
            </a:extLst>
          </p:cNvPr>
          <p:cNvSpPr/>
          <p:nvPr/>
        </p:nvSpPr>
        <p:spPr>
          <a:xfrm>
            <a:off x="9319036" y="3414608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4" name="Arrow: Bent 3">
            <a:extLst>
              <a:ext uri="{FF2B5EF4-FFF2-40B4-BE49-F238E27FC236}">
                <a16:creationId xmlns:a16="http://schemas.microsoft.com/office/drawing/2014/main" id="{DC2F5B45-E645-3F99-3A14-838F77029840}"/>
              </a:ext>
            </a:extLst>
          </p:cNvPr>
          <p:cNvSpPr/>
          <p:nvPr/>
        </p:nvSpPr>
        <p:spPr>
          <a:xfrm rot="10800000">
            <a:off x="1521" y="4771"/>
            <a:ext cx="2903158" cy="3443391"/>
          </a:xfrm>
          <a:prstGeom prst="bentArrow">
            <a:avLst>
              <a:gd name="adj1" fmla="val 25000"/>
              <a:gd name="adj2" fmla="val 23523"/>
              <a:gd name="adj3" fmla="val 0"/>
              <a:gd name="adj4" fmla="val 43750"/>
            </a:avLst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>
              <a:solidFill>
                <a:schemeClr val="tx1"/>
              </a:solidFill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CB4A55F-8F5F-2A98-9028-2E0766DB2F6C}"/>
              </a:ext>
            </a:extLst>
          </p:cNvPr>
          <p:cNvSpPr/>
          <p:nvPr/>
        </p:nvSpPr>
        <p:spPr>
          <a:xfrm>
            <a:off x="-23686" y="5357857"/>
            <a:ext cx="6998064" cy="718758"/>
          </a:xfrm>
          <a:prstGeom prst="rect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CA" dirty="0"/>
          </a:p>
        </p:txBody>
      </p:sp>
      <p:sp>
        <p:nvSpPr>
          <p:cNvPr id="11" name="Teardrop 10">
            <a:extLst>
              <a:ext uri="{FF2B5EF4-FFF2-40B4-BE49-F238E27FC236}">
                <a16:creationId xmlns:a16="http://schemas.microsoft.com/office/drawing/2014/main" id="{0C2481C3-9151-CE3D-5B9C-4922D93452C3}"/>
              </a:ext>
            </a:extLst>
          </p:cNvPr>
          <p:cNvSpPr/>
          <p:nvPr/>
        </p:nvSpPr>
        <p:spPr>
          <a:xfrm flipH="1" flipV="1">
            <a:off x="11310511" y="542167"/>
            <a:ext cx="729931" cy="1476285"/>
          </a:xfrm>
          <a:prstGeom prst="teardrop">
            <a:avLst/>
          </a:prstGeom>
          <a:solidFill>
            <a:srgbClr val="3771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2" name="Flowchart: Connector 11">
            <a:extLst>
              <a:ext uri="{FF2B5EF4-FFF2-40B4-BE49-F238E27FC236}">
                <a16:creationId xmlns:a16="http://schemas.microsoft.com/office/drawing/2014/main" id="{DE899D87-FAD5-965C-8099-2814337AB99F}"/>
              </a:ext>
            </a:extLst>
          </p:cNvPr>
          <p:cNvSpPr/>
          <p:nvPr/>
        </p:nvSpPr>
        <p:spPr>
          <a:xfrm>
            <a:off x="11518961" y="1583336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6" name="Teardrop 15">
            <a:extLst>
              <a:ext uri="{FF2B5EF4-FFF2-40B4-BE49-F238E27FC236}">
                <a16:creationId xmlns:a16="http://schemas.microsoft.com/office/drawing/2014/main" id="{A5FF9DA8-32BA-2025-5AE8-7A8AA82054DE}"/>
              </a:ext>
            </a:extLst>
          </p:cNvPr>
          <p:cNvSpPr/>
          <p:nvPr/>
        </p:nvSpPr>
        <p:spPr>
          <a:xfrm flipH="1" flipV="1">
            <a:off x="6630984" y="5357857"/>
            <a:ext cx="729931" cy="1476285"/>
          </a:xfrm>
          <a:prstGeom prst="teardrop">
            <a:avLst/>
          </a:prstGeom>
          <a:solidFill>
            <a:srgbClr val="FFD24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DA75D560-3A9D-8F47-42D9-BE7AF93620E6}"/>
              </a:ext>
            </a:extLst>
          </p:cNvPr>
          <p:cNvSpPr/>
          <p:nvPr/>
        </p:nvSpPr>
        <p:spPr>
          <a:xfrm>
            <a:off x="6845397" y="6437391"/>
            <a:ext cx="246393" cy="260350"/>
          </a:xfrm>
          <a:prstGeom prst="flowChartConnector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A33C0A8-C6AA-B2D3-07A9-4DBC6C0E08FF}"/>
              </a:ext>
            </a:extLst>
          </p:cNvPr>
          <p:cNvSpPr/>
          <p:nvPr/>
        </p:nvSpPr>
        <p:spPr>
          <a:xfrm>
            <a:off x="2087200" y="1904646"/>
            <a:ext cx="8017595" cy="3652825"/>
          </a:xfrm>
          <a:prstGeom prst="rect">
            <a:avLst/>
          </a:prstGeom>
          <a:solidFill>
            <a:schemeClr val="bg1">
              <a:alpha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6CEA96-9831-AF3E-EF17-D1BF3C1882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2663" y="1754153"/>
            <a:ext cx="8095519" cy="3748797"/>
          </a:xfrm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sz="2000" b="0" i="0" dirty="0">
                <a:effectLst/>
              </a:rPr>
            </a:br>
            <a:r>
              <a:rPr lang="en-US" sz="2000" b="0" i="0" dirty="0">
                <a:effectLst/>
              </a:rPr>
              <a:t>Create a new file called “Names.txt”. Add five names</a:t>
            </a:r>
            <a:br>
              <a:rPr lang="en-US" sz="2000" dirty="0"/>
            </a:br>
            <a:r>
              <a:rPr lang="en-US" sz="2000" b="0" i="0" dirty="0">
                <a:effectLst/>
              </a:rPr>
              <a:t>to the document, which are stored on separate lines. Once</a:t>
            </a:r>
            <a:br>
              <a:rPr lang="en-US" sz="2000" dirty="0"/>
            </a:br>
            <a:r>
              <a:rPr lang="en-US" sz="2000" b="0" i="0" dirty="0">
                <a:effectLst/>
              </a:rPr>
              <a:t>you run the program, look in the location where your</a:t>
            </a:r>
            <a:br>
              <a:rPr lang="en-US" sz="2000" dirty="0"/>
            </a:br>
            <a:r>
              <a:rPr lang="en-US" sz="2000" b="0" i="0" dirty="0">
                <a:effectLst/>
              </a:rPr>
              <a:t>program is stored and check that the file has been created</a:t>
            </a:r>
            <a:endParaRPr lang="en-US" sz="2000" dirty="0"/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Open the Names.txt file. Ask the a user to input a</a:t>
            </a:r>
            <a:br>
              <a:rPr lang="en-US" sz="2000" dirty="0"/>
            </a:br>
            <a:r>
              <a:rPr lang="en-US" sz="2000" b="0" i="0" dirty="0">
                <a:effectLst/>
              </a:rPr>
              <a:t>new name. Add this to the end of the file and display the</a:t>
            </a:r>
            <a:br>
              <a:rPr lang="en-US" sz="2000" dirty="0"/>
            </a:br>
            <a:r>
              <a:rPr lang="en-US" sz="2000" b="0" i="0" dirty="0">
                <a:effectLst/>
              </a:rPr>
              <a:t>entire file.</a:t>
            </a:r>
          </a:p>
          <a:p>
            <a:pPr marL="0" indent="0">
              <a:buNone/>
            </a:pPr>
            <a:r>
              <a:rPr lang="en-US" sz="2000" b="0" i="0" dirty="0">
                <a:effectLst/>
              </a:rPr>
              <a:t>Using the same Names.txt file you created, display</a:t>
            </a:r>
            <a:br>
              <a:rPr lang="en-US" sz="2000" dirty="0"/>
            </a:br>
            <a:r>
              <a:rPr lang="en-US" sz="2000" b="0" i="0" dirty="0">
                <a:effectLst/>
              </a:rPr>
              <a:t>the list of names in Python. Ask the user to type in one of</a:t>
            </a:r>
            <a:br>
              <a:rPr lang="en-US" sz="2000" dirty="0"/>
            </a:br>
            <a:r>
              <a:rPr lang="en-US" sz="2000" b="0" i="0" dirty="0">
                <a:effectLst/>
              </a:rPr>
              <a:t>the names for deletion and then save all the names except</a:t>
            </a:r>
            <a:br>
              <a:rPr lang="en-US" sz="2000" dirty="0"/>
            </a:br>
            <a:r>
              <a:rPr lang="en-US" sz="2000" b="0" i="0" dirty="0">
                <a:effectLst/>
              </a:rPr>
              <a:t>the one they entered into a new file called Names2.txt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422574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Custom 1">
      <a:majorFont>
        <a:latin typeface="Bierstadt Display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1847</TotalTime>
  <Words>602</Words>
  <Application>Microsoft Office PowerPoint</Application>
  <PresentationFormat>Widescreen</PresentationFormat>
  <Paragraphs>60</Paragraphs>
  <Slides>7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Aptos</vt:lpstr>
      <vt:lpstr>Arial</vt:lpstr>
      <vt:lpstr>Bierstadt</vt:lpstr>
      <vt:lpstr>Bierstadt Display</vt:lpstr>
      <vt:lpstr>Office Theme</vt:lpstr>
      <vt:lpstr>PowerPoint Presentation</vt:lpstr>
      <vt:lpstr>.txt files</vt:lpstr>
      <vt:lpstr>PowerPoint Presentation</vt:lpstr>
      <vt:lpstr>PowerPoint Presentation</vt:lpstr>
      <vt:lpstr>PowerPoint Presentation</vt:lpstr>
      <vt:lpstr>Some Useful Code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Thomas Brittain</dc:creator>
  <cp:lastModifiedBy>Thomas Brittain</cp:lastModifiedBy>
  <cp:revision>21</cp:revision>
  <dcterms:created xsi:type="dcterms:W3CDTF">2025-02-03T22:29:12Z</dcterms:created>
  <dcterms:modified xsi:type="dcterms:W3CDTF">2025-03-20T18:15:04Z</dcterms:modified>
</cp:coreProperties>
</file>