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300" r:id="rId4"/>
    <p:sldId id="303" r:id="rId5"/>
    <p:sldId id="260" r:id="rId6"/>
    <p:sldId id="304" r:id="rId7"/>
    <p:sldId id="305" r:id="rId8"/>
    <p:sldId id="272" r:id="rId9"/>
    <p:sldId id="296" r:id="rId10"/>
    <p:sldId id="297" r:id="rId11"/>
    <p:sldId id="306" r:id="rId12"/>
    <p:sldId id="307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1A1"/>
    <a:srgbClr val="FFD242"/>
    <a:srgbClr val="FF00FF"/>
    <a:srgbClr val="3A3A3A"/>
    <a:srgbClr val="83CBEB"/>
    <a:srgbClr val="AEAEAE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84" autoAdjust="0"/>
  </p:normalViewPr>
  <p:slideViewPr>
    <p:cSldViewPr snapToGrid="0">
      <p:cViewPr varScale="1">
        <p:scale>
          <a:sx n="92" d="100"/>
          <a:sy n="92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46D29-B44B-4570-8A5D-C2AE547A4812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0D155-3DA6-41B0-ADD0-AB050C806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73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73F9-1A61-09D0-1002-D1122BB6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F5A578-22C1-9878-24BE-D6B9B1889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3472F-9D54-02A9-7FD6-B966B19C3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D9280-F4FC-8287-498C-1FB1CA341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56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115D8-B6DB-AAE0-D67A-AB76649DB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9291A1-D7EA-52F6-D641-C00821E419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861E3A-B2FD-ABBC-1017-C616EFC5A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7DAC6-DFAF-99D2-451B-9217D52EC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2164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074A3-0587-A4A3-3DD5-9E4E123E4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987BCB-499E-C180-1ED2-4F0D28EDB5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0EE5D4-8AB5-96D5-15E8-EBEE3A5BF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2A6B7-7CAB-DFD2-D227-E5FEFAA73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401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3EDDA-EBCD-A752-AFDF-686BE5DCB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6B35F0-72C4-1344-D18B-8FAAFE6BCE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4BBAF-9FD1-E601-146A-D102155F8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47B72-60A9-07C4-9195-062A18C8E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54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05F7B-05D0-F060-8779-2FA25A3E1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6C3FBF-7D59-062F-31E1-785A21A3B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87A935-AA25-5802-2E8F-CFCBB99C9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5BC3C-5020-1988-E377-DB7D14163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52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6F65F-8250-823C-ECF4-D371C91FF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4991A0-97BC-B05B-BC6C-BF62F7D84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BF2D2-BA33-A3A6-5D04-8E1ECC6B1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EE6E8-5AAD-EE50-E61D-623EFF641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8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05730-251A-D915-3FA6-F1AC8C76D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6C600-AF50-5AFA-85A6-7103F1F71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5F17D9-FC98-41D3-0C79-D1273A488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9C946-B86C-5FA2-8B9A-8A78E2229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661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F2554-BE07-0382-ECA3-A1F7F2680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E9F25E-D7EE-B9FC-EF3B-58A60ADE10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D73BD-1927-5AF6-6DF0-72DCD05C8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F7326-6EE0-8345-FE48-FB3E2B2E7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844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5F44B-ED2E-E409-E5FA-17C7D969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3FEC3B-C249-8382-6E65-0C13D47970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C418FE-1D26-853A-98B1-3A14DD69E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B8AD-B3CE-A358-1538-B4E9486F4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042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B4486-6201-1977-9E9C-8937A01D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BB1E43-D632-E38D-B173-247BD0A14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9A11C1-BB68-A699-2BC8-F122C0356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D6605-054D-ECB8-7F89-A2E08CFC0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3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1D572-9AD6-468D-E7AD-5D45F800A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8F241-7ADC-6272-24AF-0569EDF98F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6522E7-3A9F-B1FA-B282-56316620E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4BEFB-858F-09FD-A94C-055CE575D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CB71A-1893-4631-FC9B-CECFD5DE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DC341-B86F-FEDB-7191-6B9675217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A24A4-75A0-77D1-1337-DA3AF8220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38FE2-E16F-CE19-DE6B-47C36F15A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001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F3A33-E361-4037-55D1-AAEE0C526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5E25E-DC5B-CA82-FD6E-0EDE2E0F6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BABCD-CC99-274E-B4AD-E1A56CAA0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C01FC-9DCC-F678-83E2-33D063113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68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87D4-2D0D-3311-7E29-7B1D5FE96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9FC0F-ECD0-1CFB-A55B-D63118C4D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4D06-BB34-C5CC-D668-EF64EC6E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0843-DE01-F560-C6B1-078E3065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EB54-EA91-63B2-CF72-741EBBD4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70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ADB-9FF7-AC24-A4D3-6C9AD67D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E3D81-FC44-3481-6F30-4F11D62F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65F8-EE0E-3756-F7E9-FBDAF605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8F88-AD6D-D333-24FF-74A1B78C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081E-F0ED-7991-434A-27A5EC23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63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41503-4515-6FFE-DA68-2C7140DBC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299B-34CC-6235-8591-656D5758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C5B15-3E50-24B2-AC78-B26BF35C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7005-CE29-5CF8-D910-C0C41F08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6586-934B-8C21-2224-B56C63C3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11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5733-8E8F-CDFB-2CC5-64D650C2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5789-A2CD-8AEA-4270-670085F4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8FBC-2F9C-A56A-BCDB-2FAC5AA3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7F68-F8E6-F9A3-D3E0-8EEBCB7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21E5-5A6F-7ECE-F400-F2FFC93B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08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A354-9D88-0B87-F479-677E38A6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BDD7-B218-0148-A26D-0FB39953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0CEA-95B8-EC5C-F4F7-299B438F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95CB-6AAD-1A95-E05F-F38DE6FB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D3CA-FB89-B3DD-1E0A-CA5A7B92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09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F558-11F9-3502-4386-441F2F1C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D5F9-683B-11A6-17B4-687EE315A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9E9A6-DDAA-415E-A690-368D276CE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B48AF-2051-8E5D-91BA-8FFC2DF1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FFCDF-32A2-9FEE-A061-4BA5CF14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25273-630A-0AA9-55A4-2D3D0F6D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91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F0FA-3685-03F7-D45B-CA0FB5C5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47011-9EFC-3B2D-D5E0-A83029CF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C96CB-7832-DDBF-89F6-8DDF23C23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54E33-4F15-B899-C2AB-1CAA6FA48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030AA-06DA-D621-11EB-FB3C6157B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2E216-B338-53E8-68A0-4099B956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540F8-1B7D-D231-9AC0-C38F8D09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B018-DB80-DFCF-EC68-8A5A1C01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6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01A3-1978-376F-C13D-1628DC47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1329B-9466-D8F3-BB61-2AF89C34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69E29-438B-50AE-DD74-9CA97EB4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EC9D1-603F-B88D-EBCA-6B9CD0D7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18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DD2E-7F50-F876-8267-81D39E6A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B5091-0400-5C80-4522-F065E68B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828F-FB66-80AD-7FEB-D48F99B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3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717-A970-EF6C-C93D-85DEC2B9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0127-F082-301D-4EB1-BD3AAB7A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20EA1-F573-DB02-E00B-5ECBABB9A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AED0-7809-E48F-1296-2A0E82BA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E7B09-6703-3A76-506D-5D365B6A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C99AB-F5E0-A588-D942-9C18743A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56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1037-662A-1B2A-A473-7DE76D36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75351-052B-A4A8-2198-3B9A959C6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C453E-B7C7-C9DD-8589-9AAC8623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703C-3473-B578-4CA5-C7ED0429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C2CE-F95E-6B6A-6E81-F1AFE406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EE90-168D-8BDC-92EE-EA235DA1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24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43860-52CE-154B-1CF5-E99CCE42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3D994-6D09-742B-2BE5-1DAB30FE3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3B7D-4CB4-A889-52FB-3CA31736D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CC74DD-EA2C-4570-B09A-096854266D53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290E-7F32-ADB1-2002-3E28DA8EF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F111-FC37-8EE6-0D93-10225A8BE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21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07C51-C11D-1D70-221A-678115B3D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5ECF8F-0E11-7F61-F852-1B7723537861}"/>
              </a:ext>
            </a:extLst>
          </p:cNvPr>
          <p:cNvSpPr/>
          <p:nvPr/>
        </p:nvSpPr>
        <p:spPr>
          <a:xfrm>
            <a:off x="-1" y="2481943"/>
            <a:ext cx="12192001" cy="852814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latin typeface="+mj-lt"/>
              </a:rPr>
              <a:t>Classes</a:t>
            </a:r>
            <a:endParaRPr lang="en-CA" sz="4000" b="1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ACDD3-125A-2016-3757-345D0ACA9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72885"/>
            <a:ext cx="6944009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ICS 3U/3C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David Beilby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Zeyad</a:t>
            </a:r>
            <a:r>
              <a:rPr lang="en-US" dirty="0">
                <a:solidFill>
                  <a:schemeClr val="bg1"/>
                </a:solidFill>
              </a:rPr>
              <a:t> Nasr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Thomas Brittain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B5C2B-1B41-FE4A-C7AB-FB959A2C2B72}"/>
              </a:ext>
            </a:extLst>
          </p:cNvPr>
          <p:cNvSpPr/>
          <p:nvPr/>
        </p:nvSpPr>
        <p:spPr>
          <a:xfrm>
            <a:off x="1333501" y="5346506"/>
            <a:ext cx="10858500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B5DCE1-FB95-B7F6-DDC1-43F5E8EE5952}"/>
              </a:ext>
            </a:extLst>
          </p:cNvPr>
          <p:cNvSpPr/>
          <p:nvPr/>
        </p:nvSpPr>
        <p:spPr>
          <a:xfrm>
            <a:off x="0" y="759594"/>
            <a:ext cx="6877050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AB204-5527-B817-2D35-2AA4A8CAD847}"/>
              </a:ext>
            </a:extLst>
          </p:cNvPr>
          <p:cNvSpPr/>
          <p:nvPr/>
        </p:nvSpPr>
        <p:spPr>
          <a:xfrm rot="5400000">
            <a:off x="7190936" y="3060384"/>
            <a:ext cx="6858004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4AFA546-DDFB-1030-45D6-C0588E258D64}"/>
              </a:ext>
            </a:extLst>
          </p:cNvPr>
          <p:cNvSpPr/>
          <p:nvPr/>
        </p:nvSpPr>
        <p:spPr>
          <a:xfrm flipH="1">
            <a:off x="6512084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3B0B535-C047-2367-356B-22D690203DF2}"/>
              </a:ext>
            </a:extLst>
          </p:cNvPr>
          <p:cNvSpPr/>
          <p:nvPr/>
        </p:nvSpPr>
        <p:spPr>
          <a:xfrm>
            <a:off x="6679788" y="17959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232D28E2-0762-6949-0493-8042262A37F9}"/>
              </a:ext>
            </a:extLst>
          </p:cNvPr>
          <p:cNvSpPr/>
          <p:nvPr/>
        </p:nvSpPr>
        <p:spPr>
          <a:xfrm rot="10800000" flipH="1">
            <a:off x="968535" y="534417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E545BEF-BB02-DB07-2E92-F02E18B0D833}"/>
              </a:ext>
            </a:extLst>
          </p:cNvPr>
          <p:cNvSpPr/>
          <p:nvPr/>
        </p:nvSpPr>
        <p:spPr>
          <a:xfrm>
            <a:off x="1210304" y="6399268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590C2-AAC3-FCEF-F676-BE8EEBE9ED6B}"/>
              </a:ext>
            </a:extLst>
          </p:cNvPr>
          <p:cNvSpPr txBox="1"/>
          <p:nvPr/>
        </p:nvSpPr>
        <p:spPr>
          <a:xfrm>
            <a:off x="-13607" y="1875843"/>
            <a:ext cx="12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ierstadt" panose="020B0004020202020204" pitchFamily="34" charset="0"/>
              </a:rPr>
              <a:t>2.3: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065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50A219-CDD1-EE02-9618-629088664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Bent 15">
            <a:extLst>
              <a:ext uri="{FF2B5EF4-FFF2-40B4-BE49-F238E27FC236}">
                <a16:creationId xmlns:a16="http://schemas.microsoft.com/office/drawing/2014/main" id="{B0364551-9ED8-25B9-7591-71F7A11DE5F5}"/>
              </a:ext>
            </a:extLst>
          </p:cNvPr>
          <p:cNvSpPr/>
          <p:nvPr/>
        </p:nvSpPr>
        <p:spPr>
          <a:xfrm rot="5400000">
            <a:off x="886970" y="1831303"/>
            <a:ext cx="4146590" cy="5920529"/>
          </a:xfrm>
          <a:prstGeom prst="bentArrow">
            <a:avLst>
              <a:gd name="adj1" fmla="val 18526"/>
              <a:gd name="adj2" fmla="val 23734"/>
              <a:gd name="adj3" fmla="val 0"/>
              <a:gd name="adj4" fmla="val 22188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E14493F3-BEA1-168C-5A3D-0140D129EC98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5C583E-DF8D-FBE8-6E67-AAEE27C0B292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7F218-2456-A2D2-A778-A053A248AAB7}"/>
              </a:ext>
            </a:extLst>
          </p:cNvPr>
          <p:cNvSpPr/>
          <p:nvPr/>
        </p:nvSpPr>
        <p:spPr>
          <a:xfrm>
            <a:off x="0" y="542167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  Inheritance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7D7B18-8DEC-AF70-CBF6-3A5AF033C010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2BE5B-8E0F-E7A5-82F6-EBE96CB42D28}"/>
              </a:ext>
            </a:extLst>
          </p:cNvPr>
          <p:cNvSpPr/>
          <p:nvPr/>
        </p:nvSpPr>
        <p:spPr>
          <a:xfrm>
            <a:off x="5709922" y="2336104"/>
            <a:ext cx="6291389" cy="25255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Inheritance is the money, property or title one gets as an heir at the death of the previous holder.</a:t>
            </a:r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74C405C2-C6CF-13EA-0478-C57CBDDE3D59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DC20A14-E4BA-3C25-5AEE-0E642EC3CF01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41F56A8-AA4E-7450-DA92-7E5A3F81E5CC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92458DB-56AE-0F87-5D7F-6BD0E92AA98B}"/>
              </a:ext>
            </a:extLst>
          </p:cNvPr>
          <p:cNvSpPr txBox="1">
            <a:spLocks/>
          </p:cNvSpPr>
          <p:nvPr/>
        </p:nvSpPr>
        <p:spPr>
          <a:xfrm>
            <a:off x="5709922" y="2655085"/>
            <a:ext cx="6113855" cy="236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712A68-6C26-6C9E-B373-396862A23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Bent 15">
            <a:extLst>
              <a:ext uri="{FF2B5EF4-FFF2-40B4-BE49-F238E27FC236}">
                <a16:creationId xmlns:a16="http://schemas.microsoft.com/office/drawing/2014/main" id="{F7C97899-AC7A-0FB2-AEFC-A14B620B1D11}"/>
              </a:ext>
            </a:extLst>
          </p:cNvPr>
          <p:cNvSpPr/>
          <p:nvPr/>
        </p:nvSpPr>
        <p:spPr>
          <a:xfrm rot="5400000">
            <a:off x="886970" y="1831303"/>
            <a:ext cx="4146590" cy="5920529"/>
          </a:xfrm>
          <a:prstGeom prst="bentArrow">
            <a:avLst>
              <a:gd name="adj1" fmla="val 18526"/>
              <a:gd name="adj2" fmla="val 23734"/>
              <a:gd name="adj3" fmla="val 0"/>
              <a:gd name="adj4" fmla="val 22188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BDA552FD-5252-1493-1F5F-3088A3A02385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B0F33F-165B-FA56-AF80-7863E838781E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9A199B-61AB-07C5-9887-45216D583CD9}"/>
              </a:ext>
            </a:extLst>
          </p:cNvPr>
          <p:cNvSpPr/>
          <p:nvPr/>
        </p:nvSpPr>
        <p:spPr>
          <a:xfrm>
            <a:off x="0" y="542167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  Inheritance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FCF418-0357-E21E-BD34-5B111CA09E93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B95106-EC94-964B-6A4C-119D3352FAA5}"/>
              </a:ext>
            </a:extLst>
          </p:cNvPr>
          <p:cNvSpPr/>
          <p:nvPr/>
        </p:nvSpPr>
        <p:spPr>
          <a:xfrm>
            <a:off x="5709922" y="2336104"/>
            <a:ext cx="6291389" cy="25255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Inheritance allows us to extend the properties, attributes, and methods of one class to another that we define. </a:t>
            </a:r>
          </a:p>
          <a:p>
            <a:pPr algn="ctr"/>
            <a:r>
              <a:rPr lang="en-US" sz="2800" dirty="0"/>
              <a:t>The initial class is referred to as the parent/super class. The new class that we define is called a child/sub classes.</a:t>
            </a:r>
            <a:endParaRPr lang="en-US" sz="3600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EC06EAEE-8BB4-0D88-282A-5E27D350B05B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17311D6-83D3-1493-E2F4-73DEB539B442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253A17A-D33A-91AD-025B-4E94F8D2148B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550405-777E-4184-DB8E-5435D5F83E5A}"/>
              </a:ext>
            </a:extLst>
          </p:cNvPr>
          <p:cNvSpPr/>
          <p:nvPr/>
        </p:nvSpPr>
        <p:spPr>
          <a:xfrm>
            <a:off x="482872" y="5040224"/>
            <a:ext cx="11414488" cy="159350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A153B51-420D-2756-2E49-FAF97EA55BCF}"/>
              </a:ext>
            </a:extLst>
          </p:cNvPr>
          <p:cNvSpPr txBox="1">
            <a:spLocks/>
          </p:cNvSpPr>
          <p:nvPr/>
        </p:nvSpPr>
        <p:spPr>
          <a:xfrm>
            <a:off x="5709922" y="2655085"/>
            <a:ext cx="6113855" cy="236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EC07E-B864-5CAF-CCFF-7EBA4E19E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2" y="5284804"/>
            <a:ext cx="6114532" cy="1165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A04BBD-FAD5-9C13-F162-A4B3792C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944" y="5573467"/>
            <a:ext cx="4999410" cy="5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01FB6F-89B9-236F-BE63-04BC57378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Bent 15">
            <a:extLst>
              <a:ext uri="{FF2B5EF4-FFF2-40B4-BE49-F238E27FC236}">
                <a16:creationId xmlns:a16="http://schemas.microsoft.com/office/drawing/2014/main" id="{EE3587C0-9D13-3EB2-F986-5B5BE0E5CE9D}"/>
              </a:ext>
            </a:extLst>
          </p:cNvPr>
          <p:cNvSpPr/>
          <p:nvPr/>
        </p:nvSpPr>
        <p:spPr>
          <a:xfrm rot="5400000">
            <a:off x="886970" y="1831303"/>
            <a:ext cx="4146590" cy="5920529"/>
          </a:xfrm>
          <a:prstGeom prst="bentArrow">
            <a:avLst>
              <a:gd name="adj1" fmla="val 18526"/>
              <a:gd name="adj2" fmla="val 23734"/>
              <a:gd name="adj3" fmla="val 0"/>
              <a:gd name="adj4" fmla="val 22188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AB426857-C528-42A3-F2AD-A9ADCE4C29D8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BD3111-0D90-D2C6-3CEB-4ED76F2ACCD0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213F04-E76E-95E1-BF86-7FA066F01D20}"/>
              </a:ext>
            </a:extLst>
          </p:cNvPr>
          <p:cNvSpPr/>
          <p:nvPr/>
        </p:nvSpPr>
        <p:spPr>
          <a:xfrm>
            <a:off x="0" y="542167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  Inheritance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9EE661-0238-2A08-CA4A-A7078A66DC0C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E222BB-837C-2EF5-8542-67ED2A426C7F}"/>
              </a:ext>
            </a:extLst>
          </p:cNvPr>
          <p:cNvSpPr/>
          <p:nvPr/>
        </p:nvSpPr>
        <p:spPr>
          <a:xfrm>
            <a:off x="5709922" y="2336104"/>
            <a:ext cx="6291389" cy="25255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Inheritance will take the closest argument for a function, the one in the ‘newest’ child class.</a:t>
            </a:r>
            <a:endParaRPr lang="en-US" sz="3600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2392939D-E952-6496-F577-B4497612E4A2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C96AFDB-D2A1-8D82-8C62-B847D9C2C0DB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B9E8281-8F65-B23C-FAE1-1541F17C4505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9664C1-0457-131F-AE8E-BD3A03510439}"/>
              </a:ext>
            </a:extLst>
          </p:cNvPr>
          <p:cNvSpPr/>
          <p:nvPr/>
        </p:nvSpPr>
        <p:spPr>
          <a:xfrm>
            <a:off x="482872" y="5040224"/>
            <a:ext cx="11414488" cy="159350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8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86F9106-EEF4-FBE0-95F0-36929E41E276}"/>
              </a:ext>
            </a:extLst>
          </p:cNvPr>
          <p:cNvSpPr txBox="1">
            <a:spLocks/>
          </p:cNvSpPr>
          <p:nvPr/>
        </p:nvSpPr>
        <p:spPr>
          <a:xfrm>
            <a:off x="5709922" y="2655085"/>
            <a:ext cx="6113855" cy="236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C31C4E-FB72-D581-56DC-82C2A83EB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2" y="5284804"/>
            <a:ext cx="6114532" cy="1165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0EA4A6-6778-D1B2-940E-524609F29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944" y="5573467"/>
            <a:ext cx="4999410" cy="5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D08EFB-ADD8-5818-965F-7DF62CA4B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DFA8DC-F95A-B090-EC8C-F47E61472EB9}"/>
              </a:ext>
            </a:extLst>
          </p:cNvPr>
          <p:cNvSpPr/>
          <p:nvPr/>
        </p:nvSpPr>
        <p:spPr>
          <a:xfrm>
            <a:off x="-21332" y="542167"/>
            <a:ext cx="11659149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ierstadt" panose="020B0004020202020204" pitchFamily="34" charset="0"/>
              </a:rPr>
              <a:t>Challenge!</a:t>
            </a:r>
            <a:endParaRPr lang="en-CA" sz="66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166AE2-AAD7-2946-EDD8-E43A53BBBB8F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981A39-9662-2390-6431-096D319ADABB}"/>
              </a:ext>
            </a:extLst>
          </p:cNvPr>
          <p:cNvSpPr/>
          <p:nvPr/>
        </p:nvSpPr>
        <p:spPr>
          <a:xfrm>
            <a:off x="2981428" y="2547087"/>
            <a:ext cx="6291389" cy="2189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663C0-C9B2-07DF-85BA-AE03DFF11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9072" y="2772078"/>
            <a:ext cx="6113855" cy="1739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Create an animal superclass with different animal subclasses.</a:t>
            </a: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4D22050E-6EAA-E1ED-21D1-9D8920177AD0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B44F1EF9-3CF9-5E28-CBD3-70A33F4F0881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729CE-C7E2-E68F-AC86-C67B93F58EC1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E41056F-629F-B212-41C9-054CF4C732CA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2149BD8-52F3-5276-5CF0-7F6FCE8374F0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15590D2A-A305-ED97-A754-253B5971ED6B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EA6DDFD-3A3C-F569-0041-C2BFC857D464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43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5284D-E971-BC3D-474B-9CFBD6259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EC7921-23D2-D2FA-FCD7-9EEA93B19614}"/>
              </a:ext>
            </a:extLst>
          </p:cNvPr>
          <p:cNvSpPr/>
          <p:nvPr/>
        </p:nvSpPr>
        <p:spPr>
          <a:xfrm>
            <a:off x="0" y="759594"/>
            <a:ext cx="6980665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AB051-3DCF-8EF8-A833-4AEEACA5A969}"/>
              </a:ext>
            </a:extLst>
          </p:cNvPr>
          <p:cNvSpPr/>
          <p:nvPr/>
        </p:nvSpPr>
        <p:spPr>
          <a:xfrm rot="5400000">
            <a:off x="-2533468" y="2824931"/>
            <a:ext cx="638709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1821EDB5-E74D-8C49-C8C0-AB26A3841B3D}"/>
              </a:ext>
            </a:extLst>
          </p:cNvPr>
          <p:cNvSpPr/>
          <p:nvPr/>
        </p:nvSpPr>
        <p:spPr>
          <a:xfrm rot="10800000">
            <a:off x="-2814" y="-2"/>
            <a:ext cx="9062357" cy="3862738"/>
          </a:xfrm>
          <a:prstGeom prst="bentArrow">
            <a:avLst>
              <a:gd name="adj1" fmla="val 18526"/>
              <a:gd name="adj2" fmla="val 23734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55FC59-0E46-918A-D6DD-DB97D47D33CF}"/>
              </a:ext>
            </a:extLst>
          </p:cNvPr>
          <p:cNvSpPr/>
          <p:nvPr/>
        </p:nvSpPr>
        <p:spPr>
          <a:xfrm>
            <a:off x="2695380" y="3666067"/>
            <a:ext cx="8685281" cy="27210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B5905-0B14-1FF6-B0EB-F1B292913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14" y="1542390"/>
            <a:ext cx="7595857" cy="176053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Classes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1E864-FA71-C8F8-5BF2-19C8E0CA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043" y="3683001"/>
            <a:ext cx="8529957" cy="272102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Pieces of code that allow you to ‘bunch’ data together.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Creates objects that can have different methods and variations as defined by the coder.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Some examples may be: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F2C0108E-8684-C07D-6838-0CBE6F479856}"/>
              </a:ext>
            </a:extLst>
          </p:cNvPr>
          <p:cNvSpPr/>
          <p:nvPr/>
        </p:nvSpPr>
        <p:spPr>
          <a:xfrm flipH="1">
            <a:off x="6615699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D03015E-F92B-C731-F3C6-243245A5B2F3}"/>
              </a:ext>
            </a:extLst>
          </p:cNvPr>
          <p:cNvSpPr/>
          <p:nvPr/>
        </p:nvSpPr>
        <p:spPr>
          <a:xfrm>
            <a:off x="6734272" y="24023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7CCC8A20-BCCD-096F-8282-4307C4D5501A}"/>
              </a:ext>
            </a:extLst>
          </p:cNvPr>
          <p:cNvSpPr/>
          <p:nvPr/>
        </p:nvSpPr>
        <p:spPr>
          <a:xfrm rot="5400000" flipH="1">
            <a:off x="663731" y="566619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4CA697A-86A3-0125-2462-CAAC00DC6089}"/>
              </a:ext>
            </a:extLst>
          </p:cNvPr>
          <p:cNvSpPr/>
          <p:nvPr/>
        </p:nvSpPr>
        <p:spPr>
          <a:xfrm>
            <a:off x="1320163" y="6145407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84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9849E0-45CC-C4C4-E09A-27F1C6FD5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21166D0-4B61-F659-F5B8-32253BB02E6A}"/>
              </a:ext>
            </a:extLst>
          </p:cNvPr>
          <p:cNvSpPr/>
          <p:nvPr/>
        </p:nvSpPr>
        <p:spPr>
          <a:xfrm>
            <a:off x="0" y="759594"/>
            <a:ext cx="6980665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229AD9-B1E6-2C07-5715-A35E9D6F93A3}"/>
              </a:ext>
            </a:extLst>
          </p:cNvPr>
          <p:cNvSpPr/>
          <p:nvPr/>
        </p:nvSpPr>
        <p:spPr>
          <a:xfrm rot="5400000">
            <a:off x="-2533468" y="2824931"/>
            <a:ext cx="638709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C54EA075-2A44-0491-53A3-3879E346BCD3}"/>
              </a:ext>
            </a:extLst>
          </p:cNvPr>
          <p:cNvSpPr/>
          <p:nvPr/>
        </p:nvSpPr>
        <p:spPr>
          <a:xfrm rot="10800000">
            <a:off x="-2814" y="-2"/>
            <a:ext cx="9062357" cy="3862738"/>
          </a:xfrm>
          <a:prstGeom prst="bentArrow">
            <a:avLst>
              <a:gd name="adj1" fmla="val 18526"/>
              <a:gd name="adj2" fmla="val 23734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8CA95F-D54B-CADA-11F4-27C11DED9149}"/>
              </a:ext>
            </a:extLst>
          </p:cNvPr>
          <p:cNvSpPr/>
          <p:nvPr/>
        </p:nvSpPr>
        <p:spPr>
          <a:xfrm>
            <a:off x="2695380" y="3666067"/>
            <a:ext cx="8685281" cy="27210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EC0FD-E278-865C-083B-7CB0CEAE2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14" y="1542390"/>
            <a:ext cx="7595857" cy="176053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Classes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935E9-7CDA-EE0F-630F-96D049D62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043" y="3683001"/>
            <a:ext cx="8529957" cy="272102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Pieces of code that allow you to ‘bunch’ data together.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Creates objects that can have different methods and variations as defined by the coder.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Some examples may be: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different parts of PAC-MAN &gt; Ghosts, pellets, walls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03ED64DA-9EF2-B286-4634-760270E4AAF6}"/>
              </a:ext>
            </a:extLst>
          </p:cNvPr>
          <p:cNvSpPr/>
          <p:nvPr/>
        </p:nvSpPr>
        <p:spPr>
          <a:xfrm flipH="1">
            <a:off x="6615699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EF5359C-F6D8-119B-C607-734DD9964136}"/>
              </a:ext>
            </a:extLst>
          </p:cNvPr>
          <p:cNvSpPr/>
          <p:nvPr/>
        </p:nvSpPr>
        <p:spPr>
          <a:xfrm>
            <a:off x="6734272" y="24023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491CD982-4CF0-8F8E-2E0A-B59DE7E6D7F7}"/>
              </a:ext>
            </a:extLst>
          </p:cNvPr>
          <p:cNvSpPr/>
          <p:nvPr/>
        </p:nvSpPr>
        <p:spPr>
          <a:xfrm rot="5400000" flipH="1">
            <a:off x="663731" y="566619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3239449-8FFC-FD5C-A4AA-303E06A24E77}"/>
              </a:ext>
            </a:extLst>
          </p:cNvPr>
          <p:cNvSpPr/>
          <p:nvPr/>
        </p:nvSpPr>
        <p:spPr>
          <a:xfrm>
            <a:off x="1320163" y="6145407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F2334-3E2B-7CE7-CA97-F237F0680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256" y="378723"/>
            <a:ext cx="2336209" cy="30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9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B87054-C7DB-DABB-0EF9-C1BDB67FA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BBA47F3-AD43-34A2-F0D3-4E609ABD30BF}"/>
              </a:ext>
            </a:extLst>
          </p:cNvPr>
          <p:cNvSpPr/>
          <p:nvPr/>
        </p:nvSpPr>
        <p:spPr>
          <a:xfrm>
            <a:off x="0" y="759594"/>
            <a:ext cx="6980665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5F6051-CB5E-D9D1-7AD9-3E566830BD92}"/>
              </a:ext>
            </a:extLst>
          </p:cNvPr>
          <p:cNvSpPr/>
          <p:nvPr/>
        </p:nvSpPr>
        <p:spPr>
          <a:xfrm rot="5400000">
            <a:off x="-2533468" y="2824931"/>
            <a:ext cx="638709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97B40F30-830D-415B-BBEE-A83A9A796C34}"/>
              </a:ext>
            </a:extLst>
          </p:cNvPr>
          <p:cNvSpPr/>
          <p:nvPr/>
        </p:nvSpPr>
        <p:spPr>
          <a:xfrm rot="10800000">
            <a:off x="-2814" y="-2"/>
            <a:ext cx="9062357" cy="3862738"/>
          </a:xfrm>
          <a:prstGeom prst="bentArrow">
            <a:avLst>
              <a:gd name="adj1" fmla="val 18526"/>
              <a:gd name="adj2" fmla="val 23734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5705E7-DBE8-8500-BCCE-9BB4AA3D792B}"/>
              </a:ext>
            </a:extLst>
          </p:cNvPr>
          <p:cNvSpPr/>
          <p:nvPr/>
        </p:nvSpPr>
        <p:spPr>
          <a:xfrm>
            <a:off x="2695380" y="3666067"/>
            <a:ext cx="8685281" cy="27210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9B8EC-5BF4-BDAD-5020-87F88D1A6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14" y="1542390"/>
            <a:ext cx="7595857" cy="176053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Classes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03D6E-66E3-D53C-B410-C56CBC3EF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043" y="3683001"/>
            <a:ext cx="8607618" cy="272102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Pieces of code that allow you to ‘bunch’ data together.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Creates objects that can have different methods and variations as defined by the coder.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Some examples may be: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different parts of PAC-MAN &gt; Ghosts, pellets, walls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Similar to subprograms, classes allow us to reduce repetition.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D5CBB944-9F41-5218-C66C-06F2C5FA5A95}"/>
              </a:ext>
            </a:extLst>
          </p:cNvPr>
          <p:cNvSpPr/>
          <p:nvPr/>
        </p:nvSpPr>
        <p:spPr>
          <a:xfrm flipH="1">
            <a:off x="6615699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9DC0358-5846-2DD9-4012-DFECB320460F}"/>
              </a:ext>
            </a:extLst>
          </p:cNvPr>
          <p:cNvSpPr/>
          <p:nvPr/>
        </p:nvSpPr>
        <p:spPr>
          <a:xfrm>
            <a:off x="6734272" y="24023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64706EC6-419E-AB2F-57EA-AC9E81ED2FAB}"/>
              </a:ext>
            </a:extLst>
          </p:cNvPr>
          <p:cNvSpPr/>
          <p:nvPr/>
        </p:nvSpPr>
        <p:spPr>
          <a:xfrm rot="5400000" flipH="1">
            <a:off x="663731" y="566619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F137D14-E166-EE23-3253-F2BCDDC60F3E}"/>
              </a:ext>
            </a:extLst>
          </p:cNvPr>
          <p:cNvSpPr/>
          <p:nvPr/>
        </p:nvSpPr>
        <p:spPr>
          <a:xfrm>
            <a:off x="1320163" y="6145407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8EB5B-FA70-29A1-2993-8735266F2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256" y="370410"/>
            <a:ext cx="2336209" cy="30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2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A8DC3-B8BB-D1AC-C5D8-38C68EED9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Bent 15">
            <a:extLst>
              <a:ext uri="{FF2B5EF4-FFF2-40B4-BE49-F238E27FC236}">
                <a16:creationId xmlns:a16="http://schemas.microsoft.com/office/drawing/2014/main" id="{02296496-6C29-1A0F-BC44-ECCD3D5EBEA4}"/>
              </a:ext>
            </a:extLst>
          </p:cNvPr>
          <p:cNvSpPr/>
          <p:nvPr/>
        </p:nvSpPr>
        <p:spPr>
          <a:xfrm rot="5400000">
            <a:off x="886970" y="1831303"/>
            <a:ext cx="4146590" cy="5920529"/>
          </a:xfrm>
          <a:prstGeom prst="bentArrow">
            <a:avLst>
              <a:gd name="adj1" fmla="val 18526"/>
              <a:gd name="adj2" fmla="val 23734"/>
              <a:gd name="adj3" fmla="val 0"/>
              <a:gd name="adj4" fmla="val 22188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B3A4734E-DE68-C3DC-1412-A34AC430F786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3CABFE-79F6-FE95-A9DA-4FC7005F6FB8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E9FD58-1089-E311-7F24-295C2E25EDD4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  Creating Classes</a:t>
            </a:r>
            <a:endParaRPr lang="en-CA" sz="66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A4BBE-B753-0EA7-7984-F9A43112D9A3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E29814-57CF-7158-701E-381E2FECFF37}"/>
              </a:ext>
            </a:extLst>
          </p:cNvPr>
          <p:cNvSpPr/>
          <p:nvPr/>
        </p:nvSpPr>
        <p:spPr>
          <a:xfrm>
            <a:off x="5568044" y="3272357"/>
            <a:ext cx="6344500" cy="25255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D17802C9-EBC3-6632-860B-6F01EC1C7F3B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7EB600A-8403-3C06-CEE3-B5900AAC4CBB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75B700D-AC64-99BD-932D-00800E3324FC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FE20D-A0BA-0943-F00B-3A9982BAAFF1}"/>
              </a:ext>
            </a:extLst>
          </p:cNvPr>
          <p:cNvSpPr/>
          <p:nvPr/>
        </p:nvSpPr>
        <p:spPr>
          <a:xfrm>
            <a:off x="541901" y="2881992"/>
            <a:ext cx="4675078" cy="12573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28633B6-9E29-4A42-284F-F95EADF5844B}"/>
              </a:ext>
            </a:extLst>
          </p:cNvPr>
          <p:cNvSpPr txBox="1">
            <a:spLocks/>
          </p:cNvSpPr>
          <p:nvPr/>
        </p:nvSpPr>
        <p:spPr>
          <a:xfrm>
            <a:off x="5568044" y="3361920"/>
            <a:ext cx="6344500" cy="236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Class statements are defined with: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class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 initialize function &gt; </a:t>
            </a:r>
            <a:r>
              <a:rPr lang="en-US" i="1" dirty="0"/>
              <a:t>def __</a:t>
            </a:r>
            <a:r>
              <a:rPr lang="en-US" i="1" dirty="0" err="1"/>
              <a:t>init</a:t>
            </a:r>
            <a:r>
              <a:rPr lang="en-US" i="1" dirty="0"/>
              <a:t>__(</a:t>
            </a:r>
            <a:r>
              <a:rPr lang="en-US" i="1" dirty="0" err="1"/>
              <a:t>self,args</a:t>
            </a:r>
            <a:r>
              <a:rPr lang="en-US" i="1" dirty="0"/>
              <a:t>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Any other sub programs below.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i="1" dirty="0"/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EB3F8-7F57-38AC-D07F-1F34461A6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63" y="3086720"/>
            <a:ext cx="432495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5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EBA719-CF19-B1D1-02FB-66520968A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Bent 15">
            <a:extLst>
              <a:ext uri="{FF2B5EF4-FFF2-40B4-BE49-F238E27FC236}">
                <a16:creationId xmlns:a16="http://schemas.microsoft.com/office/drawing/2014/main" id="{F906BD4E-FF05-FE79-2F1D-CB382976EEA1}"/>
              </a:ext>
            </a:extLst>
          </p:cNvPr>
          <p:cNvSpPr/>
          <p:nvPr/>
        </p:nvSpPr>
        <p:spPr>
          <a:xfrm rot="5400000">
            <a:off x="886970" y="1831303"/>
            <a:ext cx="4146590" cy="5920529"/>
          </a:xfrm>
          <a:prstGeom prst="bentArrow">
            <a:avLst>
              <a:gd name="adj1" fmla="val 18526"/>
              <a:gd name="adj2" fmla="val 23734"/>
              <a:gd name="adj3" fmla="val 0"/>
              <a:gd name="adj4" fmla="val 22188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4B31B909-AE1D-897B-96B0-85C3DB016226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314A71-903C-477B-C4CE-5F3F9182F058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FA38F-CA9A-1A8A-8989-2A4B20E1EF67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  Creating Classes</a:t>
            </a:r>
            <a:endParaRPr lang="en-CA" sz="66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4094C4-F653-BC67-F2D0-7B37E335DCC3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189D37-6543-AA22-91AC-8554BE65E780}"/>
              </a:ext>
            </a:extLst>
          </p:cNvPr>
          <p:cNvSpPr/>
          <p:nvPr/>
        </p:nvSpPr>
        <p:spPr>
          <a:xfrm>
            <a:off x="5568044" y="3272357"/>
            <a:ext cx="6344500" cy="30434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97219E9C-5176-1F4D-852A-97DBB0911061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AA4C61C-4512-2A79-F803-D1289FDE21C2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5965D7D-B14D-A30D-472B-46837B49C52B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819549-F97A-FAF0-B7BE-A6D29EE1A60B}"/>
              </a:ext>
            </a:extLst>
          </p:cNvPr>
          <p:cNvSpPr/>
          <p:nvPr/>
        </p:nvSpPr>
        <p:spPr>
          <a:xfrm>
            <a:off x="57075" y="1414273"/>
            <a:ext cx="5398152" cy="44976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FB22344A-2DA7-0E58-CCEE-63C58A39E7DE}"/>
              </a:ext>
            </a:extLst>
          </p:cNvPr>
          <p:cNvSpPr txBox="1">
            <a:spLocks/>
          </p:cNvSpPr>
          <p:nvPr/>
        </p:nvSpPr>
        <p:spPr>
          <a:xfrm>
            <a:off x="5568044" y="3319574"/>
            <a:ext cx="6344500" cy="2996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initialize function __</a:t>
            </a:r>
            <a:r>
              <a:rPr lang="en-US" dirty="0" err="1"/>
              <a:t>init</a:t>
            </a:r>
            <a:r>
              <a:rPr lang="en-US" dirty="0"/>
              <a:t>__() is always run when a class is defined.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Passing self ensures that variables are saved to each unique class object we create.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Here we can see that the variables are stored locally within the classes.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variable scope of anything assigned to self is local to ONLY it’s class &gt; It must be called using self within the class or the name of the class outside.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Global variables may be specified: </a:t>
            </a:r>
            <a:r>
              <a:rPr lang="en-US" i="1" dirty="0"/>
              <a:t>global </a:t>
            </a:r>
            <a:r>
              <a:rPr lang="en-US" i="1" dirty="0" err="1"/>
              <a:t>var_name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DB211-6C40-39E8-75CE-4D7724BC2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3" y="2494852"/>
            <a:ext cx="5207164" cy="3228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9FD11-D586-8219-FC44-C6057A7DE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25" y="1568973"/>
            <a:ext cx="432495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0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9AECD8-B922-357E-3616-5AA448649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Bent 15">
            <a:extLst>
              <a:ext uri="{FF2B5EF4-FFF2-40B4-BE49-F238E27FC236}">
                <a16:creationId xmlns:a16="http://schemas.microsoft.com/office/drawing/2014/main" id="{5659E415-C080-9DA2-24E1-7016C42DA936}"/>
              </a:ext>
            </a:extLst>
          </p:cNvPr>
          <p:cNvSpPr/>
          <p:nvPr/>
        </p:nvSpPr>
        <p:spPr>
          <a:xfrm rot="5400000">
            <a:off x="886970" y="1831303"/>
            <a:ext cx="4146590" cy="5920529"/>
          </a:xfrm>
          <a:prstGeom prst="bentArrow">
            <a:avLst>
              <a:gd name="adj1" fmla="val 18526"/>
              <a:gd name="adj2" fmla="val 23734"/>
              <a:gd name="adj3" fmla="val 0"/>
              <a:gd name="adj4" fmla="val 22188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FBB9FEEC-1833-5CB9-FB76-6C32CBE27A38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F4153E-A355-1DCA-AED8-95C7B8AEBFB4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60F2D2-E5FE-04F2-E43F-3ACB02814AC4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Bierstadt" panose="020B0004020202020204" pitchFamily="34" charset="0"/>
              </a:rPr>
              <a:t>Functions in Classes</a:t>
            </a:r>
            <a:endParaRPr lang="en-CA" sz="66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A8FC9-D430-5924-D599-93258C2B9963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E4487B-AECA-A418-481F-04453302A66E}"/>
              </a:ext>
            </a:extLst>
          </p:cNvPr>
          <p:cNvSpPr/>
          <p:nvPr/>
        </p:nvSpPr>
        <p:spPr>
          <a:xfrm>
            <a:off x="5568044" y="3272357"/>
            <a:ext cx="6344500" cy="30434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54B4047E-33A7-AD10-3111-E14E6185ECC8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CDDFBCE-A3FF-0696-3699-1667D5080E73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C5FC688-99B7-2174-0277-89445D14FEA8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6B3BDC-B31A-87C0-83B4-15CFC151031E}"/>
              </a:ext>
            </a:extLst>
          </p:cNvPr>
          <p:cNvSpPr/>
          <p:nvPr/>
        </p:nvSpPr>
        <p:spPr>
          <a:xfrm>
            <a:off x="57078" y="1442167"/>
            <a:ext cx="5473463" cy="31045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ED1EF92-B7DA-18D3-CE55-FC3243F497ED}"/>
              </a:ext>
            </a:extLst>
          </p:cNvPr>
          <p:cNvSpPr txBox="1">
            <a:spLocks/>
          </p:cNvSpPr>
          <p:nvPr/>
        </p:nvSpPr>
        <p:spPr>
          <a:xfrm>
            <a:off x="5568044" y="3319574"/>
            <a:ext cx="6344500" cy="299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Classes may also contain subprograms that are called without class objects.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subprograms are used the same as any other subprogram, except we have to call them with the class: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1" dirty="0" err="1"/>
              <a:t>class.checkbalance</a:t>
            </a:r>
            <a:r>
              <a:rPr lang="en-US" i="1" dirty="0"/>
              <a:t>()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0CB815-B6E6-F39B-4662-C5231B86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2" y="1771442"/>
            <a:ext cx="5386019" cy="248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6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665D96-3901-F150-3160-9EC564D04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B0F5EE-182F-66CF-037E-565F73154785}"/>
              </a:ext>
            </a:extLst>
          </p:cNvPr>
          <p:cNvSpPr/>
          <p:nvPr/>
        </p:nvSpPr>
        <p:spPr>
          <a:xfrm>
            <a:off x="-21332" y="542167"/>
            <a:ext cx="11659149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ierstadt" panose="020B0004020202020204" pitchFamily="34" charset="0"/>
              </a:rPr>
              <a:t>Challenge!</a:t>
            </a:r>
            <a:endParaRPr lang="en-CA" sz="66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512BE1-8B12-7B97-D273-B54EE017E297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3C0A8-C6AA-B2D3-07A9-4DBC6C0E08FF}"/>
              </a:ext>
            </a:extLst>
          </p:cNvPr>
          <p:cNvSpPr/>
          <p:nvPr/>
        </p:nvSpPr>
        <p:spPr>
          <a:xfrm>
            <a:off x="2981428" y="2547087"/>
            <a:ext cx="6291389" cy="2189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EA96-9831-AF3E-EF17-D1BF3C188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9072" y="2772078"/>
            <a:ext cx="6113855" cy="1739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Create a rectangle class with </a:t>
            </a:r>
            <a:r>
              <a:rPr lang="en-US" sz="3600" dirty="0" err="1"/>
              <a:t>getArea</a:t>
            </a:r>
            <a:r>
              <a:rPr lang="en-US" sz="3600" dirty="0"/>
              <a:t>() and </a:t>
            </a:r>
            <a:r>
              <a:rPr lang="en-US" sz="3600" dirty="0" err="1"/>
              <a:t>getPerimeter</a:t>
            </a:r>
            <a:r>
              <a:rPr lang="en-US" sz="3600" dirty="0"/>
              <a:t>() functions!</a:t>
            </a: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3B90083-2A5C-2F30-1B06-AD65173C02D8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DC2F5B45-E645-3F99-3A14-838F77029840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4A55F-8F5F-2A98-9028-2E0766DB2F6C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C2481C3-9151-CE3D-5B9C-4922D93452C3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E899D87-FAD5-965C-8099-2814337AB99F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A5FF9DA8-32BA-2025-5AE8-7A8AA82054DE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A75D560-3A9D-8F47-42D9-BE7AF93620E6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25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14467-F290-831D-0629-0C9172687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51C2C8-C709-F40D-4450-32817AF04975}"/>
              </a:ext>
            </a:extLst>
          </p:cNvPr>
          <p:cNvSpPr/>
          <p:nvPr/>
        </p:nvSpPr>
        <p:spPr>
          <a:xfrm>
            <a:off x="-21332" y="542167"/>
            <a:ext cx="11659149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Bierstadt" panose="020B0004020202020204" pitchFamily="34" charset="0"/>
              </a:rPr>
              <a:t>Creating a Rectangle Class</a:t>
            </a:r>
            <a:endParaRPr lang="en-CA" sz="48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2FC9BC-7A9B-6871-F62A-66F5E44CF3D1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B39B0F2B-C200-5BE6-8248-129CEA920F2D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5D6F4DC8-FDB6-9795-0F55-141A8ECDDCE0}"/>
              </a:ext>
            </a:extLst>
          </p:cNvPr>
          <p:cNvSpPr/>
          <p:nvPr/>
        </p:nvSpPr>
        <p:spPr>
          <a:xfrm rot="10800000">
            <a:off x="0" y="0"/>
            <a:ext cx="1859280" cy="5048858"/>
          </a:xfrm>
          <a:prstGeom prst="bentArrow">
            <a:avLst>
              <a:gd name="adj1" fmla="val 40847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32E68-5F58-ADB1-258A-FCA8592186FF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47190A5C-A1EF-1436-4CBA-210105E59E24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F15D66E-2042-32C1-7144-D64D1F5C3A48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DD5204A0-B705-187D-97A7-72ADBBC64386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196768B-CD53-B679-CF7A-D6D3AE043524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F4512B-5C29-D2CF-840E-A379583B867F}"/>
              </a:ext>
            </a:extLst>
          </p:cNvPr>
          <p:cNvSpPr/>
          <p:nvPr/>
        </p:nvSpPr>
        <p:spPr>
          <a:xfrm>
            <a:off x="975360" y="1388793"/>
            <a:ext cx="10454046" cy="475060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2A68A-1B2A-BD79-1336-4FAEFD99E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010" y="2096988"/>
            <a:ext cx="5658640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1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Bierstadt Display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448</Words>
  <Application>Microsoft Office PowerPoint</Application>
  <PresentationFormat>Widescreen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Bierstadt</vt:lpstr>
      <vt:lpstr>Bierstadt Display</vt:lpstr>
      <vt:lpstr>Office Theme</vt:lpstr>
      <vt:lpstr>PowerPoint Presentation</vt:lpstr>
      <vt:lpstr>Classes</vt:lpstr>
      <vt:lpstr>Classes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Brittain</dc:creator>
  <cp:lastModifiedBy>Thomas Brittain</cp:lastModifiedBy>
  <cp:revision>21</cp:revision>
  <dcterms:created xsi:type="dcterms:W3CDTF">2025-02-03T22:29:12Z</dcterms:created>
  <dcterms:modified xsi:type="dcterms:W3CDTF">2025-04-16T17:12:47Z</dcterms:modified>
</cp:coreProperties>
</file>