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8" r:id="rId2"/>
    <p:sldId id="416" r:id="rId3"/>
    <p:sldId id="414" r:id="rId4"/>
    <p:sldId id="415" r:id="rId5"/>
    <p:sldId id="417" r:id="rId6"/>
    <p:sldId id="426" r:id="rId7"/>
    <p:sldId id="418" r:id="rId8"/>
    <p:sldId id="428" r:id="rId9"/>
    <p:sldId id="419" r:id="rId10"/>
    <p:sldId id="429" r:id="rId11"/>
    <p:sldId id="434" r:id="rId12"/>
    <p:sldId id="430" r:id="rId13"/>
    <p:sldId id="420" r:id="rId14"/>
    <p:sldId id="433" r:id="rId15"/>
    <p:sldId id="421" r:id="rId16"/>
    <p:sldId id="431" r:id="rId17"/>
    <p:sldId id="422" r:id="rId18"/>
    <p:sldId id="432" r:id="rId19"/>
    <p:sldId id="425" r:id="rId20"/>
    <p:sldId id="435" r:id="rId21"/>
    <p:sldId id="423" r:id="rId22"/>
    <p:sldId id="424" r:id="rId23"/>
  </p:sldIdLst>
  <p:sldSz cx="9144000" cy="5143500" type="screen16x9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BBE0E3"/>
    <a:srgbClr val="FF7979"/>
    <a:srgbClr val="DD515B"/>
    <a:srgbClr val="89A4A7"/>
    <a:srgbClr val="EFEFEF"/>
    <a:srgbClr val="FF6D70"/>
    <a:srgbClr val="FF9966"/>
    <a:srgbClr val="C2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0826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A849F78-D963-4CE0-AE16-45B6924570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BA58BB4-B013-4F83-AFE7-CAAF1CA70E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9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8F9FE1-B867-48FF-9CAD-36931F00E065}" type="slidenum">
              <a:rPr lang="en-US" altLang="pt-BR" sz="1200"/>
              <a:pPr/>
              <a:t>3</a:t>
            </a:fld>
            <a:endParaRPr lang="en-US" altLang="pt-BR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4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620B6A-AA28-4179-850C-92423F0D45D8}" type="slidenum">
              <a:rPr lang="en-US" altLang="pt-BR" sz="1200"/>
              <a:pPr/>
              <a:t>4</a:t>
            </a:fld>
            <a:endParaRPr lang="en-US" altLang="pt-BR" sz="1200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7236296" y="0"/>
            <a:ext cx="1907704" cy="10595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00800" cy="4791075"/>
          </a:xfrm>
          <a:prstGeom prst="rect">
            <a:avLst/>
          </a:prstGeom>
          <a:ln>
            <a:noFill/>
          </a:ln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4299942"/>
          </a:xfrm>
          <a:prstGeom prst="rect">
            <a:avLst/>
          </a:prstGeom>
          <a:solidFill>
            <a:schemeClr val="accent1">
              <a:lumMod val="1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76064" y="2265412"/>
            <a:ext cx="7772400" cy="2034530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solidFill>
                  <a:schemeClr val="bg1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  <a:cs typeface="Aharoni" pitchFamily="2" charset="-79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592" y="4299943"/>
            <a:ext cx="7448872" cy="7200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5">
                    <a:lumMod val="25000"/>
                  </a:schemeClr>
                </a:solidFill>
                <a:latin typeface="Tw Cen MT Condensed" panose="020B0606020104020203" pitchFamily="34" charset="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77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123478"/>
            <a:ext cx="2699792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279" y="204788"/>
            <a:ext cx="2553505" cy="92680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3200" b="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279" y="1212900"/>
            <a:ext cx="2553505" cy="344708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0"/>
          </p:nvPr>
        </p:nvSpPr>
        <p:spPr>
          <a:xfrm>
            <a:off x="2774071" y="194444"/>
            <a:ext cx="6262425" cy="4465538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94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600450"/>
            <a:ext cx="8136904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latin typeface="Calibri Light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9552" y="459581"/>
            <a:ext cx="8136904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552" y="4025504"/>
            <a:ext cx="8136904" cy="603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5224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843558"/>
            <a:ext cx="8784976" cy="3888431"/>
          </a:xfrm>
          <a:prstGeom prst="rect">
            <a:avLst/>
          </a:prstGeom>
        </p:spPr>
        <p:txBody>
          <a:bodyPr vert="vert270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8096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20272" y="205978"/>
            <a:ext cx="1872208" cy="4526011"/>
          </a:xfrm>
          <a:prstGeom prst="rect">
            <a:avLst/>
          </a:prstGeom>
        </p:spPr>
        <p:txBody>
          <a:bodyPr vert="eaVert"/>
          <a:lstStyle>
            <a:lvl1pPr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05979"/>
            <a:ext cx="6624736" cy="4526011"/>
          </a:xfrm>
          <a:prstGeom prst="rect">
            <a:avLst/>
          </a:prstGeom>
        </p:spPr>
        <p:txBody>
          <a:bodyPr vert="vert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847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79512" y="843558"/>
            <a:ext cx="8784976" cy="396044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pPr lvl="0"/>
            <a:endParaRPr lang="pt-BR" noProof="0"/>
          </a:p>
        </p:txBody>
      </p:sp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2725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39502"/>
            <a:ext cx="8784976" cy="4392488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5421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20" y="205222"/>
            <a:ext cx="8154720" cy="5292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/>
          <p:cNvSpPr>
            <a:spLocks noGrp="1"/>
          </p:cNvSpPr>
          <p:nvPr>
            <p:ph type="clipArt" sz="half" idx="1"/>
          </p:nvPr>
        </p:nvSpPr>
        <p:spPr>
          <a:xfrm>
            <a:off x="162720" y="979663"/>
            <a:ext cx="4007520" cy="3789038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08480" y="979663"/>
            <a:ext cx="4008960" cy="37890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>
          <a:xfrm>
            <a:off x="482400" y="4898315"/>
            <a:ext cx="211968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>
          <a:xfrm>
            <a:off x="3101760" y="4898315"/>
            <a:ext cx="288864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>
          <a:xfrm>
            <a:off x="8294400" y="4898315"/>
            <a:ext cx="675360" cy="244106"/>
          </a:xfrm>
        </p:spPr>
        <p:txBody>
          <a:bodyPr/>
          <a:lstStyle>
            <a:lvl1pPr>
              <a:defRPr/>
            </a:lvl1pPr>
          </a:lstStyle>
          <a:p>
            <a:fld id="{EEDA4C55-D288-4990-BA38-13A427CF9CD7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9734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864096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621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3435846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ctrTitle" hasCustomPrompt="1"/>
          </p:nvPr>
        </p:nvSpPr>
        <p:spPr>
          <a:xfrm>
            <a:off x="1691680" y="3723878"/>
            <a:ext cx="5328592" cy="720079"/>
          </a:xfrm>
          <a:prstGeom prst="rect">
            <a:avLst/>
          </a:prstGeom>
        </p:spPr>
        <p:txBody>
          <a:bodyPr anchor="ctr"/>
          <a:lstStyle>
            <a:lvl1pPr algn="r">
              <a:defRPr sz="5000"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  <a:cs typeface="Aharoni" pitchFamily="2" charset="-79"/>
              </a:defRPr>
            </a:lvl1pPr>
          </a:lstStyle>
          <a:p>
            <a:r>
              <a:rPr lang="pt-BR" dirty="0"/>
              <a:t>Título Seção</a:t>
            </a:r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164287" y="3795885"/>
            <a:ext cx="165618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Subtítulo Seção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7092279" y="3723878"/>
            <a:ext cx="0" cy="720079"/>
          </a:xfrm>
          <a:prstGeom prst="line">
            <a:avLst/>
          </a:prstGeom>
          <a:ln w="12700">
            <a:solidFill>
              <a:srgbClr val="DD51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4248472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4644008" y="987574"/>
            <a:ext cx="432048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736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15566"/>
            <a:ext cx="432048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915566"/>
            <a:ext cx="4322177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1"/>
          </p:nvPr>
        </p:nvSpPr>
        <p:spPr>
          <a:xfrm>
            <a:off x="4645875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631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39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7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 Orientad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23528" y="771550"/>
            <a:ext cx="8640960" cy="3600400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Calibri Light" pitchFamily="34" charset="0"/>
              <a:buNone/>
              <a:defRPr>
                <a:solidFill>
                  <a:schemeClr val="bg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561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cao de Ter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19572" y="771550"/>
            <a:ext cx="7704856" cy="36004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Calibri Light" pitchFamily="34" charset="0"/>
              <a:buNone/>
              <a:defRPr sz="4400">
                <a:solidFill>
                  <a:schemeClr val="bg2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03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 userDrawn="1"/>
        </p:nvSpPr>
        <p:spPr>
          <a:xfrm>
            <a:off x="66029" y="4805810"/>
            <a:ext cx="272566" cy="2880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304997" y="4742077"/>
            <a:ext cx="3693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aseline="0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Codelab</a:t>
            </a:r>
            <a:r>
              <a:rPr lang="pt-BR" sz="110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– Unity3D: Fundamentos da Ferramenta</a:t>
            </a:r>
          </a:p>
          <a:p>
            <a:r>
              <a:rPr lang="pt-BR" sz="1000" b="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Prof. Flávio A. R. Calado (flavio.calado@prof.una.br)</a:t>
            </a:r>
            <a:endParaRPr lang="pt-BR" sz="1000" b="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3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4" r:id="rId16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err="1"/>
              <a:t>Codelab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/>
              <a:t>Prática 1: Introdução ao Unity3D</a:t>
            </a:r>
          </a:p>
        </p:txBody>
      </p:sp>
    </p:spTree>
    <p:extLst>
      <p:ext uri="{BB962C8B-B14F-4D97-AF65-F5344CB8AC3E}">
        <p14:creationId xmlns:p14="http://schemas.microsoft.com/office/powerpoint/2010/main" val="247304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Iluminação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Configurando a Iluminação</a:t>
            </a:r>
          </a:p>
          <a:p>
            <a:pPr marL="914400" lvl="1" indent="-514350"/>
            <a:r>
              <a:rPr lang="pt-BR" dirty="0" err="1"/>
              <a:t>Hierarchy</a:t>
            </a:r>
            <a:r>
              <a:rPr lang="pt-BR" dirty="0"/>
              <a:t> &gt; </a:t>
            </a:r>
            <a:r>
              <a:rPr lang="pt-BR" dirty="0" err="1"/>
              <a:t>Directional</a:t>
            </a:r>
            <a:r>
              <a:rPr lang="pt-BR" dirty="0"/>
              <a:t> Light</a:t>
            </a:r>
          </a:p>
          <a:p>
            <a:pPr marL="914400" lvl="1" indent="-514350"/>
            <a:r>
              <a:rPr lang="pt-BR" dirty="0"/>
              <a:t>Inspector &gt; </a:t>
            </a:r>
            <a:r>
              <a:rPr lang="pt-BR" dirty="0" err="1"/>
              <a:t>Type</a:t>
            </a:r>
            <a:r>
              <a:rPr lang="pt-BR" dirty="0"/>
              <a:t> &gt; </a:t>
            </a:r>
            <a:r>
              <a:rPr lang="pt-BR" dirty="0" err="1"/>
              <a:t>Directional</a:t>
            </a:r>
            <a:endParaRPr lang="pt-BR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43758"/>
            <a:ext cx="4104448" cy="19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1:</a:t>
            </a:r>
            <a:br>
              <a:rPr lang="pt-BR" dirty="0"/>
            </a:br>
            <a:r>
              <a:rPr lang="pt-BR" dirty="0"/>
              <a:t>Demonstração da Visão do Usuário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00" y="929322"/>
            <a:ext cx="1000125" cy="295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651870"/>
            <a:ext cx="1009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dos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Comportamento como gravidade, detecção de colisões, </a:t>
            </a:r>
            <a:r>
              <a:rPr lang="pt-BR" sz="2800" b="1" dirty="0" err="1"/>
              <a:t>aimação</a:t>
            </a:r>
            <a:r>
              <a:rPr lang="pt-BR" sz="2800" b="1" dirty="0"/>
              <a:t> são módulos pré-fabricados disponíveis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29" y="2030620"/>
            <a:ext cx="4817542" cy="27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dos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Para fazer com que um objeto adquira um comportamento adicionamos a ele esse componente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Selecione o objeto Player na Hierarquia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err="1"/>
              <a:t>Hierarchy</a:t>
            </a:r>
            <a:r>
              <a:rPr lang="pt-BR" sz="2000" dirty="0"/>
              <a:t> &gt; Player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Para adicionar a física de gravidade ao Player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000" dirty="0"/>
              <a:t>Inspector &gt; </a:t>
            </a:r>
            <a:r>
              <a:rPr lang="pt-BR" sz="2000" dirty="0" err="1"/>
              <a:t>Add</a:t>
            </a:r>
            <a:r>
              <a:rPr lang="pt-BR" sz="2000" dirty="0"/>
              <a:t> </a:t>
            </a:r>
            <a:r>
              <a:rPr lang="pt-BR" sz="2000" dirty="0" err="1"/>
              <a:t>Component</a:t>
            </a:r>
            <a:r>
              <a:rPr lang="pt-BR" sz="2000" dirty="0"/>
              <a:t> &gt; </a:t>
            </a:r>
            <a:r>
              <a:rPr lang="pt-BR" sz="2000" dirty="0" err="1"/>
              <a:t>Physics</a:t>
            </a:r>
            <a:r>
              <a:rPr lang="pt-BR" sz="2000" dirty="0"/>
              <a:t> &gt; </a:t>
            </a:r>
            <a:r>
              <a:rPr lang="pt-BR" sz="2000" dirty="0" err="1"/>
              <a:t>Rigidbody</a:t>
            </a:r>
            <a:endParaRPr lang="pt-BR" sz="2000" dirty="0"/>
          </a:p>
          <a:p>
            <a:pPr marL="914400" lvl="1" indent="-514350">
              <a:buFont typeface="+mj-lt"/>
              <a:buAutoNum type="arabicPeriod"/>
            </a:pPr>
            <a:r>
              <a:rPr lang="pt-BR" sz="2000" dirty="0"/>
              <a:t>Inspector &gt; </a:t>
            </a:r>
            <a:r>
              <a:rPr lang="pt-BR" sz="2000" dirty="0" err="1"/>
              <a:t>Rigidbody</a:t>
            </a:r>
            <a:r>
              <a:rPr lang="pt-BR" sz="2000" dirty="0"/>
              <a:t> &gt; Use </a:t>
            </a:r>
            <a:r>
              <a:rPr lang="pt-BR" sz="2000" dirty="0" err="1"/>
              <a:t>Gravity</a:t>
            </a:r>
            <a:r>
              <a:rPr lang="pt-BR" sz="2000" dirty="0"/>
              <a:t> = </a:t>
            </a:r>
            <a:r>
              <a:rPr lang="pt-BR" sz="2000" dirty="0" err="1"/>
              <a:t>true</a:t>
            </a:r>
            <a:endParaRPr lang="pt-BR" sz="2000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795886"/>
            <a:ext cx="2520280" cy="12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1:</a:t>
            </a:r>
            <a:br>
              <a:rPr lang="pt-BR" dirty="0"/>
            </a:br>
            <a:r>
              <a:rPr lang="pt-BR" dirty="0"/>
              <a:t>Demonstração da Física</a:t>
            </a:r>
          </a:p>
        </p:txBody>
      </p:sp>
    </p:spTree>
    <p:extLst>
      <p:ext uri="{BB962C8B-B14F-4D97-AF65-F5344CB8AC3E}">
        <p14:creationId xmlns:p14="http://schemas.microsoft.com/office/powerpoint/2010/main" val="104052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Para programar utilizamos scripts que podem ser em C# ou </a:t>
            </a:r>
            <a:r>
              <a:rPr lang="pt-BR" sz="2800" b="1" dirty="0" err="1"/>
              <a:t>JavaScript</a:t>
            </a:r>
            <a:endParaRPr lang="pt-BR" sz="2800" b="1" dirty="0"/>
          </a:p>
          <a:p>
            <a:r>
              <a:rPr lang="pt-BR" sz="2800" dirty="0"/>
              <a:t>Os scripts são os trechos de código executados pela </a:t>
            </a:r>
            <a:r>
              <a:rPr lang="pt-BR" sz="2800" dirty="0" err="1"/>
              <a:t>Unity</a:t>
            </a:r>
            <a:r>
              <a:rPr lang="pt-BR" sz="2800" dirty="0"/>
              <a:t> durante a execução da aplicação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Tarefa: Criar uma pasta para os Scripts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/>
              <a:t>Project &gt; </a:t>
            </a:r>
            <a:r>
              <a:rPr lang="pt-BR" sz="2400" dirty="0" err="1"/>
              <a:t>Create</a:t>
            </a:r>
            <a:r>
              <a:rPr lang="pt-BR" sz="2400" dirty="0"/>
              <a:t> &gt; Folder : “</a:t>
            </a:r>
            <a:r>
              <a:rPr lang="pt-BR" sz="2400" dirty="0" err="1"/>
              <a:t>Assets</a:t>
            </a:r>
            <a:r>
              <a:rPr lang="pt-BR" sz="2400" dirty="0"/>
              <a:t>/scripts”</a:t>
            </a:r>
          </a:p>
        </p:txBody>
      </p:sp>
    </p:spTree>
    <p:extLst>
      <p:ext uri="{BB962C8B-B14F-4D97-AF65-F5344CB8AC3E}">
        <p14:creationId xmlns:p14="http://schemas.microsoft.com/office/powerpoint/2010/main" val="419344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b="1" dirty="0"/>
              <a:t>Criando um Script para o Player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Selecione o Player na Hierarquia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Inspector &gt;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&gt; New Script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/>
              <a:t>Define o nome do script: “</a:t>
            </a:r>
            <a:r>
              <a:rPr lang="pt-BR" dirty="0" err="1"/>
              <a:t>MovimentaPlayerScript.cs</a:t>
            </a:r>
            <a:r>
              <a:rPr lang="pt-BR" dirty="0"/>
              <a:t>”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Script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Abra o script na IDE (</a:t>
            </a:r>
            <a:r>
              <a:rPr lang="pt-BR" dirty="0" err="1"/>
              <a:t>MonoDevelop</a:t>
            </a:r>
            <a:r>
              <a:rPr lang="pt-BR" dirty="0"/>
              <a:t> ou </a:t>
            </a:r>
            <a:r>
              <a:rPr lang="pt-BR" dirty="0" err="1"/>
              <a:t>VisualStudio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83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a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Estrutura do Script Unity3D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043"/>
            <a:ext cx="5256584" cy="3188285"/>
          </a:xfrm>
          <a:prstGeom prst="rect">
            <a:avLst/>
          </a:prstGeom>
        </p:spPr>
      </p:pic>
      <p:sp>
        <p:nvSpPr>
          <p:cNvPr id="6" name="Texto Explicativo: Linha 5"/>
          <p:cNvSpPr/>
          <p:nvPr/>
        </p:nvSpPr>
        <p:spPr>
          <a:xfrm>
            <a:off x="827584" y="2499742"/>
            <a:ext cx="3240360" cy="936104"/>
          </a:xfrm>
          <a:prstGeom prst="borderCallout1">
            <a:avLst>
              <a:gd name="adj1" fmla="val 50526"/>
              <a:gd name="adj2" fmla="val 102163"/>
              <a:gd name="adj3" fmla="val 18349"/>
              <a:gd name="adj4" fmla="val 142541"/>
            </a:avLst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: Linha 6"/>
          <p:cNvSpPr/>
          <p:nvPr/>
        </p:nvSpPr>
        <p:spPr>
          <a:xfrm>
            <a:off x="827584" y="3579862"/>
            <a:ext cx="3672408" cy="936104"/>
          </a:xfrm>
          <a:prstGeom prst="borderCallout1">
            <a:avLst>
              <a:gd name="adj1" fmla="val 50526"/>
              <a:gd name="adj2" fmla="val 102163"/>
              <a:gd name="adj3" fmla="val 18349"/>
              <a:gd name="adj4" fmla="val 142541"/>
            </a:avLst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56176" y="3338011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alibri Light" panose="020F0302020204030204" pitchFamily="34" charset="0"/>
              </a:rPr>
              <a:t>Método chamado a cada atualização de frames da aplicação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508104" y="239811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alibri Light" panose="020F0302020204030204" pitchFamily="34" charset="0"/>
              </a:rPr>
              <a:t>Método chamado somente quando a aplicação é iniciada</a:t>
            </a:r>
          </a:p>
        </p:txBody>
      </p:sp>
    </p:spTree>
    <p:extLst>
      <p:ext uri="{BB962C8B-B14F-4D97-AF65-F5344CB8AC3E}">
        <p14:creationId xmlns:p14="http://schemas.microsoft.com/office/powerpoint/2010/main" val="399438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1535472"/>
            <a:ext cx="75608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Calibri Light" panose="020F0302020204030204" pitchFamily="34" charset="0"/>
              </a:rPr>
              <a:t>Dica 2:</a:t>
            </a:r>
          </a:p>
          <a:p>
            <a:r>
              <a:rPr lang="pt-BR" sz="4400" dirty="0">
                <a:solidFill>
                  <a:srgbClr val="FF0000"/>
                </a:solidFill>
                <a:latin typeface="Calibri Light" panose="020F0302020204030204" pitchFamily="34" charset="0"/>
              </a:rPr>
              <a:t>Nunca se esqueça mover os arquivos para a pasta correta</a:t>
            </a:r>
          </a:p>
        </p:txBody>
      </p:sp>
    </p:spTree>
    <p:extLst>
      <p:ext uri="{BB962C8B-B14F-4D97-AF65-F5344CB8AC3E}">
        <p14:creationId xmlns:p14="http://schemas.microsoft.com/office/powerpoint/2010/main" val="1169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Básica com 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Unity</a:t>
            </a:r>
            <a:r>
              <a:rPr lang="pt-BR" sz="2800" dirty="0"/>
              <a:t> &gt; </a:t>
            </a:r>
            <a:r>
              <a:rPr lang="pt-BR" sz="2800" dirty="0" err="1"/>
              <a:t>Edit</a:t>
            </a:r>
            <a:r>
              <a:rPr lang="pt-BR" sz="2800" dirty="0"/>
              <a:t> &gt;&gt; Project Settings &gt;&gt; Input</a:t>
            </a:r>
          </a:p>
          <a:p>
            <a:pPr marL="0" indent="0">
              <a:buNone/>
            </a:pPr>
            <a:endParaRPr lang="pt-BR" sz="2800" dirty="0"/>
          </a:p>
          <a:p>
            <a:pPr lvl="1"/>
            <a:r>
              <a:rPr lang="pt-BR" sz="2000" dirty="0"/>
              <a:t>Setas direcionais do teclado / WASD</a:t>
            </a:r>
          </a:p>
          <a:p>
            <a:pPr lvl="1"/>
            <a:r>
              <a:rPr lang="pt-BR" sz="2000" dirty="0"/>
              <a:t>Barras de espaço e botões de disparo</a:t>
            </a:r>
          </a:p>
          <a:p>
            <a:pPr lvl="1"/>
            <a:r>
              <a:rPr lang="pt-BR" sz="2000" dirty="0"/>
              <a:t>Movimentação e Botões Mouse</a:t>
            </a:r>
          </a:p>
          <a:p>
            <a:pPr lvl="1"/>
            <a:r>
              <a:rPr lang="pt-BR" sz="2000" dirty="0"/>
              <a:t>Controles de console (Joystick)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25573"/>
            <a:ext cx="2537073" cy="31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err="1"/>
              <a:t>Unity</a:t>
            </a:r>
            <a:r>
              <a:rPr lang="pt-BR" sz="2400" dirty="0"/>
              <a:t> &gt; New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r">
              <a:buNone/>
            </a:pPr>
            <a:r>
              <a:rPr lang="pt-BR" sz="2400" dirty="0" err="1"/>
              <a:t>Projects</a:t>
            </a:r>
            <a:r>
              <a:rPr lang="pt-BR" sz="2400" dirty="0"/>
              <a:t> &gt; Projeto 3D &gt; </a:t>
            </a:r>
            <a:r>
              <a:rPr lang="pt-BR" sz="2400" dirty="0" err="1"/>
              <a:t>Create</a:t>
            </a:r>
            <a:r>
              <a:rPr lang="pt-BR" sz="2400" dirty="0"/>
              <a:t> Project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355726"/>
            <a:ext cx="3888432" cy="22391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91630"/>
            <a:ext cx="3744416" cy="21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 dirty="0" err="1"/>
              <a:t>Unity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É possível ter acesso às propriedades dos objetos através de programação</a:t>
            </a:r>
          </a:p>
          <a:p>
            <a:pPr marL="400050" lvl="1" indent="0">
              <a:buNone/>
            </a:pPr>
            <a:r>
              <a:rPr lang="pt-BR" sz="2400" dirty="0"/>
              <a:t>Vector3 </a:t>
            </a:r>
            <a:r>
              <a:rPr lang="pt-BR" sz="2400" dirty="0" err="1"/>
              <a:t>transform</a:t>
            </a:r>
            <a:r>
              <a:rPr lang="pt-BR" sz="2400" dirty="0"/>
              <a:t> = </a:t>
            </a:r>
            <a:r>
              <a:rPr lang="pt-BR" sz="2400" dirty="0" err="1"/>
              <a:t>transform.position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b="1" dirty="0"/>
              <a:t>É possível ter acesso às ações do usuário</a:t>
            </a:r>
          </a:p>
          <a:p>
            <a:pPr marL="400050" lvl="1" indent="0">
              <a:buNone/>
            </a:pP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setasLaterais</a:t>
            </a:r>
            <a:r>
              <a:rPr lang="pt-BR" sz="2400" dirty="0"/>
              <a:t> = </a:t>
            </a:r>
            <a:r>
              <a:rPr lang="pt-BR" sz="2400" dirty="0" err="1"/>
              <a:t>Input.GetAxis</a:t>
            </a:r>
            <a:r>
              <a:rPr lang="pt-BR" sz="2400" dirty="0"/>
              <a:t>(“Horizontal”);</a:t>
            </a:r>
          </a:p>
          <a:p>
            <a:pPr marL="400050" lvl="1" indent="0">
              <a:buNone/>
            </a:pP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setasVerticais</a:t>
            </a:r>
            <a:r>
              <a:rPr lang="pt-BR" sz="2400" dirty="0"/>
              <a:t> = </a:t>
            </a:r>
            <a:r>
              <a:rPr lang="pt-BR" sz="2400" dirty="0" err="1"/>
              <a:t>Input.GetAxis</a:t>
            </a:r>
            <a:r>
              <a:rPr lang="pt-BR" sz="2400" dirty="0"/>
              <a:t>(“Vertical”);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054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Básica com o Usuário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43558"/>
            <a:ext cx="7020631" cy="37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8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1:</a:t>
            </a:r>
            <a:br>
              <a:rPr lang="pt-BR" dirty="0"/>
            </a:br>
            <a:r>
              <a:rPr lang="pt-BR" dirty="0"/>
              <a:t>Demonstração Final</a:t>
            </a:r>
          </a:p>
        </p:txBody>
      </p:sp>
    </p:spTree>
    <p:extLst>
      <p:ext uri="{BB962C8B-B14F-4D97-AF65-F5344CB8AC3E}">
        <p14:creationId xmlns:p14="http://schemas.microsoft.com/office/powerpoint/2010/main" val="19046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9209" cy="51435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195736" y="1059582"/>
            <a:ext cx="576064" cy="541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611560" y="1807372"/>
            <a:ext cx="576064" cy="541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7956376" y="2301159"/>
            <a:ext cx="576064" cy="541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/>
          <p:cNvSpPr/>
          <p:nvPr/>
        </p:nvSpPr>
        <p:spPr>
          <a:xfrm>
            <a:off x="3779912" y="3939902"/>
            <a:ext cx="576064" cy="541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945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Interface do Unity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pt-BR" sz="2200" b="1" dirty="0"/>
              <a:t>Scene </a:t>
            </a:r>
            <a:r>
              <a:rPr lang="en-US" altLang="pt-BR" sz="2200" dirty="0"/>
              <a:t>[1]—</a:t>
            </a:r>
            <a:r>
              <a:rPr lang="en-US" altLang="pt-BR" sz="2200" dirty="0" err="1"/>
              <a:t>onde</a:t>
            </a:r>
            <a:r>
              <a:rPr lang="en-US" altLang="pt-BR" sz="2200" dirty="0"/>
              <a:t> </a:t>
            </a:r>
            <a:r>
              <a:rPr lang="en-US" altLang="pt-BR" sz="2200" dirty="0" err="1"/>
              <a:t>os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objetos</a:t>
            </a:r>
            <a:r>
              <a:rPr lang="en-US" altLang="pt-BR" sz="2200" dirty="0"/>
              <a:t> do </a:t>
            </a:r>
            <a:r>
              <a:rPr lang="en-US" altLang="pt-BR" sz="2200" dirty="0" err="1"/>
              <a:t>jogo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colocados</a:t>
            </a:r>
            <a:r>
              <a:rPr lang="en-US" altLang="pt-BR" sz="2200" dirty="0"/>
              <a:t> o </a:t>
            </a:r>
            <a:r>
              <a:rPr lang="en-US" altLang="pt-BR" sz="2200" dirty="0" err="1"/>
              <a:t>jogo</a:t>
            </a:r>
            <a:r>
              <a:rPr lang="en-US" altLang="pt-BR" sz="2200" dirty="0"/>
              <a:t> é </a:t>
            </a:r>
            <a:r>
              <a:rPr lang="en-US" altLang="pt-BR" sz="2200" dirty="0" err="1"/>
              <a:t>construido</a:t>
            </a:r>
            <a:endParaRPr lang="en-US" altLang="pt-BR" sz="2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pt-BR" sz="2200" b="1" dirty="0"/>
              <a:t>Hierarchy </a:t>
            </a:r>
            <a:r>
              <a:rPr lang="en-US" altLang="pt-BR" sz="2200" dirty="0"/>
              <a:t>[2]—</a:t>
            </a:r>
            <a:r>
              <a:rPr lang="en-US" altLang="pt-BR" sz="2200" dirty="0" err="1"/>
              <a:t>lista</a:t>
            </a:r>
            <a:r>
              <a:rPr lang="en-US" altLang="pt-BR" sz="2200" dirty="0"/>
              <a:t> de </a:t>
            </a:r>
            <a:r>
              <a:rPr lang="en-US" altLang="pt-BR" sz="2200" dirty="0" err="1"/>
              <a:t>todos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os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elementos</a:t>
            </a:r>
            <a:r>
              <a:rPr lang="en-US" altLang="pt-BR" sz="2200" dirty="0"/>
              <a:t> que se </a:t>
            </a:r>
            <a:r>
              <a:rPr lang="en-US" altLang="pt-BR" sz="2200" dirty="0" err="1"/>
              <a:t>encontram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cena</a:t>
            </a:r>
            <a:r>
              <a:rPr lang="en-US" altLang="pt-BR" sz="2200" dirty="0"/>
              <a:t> do </a:t>
            </a:r>
            <a:r>
              <a:rPr lang="en-US" altLang="pt-BR" sz="2200" dirty="0" err="1"/>
              <a:t>jogo</a:t>
            </a:r>
            <a:endParaRPr lang="en-US" altLang="pt-BR" sz="2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pt-BR" sz="2200" b="1" dirty="0"/>
              <a:t>Inspector </a:t>
            </a:r>
            <a:r>
              <a:rPr lang="en-US" altLang="pt-BR" sz="2200" dirty="0"/>
              <a:t>[3]—as </a:t>
            </a:r>
            <a:r>
              <a:rPr lang="en-US" altLang="pt-BR" sz="2200" dirty="0" err="1"/>
              <a:t>propriedades</a:t>
            </a:r>
            <a:r>
              <a:rPr lang="en-US" altLang="pt-BR" sz="2200" dirty="0"/>
              <a:t> do </a:t>
            </a:r>
            <a:r>
              <a:rPr lang="en-US" altLang="pt-BR" sz="2200" dirty="0" err="1"/>
              <a:t>objeto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selecionado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durante</a:t>
            </a:r>
            <a:r>
              <a:rPr lang="en-US" altLang="pt-BR" sz="2200" dirty="0"/>
              <a:t> a </a:t>
            </a:r>
            <a:r>
              <a:rPr lang="en-US" altLang="pt-BR" sz="2200" dirty="0" err="1"/>
              <a:t>construção</a:t>
            </a:r>
            <a:r>
              <a:rPr lang="en-US" altLang="pt-BR" sz="2200" dirty="0"/>
              <a:t> do </a:t>
            </a:r>
            <a:r>
              <a:rPr lang="en-US" altLang="pt-BR" sz="2200" dirty="0" err="1"/>
              <a:t>jogo</a:t>
            </a:r>
            <a:endParaRPr lang="en-US" altLang="pt-BR" sz="2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pt-BR" sz="2200" b="1" dirty="0"/>
              <a:t>Project </a:t>
            </a:r>
            <a:r>
              <a:rPr lang="en-US" altLang="pt-BR" sz="2200" dirty="0"/>
              <a:t>[4]— </a:t>
            </a:r>
            <a:r>
              <a:rPr lang="en-US" altLang="pt-BR" sz="2200" dirty="0" err="1"/>
              <a:t>Árvore</a:t>
            </a:r>
            <a:r>
              <a:rPr lang="en-US" altLang="pt-BR" sz="2200" dirty="0"/>
              <a:t> de pastas e </a:t>
            </a:r>
            <a:r>
              <a:rPr lang="en-US" altLang="pt-BR" sz="2200" dirty="0" err="1"/>
              <a:t>arquivos</a:t>
            </a:r>
            <a:r>
              <a:rPr lang="en-US" altLang="pt-BR" sz="2200" dirty="0"/>
              <a:t> do </a:t>
            </a:r>
            <a:r>
              <a:rPr lang="en-US" altLang="pt-BR" sz="2200" dirty="0" err="1"/>
              <a:t>jogo</a:t>
            </a:r>
            <a:endParaRPr lang="en-GB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34010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primeira Cena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Cena = tudo que está na aplicação e como aparecerá para o usuário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Objetos em Cena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Câmera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Iluminação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Comportamento dos Objetos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4420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e suas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Criando o terreno da aplicação</a:t>
            </a:r>
          </a:p>
          <a:p>
            <a:pPr lvl="1"/>
            <a:r>
              <a:rPr lang="pt-BR" dirty="0" err="1"/>
              <a:t>GameObject</a:t>
            </a:r>
            <a:r>
              <a:rPr lang="pt-BR" dirty="0"/>
              <a:t> &gt; 3D </a:t>
            </a:r>
            <a:r>
              <a:rPr lang="pt-BR" dirty="0" err="1"/>
              <a:t>Object</a:t>
            </a:r>
            <a:r>
              <a:rPr lang="pt-BR" dirty="0"/>
              <a:t> &gt; Cube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/>
              <a:t>Alterar o nome do objeto: </a:t>
            </a:r>
            <a:r>
              <a:rPr lang="pt-BR" sz="1800" dirty="0" err="1"/>
              <a:t>Hierarchy</a:t>
            </a:r>
            <a:r>
              <a:rPr lang="pt-BR" sz="1800" dirty="0"/>
              <a:t> &gt; Cube &gt; (F2) “Terreno”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/>
              <a:t>Altera o tamanho do objeto: Inspector &gt; </a:t>
            </a:r>
            <a:r>
              <a:rPr lang="pt-BR" sz="1800" dirty="0" err="1"/>
              <a:t>Transform</a:t>
            </a:r>
            <a:r>
              <a:rPr lang="pt-BR" sz="1800" dirty="0"/>
              <a:t> &gt; </a:t>
            </a:r>
            <a:r>
              <a:rPr lang="pt-BR" sz="1800" dirty="0" err="1"/>
              <a:t>Scale</a:t>
            </a:r>
            <a:r>
              <a:rPr lang="pt-BR" sz="1800" dirty="0"/>
              <a:t> (X: 10, Y: 1, Z: 10)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Criando o objeto de interação com o usuário</a:t>
            </a:r>
          </a:p>
          <a:p>
            <a:pPr lvl="1"/>
            <a:r>
              <a:rPr lang="pt-BR" dirty="0" err="1"/>
              <a:t>GameObject</a:t>
            </a:r>
            <a:r>
              <a:rPr lang="pt-BR" dirty="0"/>
              <a:t> &gt; 3D </a:t>
            </a:r>
            <a:r>
              <a:rPr lang="pt-BR" dirty="0" err="1"/>
              <a:t>Object</a:t>
            </a:r>
            <a:r>
              <a:rPr lang="pt-BR" dirty="0"/>
              <a:t> &gt; Cube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/>
              <a:t>Alterar o nome: </a:t>
            </a:r>
            <a:r>
              <a:rPr lang="pt-BR" sz="1800" dirty="0" err="1"/>
              <a:t>Hierarchy</a:t>
            </a:r>
            <a:r>
              <a:rPr lang="pt-BR" sz="1800" dirty="0"/>
              <a:t> &gt; Cube &gt; (F2) “Player”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/>
              <a:t>Altera a posição: Inspector &gt; </a:t>
            </a:r>
            <a:r>
              <a:rPr lang="pt-BR" sz="1800" dirty="0" err="1"/>
              <a:t>Transform</a:t>
            </a:r>
            <a:r>
              <a:rPr lang="pt-BR" sz="1800" dirty="0"/>
              <a:t> &gt; Position (X: 0, Y: 1, Z: 0)</a:t>
            </a:r>
          </a:p>
          <a:p>
            <a:pPr marL="914400" lvl="1" indent="-51435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43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851670"/>
            <a:ext cx="1800200" cy="20905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1535472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Calibri Light" panose="020F0302020204030204" pitchFamily="34" charset="0"/>
              </a:rPr>
              <a:t>Dica 1:</a:t>
            </a:r>
          </a:p>
          <a:p>
            <a:r>
              <a:rPr lang="pt-BR" sz="4400" dirty="0">
                <a:solidFill>
                  <a:srgbClr val="FF0000"/>
                </a:solidFill>
                <a:latin typeface="Calibri Light" panose="020F0302020204030204" pitchFamily="34" charset="0"/>
              </a:rPr>
              <a:t>Nunca se esqueça de salvar o que você já fez</a:t>
            </a:r>
          </a:p>
          <a:p>
            <a:r>
              <a:rPr lang="pt-BR" sz="3600" dirty="0">
                <a:solidFill>
                  <a:schemeClr val="bg2"/>
                </a:solidFill>
                <a:latin typeface="Calibri Light" panose="020F0302020204030204" pitchFamily="34" charset="0"/>
              </a:rPr>
              <a:t>File &gt; </a:t>
            </a:r>
            <a:r>
              <a:rPr lang="pt-BR" sz="3600" dirty="0" err="1">
                <a:solidFill>
                  <a:schemeClr val="bg2"/>
                </a:solidFill>
                <a:latin typeface="Calibri Light" panose="020F0302020204030204" pitchFamily="34" charset="0"/>
              </a:rPr>
              <a:t>Save</a:t>
            </a:r>
            <a:r>
              <a:rPr lang="pt-BR" sz="3600" dirty="0">
                <a:solidFill>
                  <a:schemeClr val="bg2"/>
                </a:solidFill>
                <a:latin typeface="Calibri Light" panose="020F0302020204030204" pitchFamily="34" charset="0"/>
              </a:rPr>
              <a:t> Scenes</a:t>
            </a:r>
          </a:p>
        </p:txBody>
      </p:sp>
    </p:spTree>
    <p:extLst>
      <p:ext uri="{BB962C8B-B14F-4D97-AF65-F5344CB8AC3E}">
        <p14:creationId xmlns:p14="http://schemas.microsoft.com/office/powerpoint/2010/main" val="3849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Cinematografia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Posicionando a Câmera</a:t>
            </a:r>
          </a:p>
          <a:p>
            <a:pPr marL="914400" lvl="1" indent="-514350"/>
            <a:r>
              <a:rPr lang="pt-BR" dirty="0"/>
              <a:t>Selecione: </a:t>
            </a:r>
            <a:r>
              <a:rPr lang="pt-BR" dirty="0" err="1"/>
              <a:t>Hierarchy</a:t>
            </a:r>
            <a:r>
              <a:rPr lang="pt-BR" dirty="0"/>
              <a:t> &gt;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Camera</a:t>
            </a:r>
            <a:endParaRPr lang="pt-BR" dirty="0"/>
          </a:p>
          <a:p>
            <a:pPr marL="914400" lvl="1" indent="-514350"/>
            <a:r>
              <a:rPr lang="pt-BR" dirty="0"/>
              <a:t>Com o mouse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51342"/>
            <a:ext cx="2232248" cy="389346"/>
          </a:xfrm>
          <a:prstGeom prst="rect">
            <a:avLst/>
          </a:prstGeom>
        </p:spPr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38188"/>
            <a:ext cx="2219245" cy="39866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27584" y="3143460"/>
            <a:ext cx="3065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514350"/>
            <a:r>
              <a:rPr lang="pt-BR" sz="2000" b="1" dirty="0">
                <a:latin typeface="Calibri Light" panose="020F0302020204030204" pitchFamily="34" charset="0"/>
              </a:rPr>
              <a:t>Girar em torno do eixo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168965" y="3138078"/>
            <a:ext cx="315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514350"/>
            <a:r>
              <a:rPr lang="pt-BR" sz="2000" b="1" dirty="0">
                <a:latin typeface="Calibri Light" panose="020F0302020204030204" pitchFamily="34" charset="0"/>
              </a:rPr>
              <a:t>Movimentar ao longo do eixo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63" y="2211710"/>
            <a:ext cx="529534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042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571</Words>
  <Application>Microsoft Office PowerPoint</Application>
  <PresentationFormat>Apresentação na tela (16:9)</PresentationFormat>
  <Paragraphs>92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3" baseType="lpstr">
      <vt:lpstr>Microsoft JhengHei Light</vt:lpstr>
      <vt:lpstr>Microsoft JhengHei UI</vt:lpstr>
      <vt:lpstr>ＭＳ Ｐゴシック</vt:lpstr>
      <vt:lpstr>ＭＳ Ｐゴシック</vt:lpstr>
      <vt:lpstr>Aharoni</vt:lpstr>
      <vt:lpstr>Arial</vt:lpstr>
      <vt:lpstr>Calibri Light</vt:lpstr>
      <vt:lpstr>Tahoma</vt:lpstr>
      <vt:lpstr>Tw Cen MT</vt:lpstr>
      <vt:lpstr>Tw Cen MT Condensed</vt:lpstr>
      <vt:lpstr>Design padrão</vt:lpstr>
      <vt:lpstr>Unity Codelab</vt:lpstr>
      <vt:lpstr>Criando um Novo Projeto</vt:lpstr>
      <vt:lpstr>Apresentação do PowerPoint</vt:lpstr>
      <vt:lpstr>Interface do Unity</vt:lpstr>
      <vt:lpstr>Criando nossa primeira Cena</vt:lpstr>
      <vt:lpstr>Objetos e suas Características</vt:lpstr>
      <vt:lpstr>Apresentação do PowerPoint</vt:lpstr>
      <vt:lpstr>Apresentação do PowerPoint</vt:lpstr>
      <vt:lpstr>Cinematografia Básica</vt:lpstr>
      <vt:lpstr>Iluminação Básica</vt:lpstr>
      <vt:lpstr>Pratica 1: Demonstração da Visão do Usuário</vt:lpstr>
      <vt:lpstr>Comportamento dos Objetos</vt:lpstr>
      <vt:lpstr>Comportamento dos Objetos</vt:lpstr>
      <vt:lpstr>Pratica 1: Demonstração da Física</vt:lpstr>
      <vt:lpstr>Programando a aplicação</vt:lpstr>
      <vt:lpstr>Interação com o Usuário</vt:lpstr>
      <vt:lpstr>Programando a Interação</vt:lpstr>
      <vt:lpstr>Apresentação do PowerPoint</vt:lpstr>
      <vt:lpstr>Interação Básica com o Usuário</vt:lpstr>
      <vt:lpstr>Programação Unity</vt:lpstr>
      <vt:lpstr>Interação Básica com o Usuário</vt:lpstr>
      <vt:lpstr>Pratica 1: Demonstração Final</vt:lpstr>
    </vt:vector>
  </TitlesOfParts>
  <Company>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sandra.viegas</dc:creator>
  <cp:lastModifiedBy>Flavio</cp:lastModifiedBy>
  <cp:revision>318</cp:revision>
  <dcterms:created xsi:type="dcterms:W3CDTF">2008-04-02T20:00:49Z</dcterms:created>
  <dcterms:modified xsi:type="dcterms:W3CDTF">2017-04-10T20:15:58Z</dcterms:modified>
</cp:coreProperties>
</file>