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0" r:id="rId6"/>
    <p:sldId id="281" r:id="rId7"/>
    <p:sldId id="282" r:id="rId8"/>
    <p:sldId id="283" r:id="rId9"/>
    <p:sldId id="287" r:id="rId10"/>
    <p:sldId id="288" r:id="rId11"/>
    <p:sldId id="289" r:id="rId12"/>
    <p:sldId id="290" r:id="rId13"/>
    <p:sldId id="292" r:id="rId14"/>
    <p:sldId id="293" r:id="rId15"/>
    <p:sldId id="294" r:id="rId16"/>
    <p:sldId id="304" r:id="rId17"/>
    <p:sldId id="296" r:id="rId18"/>
    <p:sldId id="300" r:id="rId19"/>
    <p:sldId id="302" r:id="rId20"/>
    <p:sldId id="306" r:id="rId21"/>
    <p:sldId id="303" r:id="rId22"/>
    <p:sldId id="285" r:id="rId23"/>
    <p:sldId id="286" r:id="rId24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0A1"/>
    <a:srgbClr val="9B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4660"/>
  </p:normalViewPr>
  <p:slideViewPr>
    <p:cSldViewPr showGuides="1">
      <p:cViewPr>
        <p:scale>
          <a:sx n="77" d="100"/>
          <a:sy n="77" d="100"/>
        </p:scale>
        <p:origin x="152" y="-24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29/09/2025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29/09/2025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57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7623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4736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2413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2661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6509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954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2170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976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27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819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482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54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12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647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13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362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681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18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CF9E3DC-7299-4B05-809A-5B49B2FE7AF9}" type="datetime1">
              <a:rPr lang="pt-BR" noProof="0" smtClean="0"/>
              <a:t>29/09/2025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AAB6E8-DECC-4374-9E89-4B608ECFE3D5}" type="datetime1">
              <a:rPr lang="pt-BR" noProof="0" smtClean="0"/>
              <a:t>29/09/2025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EE400E-D093-4D95-9BEC-411F2E346232}" type="datetime1">
              <a:rPr lang="pt-BR" noProof="0" smtClean="0"/>
              <a:t>29/09/2025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3CAA7E-3E75-44C8-A2C7-4C05D52B2FA1}" type="datetime1">
              <a:rPr lang="pt-BR" noProof="0" smtClean="0"/>
              <a:t>29/09/2025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CF2E68F-F985-4986-B024-0FC8C7AE2C1B}" type="datetime1">
              <a:rPr lang="pt-BR" noProof="0" smtClean="0"/>
              <a:t>29/09/2025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DA4F2-6A33-4AC7-8E78-BF93E4CA2325}" type="datetime1">
              <a:rPr lang="pt-BR" noProof="0" smtClean="0"/>
              <a:t>29/09/2025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ECF235-9052-434D-9210-E5F733C07A25}" type="datetime1">
              <a:rPr lang="pt-BR" noProof="0" smtClean="0"/>
              <a:t>29/09/2025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01FB55-4A16-41A5-BB72-289DDF81266B}" type="datetime1">
              <a:rPr lang="pt-BR" noProof="0" smtClean="0"/>
              <a:t>29/09/2025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E0E9FA-B55D-4813-98B8-D8C2B1295A53}" type="datetime1">
              <a:rPr lang="pt-BR" noProof="0" smtClean="0"/>
              <a:t>29/09/2025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8E7951-E498-47D1-BE16-2C63407A06A1}" type="datetime1">
              <a:rPr lang="pt-BR" noProof="0" smtClean="0"/>
              <a:t>29/09/2025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B6D5139B-774C-4260-8335-315AD6FC9ED3}" type="datetime1">
              <a:rPr lang="pt-BR" noProof="0" smtClean="0"/>
              <a:t>29/09/2025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Retâ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6" name="Conector re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20DFF7A9-BA36-411E-AE0E-59A71496C0E4}" type="datetime1">
              <a:rPr lang="pt-BR" noProof="0" smtClean="0"/>
              <a:t>29/09/2025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br.freepik.com/fotos/negoci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Equipe_03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</a:t>
            </a:fld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929606" y="1532942"/>
            <a:ext cx="8329612" cy="1116013"/>
          </a:xfrm>
        </p:spPr>
        <p:txBody>
          <a:bodyPr rtlCol="0"/>
          <a:lstStyle/>
          <a:p>
            <a:pPr rtl="0"/>
            <a:r>
              <a:rPr lang="pt-BR" sz="4000" dirty="0"/>
              <a:t>Trabalho de Conclusão de Curso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3742089" y="2925810"/>
            <a:ext cx="4704646" cy="595313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/>
              <a:t>Desenvolvimento de Sistemas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773F132-2576-42A4-A8E2-E8C85095DDF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FDEB2B5-B9EA-C075-0877-C27473274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0" name="Imagem 9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E4D00AAF-7372-1224-7834-8FDBA2C4F9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1D09122-4620-3F1A-69C8-80D230244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3" name="Fluxograma: Processo 12">
              <a:extLst>
                <a:ext uri="{FF2B5EF4-FFF2-40B4-BE49-F238E27FC236}">
                  <a16:creationId xmlns:a16="http://schemas.microsoft.com/office/drawing/2014/main" id="{0E915286-BE23-4956-88DA-86EBF808B417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luxograma: Processo 13">
              <a:extLst>
                <a:ext uri="{FF2B5EF4-FFF2-40B4-BE49-F238E27FC236}">
                  <a16:creationId xmlns:a16="http://schemas.microsoft.com/office/drawing/2014/main" id="{CB6A7877-8226-4B47-9164-83522AFE2D9C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luxograma: Processo 14">
              <a:extLst>
                <a:ext uri="{FF2B5EF4-FFF2-40B4-BE49-F238E27FC236}">
                  <a16:creationId xmlns:a16="http://schemas.microsoft.com/office/drawing/2014/main" id="{C29B5421-EFEC-4C19-81A5-CAB27AB8C37A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Equipe_03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10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045934" y="3050894"/>
            <a:ext cx="4680519" cy="1512168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Entregar pequenas partes do projeto rapidamente, ajustando sempre que necessário, com foco em colaboração e resultados.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06CF383-86BE-4807-90B1-358A5BECE709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00B1AEDC-7D96-4DE1-B8DF-DCD9B40C88B7}"/>
              </a:ext>
            </a:extLst>
          </p:cNvPr>
          <p:cNvSpPr txBox="1">
            <a:spLocks/>
          </p:cNvSpPr>
          <p:nvPr/>
        </p:nvSpPr>
        <p:spPr>
          <a:xfrm>
            <a:off x="1099566" y="1505762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40F2AE1-D35B-45F6-B403-7441794FAC0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97D918F-CC2B-42C3-AA79-7935C824C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DC19A36-0916-4BCB-AB5D-E7A2A48E1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8398C3D-8562-4F85-B4C6-86BBDA332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74A88B2-9B2F-46D6-AA77-38E50B00D999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1B5B00C-0D47-4611-81F3-7F90BB12AA5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C49A414-0956-4A38-BDDF-956BCCE78AE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8355D55-DB6E-432E-A134-7D13F5001EBD}"/>
              </a:ext>
            </a:extLst>
          </p:cNvPr>
          <p:cNvSpPr/>
          <p:nvPr/>
        </p:nvSpPr>
        <p:spPr>
          <a:xfrm>
            <a:off x="1059454" y="2517527"/>
            <a:ext cx="4738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Metodologia Utilizada foi o Scrum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7216F2-B448-45E6-8436-31B8779C71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6558" y="1925377"/>
            <a:ext cx="4393440" cy="335272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94C0A6B-28C9-4DC8-9EAE-62C4D3C2F602}"/>
              </a:ext>
            </a:extLst>
          </p:cNvPr>
          <p:cNvSpPr/>
          <p:nvPr/>
        </p:nvSpPr>
        <p:spPr>
          <a:xfrm>
            <a:off x="6310436" y="5373216"/>
            <a:ext cx="4536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chemeClr val="accent6">
                    <a:lumMod val="50000"/>
                  </a:schemeClr>
                </a:solidFill>
                <a:latin typeface="Quicksand-Regular"/>
              </a:rPr>
              <a:t>Foto: </a:t>
            </a:r>
            <a:r>
              <a:rPr lang="pt-BR" sz="800" dirty="0">
                <a:solidFill>
                  <a:schemeClr val="accent6">
                    <a:lumMod val="75000"/>
                  </a:schemeClr>
                </a:solidFill>
                <a:latin typeface="Quicksand-Regular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&lt;a </a:t>
            </a:r>
            <a:r>
              <a:rPr lang="pt-BR" sz="800" dirty="0" err="1">
                <a:solidFill>
                  <a:schemeClr val="accent6">
                    <a:lumMod val="75000"/>
                  </a:schemeClr>
                </a:solidFill>
                <a:latin typeface="Quicksand-Regular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href</a:t>
            </a:r>
            <a:r>
              <a:rPr lang="pt-BR" sz="800" dirty="0">
                <a:solidFill>
                  <a:schemeClr val="accent6">
                    <a:lumMod val="75000"/>
                  </a:schemeClr>
                </a:solidFill>
                <a:latin typeface="Quicksand-Regular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='https://br.freepik.com/fotos-vetores-</a:t>
            </a:r>
            <a:r>
              <a:rPr lang="pt-BR" sz="800" dirty="0" err="1">
                <a:solidFill>
                  <a:schemeClr val="accent6">
                    <a:lumMod val="75000"/>
                  </a:schemeClr>
                </a:solidFill>
                <a:latin typeface="Quicksand-Regular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gratis</a:t>
            </a:r>
            <a:r>
              <a:rPr lang="pt-BR" sz="800" dirty="0">
                <a:solidFill>
                  <a:schemeClr val="accent6">
                    <a:lumMod val="75000"/>
                  </a:schemeClr>
                </a:solidFill>
                <a:latin typeface="Quicksand-Regular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/backlog'&gt;Backlog vetor criado por </a:t>
            </a:r>
            <a:r>
              <a:rPr lang="pt-BR" sz="800" dirty="0" err="1">
                <a:solidFill>
                  <a:schemeClr val="accent6">
                    <a:lumMod val="75000"/>
                  </a:schemeClr>
                </a:solidFill>
                <a:latin typeface="Quicksand-Regular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pt-BR" sz="800" dirty="0">
                <a:solidFill>
                  <a:schemeClr val="accent6">
                    <a:lumMod val="75000"/>
                  </a:schemeClr>
                </a:solidFill>
                <a:latin typeface="Quicksand-Regular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br.freepik.com&lt;/a&gt;</a:t>
            </a:r>
            <a:r>
              <a:rPr lang="pt-BR" sz="800" dirty="0">
                <a:solidFill>
                  <a:schemeClr val="accent6">
                    <a:lumMod val="75000"/>
                  </a:schemeClr>
                </a:solidFill>
                <a:latin typeface="Quicksand-Regular"/>
              </a:rPr>
              <a:t> </a:t>
            </a:r>
            <a:endParaRPr lang="pt-BR" sz="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39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Equipe_03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11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125860" y="2200446"/>
            <a:ext cx="1822757" cy="365125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Tecnologias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06CF383-86BE-4807-90B1-358A5BECE709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00B1AEDC-7D96-4DE1-B8DF-DCD9B40C88B7}"/>
              </a:ext>
            </a:extLst>
          </p:cNvPr>
          <p:cNvSpPr txBox="1">
            <a:spLocks/>
          </p:cNvSpPr>
          <p:nvPr/>
        </p:nvSpPr>
        <p:spPr>
          <a:xfrm>
            <a:off x="1089494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40F2AE1-D35B-45F6-B403-7441794FAC0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97D918F-CC2B-42C3-AA79-7935C824C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DC19A36-0916-4BCB-AB5D-E7A2A48E1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8398C3D-8562-4F85-B4C6-86BBDA332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74A88B2-9B2F-46D6-AA77-38E50B00D999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1B5B00C-0D47-4611-81F3-7F90BB12AA5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C49A414-0956-4A38-BDDF-956BCCE78AE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F089F89C-65DB-4B1A-B56D-C65673B848C7}"/>
              </a:ext>
            </a:extLst>
          </p:cNvPr>
          <p:cNvSpPr/>
          <p:nvPr/>
        </p:nvSpPr>
        <p:spPr>
          <a:xfrm>
            <a:off x="1059766" y="2664678"/>
            <a:ext cx="4116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Utilizamos as seguintes Ferramentas: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1C2924C-EC15-4B6C-9C43-EAC79B11500B}"/>
              </a:ext>
            </a:extLst>
          </p:cNvPr>
          <p:cNvSpPr/>
          <p:nvPr/>
        </p:nvSpPr>
        <p:spPr>
          <a:xfrm>
            <a:off x="1188656" y="3133066"/>
            <a:ext cx="38346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Teams</a:t>
            </a:r>
          </a:p>
          <a:p>
            <a:pPr marL="285750" indent="-285750">
              <a:buFontTx/>
              <a:buChar char="-"/>
            </a:pPr>
            <a:r>
              <a:rPr lang="pt-BR" dirty="0"/>
              <a:t>Bloco de Notas</a:t>
            </a:r>
          </a:p>
          <a:p>
            <a:pPr marL="285750" indent="-285750">
              <a:buFontTx/>
              <a:buChar char="-"/>
            </a:pPr>
            <a:r>
              <a:rPr lang="pt-BR" dirty="0"/>
              <a:t>WhatsApp</a:t>
            </a:r>
          </a:p>
          <a:p>
            <a:pPr marL="285750" indent="-285750">
              <a:buFontTx/>
              <a:buChar char="-"/>
            </a:pPr>
            <a:r>
              <a:rPr lang="pt-BR" dirty="0"/>
              <a:t>Google</a:t>
            </a:r>
          </a:p>
          <a:p>
            <a:pPr marL="285750" indent="-285750">
              <a:buFontTx/>
              <a:buChar char="-"/>
            </a:pPr>
            <a:r>
              <a:rPr lang="pt-BR" dirty="0"/>
              <a:t>GitHub</a:t>
            </a:r>
          </a:p>
          <a:p>
            <a:pPr marL="285750" indent="-285750">
              <a:buFontTx/>
              <a:buChar char="-"/>
            </a:pPr>
            <a:r>
              <a:rPr lang="pt-BR" dirty="0"/>
              <a:t>Word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0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Equipe_03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12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040331" y="1703916"/>
            <a:ext cx="3709385" cy="399626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Requisitos Funcionais</a:t>
            </a:r>
          </a:p>
          <a:p>
            <a:endParaRPr lang="pt-BR" sz="20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06CF383-86BE-4807-90B1-358A5BECE709}"/>
              </a:ext>
            </a:extLst>
          </p:cNvPr>
          <p:cNvSpPr txBox="1">
            <a:spLocks/>
          </p:cNvSpPr>
          <p:nvPr/>
        </p:nvSpPr>
        <p:spPr>
          <a:xfrm>
            <a:off x="1056743" y="587869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00B1AEDC-7D96-4DE1-B8DF-DCD9B40C88B7}"/>
              </a:ext>
            </a:extLst>
          </p:cNvPr>
          <p:cNvSpPr txBox="1">
            <a:spLocks/>
          </p:cNvSpPr>
          <p:nvPr/>
        </p:nvSpPr>
        <p:spPr>
          <a:xfrm>
            <a:off x="1099566" y="123898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40F2AE1-D35B-45F6-B403-7441794FAC0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97D918F-CC2B-42C3-AA79-7935C824C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DC19A36-0916-4BCB-AB5D-E7A2A48E1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8398C3D-8562-4F85-B4C6-86BBDA332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74A88B2-9B2F-46D6-AA77-38E50B00D999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1B5B00C-0D47-4611-81F3-7F90BB12AA5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C49A414-0956-4A38-BDDF-956BCCE78AE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7454690B-DC62-4DED-9CEB-2448A1AE9FB6}"/>
              </a:ext>
            </a:extLst>
          </p:cNvPr>
          <p:cNvSpPr/>
          <p:nvPr/>
        </p:nvSpPr>
        <p:spPr>
          <a:xfrm>
            <a:off x="1341884" y="2580531"/>
            <a:ext cx="45723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8938288-91F7-4BAA-9A23-BDCB23D5CB27}"/>
              </a:ext>
            </a:extLst>
          </p:cNvPr>
          <p:cNvSpPr/>
          <p:nvPr/>
        </p:nvSpPr>
        <p:spPr>
          <a:xfrm>
            <a:off x="1056743" y="2212539"/>
            <a:ext cx="5184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Lista de Requisitos funcionais (oque o sistema vai executar):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E64A06-6A67-4330-985A-57295BB500B2}"/>
              </a:ext>
            </a:extLst>
          </p:cNvPr>
          <p:cNvSpPr/>
          <p:nvPr/>
        </p:nvSpPr>
        <p:spPr>
          <a:xfrm>
            <a:off x="1040331" y="2996952"/>
            <a:ext cx="54760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-Prover uma tela de cadastro de usuário;</a:t>
            </a:r>
          </a:p>
          <a:p>
            <a:r>
              <a:rPr lang="pt-BR" sz="1200" dirty="0"/>
              <a:t>-Prover uma tela de login de usuário;</a:t>
            </a:r>
          </a:p>
          <a:p>
            <a:r>
              <a:rPr lang="pt-BR" sz="1200" dirty="0"/>
              <a:t>-Prover uma forma de recuperar a senha através do e-mail;</a:t>
            </a:r>
          </a:p>
          <a:p>
            <a:r>
              <a:rPr lang="pt-BR" sz="1200" dirty="0"/>
              <a:t>-Prover uma tela para exibir seu perfil;</a:t>
            </a:r>
          </a:p>
          <a:p>
            <a:r>
              <a:rPr lang="pt-BR" sz="1200" dirty="0"/>
              <a:t>-Prover relatório de medicamentos;</a:t>
            </a:r>
          </a:p>
          <a:p>
            <a:r>
              <a:rPr lang="pt-BR" sz="1200" dirty="0"/>
              <a:t>-Prover telas para marcar consultas;</a:t>
            </a:r>
          </a:p>
          <a:p>
            <a:r>
              <a:rPr lang="pt-BR" sz="1200" dirty="0"/>
              <a:t>-Emitir telas para revisar consultas;</a:t>
            </a:r>
          </a:p>
          <a:p>
            <a:r>
              <a:rPr lang="pt-BR" sz="1200" dirty="0"/>
              <a:t>-Emitir alertas usando notificações; </a:t>
            </a:r>
          </a:p>
          <a:p>
            <a:r>
              <a:rPr lang="pt-BR" sz="1200" dirty="0"/>
              <a:t>-Prover uma tela para agendar exames e consultas;</a:t>
            </a:r>
          </a:p>
          <a:p>
            <a:r>
              <a:rPr lang="pt-BR" sz="1200" dirty="0"/>
              <a:t>-Exibir uma tela com o histórico de exames médicos;</a:t>
            </a:r>
          </a:p>
          <a:p>
            <a:r>
              <a:rPr lang="pt-BR" sz="1200" dirty="0"/>
              <a:t>-Prover uma leitura usando vozes pré-definidas;</a:t>
            </a:r>
          </a:p>
          <a:p>
            <a:r>
              <a:rPr lang="pt-BR" sz="1200" dirty="0"/>
              <a:t>-Prover uma tela de contato com medico;</a:t>
            </a:r>
          </a:p>
          <a:p>
            <a:r>
              <a:rPr lang="pt-BR" sz="1200" dirty="0"/>
              <a:t>-Prover um botão de ajuda (conexão com bombeiros/delegacia/hospitais);</a:t>
            </a:r>
          </a:p>
          <a:p>
            <a:r>
              <a:rPr lang="pt-BR" sz="1200" dirty="0"/>
              <a:t>-Prover uma área de contato dos familiares com os médicos;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7D6BFA7-1FB2-4A17-B246-D67D083C4AA7}"/>
              </a:ext>
            </a:extLst>
          </p:cNvPr>
          <p:cNvSpPr/>
          <p:nvPr/>
        </p:nvSpPr>
        <p:spPr>
          <a:xfrm>
            <a:off x="6958509" y="2237286"/>
            <a:ext cx="388843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-Prover uma tela de cadastro de usuário;</a:t>
            </a:r>
          </a:p>
          <a:p>
            <a:r>
              <a:rPr lang="pt-BR" sz="1200" dirty="0"/>
              <a:t>-Prover uma tela de login de usuário;</a:t>
            </a:r>
          </a:p>
          <a:p>
            <a:r>
              <a:rPr lang="pt-BR" sz="1200" dirty="0"/>
              <a:t>-Prover uma forma de recuperar a senha através do e-mail;</a:t>
            </a:r>
          </a:p>
          <a:p>
            <a:r>
              <a:rPr lang="pt-BR" sz="1200" dirty="0"/>
              <a:t>-Prover uma tela para exibir seu perfil;</a:t>
            </a:r>
          </a:p>
          <a:p>
            <a:r>
              <a:rPr lang="pt-BR" sz="1200" dirty="0"/>
              <a:t>-Prover relatório de medicamentos;</a:t>
            </a:r>
          </a:p>
          <a:p>
            <a:r>
              <a:rPr lang="pt-BR" sz="1200" dirty="0"/>
              <a:t>-Prover telas para marcar consultas;</a:t>
            </a:r>
          </a:p>
          <a:p>
            <a:r>
              <a:rPr lang="pt-BR" sz="1200" dirty="0"/>
              <a:t>-Emitir telas para revisar consultas;</a:t>
            </a:r>
          </a:p>
          <a:p>
            <a:r>
              <a:rPr lang="pt-BR" sz="1200" dirty="0"/>
              <a:t>-Emitir alertas usando notificações; </a:t>
            </a:r>
          </a:p>
          <a:p>
            <a:r>
              <a:rPr lang="pt-BR" sz="1200" dirty="0"/>
              <a:t>-Prover uma tela para agendar exames e consultas;</a:t>
            </a:r>
          </a:p>
          <a:p>
            <a:r>
              <a:rPr lang="pt-BR" sz="1200" dirty="0"/>
              <a:t>-Exibir uma tela com o histórico de exames médicos;</a:t>
            </a:r>
          </a:p>
          <a:p>
            <a:r>
              <a:rPr lang="pt-BR" sz="1200" dirty="0"/>
              <a:t>-Prover uma leitura usando vozes pré-definidas;</a:t>
            </a:r>
          </a:p>
          <a:p>
            <a:r>
              <a:rPr lang="pt-BR" sz="1200" dirty="0"/>
              <a:t>-Prover uma tela de contato com medico;</a:t>
            </a:r>
          </a:p>
          <a:p>
            <a:r>
              <a:rPr lang="pt-BR" sz="1200" dirty="0"/>
              <a:t>-Prover um botão de ajuda (conexão com bombeiros/delegacia/hospitais);</a:t>
            </a:r>
          </a:p>
          <a:p>
            <a:r>
              <a:rPr lang="pt-BR" sz="1200" dirty="0"/>
              <a:t>-Prover uma área de contato dos familiares com os médicos;</a:t>
            </a:r>
          </a:p>
        </p:txBody>
      </p:sp>
    </p:spTree>
    <p:extLst>
      <p:ext uri="{BB962C8B-B14F-4D97-AF65-F5344CB8AC3E}">
        <p14:creationId xmlns:p14="http://schemas.microsoft.com/office/powerpoint/2010/main" val="192803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Equipe_03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13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040331" y="1703916"/>
            <a:ext cx="3709385" cy="399626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Requisitos Não Funcionais</a:t>
            </a:r>
          </a:p>
          <a:p>
            <a:endParaRPr lang="pt-BR" sz="20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06CF383-86BE-4807-90B1-358A5BECE709}"/>
              </a:ext>
            </a:extLst>
          </p:cNvPr>
          <p:cNvSpPr txBox="1">
            <a:spLocks/>
          </p:cNvSpPr>
          <p:nvPr/>
        </p:nvSpPr>
        <p:spPr>
          <a:xfrm>
            <a:off x="1056743" y="587869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00B1AEDC-7D96-4DE1-B8DF-DCD9B40C88B7}"/>
              </a:ext>
            </a:extLst>
          </p:cNvPr>
          <p:cNvSpPr txBox="1">
            <a:spLocks/>
          </p:cNvSpPr>
          <p:nvPr/>
        </p:nvSpPr>
        <p:spPr>
          <a:xfrm>
            <a:off x="1099566" y="1241188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40F2AE1-D35B-45F6-B403-7441794FAC0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97D918F-CC2B-42C3-AA79-7935C824C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DC19A36-0916-4BCB-AB5D-E7A2A48E1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8398C3D-8562-4F85-B4C6-86BBDA332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74A88B2-9B2F-46D6-AA77-38E50B00D999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1B5B00C-0D47-4611-81F3-7F90BB12AA5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C49A414-0956-4A38-BDDF-956BCCE78AE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7454690B-DC62-4DED-9CEB-2448A1AE9FB6}"/>
              </a:ext>
            </a:extLst>
          </p:cNvPr>
          <p:cNvSpPr/>
          <p:nvPr/>
        </p:nvSpPr>
        <p:spPr>
          <a:xfrm>
            <a:off x="1341884" y="2580531"/>
            <a:ext cx="45723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8938288-91F7-4BAA-9A23-BDCB23D5CB27}"/>
              </a:ext>
            </a:extLst>
          </p:cNvPr>
          <p:cNvSpPr/>
          <p:nvPr/>
        </p:nvSpPr>
        <p:spPr>
          <a:xfrm>
            <a:off x="1059134" y="2237286"/>
            <a:ext cx="5536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Lista de Requisitos Não funcionais (oque o sistema vai executar):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BE64A06-6A67-4330-985A-57295BB500B2}"/>
              </a:ext>
            </a:extLst>
          </p:cNvPr>
          <p:cNvSpPr/>
          <p:nvPr/>
        </p:nvSpPr>
        <p:spPr>
          <a:xfrm>
            <a:off x="1040331" y="3033827"/>
            <a:ext cx="52701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-O aplicativo deve prover uma segurança funcional;</a:t>
            </a:r>
          </a:p>
          <a:p>
            <a:r>
              <a:rPr lang="pt-BR" sz="1200" dirty="0"/>
              <a:t>-O aplicativo deve prover opções de Acessibilidade (Fontes maiores, Contraste baixo);</a:t>
            </a:r>
          </a:p>
          <a:p>
            <a:r>
              <a:rPr lang="pt-BR" sz="1200" dirty="0"/>
              <a:t>-O aplicativo deve prover informações sobre o paciente;</a:t>
            </a:r>
          </a:p>
          <a:p>
            <a:r>
              <a:rPr lang="pt-BR" sz="1200" dirty="0"/>
              <a:t>-O aplicativo deve prover uma tela simples e de fácil manuseio;</a:t>
            </a:r>
          </a:p>
          <a:p>
            <a:r>
              <a:rPr lang="pt-BR" sz="1200" dirty="0"/>
              <a:t>-O aplicativo deve prover compatibilidade com outros modelos de celulares;</a:t>
            </a:r>
          </a:p>
          <a:p>
            <a:r>
              <a:rPr lang="pt-BR" sz="1200" dirty="0"/>
              <a:t>-O aplicativo deve prover se adequar ao perfil do usuário;</a:t>
            </a:r>
          </a:p>
          <a:p>
            <a:r>
              <a:rPr lang="pt-BR" sz="1200" dirty="0"/>
              <a:t>-O aplicativo deve prover a mudanças nas suas informações;</a:t>
            </a:r>
          </a:p>
          <a:p>
            <a:r>
              <a:rPr lang="pt-BR" sz="1200" dirty="0"/>
              <a:t>-O aplicativo deve prover uma área de suporte para duvidas(por meio de telefone e redes sociais);</a:t>
            </a:r>
          </a:p>
          <a:p>
            <a:r>
              <a:rPr lang="pt-BR" sz="1200" dirty="0"/>
              <a:t>-O aplicativo deve prover uma área com suporte 24 horas;</a:t>
            </a:r>
          </a:p>
          <a:p>
            <a:r>
              <a:rPr lang="pt-BR" sz="1200" dirty="0"/>
              <a:t>-O aplicativo deve ser otimizado.</a:t>
            </a:r>
          </a:p>
          <a:p>
            <a:endParaRPr lang="pt-BR" sz="1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7D6BFA7-1FB2-4A17-B246-D67D083C4AA7}"/>
              </a:ext>
            </a:extLst>
          </p:cNvPr>
          <p:cNvSpPr/>
          <p:nvPr/>
        </p:nvSpPr>
        <p:spPr>
          <a:xfrm>
            <a:off x="6593186" y="2580531"/>
            <a:ext cx="42537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-O aplicativo deve suportar múltiplos usuários simultaneamente sem queda de desempenho.</a:t>
            </a:r>
          </a:p>
          <a:p>
            <a:r>
              <a:rPr lang="pt-BR" sz="1200" dirty="0"/>
              <a:t>-O aplicativo deve criptografar os dados pessoais e médicos do usuário.</a:t>
            </a:r>
          </a:p>
          <a:p>
            <a:r>
              <a:rPr lang="pt-BR" sz="1200" dirty="0"/>
              <a:t>-O aplicativo deve permitir navegação intuitiva.</a:t>
            </a:r>
          </a:p>
          <a:p>
            <a:r>
              <a:rPr lang="pt-BR" sz="1200" dirty="0"/>
              <a:t>-O aplicativo deve prover feedback visual ou sonoro em ações importantes (ex.: confirmação de agendamento).</a:t>
            </a:r>
          </a:p>
          <a:p>
            <a:r>
              <a:rPr lang="pt-BR" sz="1200" dirty="0"/>
              <a:t>-O sistema deve funcionar 24/7.</a:t>
            </a:r>
          </a:p>
          <a:p>
            <a:r>
              <a:rPr lang="pt-BR" sz="1200" dirty="0"/>
              <a:t>-O aplicativo deve ser compatível com as últimas três versões principais de Android e iOS.</a:t>
            </a:r>
          </a:p>
          <a:p>
            <a:r>
              <a:rPr lang="pt-BR" sz="1200" dirty="0"/>
              <a:t>-O site deve ser compatível com os principais navegadores.</a:t>
            </a:r>
          </a:p>
          <a:p>
            <a:r>
              <a:rPr lang="pt-BR" sz="1200" dirty="0"/>
              <a:t>-O aplicativo deve adaptar automaticamente o layout a diferentes tamanhos de tela (responsivo).</a:t>
            </a:r>
          </a:p>
          <a:p>
            <a:r>
              <a:rPr lang="pt-BR" sz="1200" dirty="0"/>
              <a:t>-O aplicativo deve permitir atualizações automáticas sem perda de dados do usuário.</a:t>
            </a:r>
          </a:p>
          <a:p>
            <a:r>
              <a:rPr lang="pt-BR" sz="1200" dirty="0"/>
              <a:t>-O aplicativo deve informar o usuário sobre o uso de seus dados pessoais de forma clara e objetiva.</a:t>
            </a:r>
          </a:p>
        </p:txBody>
      </p:sp>
    </p:spTree>
    <p:extLst>
      <p:ext uri="{BB962C8B-B14F-4D97-AF65-F5344CB8AC3E}">
        <p14:creationId xmlns:p14="http://schemas.microsoft.com/office/powerpoint/2010/main" val="141527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Equipe_03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14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125860" y="2237286"/>
            <a:ext cx="7175085" cy="1872208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Protótipos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06CF383-86BE-4807-90B1-358A5BECE709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00B1AEDC-7D96-4DE1-B8DF-DCD9B40C88B7}"/>
              </a:ext>
            </a:extLst>
          </p:cNvPr>
          <p:cNvSpPr txBox="1">
            <a:spLocks/>
          </p:cNvSpPr>
          <p:nvPr/>
        </p:nvSpPr>
        <p:spPr>
          <a:xfrm>
            <a:off x="1099566" y="1486339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40F2AE1-D35B-45F6-B403-7441794FAC0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97D918F-CC2B-42C3-AA79-7935C824C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DC19A36-0916-4BCB-AB5D-E7A2A48E1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8398C3D-8562-4F85-B4C6-86BBDA332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74A88B2-9B2F-46D6-AA77-38E50B00D999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1B5B00C-0D47-4611-81F3-7F90BB12AA5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C49A414-0956-4A38-BDDF-956BCCE78AE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2534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Equipe_03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15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125860" y="2237286"/>
            <a:ext cx="7175085" cy="1872208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Pesquisas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06CF383-86BE-4807-90B1-358A5BECE709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00B1AEDC-7D96-4DE1-B8DF-DCD9B40C88B7}"/>
              </a:ext>
            </a:extLst>
          </p:cNvPr>
          <p:cNvSpPr txBox="1">
            <a:spLocks/>
          </p:cNvSpPr>
          <p:nvPr/>
        </p:nvSpPr>
        <p:spPr>
          <a:xfrm>
            <a:off x="1108607" y="150151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40F2AE1-D35B-45F6-B403-7441794FAC0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97D918F-CC2B-42C3-AA79-7935C824C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DC19A36-0916-4BCB-AB5D-E7A2A48E1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8398C3D-8562-4F85-B4C6-86BBDA332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74A88B2-9B2F-46D6-AA77-38E50B00D999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1B5B00C-0D47-4611-81F3-7F90BB12AA5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C49A414-0956-4A38-BDDF-956BCCE78AE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7194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Equipe_03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16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125860" y="2237286"/>
            <a:ext cx="7175085" cy="1872208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Hard Skills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06CF383-86BE-4807-90B1-358A5BECE709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00B1AEDC-7D96-4DE1-B8DF-DCD9B40C88B7}"/>
              </a:ext>
            </a:extLst>
          </p:cNvPr>
          <p:cNvSpPr txBox="1">
            <a:spLocks/>
          </p:cNvSpPr>
          <p:nvPr/>
        </p:nvSpPr>
        <p:spPr>
          <a:xfrm>
            <a:off x="1099566" y="1486339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40F2AE1-D35B-45F6-B403-7441794FAC0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97D918F-CC2B-42C3-AA79-7935C824C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DC19A36-0916-4BCB-AB5D-E7A2A48E1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8398C3D-8562-4F85-B4C6-86BBDA332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74A88B2-9B2F-46D6-AA77-38E50B00D999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1B5B00C-0D47-4611-81F3-7F90BB12AA5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C49A414-0956-4A38-BDDF-956BCCE78AE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3D6A16B1-EEDA-4424-B40E-C3888EB4AC45}"/>
              </a:ext>
            </a:extLst>
          </p:cNvPr>
          <p:cNvSpPr/>
          <p:nvPr/>
        </p:nvSpPr>
        <p:spPr>
          <a:xfrm>
            <a:off x="1053852" y="2814694"/>
            <a:ext cx="22322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Raí de Vicencio Meneghini: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F8DC2B7-A68B-415A-AB81-D21853221266}"/>
              </a:ext>
            </a:extLst>
          </p:cNvPr>
          <p:cNvSpPr/>
          <p:nvPr/>
        </p:nvSpPr>
        <p:spPr>
          <a:xfrm>
            <a:off x="3373148" y="2818716"/>
            <a:ext cx="2361224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Flavio Henrique da Costa Silva: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3591374-5DD7-4F6B-88F9-08E1A4D63719}"/>
              </a:ext>
            </a:extLst>
          </p:cNvPr>
          <p:cNvSpPr/>
          <p:nvPr/>
        </p:nvSpPr>
        <p:spPr>
          <a:xfrm>
            <a:off x="5961650" y="2822738"/>
            <a:ext cx="2148986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Julia Tenorio Alves Miranda: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70F54D8-71FF-4FCB-91F0-7B65F474A1D9}"/>
              </a:ext>
            </a:extLst>
          </p:cNvPr>
          <p:cNvSpPr/>
          <p:nvPr/>
        </p:nvSpPr>
        <p:spPr>
          <a:xfrm>
            <a:off x="8210576" y="2822738"/>
            <a:ext cx="256435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Vinicius Matos dos Santos Carlos: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47612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Equipe_03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17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125860" y="2237286"/>
            <a:ext cx="7175085" cy="1872208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Soft Skills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06CF383-86BE-4807-90B1-358A5BECE709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00B1AEDC-7D96-4DE1-B8DF-DCD9B40C88B7}"/>
              </a:ext>
            </a:extLst>
          </p:cNvPr>
          <p:cNvSpPr txBox="1">
            <a:spLocks/>
          </p:cNvSpPr>
          <p:nvPr/>
        </p:nvSpPr>
        <p:spPr>
          <a:xfrm>
            <a:off x="1104350" y="1509891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40F2AE1-D35B-45F6-B403-7441794FAC0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97D918F-CC2B-42C3-AA79-7935C824C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DC19A36-0916-4BCB-AB5D-E7A2A48E1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8398C3D-8562-4F85-B4C6-86BBDA332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74A88B2-9B2F-46D6-AA77-38E50B00D999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1B5B00C-0D47-4611-81F3-7F90BB12AA5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C49A414-0956-4A38-BDDF-956BCCE78AE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3D6A16B1-EEDA-4424-B40E-C3888EB4AC45}"/>
              </a:ext>
            </a:extLst>
          </p:cNvPr>
          <p:cNvSpPr/>
          <p:nvPr/>
        </p:nvSpPr>
        <p:spPr>
          <a:xfrm>
            <a:off x="1053852" y="2814694"/>
            <a:ext cx="223224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Raí de Vicencio Meneghini: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F8DC2B7-A68B-415A-AB81-D21853221266}"/>
              </a:ext>
            </a:extLst>
          </p:cNvPr>
          <p:cNvSpPr/>
          <p:nvPr/>
        </p:nvSpPr>
        <p:spPr>
          <a:xfrm>
            <a:off x="3373148" y="2818716"/>
            <a:ext cx="2361224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Flavio Henrique da Costa Silva: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3591374-5DD7-4F6B-88F9-08E1A4D63719}"/>
              </a:ext>
            </a:extLst>
          </p:cNvPr>
          <p:cNvSpPr/>
          <p:nvPr/>
        </p:nvSpPr>
        <p:spPr>
          <a:xfrm>
            <a:off x="5961650" y="2822738"/>
            <a:ext cx="2148986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Julia Tenorio Alves Miranda: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70F54D8-71FF-4FCB-91F0-7B65F474A1D9}"/>
              </a:ext>
            </a:extLst>
          </p:cNvPr>
          <p:cNvSpPr/>
          <p:nvPr/>
        </p:nvSpPr>
        <p:spPr>
          <a:xfrm>
            <a:off x="8210576" y="2822738"/>
            <a:ext cx="256435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Vinicius Matos dos Santos Carlos: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9124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Equipe_03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18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125860" y="2237286"/>
            <a:ext cx="7175085" cy="1872208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Conclusão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06CF383-86BE-4807-90B1-358A5BECE709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00B1AEDC-7D96-4DE1-B8DF-DCD9B40C88B7}"/>
              </a:ext>
            </a:extLst>
          </p:cNvPr>
          <p:cNvSpPr txBox="1">
            <a:spLocks/>
          </p:cNvSpPr>
          <p:nvPr/>
        </p:nvSpPr>
        <p:spPr>
          <a:xfrm>
            <a:off x="1099566" y="1486339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40F2AE1-D35B-45F6-B403-7441794FAC0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97D918F-CC2B-42C3-AA79-7935C824C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DC19A36-0916-4BCB-AB5D-E7A2A48E1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8398C3D-8562-4F85-B4C6-86BBDA332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74A88B2-9B2F-46D6-AA77-38E50B00D999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1B5B00C-0D47-4611-81F3-7F90BB12AA5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C49A414-0956-4A38-BDDF-956BCCE78AE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5983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Equipe_03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19</a:t>
            </a:fld>
            <a:endParaRPr lang="pt-BR" noProof="0" dirty="0"/>
          </a:p>
        </p:txBody>
      </p:sp>
      <p:sp>
        <p:nvSpPr>
          <p:cNvPr id="4" name="Espaço reservado para conteúdo 13">
            <a:extLst>
              <a:ext uri="{FF2B5EF4-FFF2-40B4-BE49-F238E27FC236}">
                <a16:creationId xmlns:a16="http://schemas.microsoft.com/office/drawing/2014/main" id="{AB0CC641-942F-A979-7A76-A06B319BECB6}"/>
              </a:ext>
            </a:extLst>
          </p:cNvPr>
          <p:cNvSpPr txBox="1">
            <a:spLocks/>
          </p:cNvSpPr>
          <p:nvPr/>
        </p:nvSpPr>
        <p:spPr>
          <a:xfrm>
            <a:off x="1125860" y="2537492"/>
            <a:ext cx="8389408" cy="187220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2000"/>
              <a:t>Agradecimentos</a:t>
            </a:r>
            <a:endParaRPr lang="pt-BR" sz="20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514D7A4-9A04-43AB-AD03-868BD45DCCF2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AC38096E-FFB0-4096-B718-5B106E0333EE}"/>
              </a:ext>
            </a:extLst>
          </p:cNvPr>
          <p:cNvSpPr txBox="1">
            <a:spLocks/>
          </p:cNvSpPr>
          <p:nvPr/>
        </p:nvSpPr>
        <p:spPr>
          <a:xfrm>
            <a:off x="1099566" y="153034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A97FB09-1084-4F0F-803A-2D806B2CEBE9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3D13102-6025-47F5-B0E3-8AA22C456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ED3CCA74-9EB9-45A6-82E7-C6D1339293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26FB451F-AAAA-4CC2-A23A-20EBF3FCD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396D40AF-A43F-48E1-A329-DA9B0CC8B358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465F844C-49EC-4E27-9085-12E7654109C1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A8007038-1DB0-49B4-98E3-5989F3E512D2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1712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Equipe_03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</a:t>
            </a:fld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053852" y="836712"/>
            <a:ext cx="6397054" cy="731260"/>
          </a:xfrm>
        </p:spPr>
        <p:txBody>
          <a:bodyPr rtlCol="0">
            <a:normAutofit/>
          </a:bodyPr>
          <a:lstStyle/>
          <a:p>
            <a:pPr rtl="0"/>
            <a:r>
              <a:rPr lang="pt-BR" sz="3200" dirty="0"/>
              <a:t>Trabalho de Conclusão de Curso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116797" y="1506026"/>
            <a:ext cx="3969503" cy="59531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000" dirty="0"/>
              <a:t>Desenvolvimento de Sistemas</a:t>
            </a:r>
          </a:p>
        </p:txBody>
      </p:sp>
      <p:sp>
        <p:nvSpPr>
          <p:cNvPr id="4" name="Espaço reservado para conteúdo 13">
            <a:extLst>
              <a:ext uri="{FF2B5EF4-FFF2-40B4-BE49-F238E27FC236}">
                <a16:creationId xmlns:a16="http://schemas.microsoft.com/office/drawing/2014/main" id="{49246EFC-B76B-4F23-B7D8-9CEB9EDD4763}"/>
              </a:ext>
            </a:extLst>
          </p:cNvPr>
          <p:cNvSpPr txBox="1">
            <a:spLocks/>
          </p:cNvSpPr>
          <p:nvPr/>
        </p:nvSpPr>
        <p:spPr>
          <a:xfrm>
            <a:off x="1125860" y="2966035"/>
            <a:ext cx="8275777" cy="19031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Curso</a:t>
            </a:r>
            <a:r>
              <a:rPr lang="pt-BR" sz="2000" dirty="0"/>
              <a:t>: Técnico em Desenvolvimento de Sistemas </a:t>
            </a:r>
          </a:p>
          <a:p>
            <a:r>
              <a:rPr lang="pt-BR" sz="2000" b="1" dirty="0"/>
              <a:t>Trimestre: 2</a:t>
            </a:r>
            <a:r>
              <a:rPr lang="pt-BR" sz="2000" dirty="0"/>
              <a:t>º de 2025</a:t>
            </a:r>
          </a:p>
          <a:p>
            <a:r>
              <a:rPr lang="pt-BR" sz="2000" b="1" dirty="0"/>
              <a:t>Metodologia</a:t>
            </a:r>
            <a:r>
              <a:rPr lang="pt-BR" sz="2000" dirty="0"/>
              <a:t>: Metodologias Ágeis - Scrum</a:t>
            </a:r>
          </a:p>
          <a:p>
            <a:r>
              <a:rPr lang="pt-BR" sz="2000" b="1" dirty="0"/>
              <a:t>Professor Orientador</a:t>
            </a:r>
            <a:r>
              <a:rPr lang="pt-BR" sz="2000" dirty="0"/>
              <a:t>: Paulo Rogério Neves de Oliveira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B085A15-3FDB-4D33-BBA4-BA6DDD00F827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FF7345E4-EC70-4C4E-9C82-E9A7574E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4" name="Imagem 13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5416457-33D5-4EDA-B7F7-F2E570107B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793F2D4A-1208-4EE0-AD80-2E0861402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6" name="Fluxograma: Processo 15">
              <a:extLst>
                <a:ext uri="{FF2B5EF4-FFF2-40B4-BE49-F238E27FC236}">
                  <a16:creationId xmlns:a16="http://schemas.microsoft.com/office/drawing/2014/main" id="{BC78F85F-5C9F-4B1E-824A-8F302803B524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luxograma: Processo 16">
              <a:extLst>
                <a:ext uri="{FF2B5EF4-FFF2-40B4-BE49-F238E27FC236}">
                  <a16:creationId xmlns:a16="http://schemas.microsoft.com/office/drawing/2014/main" id="{D2DCE38F-73AB-44CA-AB11-683EF58E8E3A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26B3703C-0470-4933-A868-9F2EF56DF9B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7282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Equipe_03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20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125860" y="2537492"/>
            <a:ext cx="9685552" cy="187220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2000"/>
              <a:t>Referências</a:t>
            </a:r>
            <a:endParaRPr lang="pt-BR" sz="20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116797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855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Equipe_03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3</a:t>
            </a:fld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053852" y="836712"/>
            <a:ext cx="6397054" cy="731260"/>
          </a:xfrm>
        </p:spPr>
        <p:txBody>
          <a:bodyPr rtlCol="0">
            <a:normAutofit/>
          </a:bodyPr>
          <a:lstStyle/>
          <a:p>
            <a:pPr rtl="0"/>
            <a:r>
              <a:rPr lang="pt-BR" sz="2400" b="1" dirty="0"/>
              <a:t>Trabalho de Conclusão de Curso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116797" y="1506026"/>
            <a:ext cx="3969503" cy="59531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1800" dirty="0"/>
              <a:t>Desenvolvimento de Sistemas</a:t>
            </a:r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E3267D9C-182E-5F94-2C06-BCBD4BA751EE}"/>
              </a:ext>
            </a:extLst>
          </p:cNvPr>
          <p:cNvSpPr txBox="1">
            <a:spLocks/>
          </p:cNvSpPr>
          <p:nvPr/>
        </p:nvSpPr>
        <p:spPr>
          <a:xfrm>
            <a:off x="1125860" y="2564903"/>
            <a:ext cx="7165272" cy="34563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2200" dirty="0"/>
              <a:t>Equipe_03</a:t>
            </a:r>
          </a:p>
          <a:p>
            <a:pPr marL="0" indent="0">
              <a:buFont typeface="Euphemia" pitchFamily="34" charset="0"/>
              <a:buNone/>
            </a:pPr>
            <a:endParaRPr lang="pt-BR" sz="2200" dirty="0"/>
          </a:p>
          <a:p>
            <a:r>
              <a:rPr lang="pt-BR" sz="1900" dirty="0"/>
              <a:t>Raí de Vicencio Meneghini</a:t>
            </a:r>
          </a:p>
          <a:p>
            <a:r>
              <a:rPr lang="pt-BR" sz="1900" dirty="0"/>
              <a:t>Flavio Henrique da Costa Silva</a:t>
            </a:r>
          </a:p>
          <a:p>
            <a:r>
              <a:rPr lang="pt-BR" sz="1900" dirty="0"/>
              <a:t>Julia Tenorio Alves Miranda</a:t>
            </a:r>
          </a:p>
          <a:p>
            <a:r>
              <a:rPr lang="pt-BR" sz="1900" dirty="0"/>
              <a:t>Vinicius Matos dos Santos Carlos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D6A6A2A-77C5-4862-B36C-2CBB8072543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A8A43CE-C42B-46F4-BAA7-F13EB0F1E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4" name="Imagem 13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FD3683B-E985-4DBF-936E-ECFBEB1A4D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36D65D2-A504-412A-8D99-409A8F395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6" name="Fluxograma: Processo 15">
              <a:extLst>
                <a:ext uri="{FF2B5EF4-FFF2-40B4-BE49-F238E27FC236}">
                  <a16:creationId xmlns:a16="http://schemas.microsoft.com/office/drawing/2014/main" id="{E6EFDE81-375D-46A2-9305-B22A016B8CF8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luxograma: Processo 16">
              <a:extLst>
                <a:ext uri="{FF2B5EF4-FFF2-40B4-BE49-F238E27FC236}">
                  <a16:creationId xmlns:a16="http://schemas.microsoft.com/office/drawing/2014/main" id="{08215EA9-91DF-47BB-A92C-7621618F126B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DDA02A59-78BF-494F-9DE5-B03A6E02905F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030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Equipe_03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4</a:t>
            </a:fld>
            <a:endParaRPr lang="pt-BR" noProof="0" dirty="0"/>
          </a:p>
        </p:txBody>
      </p:sp>
      <p:sp>
        <p:nvSpPr>
          <p:cNvPr id="4" name="Espaço reservado para conteúdo 13">
            <a:extLst>
              <a:ext uri="{FF2B5EF4-FFF2-40B4-BE49-F238E27FC236}">
                <a16:creationId xmlns:a16="http://schemas.microsoft.com/office/drawing/2014/main" id="{126070DC-015A-DFDF-858A-F0EAE02BC82E}"/>
              </a:ext>
            </a:extLst>
          </p:cNvPr>
          <p:cNvSpPr txBox="1">
            <a:spLocks/>
          </p:cNvSpPr>
          <p:nvPr/>
        </p:nvSpPr>
        <p:spPr>
          <a:xfrm>
            <a:off x="1090676" y="2328799"/>
            <a:ext cx="3563938" cy="3311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Problematização</a:t>
            </a:r>
          </a:p>
          <a:p>
            <a:r>
              <a:rPr lang="pt-BR" sz="2000" dirty="0"/>
              <a:t>Solução</a:t>
            </a:r>
          </a:p>
          <a:p>
            <a:r>
              <a:rPr lang="pt-BR" sz="2000" dirty="0"/>
              <a:t>Esboço</a:t>
            </a:r>
          </a:p>
          <a:p>
            <a:r>
              <a:rPr lang="pt-BR" sz="2000" dirty="0"/>
              <a:t>Público Alvo</a:t>
            </a:r>
          </a:p>
          <a:p>
            <a:r>
              <a:rPr lang="pt-BR" sz="2000" dirty="0"/>
              <a:t>Objetivos</a:t>
            </a:r>
          </a:p>
          <a:p>
            <a:r>
              <a:rPr lang="pt-BR" sz="2000" dirty="0"/>
              <a:t>Justificativa</a:t>
            </a:r>
          </a:p>
          <a:p>
            <a:r>
              <a:rPr lang="pt-BR" sz="2000" dirty="0"/>
              <a:t>Metodologias</a:t>
            </a:r>
          </a:p>
          <a:p>
            <a:r>
              <a:rPr lang="pt-BR" sz="2000" dirty="0"/>
              <a:t>Tecnologias</a:t>
            </a:r>
          </a:p>
          <a:p>
            <a:r>
              <a:rPr lang="pt-BR" sz="2000" dirty="0"/>
              <a:t>Levantamento de Requisitos</a:t>
            </a:r>
          </a:p>
          <a:p>
            <a:r>
              <a:rPr lang="pt-BR" sz="2000" dirty="0"/>
              <a:t>Requisitos</a:t>
            </a:r>
          </a:p>
          <a:p>
            <a:r>
              <a:rPr lang="pt-BR" sz="2000" dirty="0"/>
              <a:t>Protótipos</a:t>
            </a:r>
          </a:p>
        </p:txBody>
      </p:sp>
      <p:sp>
        <p:nvSpPr>
          <p:cNvPr id="6" name="Espaço reservado para conteúdo 13">
            <a:extLst>
              <a:ext uri="{FF2B5EF4-FFF2-40B4-BE49-F238E27FC236}">
                <a16:creationId xmlns:a16="http://schemas.microsoft.com/office/drawing/2014/main" id="{740BBCA1-CEFC-9AA2-CC16-5142B1FC48E7}"/>
              </a:ext>
            </a:extLst>
          </p:cNvPr>
          <p:cNvSpPr txBox="1">
            <a:spLocks/>
          </p:cNvSpPr>
          <p:nvPr/>
        </p:nvSpPr>
        <p:spPr>
          <a:xfrm>
            <a:off x="5389096" y="2327955"/>
            <a:ext cx="4644992" cy="3312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Diagramas UML</a:t>
            </a:r>
          </a:p>
          <a:p>
            <a:r>
              <a:rPr lang="pt-BR" sz="2000" dirty="0"/>
              <a:t>Estudo de Viabilidade</a:t>
            </a:r>
          </a:p>
          <a:p>
            <a:r>
              <a:rPr lang="pt-BR" sz="2000" dirty="0"/>
              <a:t>Projeto de Banco de Dados</a:t>
            </a:r>
          </a:p>
          <a:p>
            <a:r>
              <a:rPr lang="pt-BR" sz="2000" dirty="0"/>
              <a:t>Fundamentação Teórica</a:t>
            </a:r>
          </a:p>
          <a:p>
            <a:r>
              <a:rPr lang="pt-BR" sz="2000" dirty="0"/>
              <a:t>Pesquisas</a:t>
            </a:r>
          </a:p>
          <a:p>
            <a:r>
              <a:rPr lang="pt-BR" sz="2000" dirty="0"/>
              <a:t>Percentual de Conclusão</a:t>
            </a:r>
          </a:p>
          <a:p>
            <a:r>
              <a:rPr lang="pt-BR" sz="2000" dirty="0"/>
              <a:t>Hard Skills</a:t>
            </a:r>
          </a:p>
          <a:p>
            <a:r>
              <a:rPr lang="pt-BR" sz="2000" dirty="0"/>
              <a:t>Soft Skills</a:t>
            </a:r>
          </a:p>
          <a:p>
            <a:r>
              <a:rPr lang="pt-BR" sz="2000" dirty="0"/>
              <a:t>Desafios</a:t>
            </a:r>
          </a:p>
          <a:p>
            <a:r>
              <a:rPr lang="pt-BR" sz="2000" dirty="0"/>
              <a:t>Conclusão</a:t>
            </a:r>
          </a:p>
          <a:p>
            <a:r>
              <a:rPr lang="pt-BR" sz="2000" dirty="0"/>
              <a:t>Bibliografia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AB097550-61C8-4FEB-9BE4-D07000E1ACB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7D4DCB69-F7C1-40F6-9EFE-848532426752}"/>
              </a:ext>
            </a:extLst>
          </p:cNvPr>
          <p:cNvSpPr txBox="1">
            <a:spLocks/>
          </p:cNvSpPr>
          <p:nvPr/>
        </p:nvSpPr>
        <p:spPr>
          <a:xfrm>
            <a:off x="1116797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3560065-E5D9-4B43-A23D-6A267366BAF1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9F222EE-68BE-4AC3-938E-0ADCBDB57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22452BA-93DD-4D25-AB5E-40C975475C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DCAC907D-1AB9-435A-8D6F-9EF2356ED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3334A04A-8E3B-4623-9B16-C74A8CE1EF33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3C82C99-1033-468C-8A71-F9877EB53C1D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47D67273-0657-42DF-9C9C-258B77AF29F4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554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Equipe_03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5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125860" y="2237286"/>
            <a:ext cx="7175085" cy="1872208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Problematização...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06CF383-86BE-4807-90B1-358A5BECE709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00B1AEDC-7D96-4DE1-B8DF-DCD9B40C88B7}"/>
              </a:ext>
            </a:extLst>
          </p:cNvPr>
          <p:cNvSpPr txBox="1">
            <a:spLocks/>
          </p:cNvSpPr>
          <p:nvPr/>
        </p:nvSpPr>
        <p:spPr>
          <a:xfrm>
            <a:off x="1116797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40F2AE1-D35B-45F6-B403-7441794FAC0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97D918F-CC2B-42C3-AA79-7935C824C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DC19A36-0916-4BCB-AB5D-E7A2A48E1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8398C3D-8562-4F85-B4C6-86BBDA332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74A88B2-9B2F-46D6-AA77-38E50B00D999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1B5B00C-0D47-4611-81F3-7F90BB12AA5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C49A414-0956-4A38-BDDF-956BCCE78AE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9071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Equipe_03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6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125860" y="2237286"/>
            <a:ext cx="7175085" cy="1872208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Solução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06CF383-86BE-4807-90B1-358A5BECE709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00B1AEDC-7D96-4DE1-B8DF-DCD9B40C88B7}"/>
              </a:ext>
            </a:extLst>
          </p:cNvPr>
          <p:cNvSpPr txBox="1">
            <a:spLocks/>
          </p:cNvSpPr>
          <p:nvPr/>
        </p:nvSpPr>
        <p:spPr>
          <a:xfrm>
            <a:off x="1116797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40F2AE1-D35B-45F6-B403-7441794FAC0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97D918F-CC2B-42C3-AA79-7935C824C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DC19A36-0916-4BCB-AB5D-E7A2A48E1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8398C3D-8562-4F85-B4C6-86BBDA332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74A88B2-9B2F-46D6-AA77-38E50B00D999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1B5B00C-0D47-4611-81F3-7F90BB12AA5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C49A414-0956-4A38-BDDF-956BCCE78AE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AA2C05E0-82FC-4C96-98CE-A3624E2C3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8357" y="2216077"/>
            <a:ext cx="4738396" cy="298203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ADAB723-EF1A-42D8-A5B3-C80124DC2D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5888" y="4991602"/>
            <a:ext cx="5550908" cy="5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Equipe_03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7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125860" y="2237286"/>
            <a:ext cx="7175085" cy="1872208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Esboço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06CF383-86BE-4807-90B1-358A5BECE709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00B1AEDC-7D96-4DE1-B8DF-DCD9B40C88B7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  <a:endParaRPr lang="pt-BR" sz="1800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40F2AE1-D35B-45F6-B403-7441794FAC0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97D918F-CC2B-42C3-AA79-7935C824C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DC19A36-0916-4BCB-AB5D-E7A2A48E1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8398C3D-8562-4F85-B4C6-86BBDA332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74A88B2-9B2F-46D6-AA77-38E50B00D999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1B5B00C-0D47-4611-81F3-7F90BB12AA5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C49A414-0956-4A38-BDDF-956BCCE78AE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4317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Equipe_03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8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125860" y="2237286"/>
            <a:ext cx="7175085" cy="1872208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Público Alvo</a:t>
            </a:r>
          </a:p>
          <a:p>
            <a:endParaRPr lang="pt-BR" sz="20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06CF383-86BE-4807-90B1-358A5BECE709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00B1AEDC-7D96-4DE1-B8DF-DCD9B40C88B7}"/>
              </a:ext>
            </a:extLst>
          </p:cNvPr>
          <p:cNvSpPr txBox="1">
            <a:spLocks/>
          </p:cNvSpPr>
          <p:nvPr/>
        </p:nvSpPr>
        <p:spPr>
          <a:xfrm>
            <a:off x="1116797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40F2AE1-D35B-45F6-B403-7441794FAC0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97D918F-CC2B-42C3-AA79-7935C824C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DC19A36-0916-4BCB-AB5D-E7A2A48E1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8398C3D-8562-4F85-B4C6-86BBDA332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74A88B2-9B2F-46D6-AA77-38E50B00D999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1B5B00C-0D47-4611-81F3-7F90BB12AA5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C49A414-0956-4A38-BDDF-956BCCE78AE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C0A2E4FD-18EA-4BB0-AA2F-46C8AFAE7F6B}"/>
              </a:ext>
            </a:extLst>
          </p:cNvPr>
          <p:cNvSpPr/>
          <p:nvPr/>
        </p:nvSpPr>
        <p:spPr>
          <a:xfrm>
            <a:off x="1197868" y="3081005"/>
            <a:ext cx="55446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Pessoas idosas que precisam de apoio no cuidado da saúde.</a:t>
            </a:r>
          </a:p>
          <a:p>
            <a:endParaRPr lang="pt-BR" dirty="0"/>
          </a:p>
          <a:p>
            <a:r>
              <a:rPr lang="pt-BR" dirty="0"/>
              <a:t>Cuidadores responsáveis pelo acompanhamento e suporte à saúde de idosos.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033ABE-542F-4823-BED0-4981862A8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8548" y="1858419"/>
            <a:ext cx="3374504" cy="337450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9CB6EA3-9A78-4138-89CB-D483DA71A5A7}"/>
              </a:ext>
            </a:extLst>
          </p:cNvPr>
          <p:cNvSpPr/>
          <p:nvPr/>
        </p:nvSpPr>
        <p:spPr>
          <a:xfrm>
            <a:off x="7318548" y="5368870"/>
            <a:ext cx="3374504" cy="457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800" dirty="0">
                <a:solidFill>
                  <a:schemeClr val="accent6">
                    <a:lumMod val="50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Foto:</a:t>
            </a:r>
            <a:r>
              <a:rPr lang="it-IT" sz="800" dirty="0">
                <a:solidFill>
                  <a:schemeClr val="accent6">
                    <a:lumMod val="75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https://www.flaticon.com/br/icone-gratis/pessoas-velhas_12059846?term=velho&amp;page=4&amp;position=23&amp;origin=tag&amp;related_id=12059846</a:t>
            </a:r>
            <a:r>
              <a:rPr lang="it-IT" sz="800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pt-BR" sz="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Equipe_03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9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125860" y="2237286"/>
            <a:ext cx="7175085" cy="1872208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Objetivos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06CF383-86BE-4807-90B1-358A5BECE709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00B1AEDC-7D96-4DE1-B8DF-DCD9B40C88B7}"/>
              </a:ext>
            </a:extLst>
          </p:cNvPr>
          <p:cNvSpPr txBox="1">
            <a:spLocks/>
          </p:cNvSpPr>
          <p:nvPr/>
        </p:nvSpPr>
        <p:spPr>
          <a:xfrm>
            <a:off x="1116797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40F2AE1-D35B-45F6-B403-7441794FAC0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97D918F-CC2B-42C3-AA79-7935C824C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DC19A36-0916-4BCB-AB5D-E7A2A48E1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8398C3D-8562-4F85-B4C6-86BBDA332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74A88B2-9B2F-46D6-AA77-38E50B00D999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1B5B00C-0D47-4611-81F3-7F90BB12AA5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C49A414-0956-4A38-BDDF-956BCCE78AE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0179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F461AC17AACA4E874D5CF2184E6C0C" ma:contentTypeVersion="10" ma:contentTypeDescription="Crie um novo documento." ma:contentTypeScope="" ma:versionID="ce7f9022ec1ac27c76e0c516a34f5925">
  <xsd:schema xmlns:xsd="http://www.w3.org/2001/XMLSchema" xmlns:xs="http://www.w3.org/2001/XMLSchema" xmlns:p="http://schemas.microsoft.com/office/2006/metadata/properties" xmlns:ns2="2744d390-2e3d-48e1-bc90-6bb95cb2359f" xmlns:ns3="ad5896ab-7e42-4cd5-83fd-c8cacde1cd42" targetNamespace="http://schemas.microsoft.com/office/2006/metadata/properties" ma:root="true" ma:fieldsID="ad5366b67ea7d2313705f508e08b28c2" ns2:_="" ns3:_="">
    <xsd:import namespace="2744d390-2e3d-48e1-bc90-6bb95cb2359f"/>
    <xsd:import namespace="ad5896ab-7e42-4cd5-83fd-c8cacde1cd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44d390-2e3d-48e1-bc90-6bb95cb235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896ab-7e42-4cd5-83fd-c8cacde1cd4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bc0dd6c-e629-4ba1-ad8e-ebb9f6c074f6}" ma:internalName="TaxCatchAll" ma:showField="CatchAllData" ma:web="ad5896ab-7e42-4cd5-83fd-c8cacde1cd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d5896ab-7e42-4cd5-83fd-c8cacde1cd42" xsi:nil="true"/>
    <lcf76f155ced4ddcb4097134ff3c332f xmlns="2744d390-2e3d-48e1-bc90-6bb95cb2359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92EE48-90EC-437F-8B53-56673613E9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44d390-2e3d-48e1-bc90-6bb95cb2359f"/>
    <ds:schemaRef ds:uri="ad5896ab-7e42-4cd5-83fd-c8cacde1cd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921D19-86FA-4CD0-9E63-80556BBC4F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1C8876-6DAA-45D3-9BDC-516F7FCA0414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ad5896ab-7e42-4cd5-83fd-c8cacde1cd42"/>
    <ds:schemaRef ds:uri="2744d390-2e3d-48e1-bc90-6bb95cb2359f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1083</Words>
  <Application>Microsoft Office PowerPoint</Application>
  <PresentationFormat>Personalizar</PresentationFormat>
  <Paragraphs>293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Euphemia</vt:lpstr>
      <vt:lpstr>Quicksand-Regular</vt:lpstr>
      <vt:lpstr>Matemática 16:9</vt:lpstr>
      <vt:lpstr>Trabalho de Conclusão de Curso</vt:lpstr>
      <vt:lpstr>Trabalho de Conclusão de Curso</vt:lpstr>
      <vt:lpstr>Trabalho de Conclusão de Curso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Reforço Escolar</dc:title>
  <dc:creator>Prof. Paulo Rogério</dc:creator>
  <cp:lastModifiedBy>FLAVIO_5129</cp:lastModifiedBy>
  <cp:revision>36</cp:revision>
  <dcterms:created xsi:type="dcterms:W3CDTF">2023-04-28T14:29:41Z</dcterms:created>
  <dcterms:modified xsi:type="dcterms:W3CDTF">2025-09-30T01:01:35Z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0x010100A5F461AC17AACA4E874D5CF2184E6C0C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