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8B054-98D7-4A8F-B311-97D65534B998}">
  <a:tblStyle styleId="{1088B054-98D7-4A8F-B311-97D65534B9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 Subbarayalu" userId="f4ee61f7cea0e957" providerId="LiveId" clId="{64957E4E-B096-4028-8BD8-01278966A443}"/>
    <pc:docChg chg="custSel modSld">
      <pc:chgData name="Dinesh Kumar Subbarayalu" userId="f4ee61f7cea0e957" providerId="LiveId" clId="{64957E4E-B096-4028-8BD8-01278966A443}" dt="2017-10-18T23:34:51.355" v="12" actId="1036"/>
      <pc:docMkLst>
        <pc:docMk/>
      </pc:docMkLst>
      <pc:sldChg chg="modSp">
        <pc:chgData name="Dinesh Kumar Subbarayalu" userId="f4ee61f7cea0e957" providerId="LiveId" clId="{64957E4E-B096-4028-8BD8-01278966A443}" dt="2017-10-18T23:34:51.355" v="12" actId="1036"/>
        <pc:sldMkLst>
          <pc:docMk/>
          <pc:sldMk cId="0" sldId="262"/>
        </pc:sldMkLst>
        <pc:picChg chg="mod">
          <ac:chgData name="Dinesh Kumar Subbarayalu" userId="f4ee61f7cea0e957" providerId="LiveId" clId="{64957E4E-B096-4028-8BD8-01278966A443}" dt="2017-10-18T23:34:51.355" v="12" actId="1036"/>
          <ac:picMkLst>
            <pc:docMk/>
            <pc:sldMk cId="0" sldId="262"/>
            <ac:picMk id="155" creationId="{00000000-0000-0000-0000-000000000000}"/>
          </ac:picMkLst>
        </pc:picChg>
      </pc:sldChg>
      <pc:sldChg chg="addSp delSp modSp">
        <pc:chgData name="Dinesh Kumar Subbarayalu" userId="f4ee61f7cea0e957" providerId="LiveId" clId="{64957E4E-B096-4028-8BD8-01278966A443}" dt="2017-10-18T23:13:53.890" v="11" actId="1076"/>
        <pc:sldMkLst>
          <pc:docMk/>
          <pc:sldMk cId="0" sldId="265"/>
        </pc:sldMkLst>
        <pc:spChg chg="add del">
          <ac:chgData name="Dinesh Kumar Subbarayalu" userId="f4ee61f7cea0e957" providerId="LiveId" clId="{64957E4E-B096-4028-8BD8-01278966A443}" dt="2017-10-18T23:13:41.683" v="6"/>
          <ac:spMkLst>
            <pc:docMk/>
            <pc:sldMk cId="0" sldId="265"/>
            <ac:spMk id="2" creationId="{4325B8DC-53A1-4526-BDEF-5FDC0D9DD91C}"/>
          </ac:spMkLst>
        </pc:spChg>
        <pc:picChg chg="add mod">
          <ac:chgData name="Dinesh Kumar Subbarayalu" userId="f4ee61f7cea0e957" providerId="LiveId" clId="{64957E4E-B096-4028-8BD8-01278966A443}" dt="2017-10-18T23:13:53.890" v="11" actId="1076"/>
          <ac:picMkLst>
            <pc:docMk/>
            <pc:sldMk cId="0" sldId="265"/>
            <ac:picMk id="3" creationId="{69F77E89-FAEC-498C-8745-E7E9C131E3A6}"/>
          </ac:picMkLst>
        </pc:picChg>
        <pc:picChg chg="del">
          <ac:chgData name="Dinesh Kumar Subbarayalu" userId="f4ee61f7cea0e957" providerId="LiveId" clId="{64957E4E-B096-4028-8BD8-01278966A443}" dt="2017-10-18T23:10:56.553" v="0" actId="478"/>
          <ac:picMkLst>
            <pc:docMk/>
            <pc:sldMk cId="0" sldId="265"/>
            <ac:picMk id="18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1" name="Shape 21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4" name="Shape 24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Shape 25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1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13954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139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3943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3" marR="0" lvl="7" indent="-13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1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13954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139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3943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3" marR="0" lvl="7" indent="-13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1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13954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139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3943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3" marR="0" lvl="7" indent="-13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1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13954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139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3943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3" marR="0" lvl="7" indent="-13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1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13954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139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3943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3" marR="0" lvl="7" indent="-13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47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48" name="Shape 48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1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13954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139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3943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3" marR="0" lvl="7" indent="-13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1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13954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139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3943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3" marR="0" lvl="7" indent="-13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1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13954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139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3943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3" marR="0" lvl="7" indent="-13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Shape 11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126947" algn="l" rtl="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1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13954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13948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39432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3" marR="0" lvl="7" indent="-13927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araldilorenzo/07d7802847aaad0a35d3" TargetMode="External"/><Relationship Id="rId7" Type="http://schemas.openxmlformats.org/officeDocument/2006/relationships/hyperlink" Target="https://datascience.ibm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improve-deep-learning-performance/" TargetMode="External"/><Relationship Id="rId5" Type="http://schemas.openxmlformats.org/officeDocument/2006/relationships/hyperlink" Target="https://blog.keras.io/building-powerful-image-classification-models-using-very-little-data.html" TargetMode="External"/><Relationship Id="rId4" Type="http://schemas.openxmlformats.org/officeDocument/2006/relationships/hyperlink" Target="https://elitedatascience.com/keras-tutorial-deep-learning-in-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751012" y="457200"/>
            <a:ext cx="8735325" cy="755651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IDS 594 Machine Learning Using Python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217612" y="13716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CLASSIFIER FOR PRODUCT CATEGORIZATION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120131" y="3048000"/>
            <a:ext cx="3338962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Bhargavi Surendran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Dinesh Subbarayalu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akar Loganathan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Renuka Ramachandran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Shobin Thomas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Shakunthala Narayana Swamy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/>
              <a:t>Best Model: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graphicFrame>
        <p:nvGraphicFramePr>
          <p:cNvPr id="178" name="Shape 178"/>
          <p:cNvGraphicFramePr/>
          <p:nvPr/>
        </p:nvGraphicFramePr>
        <p:xfrm>
          <a:off x="952475" y="2073425"/>
          <a:ext cx="10283850" cy="1584840"/>
        </p:xfrm>
        <a:graphic>
          <a:graphicData uri="http://schemas.openxmlformats.org/drawingml/2006/table">
            <a:tbl>
              <a:tblPr>
                <a:noFill/>
                <a:tableStyleId>{1088B054-98D7-4A8F-B311-97D65534B998}</a:tableStyleId>
              </a:tblPr>
              <a:tblGrid>
                <a:gridCol w="342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Loss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Convolution layers - 1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10.31%  Testing: 6.12%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3.32  Testing: 3.35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Convolution layers - 2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7.07%  Testing: 7.75%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3.19  Testing: 3.19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Convolution layers - 3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20.71%  Testing: 8.08%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3.18  Testing: 3.18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000" y="4217825"/>
            <a:ext cx="3263868" cy="23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F77E89-FAEC-498C-8745-E7E9C131E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865" y="4233053"/>
            <a:ext cx="3515852" cy="232978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/>
              <a:t>CNN - Transfer Learning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Transfer Learning Model - VGG16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Why Transfer Learning?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	Not enough data to train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Best option - Feature extraction with pre-trained weights from beginning layers of net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25" y="1736186"/>
            <a:ext cx="5204274" cy="29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638" y="2128363"/>
            <a:ext cx="447675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9850" y="4519150"/>
            <a:ext cx="9374700" cy="130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Keras model of 16 layer network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3x3 convolution and 2x2 pooling are used throughout the whole network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VGG also shows that the depth of the network plays an important role. Deeper networks give better results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Contains around 160M parameters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/>
              <a:t>CNN - Transfer Learning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Base Model Summary: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250" y="1759100"/>
            <a:ext cx="3590950" cy="49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/>
              <a:t>CNN - Transfer Learning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Model Performance: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graphicFrame>
        <p:nvGraphicFramePr>
          <p:cNvPr id="203" name="Shape 203"/>
          <p:cNvGraphicFramePr/>
          <p:nvPr/>
        </p:nvGraphicFramePr>
        <p:xfrm>
          <a:off x="1156425" y="2277950"/>
          <a:ext cx="10283850" cy="2224920"/>
        </p:xfrm>
        <a:graphic>
          <a:graphicData uri="http://schemas.openxmlformats.org/drawingml/2006/table">
            <a:tbl>
              <a:tblPr>
                <a:noFill/>
                <a:tableStyleId>{1088B054-98D7-4A8F-B311-97D65534B998}</a:tableStyleId>
              </a:tblPr>
              <a:tblGrid>
                <a:gridCol w="342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Loss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Convolution layers - 1 with SGD; Dense Layer size = 512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20%  Testing: 19%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2.74  Testing: 2.80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Convolution layers - 2 with SGD; Dense Layer size = 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45%  Testing: 32%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1.78  Testing: 2.34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Convolution layers - 3 with SGD; Dense Layer size = 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47.49%  Testing: 34.96%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Training: 1.83  Testing: 2.28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350" y="4574550"/>
            <a:ext cx="2749550" cy="21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200" y="4574550"/>
            <a:ext cx="2645649" cy="21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u="sng"/>
              <a:t>Challenges Faced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-US"/>
              <a:t>Computational capacity - GPU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/>
              <a:t>Data reshaping to apply classifiers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/>
              <a:t>For better computation we used Data Science platform provided by IBM and used Amazon S3 data storage to load the data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/>
              <a:t>Unbalanced dataset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/>
              <a:t>Even among a label, the image wasn’t same. It varied based on brand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u="sng"/>
              <a:t>Conclusion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r>
              <a:rPr lang="en-US"/>
              <a:t>The best model was obtained by leveraging Transfer Learning</a:t>
            </a:r>
          </a:p>
          <a:p>
            <a:pPr marL="0" lvl="0" indent="0" algn="just" rtl="0">
              <a:spcBef>
                <a:spcPts val="0"/>
              </a:spcBef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US"/>
              <a:t>Scope for improvement: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US"/>
              <a:t>	Pre-processing must be performed more efficiently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US"/>
              <a:t>	With a powerful GPU, can build an accurate model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US"/>
              <a:t>	Account for imbalance in labels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u="sng"/>
              <a:t>Reference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https://gist.github.com/baraldilorenzo/07d7802847aaad0a35d3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https://elitedatascience.com/keras-tutorial-deep-learning-in-python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https://blog.keras.io/building-powerful-image-classification-models-using-very-little-data.html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https://machinelearningmastery.com/improve-deep-learning-performance/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https://datascience.ibm.com/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00275" y="4615775"/>
            <a:ext cx="10360500" cy="6399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u="sng"/>
              <a:t>Objective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219587" y="687025"/>
            <a:ext cx="10360500" cy="6399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1354275" y="1557950"/>
            <a:ext cx="10252500" cy="289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Large retail stores - Very critical to manage inventory efficiently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Keeping up with the stock is one of the most time-consuming tasks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Requires labor with work and discipline to maintain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One of the tedious job is to keep track of the count of each item in inventory and also know where each item is stored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Developing field - Robot that goes around to capture pictures of items in inventory - Just like Google Car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</p:txBody>
      </p:sp>
      <p:sp>
        <p:nvSpPr>
          <p:cNvPr id="114" name="Shape 114"/>
          <p:cNvSpPr txBox="1">
            <a:spLocks noGrp="1"/>
          </p:cNvSpPr>
          <p:nvPr>
            <p:ph type="body" idx="4"/>
          </p:nvPr>
        </p:nvSpPr>
        <p:spPr>
          <a:xfrm>
            <a:off x="1300275" y="5417300"/>
            <a:ext cx="10199100" cy="89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A deep neural net solution to classify image that can help grocery retail company to track shelf inventory,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categorize products and reduce human effort in warehouse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218" y="1326925"/>
            <a:ext cx="3120849" cy="1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219587" y="687025"/>
            <a:ext cx="10360500" cy="6399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Dataset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1354275" y="1557950"/>
            <a:ext cx="10252500" cy="289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Source: The dataset is obtained from HackerEarth and has the images for training and testing set.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CSV Files: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The  CSV file for the training data  had Image ID and labels.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marL="17780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The following is the dataset distribution and description.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There were 2 folders, one containing images to train our model. The other folder had images for which we need to predict the label.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train data has a total of 3215 data points(images) and the unlabeled data set has 1732 images.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train data was split in 70:30 ratio for the purpose of predicting and testing 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500" y="3660675"/>
            <a:ext cx="5937825" cy="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219587" y="687025"/>
            <a:ext cx="10360500" cy="6399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1354275" y="1557950"/>
            <a:ext cx="10252500" cy="289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Data distribution: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25" y="2379475"/>
            <a:ext cx="4615451" cy="26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6692275" y="2570700"/>
            <a:ext cx="4831200" cy="289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No. of labels - 25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Uneven distribution of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Image resolution - 256*256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Scale - RGB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Format - 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u="sng"/>
              <a:t>Data Pre-Processing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Resizing - </a:t>
            </a:r>
            <a:r>
              <a:rPr lang="en-US" sz="1800"/>
              <a:t>Increased speed of computation; Decreased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Normalization - </a:t>
            </a:r>
            <a:r>
              <a:rPr lang="en-US" sz="1800"/>
              <a:t>Convert to float and divide by 255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Reshaping input to fit the models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Augmentation: </a:t>
            </a:r>
          </a:p>
          <a:p>
            <a:pPr marL="761946" lvl="0" indent="-126946" rtl="0">
              <a:spcBef>
                <a:spcPts val="0"/>
              </a:spcBef>
              <a:buNone/>
            </a:pPr>
            <a:r>
              <a:rPr lang="en-US" sz="1800"/>
              <a:t>Width shift</a:t>
            </a:r>
          </a:p>
          <a:p>
            <a:pPr marL="761946" lvl="0" indent="-126946" rtl="0">
              <a:spcBef>
                <a:spcPts val="0"/>
              </a:spcBef>
              <a:buNone/>
            </a:pPr>
            <a:r>
              <a:rPr lang="en-US" sz="1800"/>
              <a:t>Height shift</a:t>
            </a:r>
          </a:p>
          <a:p>
            <a:pPr marL="761946" lvl="0" indent="-126946" rtl="0">
              <a:spcBef>
                <a:spcPts val="0"/>
              </a:spcBef>
              <a:buNone/>
            </a:pPr>
            <a:r>
              <a:rPr lang="en-US" sz="1800"/>
              <a:t>Rotate image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250" y="4307450"/>
            <a:ext cx="1856550" cy="18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6175" y="4307448"/>
            <a:ext cx="1720150" cy="185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/>
          <p:nvPr/>
        </p:nvCxnSpPr>
        <p:spPr>
          <a:xfrm>
            <a:off x="7928775" y="5277350"/>
            <a:ext cx="99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u="sng"/>
              <a:t>Algorithms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Classifier - Random Forest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CNN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CNN with Transfer Learning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183233" y="-307488"/>
            <a:ext cx="10360500" cy="1224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Classifier - Random Forest</a:t>
            </a:r>
          </a:p>
        </p:txBody>
      </p:sp>
      <p:pic>
        <p:nvPicPr>
          <p:cNvPr id="152" name="Shape 152" descr="Screen Shot 2017-10-18 at 12.09.0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088" y="916500"/>
            <a:ext cx="3552124" cy="397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5084600" y="2494800"/>
            <a:ext cx="950400" cy="24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088775" y="2435400"/>
            <a:ext cx="2376000" cy="3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Classification Report</a:t>
            </a:r>
          </a:p>
        </p:txBody>
      </p:sp>
      <p:pic>
        <p:nvPicPr>
          <p:cNvPr id="155" name="Shape 155" descr="Screen Shot 2017-10-18 at 12.47.45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000" y="5052832"/>
            <a:ext cx="10010724" cy="10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/>
              <a:t>CNN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Reduced image resolution to 128*128 from 256*256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Final Model: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	</a:t>
            </a:r>
            <a:r>
              <a:rPr lang="en-US" sz="1800">
                <a:solidFill>
                  <a:schemeClr val="lt1"/>
                </a:solidFill>
              </a:rPr>
              <a:t>3 Blocks of Convolution layers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	No. of filters and kernel size varied from layer to layer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Padding -&gt; Yes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	Strides -&gt; (1, 1)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Performed Grid Search to identify best values for: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Optimization algorithm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Learning rate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Activation function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Kernel Initializer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No. of layers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No. of Epochs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Batch Size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/>
              <a:t>Parameter Tuning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Optimization Algorithm:                                      Batch Size and Epochs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Learning rate:                                                         Kernel Initializer: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463" y="2276338"/>
            <a:ext cx="48577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600" y="2232123"/>
            <a:ext cx="4857750" cy="175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0475" y="4849900"/>
            <a:ext cx="46386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1600" y="4849900"/>
            <a:ext cx="4857750" cy="163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662</Words>
  <Application>Microsoft Office PowerPoint</Application>
  <PresentationFormat>Custom</PresentationFormat>
  <Paragraphs>181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IDS 594 Machine Learning Using Python</vt:lpstr>
      <vt:lpstr>Objective</vt:lpstr>
      <vt:lpstr>PowerPoint Presentation</vt:lpstr>
      <vt:lpstr>PowerPoint Presentation</vt:lpstr>
      <vt:lpstr>Data Pre-Processing</vt:lpstr>
      <vt:lpstr>Algorithms</vt:lpstr>
      <vt:lpstr>Classifier - Random Forest</vt:lpstr>
      <vt:lpstr>CNN</vt:lpstr>
      <vt:lpstr>Parameter Tuning</vt:lpstr>
      <vt:lpstr>Best Model:</vt:lpstr>
      <vt:lpstr>CNN - Transfer Learning</vt:lpstr>
      <vt:lpstr>CNN - Transfer Learning</vt:lpstr>
      <vt:lpstr>CNN - Transfer Learning</vt:lpstr>
      <vt:lpstr>Challenges Faced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594 Machine Learning Using Python</dc:title>
  <cp:lastModifiedBy>Dinesh Kumar Subbarayalu</cp:lastModifiedBy>
  <cp:revision>2</cp:revision>
  <dcterms:modified xsi:type="dcterms:W3CDTF">2017-10-19T00:23:05Z</dcterms:modified>
</cp:coreProperties>
</file>