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Hexavision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JCL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Utilizamos a criação de pacotes JCL para que seja feita a “</a:t>
            </a:r>
            <a:r>
              <a:rPr lang="pt-BR" dirty="0" err="1" smtClean="0"/>
              <a:t>boletagem</a:t>
            </a:r>
            <a:r>
              <a:rPr lang="pt-BR" dirty="0" smtClean="0"/>
              <a:t>”  do </a:t>
            </a:r>
            <a:r>
              <a:rPr lang="pt-BR" dirty="0" err="1" smtClean="0"/>
              <a:t>job</a:t>
            </a:r>
            <a:r>
              <a:rPr lang="pt-BR" dirty="0" smtClean="0"/>
              <a:t> nos ambientes disponíveis, assim, fazer também a criação de schedule e tabelas no </a:t>
            </a:r>
            <a:r>
              <a:rPr lang="pt-BR" dirty="0" err="1" smtClean="0"/>
              <a:t>Control-M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3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JCL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dirty="0" smtClean="0"/>
              <a:t>Para criarmos um pacote, ou consultar </a:t>
            </a:r>
          </a:p>
          <a:p>
            <a:pPr marL="0" indent="0">
              <a:buNone/>
            </a:pPr>
            <a:r>
              <a:rPr lang="pt-BR" sz="1100" dirty="0" smtClean="0"/>
              <a:t>um pacote em status em desenvolvimento</a:t>
            </a:r>
          </a:p>
          <a:p>
            <a:pPr marL="0" indent="0">
              <a:buNone/>
            </a:pPr>
            <a:r>
              <a:rPr lang="pt-BR" sz="1100" dirty="0" smtClean="0"/>
              <a:t>devemos entrar na opção “Empresa”. Na tela</a:t>
            </a:r>
          </a:p>
          <a:p>
            <a:pPr marL="0" indent="0">
              <a:buNone/>
            </a:pPr>
            <a:r>
              <a:rPr lang="pt-BR" sz="1100" dirty="0" smtClean="0"/>
              <a:t>Seguinte, temos os filtros de pesquisa e opção</a:t>
            </a:r>
          </a:p>
          <a:p>
            <a:pPr marL="0" indent="0">
              <a:buNone/>
            </a:pPr>
            <a:r>
              <a:rPr lang="pt-BR" sz="1100" dirty="0" smtClean="0"/>
              <a:t>para criação de um novo pacote.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00" y="2809102"/>
            <a:ext cx="5288067" cy="2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JCL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280" y="2603500"/>
            <a:ext cx="727025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smtClean="0"/>
              <a:t>JCL - Criação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100" dirty="0" smtClean="0"/>
              <a:t>Ao clicarmos na opção de criar um novo pacote,</a:t>
            </a:r>
          </a:p>
          <a:p>
            <a:pPr marL="0" indent="0">
              <a:buNone/>
            </a:pPr>
            <a:r>
              <a:rPr lang="pt-BR" sz="1100" dirty="0" smtClean="0"/>
              <a:t>irá abrir a janela ao lado para preenchimento das </a:t>
            </a:r>
            <a:r>
              <a:rPr lang="pt-BR" sz="1100" dirty="0" err="1" smtClean="0"/>
              <a:t>infor</a:t>
            </a:r>
            <a:r>
              <a:rPr lang="pt-BR" sz="1100" dirty="0" smtClean="0"/>
              <a:t>-</a:t>
            </a:r>
          </a:p>
          <a:p>
            <a:pPr marL="0" indent="0">
              <a:buNone/>
            </a:pPr>
            <a:r>
              <a:rPr lang="pt-BR" sz="1100" dirty="0" smtClean="0"/>
              <a:t>mações do </a:t>
            </a:r>
            <a:r>
              <a:rPr lang="pt-BR" sz="1100" dirty="0" err="1" smtClean="0"/>
              <a:t>job</a:t>
            </a:r>
            <a:r>
              <a:rPr lang="pt-BR" sz="1100" dirty="0" smtClean="0"/>
              <a:t>. Os dados devem corresponder ao </a:t>
            </a:r>
            <a:r>
              <a:rPr lang="pt-BR" sz="1100" dirty="0" err="1" smtClean="0"/>
              <a:t>ambi</a:t>
            </a:r>
            <a:r>
              <a:rPr lang="pt-BR" sz="1100" dirty="0" smtClean="0"/>
              <a:t>-</a:t>
            </a:r>
          </a:p>
          <a:p>
            <a:pPr marL="0" indent="0">
              <a:buNone/>
            </a:pPr>
            <a:r>
              <a:rPr lang="pt-BR" sz="1100" dirty="0"/>
              <a:t>e</a:t>
            </a:r>
            <a:r>
              <a:rPr lang="pt-BR" sz="1100" dirty="0" smtClean="0"/>
              <a:t>nte que queremos que o </a:t>
            </a:r>
            <a:r>
              <a:rPr lang="pt-BR" sz="1100" dirty="0" err="1" smtClean="0"/>
              <a:t>job</a:t>
            </a:r>
            <a:r>
              <a:rPr lang="pt-BR" sz="1100" dirty="0" smtClean="0"/>
              <a:t> seja boletado.</a:t>
            </a:r>
          </a:p>
          <a:p>
            <a:pPr marL="0" indent="0">
              <a:buNone/>
            </a:pPr>
            <a:r>
              <a:rPr lang="pt-BR" sz="1100" dirty="0" smtClean="0"/>
              <a:t>	A opção “Tipo de Evento” devemos incluir qual</a:t>
            </a:r>
          </a:p>
          <a:p>
            <a:pPr marL="0" indent="0">
              <a:buNone/>
            </a:pPr>
            <a:r>
              <a:rPr lang="pt-BR" sz="1100" dirty="0" smtClean="0"/>
              <a:t>a finalidade da criação deste pacote, Incidentes, Outros,</a:t>
            </a:r>
          </a:p>
          <a:p>
            <a:pPr marL="0" indent="0">
              <a:buNone/>
            </a:pPr>
            <a:r>
              <a:rPr lang="pt-BR" sz="1100" dirty="0" smtClean="0"/>
              <a:t>Sequencia ou TP. Os mais comuns utilizados são Incidentes</a:t>
            </a:r>
          </a:p>
          <a:p>
            <a:pPr marL="0" indent="0">
              <a:buNone/>
            </a:pPr>
            <a:r>
              <a:rPr lang="pt-BR" sz="1100" dirty="0" smtClean="0"/>
              <a:t>ou Sequencia, que correspondem á alguma correção no</a:t>
            </a:r>
          </a:p>
          <a:p>
            <a:pPr marL="0" indent="0">
              <a:buNone/>
            </a:pPr>
            <a:r>
              <a:rPr lang="pt-BR" sz="1100" dirty="0"/>
              <a:t>a</a:t>
            </a:r>
            <a:r>
              <a:rPr lang="pt-BR" sz="1100" dirty="0" smtClean="0"/>
              <a:t>mbiente ou projeto novo. A sequencia podemos obter</a:t>
            </a:r>
          </a:p>
          <a:p>
            <a:pPr marL="0" indent="0">
              <a:buNone/>
            </a:pPr>
            <a:r>
              <a:rPr lang="pt-BR" sz="1100" dirty="0" smtClean="0"/>
              <a:t>no PPMC e o Incidente no </a:t>
            </a:r>
            <a:r>
              <a:rPr lang="pt-BR" sz="1100" dirty="0" err="1" smtClean="0"/>
              <a:t>Sigs</a:t>
            </a:r>
            <a:r>
              <a:rPr lang="pt-BR" sz="1100" dirty="0" smtClean="0"/>
              <a:t>. Após o preenchimento, </a:t>
            </a:r>
          </a:p>
          <a:p>
            <a:pPr marL="0" indent="0">
              <a:buNone/>
            </a:pPr>
            <a:r>
              <a:rPr lang="pt-BR" sz="1100" dirty="0" smtClean="0"/>
              <a:t>clicar em Validar Evento.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484" y="2657029"/>
            <a:ext cx="4583455" cy="3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JCL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100" dirty="0" smtClean="0"/>
              <a:t>Após a validação será disponibilizado na janela o campo</a:t>
            </a:r>
          </a:p>
          <a:p>
            <a:pPr marL="0" indent="0">
              <a:buNone/>
            </a:pPr>
            <a:r>
              <a:rPr lang="pt-BR" sz="1100" dirty="0" smtClean="0"/>
              <a:t>para carga do fonte JCL que deverá estar em formato TXT. Após</a:t>
            </a:r>
          </a:p>
          <a:p>
            <a:pPr marL="0" indent="0">
              <a:buNone/>
            </a:pPr>
            <a:r>
              <a:rPr lang="pt-BR" sz="1100" dirty="0" smtClean="0"/>
              <a:t>a inclusão do fonte clicar em “Criar Pacote”. Esta opção permite</a:t>
            </a:r>
          </a:p>
          <a:p>
            <a:pPr marL="0" indent="0">
              <a:buNone/>
            </a:pPr>
            <a:r>
              <a:rPr lang="pt-BR" sz="1100" dirty="0" smtClean="0"/>
              <a:t>a inclusão de apenas um fonte, para carga dos demais deverá ser</a:t>
            </a:r>
          </a:p>
          <a:p>
            <a:pPr marL="0" indent="0">
              <a:buNone/>
            </a:pPr>
            <a:r>
              <a:rPr lang="pt-BR" sz="1100" dirty="0" smtClean="0"/>
              <a:t>feita na próxima tela.</a:t>
            </a:r>
            <a:endParaRPr lang="pt-BR" sz="11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79" y="2702011"/>
            <a:ext cx="3980683" cy="30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JCL - Criação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2350134"/>
            <a:ext cx="11090729" cy="35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JCL - Criação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3007268"/>
            <a:ext cx="10989276" cy="24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JCL - Criação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774"/>
            <a:ext cx="12192000" cy="26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JCL </a:t>
            </a:r>
            <a:r>
              <a:rPr lang="pt-BR" dirty="0" smtClean="0"/>
              <a:t>– MONITORAMENTO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62" y="2603500"/>
            <a:ext cx="7412488" cy="341630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2470150" y="3175000"/>
            <a:ext cx="84455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314700" y="3029406"/>
            <a:ext cx="317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Selecionar está opção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785100" y="37211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734300" y="3822700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Pesquisar</a:t>
            </a:r>
            <a:endParaRPr lang="pt-BR" sz="1100" dirty="0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7258050" y="4845050"/>
            <a:ext cx="203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7258050" y="5245100"/>
            <a:ext cx="203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461250" y="4851400"/>
            <a:ext cx="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461250" y="4940528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Filtros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99574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000" dirty="0" smtClean="0"/>
              <a:t>Sobre..</a:t>
            </a:r>
          </a:p>
          <a:p>
            <a:pPr algn="just"/>
            <a:r>
              <a:rPr lang="pt-BR" sz="2000" dirty="0" smtClean="0"/>
              <a:t>Mainframe  </a:t>
            </a:r>
          </a:p>
          <a:p>
            <a:pPr lvl="2" algn="just"/>
            <a:r>
              <a:rPr lang="pt-BR" sz="1800" dirty="0" smtClean="0"/>
              <a:t>Fontes</a:t>
            </a:r>
          </a:p>
          <a:p>
            <a:pPr lvl="2" algn="just"/>
            <a:r>
              <a:rPr lang="pt-BR" sz="1800" dirty="0" smtClean="0"/>
              <a:t>Monitor</a:t>
            </a:r>
          </a:p>
          <a:p>
            <a:pPr algn="just"/>
            <a:r>
              <a:rPr lang="pt-BR" sz="2000" dirty="0" smtClean="0"/>
              <a:t>Pacote JCL</a:t>
            </a:r>
          </a:p>
        </p:txBody>
      </p:sp>
    </p:spTree>
    <p:extLst>
      <p:ext uri="{BB962C8B-B14F-4D97-AF65-F5344CB8AC3E}">
        <p14:creationId xmlns:p14="http://schemas.microsoft.com/office/powerpoint/2010/main" val="3773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err="1" smtClean="0"/>
              <a:t>Hexavision</a:t>
            </a:r>
            <a:r>
              <a:rPr lang="pt-BR" dirty="0" smtClean="0"/>
              <a:t> é uma ferramenta para controle de qualidade dos códigos implantados no ambiente Bradesco. Todo código desenvolvido ao ser compilado e promovido sobe para a ferramenta automaticamente, para validação do </a:t>
            </a:r>
            <a:r>
              <a:rPr lang="pt-BR" dirty="0" err="1" smtClean="0"/>
              <a:t>Dresscode</a:t>
            </a:r>
            <a:r>
              <a:rPr lang="pt-BR" dirty="0" smtClean="0"/>
              <a:t> conforme padrões e normas do banco, dessa forma tudo que é desenvolvido mantém um padrão de qualidade. Para que o código possa ser implantado, é obrigatório que o mesmo esteja em conforme  na ferramenta, caso contrario o mesmo não poderá ser promovido para os ambientes e o pacote </a:t>
            </a:r>
            <a:r>
              <a:rPr lang="pt-BR" dirty="0" err="1" smtClean="0"/>
              <a:t>Changeman</a:t>
            </a:r>
            <a:r>
              <a:rPr lang="pt-BR" dirty="0" smtClean="0"/>
              <a:t> não poderá ser </a:t>
            </a:r>
            <a:r>
              <a:rPr lang="pt-BR" dirty="0" err="1" smtClean="0"/>
              <a:t>freezado</a:t>
            </a:r>
            <a:r>
              <a:rPr lang="pt-BR" dirty="0" smtClean="0"/>
              <a:t>/auditado.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5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Mainframe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Opção Mainframe –</a:t>
            </a:r>
          </a:p>
          <a:p>
            <a:pPr marL="0" indent="0">
              <a:buNone/>
            </a:pPr>
            <a:r>
              <a:rPr lang="pt-BR" sz="1400" b="1" dirty="0" smtClean="0"/>
              <a:t>Quando usar?</a:t>
            </a:r>
          </a:p>
          <a:p>
            <a:pPr marL="0" indent="0">
              <a:buNone/>
            </a:pPr>
            <a:r>
              <a:rPr lang="pt-BR" sz="1100" dirty="0" smtClean="0"/>
              <a:t>Após concluir um desenvolvimento em </a:t>
            </a:r>
            <a:r>
              <a:rPr lang="pt-BR" sz="1100" dirty="0" err="1" smtClean="0"/>
              <a:t>Cobol</a:t>
            </a:r>
            <a:r>
              <a:rPr lang="pt-BR" sz="1100" dirty="0" smtClean="0"/>
              <a:t>, o </a:t>
            </a:r>
            <a:r>
              <a:rPr lang="pt-BR" sz="1100" dirty="0" err="1" smtClean="0"/>
              <a:t>Changeman</a:t>
            </a: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Irá enviar ao </a:t>
            </a:r>
            <a:r>
              <a:rPr lang="pt-BR" sz="1100" dirty="0" err="1"/>
              <a:t>H</a:t>
            </a:r>
            <a:r>
              <a:rPr lang="pt-BR" sz="1100" dirty="0" err="1" smtClean="0"/>
              <a:t>exavision</a:t>
            </a:r>
            <a:r>
              <a:rPr lang="pt-BR" sz="1100" dirty="0" smtClean="0"/>
              <a:t> de forma automática seu código para</a:t>
            </a:r>
          </a:p>
          <a:p>
            <a:pPr marL="0" indent="0">
              <a:buNone/>
            </a:pPr>
            <a:r>
              <a:rPr lang="pt-BR" sz="1100" dirty="0"/>
              <a:t>v</a:t>
            </a:r>
            <a:r>
              <a:rPr lang="pt-BR" sz="1100" dirty="0" smtClean="0"/>
              <a:t>alidação do </a:t>
            </a:r>
            <a:r>
              <a:rPr lang="pt-BR" sz="1100" dirty="0" err="1" smtClean="0"/>
              <a:t>Dresscode</a:t>
            </a:r>
            <a:r>
              <a:rPr lang="pt-BR" sz="1100" dirty="0" smtClean="0"/>
              <a:t>. Para validarmos a execução do </a:t>
            </a:r>
          </a:p>
          <a:p>
            <a:pPr marL="0" indent="0">
              <a:buNone/>
            </a:pPr>
            <a:r>
              <a:rPr lang="pt-BR" sz="1100" dirty="0" err="1" smtClean="0"/>
              <a:t>Dresscode</a:t>
            </a:r>
            <a:r>
              <a:rPr lang="pt-BR" sz="1100" dirty="0" smtClean="0"/>
              <a:t>, devemos acessar </a:t>
            </a:r>
            <a:r>
              <a:rPr lang="pt-BR" sz="1100" dirty="0"/>
              <a:t>o Link </a:t>
            </a:r>
            <a:r>
              <a:rPr lang="pt-BR" sz="1100" dirty="0" smtClean="0"/>
              <a:t>:</a:t>
            </a: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</a:rPr>
              <a:t>https</a:t>
            </a:r>
            <a:r>
              <a:rPr lang="pt-BR" sz="1100" b="1" dirty="0">
                <a:solidFill>
                  <a:srgbClr val="0070C0"/>
                </a:solidFill>
              </a:rPr>
              <a:t>://hexavision.redeempresa.bradesco/HEXA/Login.aspx </a:t>
            </a:r>
            <a:endParaRPr lang="pt-BR" sz="11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1100" dirty="0" smtClean="0">
                <a:solidFill>
                  <a:schemeClr val="tx1"/>
                </a:solidFill>
              </a:rPr>
              <a:t>O </a:t>
            </a:r>
            <a:r>
              <a:rPr lang="pt-BR" sz="1100" dirty="0" err="1" smtClean="0">
                <a:solidFill>
                  <a:schemeClr val="tx1"/>
                </a:solidFill>
              </a:rPr>
              <a:t>login</a:t>
            </a:r>
            <a:r>
              <a:rPr lang="pt-BR" sz="1100" dirty="0" smtClean="0">
                <a:solidFill>
                  <a:schemeClr val="tx1"/>
                </a:solidFill>
              </a:rPr>
              <a:t> deverá ser efetuado com a chave e senha do Mainframe.</a:t>
            </a:r>
          </a:p>
          <a:p>
            <a:pPr marL="0" indent="0">
              <a:buNone/>
            </a:pPr>
            <a:endParaRPr lang="pt-BR" sz="11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68" y="2603500"/>
            <a:ext cx="5352148" cy="38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Mainframe -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200" dirty="0" smtClean="0"/>
              <a:t>Para validarmos o </a:t>
            </a:r>
            <a:r>
              <a:rPr lang="pt-BR" sz="1200" dirty="0" err="1" smtClean="0"/>
              <a:t>Dresscode</a:t>
            </a:r>
            <a:r>
              <a:rPr lang="pt-BR" sz="1200" dirty="0" smtClean="0"/>
              <a:t> do programa, devemos</a:t>
            </a:r>
          </a:p>
          <a:p>
            <a:pPr marL="0" indent="0">
              <a:buNone/>
            </a:pPr>
            <a:r>
              <a:rPr lang="pt-BR" sz="1200" dirty="0" smtClean="0"/>
              <a:t>Acessar a opção “MAINFRAME” conforme slide anterior,</a:t>
            </a:r>
          </a:p>
          <a:p>
            <a:pPr marL="0" indent="0">
              <a:buNone/>
            </a:pPr>
            <a:r>
              <a:rPr lang="pt-BR" sz="1200" dirty="0" smtClean="0"/>
              <a:t>na tela que irá abrir, na barra de ferramentas selecionar</a:t>
            </a:r>
          </a:p>
          <a:p>
            <a:pPr marL="0" indent="0">
              <a:buNone/>
            </a:pPr>
            <a:r>
              <a:rPr lang="pt-BR" sz="1200" dirty="0" smtClean="0"/>
              <a:t>a opção Carga: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050" dirty="0" smtClean="0"/>
              <a:t>Arquivo Local:</a:t>
            </a:r>
          </a:p>
          <a:p>
            <a:pPr marL="914400" lvl="2" indent="0">
              <a:buNone/>
            </a:pPr>
            <a:r>
              <a:rPr lang="pt-BR" sz="900" dirty="0" smtClean="0"/>
              <a:t>Podemos subir de forma manual nosso código através</a:t>
            </a:r>
          </a:p>
          <a:p>
            <a:pPr marL="914400" lvl="2" indent="0">
              <a:buNone/>
            </a:pPr>
            <a:r>
              <a:rPr lang="pt-BR" sz="900" dirty="0" smtClean="0"/>
              <a:t>De um </a:t>
            </a:r>
            <a:r>
              <a:rPr lang="pt-BR" sz="900" dirty="0" err="1" smtClean="0"/>
              <a:t>txt</a:t>
            </a:r>
            <a:r>
              <a:rPr lang="pt-BR" sz="9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050" dirty="0" smtClean="0"/>
              <a:t>Mainframe PDS:</a:t>
            </a:r>
            <a:endParaRPr lang="pt-BR" sz="1050" dirty="0"/>
          </a:p>
          <a:p>
            <a:pPr marL="914400" lvl="2" indent="0">
              <a:buNone/>
            </a:pPr>
            <a:r>
              <a:rPr lang="pt-BR" sz="900" dirty="0"/>
              <a:t>Podemos subir de forma manual nosso código através</a:t>
            </a:r>
          </a:p>
          <a:p>
            <a:pPr marL="914400" lvl="2" indent="0">
              <a:buNone/>
            </a:pPr>
            <a:r>
              <a:rPr lang="pt-BR" sz="900" dirty="0" smtClean="0"/>
              <a:t>através do particionado gerado para o </a:t>
            </a:r>
            <a:r>
              <a:rPr lang="pt-BR" sz="900" dirty="0" err="1" smtClean="0"/>
              <a:t>Changeman</a:t>
            </a:r>
            <a:r>
              <a:rPr lang="pt-BR" sz="9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050" dirty="0" smtClean="0"/>
              <a:t>Monitor:</a:t>
            </a:r>
            <a:endParaRPr lang="pt-BR" sz="1050" dirty="0"/>
          </a:p>
          <a:p>
            <a:pPr marL="914400" lvl="2" indent="0">
              <a:buNone/>
            </a:pPr>
            <a:r>
              <a:rPr lang="pt-BR" sz="900" dirty="0" smtClean="0"/>
              <a:t>Acompanhar a validação do </a:t>
            </a:r>
            <a:r>
              <a:rPr lang="pt-BR" sz="900" dirty="0" err="1" smtClean="0"/>
              <a:t>Dresscode</a:t>
            </a:r>
            <a:r>
              <a:rPr lang="pt-BR" sz="900" dirty="0" smtClean="0"/>
              <a:t> do código</a:t>
            </a:r>
          </a:p>
          <a:p>
            <a:pPr marL="914400" lvl="2" indent="0">
              <a:buNone/>
            </a:pPr>
            <a:r>
              <a:rPr lang="pt-BR" sz="900" dirty="0" smtClean="0"/>
              <a:t>Que foi carregado para a ferramenta.</a:t>
            </a:r>
            <a:endParaRPr lang="pt-BR" sz="900" dirty="0"/>
          </a:p>
          <a:p>
            <a:pPr marL="914400" lvl="2" indent="0">
              <a:buNone/>
            </a:pPr>
            <a:endParaRPr lang="pt-BR" sz="9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487827"/>
            <a:ext cx="6397873" cy="28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Mainframe – Fontes - </a:t>
            </a:r>
            <a:r>
              <a:rPr lang="pt-BR" sz="1800" dirty="0" smtClean="0"/>
              <a:t>Arquivo Local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 smtClean="0"/>
              <a:t>: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17" y="2308419"/>
            <a:ext cx="8690918" cy="43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Mainframe – Fontes </a:t>
            </a:r>
            <a:r>
              <a:rPr lang="pt-BR" dirty="0" smtClean="0"/>
              <a:t>– </a:t>
            </a:r>
            <a:r>
              <a:rPr lang="pt-BR" sz="1800" dirty="0" smtClean="0"/>
              <a:t>Mainframe PDS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086" y="2342335"/>
            <a:ext cx="8221363" cy="43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Mainframe – Fontes – </a:t>
            </a:r>
            <a:r>
              <a:rPr lang="pt-BR" sz="1800" dirty="0" smtClean="0"/>
              <a:t>Monitor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157" y="2370682"/>
            <a:ext cx="6598507" cy="42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Mainframe – Fontes – </a:t>
            </a:r>
            <a:r>
              <a:rPr lang="pt-BR" sz="1800" dirty="0"/>
              <a:t>Monitor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75" y="2603500"/>
            <a:ext cx="752166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379</TotalTime>
  <Words>376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</vt:lpstr>
      <vt:lpstr>Wingdings 3</vt:lpstr>
      <vt:lpstr>Íon - Sala da Diretoria</vt:lpstr>
      <vt:lpstr>Hexavision</vt:lpstr>
      <vt:lpstr>Índice</vt:lpstr>
      <vt:lpstr>Sobre..</vt:lpstr>
      <vt:lpstr>Mainframe</vt:lpstr>
      <vt:lpstr>Mainframe - Fontes</vt:lpstr>
      <vt:lpstr>Mainframe – Fontes - Arquivo Local</vt:lpstr>
      <vt:lpstr>Mainframe – Fontes – Mainframe PDS</vt:lpstr>
      <vt:lpstr>Mainframe – Fontes – Monitor</vt:lpstr>
      <vt:lpstr>Mainframe – Fontes – Monitor</vt:lpstr>
      <vt:lpstr>Pacote JCL </vt:lpstr>
      <vt:lpstr>Pacote JCL</vt:lpstr>
      <vt:lpstr>Pacote JCL</vt:lpstr>
      <vt:lpstr>Pacote JCL - Criação</vt:lpstr>
      <vt:lpstr>Pacote JCL - Criação</vt:lpstr>
      <vt:lpstr>Pacote JCL - Criação</vt:lpstr>
      <vt:lpstr>Pacote JCL - Criação</vt:lpstr>
      <vt:lpstr>Pacote JCL - Criação</vt:lpstr>
      <vt:lpstr>Pacote JCL – MONITORAMENTO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Hexavision</dc:title>
  <dc:creator>Kaue Bertazi Cabral</dc:creator>
  <cp:lastModifiedBy>Kaue Bertazi Cabral</cp:lastModifiedBy>
  <cp:revision>22</cp:revision>
  <dcterms:created xsi:type="dcterms:W3CDTF">2021-02-23T12:30:19Z</dcterms:created>
  <dcterms:modified xsi:type="dcterms:W3CDTF">2021-07-07T17:20:35Z</dcterms:modified>
</cp:coreProperties>
</file>