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30"/>
  </p:notesMasterIdLst>
  <p:handoutMasterIdLst>
    <p:handoutMasterId r:id="rId31"/>
  </p:handoutMasterIdLst>
  <p:sldIdLst>
    <p:sldId id="335" r:id="rId2"/>
    <p:sldId id="287" r:id="rId3"/>
    <p:sldId id="368" r:id="rId4"/>
    <p:sldId id="379" r:id="rId5"/>
    <p:sldId id="405" r:id="rId6"/>
    <p:sldId id="406" r:id="rId7"/>
    <p:sldId id="439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8" r:id="rId17"/>
    <p:sldId id="417" r:id="rId18"/>
    <p:sldId id="419" r:id="rId19"/>
    <p:sldId id="421" r:id="rId20"/>
    <p:sldId id="423" r:id="rId21"/>
    <p:sldId id="434" r:id="rId22"/>
    <p:sldId id="435" r:id="rId23"/>
    <p:sldId id="424" r:id="rId24"/>
    <p:sldId id="438" r:id="rId25"/>
    <p:sldId id="426" r:id="rId26"/>
    <p:sldId id="437" r:id="rId27"/>
    <p:sldId id="436" r:id="rId28"/>
    <p:sldId id="331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366CC"/>
    <a:srgbClr val="CC0066"/>
    <a:srgbClr val="0000CC"/>
    <a:srgbClr val="CC00FF"/>
    <a:srgbClr val="CC66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73477" autoAdjust="0"/>
  </p:normalViewPr>
  <p:slideViewPr>
    <p:cSldViewPr snapToGrid="0">
      <p:cViewPr>
        <p:scale>
          <a:sx n="100" d="100"/>
          <a:sy n="100" d="100"/>
        </p:scale>
        <p:origin x="-1632" y="-8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Helvetic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Helvetic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>
                <a:latin typeface="Helvetica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>
                <a:latin typeface="Helvetica" charset="0"/>
              </a:defRPr>
            </a:lvl1pPr>
          </a:lstStyle>
          <a:p>
            <a:fld id="{A356CA16-59BA-43C3-BD82-9445150C19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5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fld id="{E87281EE-E790-4816-8712-A7FA7B52E8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57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dirty="0" smtClean="0"/>
              <a:t>0 - entrada padrão de dados (</a:t>
            </a:r>
            <a:r>
              <a:rPr lang="pt-BR" i="1" dirty="0" err="1" smtClean="0"/>
              <a:t>stdin</a:t>
            </a:r>
            <a:r>
              <a:rPr lang="pt-BR" dirty="0" smtClean="0"/>
              <a:t>). Por padrão é o teclado.</a:t>
            </a:r>
          </a:p>
          <a:p>
            <a:pPr lvl="2"/>
            <a:r>
              <a:rPr lang="pt-BR" dirty="0" smtClean="0"/>
              <a:t>1 - saída padrão de dados (</a:t>
            </a:r>
            <a:r>
              <a:rPr lang="pt-BR" i="1" dirty="0" err="1" smtClean="0"/>
              <a:t>stdout</a:t>
            </a:r>
            <a:r>
              <a:rPr lang="pt-BR" i="1" dirty="0" smtClean="0"/>
              <a:t>)</a:t>
            </a:r>
            <a:r>
              <a:rPr lang="pt-BR" dirty="0" smtClean="0"/>
              <a:t>. Por padrão é o monitor de vídeo, ou no caso mais específico do Linux em ambiente gráfico, a janela do terminal onde o programa foi executado.</a:t>
            </a:r>
          </a:p>
          <a:p>
            <a:pPr lvl="2"/>
            <a:r>
              <a:rPr lang="pt-BR" dirty="0" smtClean="0"/>
              <a:t>2 - saída padrão de erros (</a:t>
            </a:r>
            <a:r>
              <a:rPr lang="pt-BR" i="1" dirty="0" err="1" smtClean="0"/>
              <a:t>stderr</a:t>
            </a:r>
            <a:r>
              <a:rPr lang="pt-BR" i="1" dirty="0" smtClean="0"/>
              <a:t>)</a:t>
            </a:r>
            <a:r>
              <a:rPr lang="pt-BR" dirty="0" smtClean="0"/>
              <a:t>. Por padrão, o mesmo que a saída padrão de dados.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pt-BR" dirty="0" smtClean="0"/>
              <a:t>0 - entrada padrão de dados (</a:t>
            </a:r>
            <a:r>
              <a:rPr lang="pt-BR" i="1" dirty="0" err="1" smtClean="0"/>
              <a:t>stdin</a:t>
            </a:r>
            <a:r>
              <a:rPr lang="pt-BR" dirty="0" smtClean="0"/>
              <a:t>). Por padrão é o teclado.</a:t>
            </a:r>
          </a:p>
          <a:p>
            <a:pPr lvl="2"/>
            <a:r>
              <a:rPr lang="pt-BR" dirty="0" smtClean="0"/>
              <a:t>1 - saída padrão de dados (</a:t>
            </a:r>
            <a:r>
              <a:rPr lang="pt-BR" i="1" dirty="0" err="1" smtClean="0"/>
              <a:t>stdout</a:t>
            </a:r>
            <a:r>
              <a:rPr lang="pt-BR" i="1" dirty="0" smtClean="0"/>
              <a:t>)</a:t>
            </a:r>
            <a:r>
              <a:rPr lang="pt-BR" dirty="0" smtClean="0"/>
              <a:t>. Por padrão é o monitor de vídeo, ou no caso mais específico do Linux em ambiente gráfico, a janela do terminal onde o programa foi executado.</a:t>
            </a:r>
          </a:p>
          <a:p>
            <a:pPr lvl="2"/>
            <a:r>
              <a:rPr lang="pt-BR" dirty="0" smtClean="0"/>
              <a:t>2 - saída padrão de erros (</a:t>
            </a:r>
            <a:r>
              <a:rPr lang="pt-BR" i="1" dirty="0" err="1" smtClean="0"/>
              <a:t>stderr</a:t>
            </a:r>
            <a:r>
              <a:rPr lang="pt-BR" i="1" dirty="0" smtClean="0"/>
              <a:t>)</a:t>
            </a:r>
            <a:r>
              <a:rPr lang="pt-BR" dirty="0" smtClean="0"/>
              <a:t>. Por padrão, o mesmo que a saída padrão de dados.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Cada</a:t>
            </a:r>
            <a:r>
              <a:rPr lang="pt-BR" baseline="0" dirty="0" smtClean="0"/>
              <a:t> processo n</a:t>
            </a:r>
            <a:r>
              <a:rPr lang="pt-BR" dirty="0" smtClean="0"/>
              <a:t>ão pode ler e escrever no mesmo </a:t>
            </a:r>
            <a:r>
              <a:rPr lang="pt-BR" dirty="0" err="1" smtClean="0"/>
              <a:t>pipe</a:t>
            </a:r>
            <a:r>
              <a:rPr lang="pt-BR" dirty="0" smtClean="0"/>
              <a:t>,</a:t>
            </a:r>
            <a:r>
              <a:rPr lang="pt-BR" baseline="0" dirty="0" smtClean="0"/>
              <a:t> então fecha 1 e faz ação no outro</a:t>
            </a:r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Agora, sempre que o filho "imprimir na tela", estará, na verdade,</a:t>
            </a:r>
          </a:p>
          <a:p>
            <a:r>
              <a:rPr lang="pt-BR" dirty="0" smtClean="0"/>
              <a:t> *      escrevendo no </a:t>
            </a:r>
            <a:r>
              <a:rPr lang="pt-BR" dirty="0" err="1" smtClean="0"/>
              <a:t>pipe</a:t>
            </a:r>
            <a:r>
              <a:rPr lang="pt-BR" dirty="0" smtClean="0"/>
              <a:t> de escrita, </a:t>
            </a:r>
            <a:r>
              <a:rPr lang="pt-BR" dirty="0" err="1" smtClean="0"/>
              <a:t>fda</a:t>
            </a:r>
            <a:r>
              <a:rPr lang="pt-BR" dirty="0" smtClean="0"/>
              <a:t>[1] e sempre que o pai "ler do</a:t>
            </a:r>
          </a:p>
          <a:p>
            <a:r>
              <a:rPr lang="pt-BR" dirty="0" smtClean="0"/>
              <a:t> *      teclado", estará, na verdade, lendo do </a:t>
            </a:r>
            <a:r>
              <a:rPr lang="pt-BR" dirty="0" err="1" smtClean="0"/>
              <a:t>pipe</a:t>
            </a:r>
            <a:r>
              <a:rPr lang="pt-BR" dirty="0" smtClean="0"/>
              <a:t> de leitura, </a:t>
            </a:r>
            <a:r>
              <a:rPr lang="pt-BR" dirty="0" err="1" smtClean="0"/>
              <a:t>fda</a:t>
            </a:r>
            <a:r>
              <a:rPr lang="pt-BR" dirty="0" smtClean="0"/>
              <a:t>[0]. </a:t>
            </a:r>
            <a:r>
              <a:rPr lang="pt-BR" b="1" dirty="0" smtClean="0"/>
              <a:t>Os</a:t>
            </a:r>
          </a:p>
          <a:p>
            <a:r>
              <a:rPr lang="pt-BR" b="1" dirty="0" smtClean="0"/>
              <a:t> *      dois processos estão ligados, com a saída de um concatenada na</a:t>
            </a:r>
          </a:p>
          <a:p>
            <a:r>
              <a:rPr lang="pt-BR" b="1" dirty="0" smtClean="0"/>
              <a:t> *      entrada do outro! "Bingo"!!!</a:t>
            </a:r>
          </a:p>
          <a:p>
            <a:endParaRPr lang="pt-BR" dirty="0" smtClean="0"/>
          </a:p>
          <a:p>
            <a:r>
              <a:rPr lang="pt-BR" dirty="0" smtClean="0"/>
              <a:t>Ou seja, ao executar </a:t>
            </a:r>
            <a:r>
              <a:rPr lang="pt-BR" dirty="0" err="1" smtClean="0"/>
              <a:t>exec</a:t>
            </a:r>
            <a:r>
              <a:rPr lang="pt-BR" dirty="0" smtClean="0"/>
              <a:t>, o processo atual deixa de existir e dá</a:t>
            </a:r>
          </a:p>
          <a:p>
            <a:r>
              <a:rPr lang="pt-BR" dirty="0" smtClean="0"/>
              <a:t> *      lugar ao processo requisitado, conservando os mesmos </a:t>
            </a:r>
            <a:r>
              <a:rPr lang="pt-BR" dirty="0" err="1" smtClean="0"/>
              <a:t>pids</a:t>
            </a:r>
            <a:r>
              <a:rPr lang="pt-BR" dirty="0" smtClean="0"/>
              <a:t> dos</a:t>
            </a:r>
          </a:p>
          <a:p>
            <a:r>
              <a:rPr lang="pt-BR" dirty="0" smtClean="0"/>
              <a:t> *      processos. Continuam sendo filhos do processo que executou o </a:t>
            </a:r>
            <a:r>
              <a:rPr lang="pt-BR" dirty="0" err="1" smtClean="0"/>
              <a:t>fork</a:t>
            </a:r>
            <a:r>
              <a:rPr lang="pt-BR" dirty="0" smtClean="0"/>
              <a:t> e</a:t>
            </a:r>
          </a:p>
          <a:p>
            <a:r>
              <a:rPr lang="pt-BR" dirty="0" smtClean="0"/>
              <a:t> *      herdam destes o descritor de arquivo.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Linux possui diversas formas de realizar comunicação entre processos, também conhecido com IPC. Estas formas de comunicação se referem a processos em execução na mesma máquina, o que não inclui </a:t>
            </a:r>
            <a:r>
              <a:rPr lang="pt-BR" dirty="0" err="1" smtClean="0"/>
              <a:t>sockets</a:t>
            </a:r>
            <a:r>
              <a:rPr lang="pt-BR" dirty="0" smtClean="0"/>
              <a:t> ou RPC (são para comunicação entre máquinas distintas). </a:t>
            </a:r>
          </a:p>
          <a:p>
            <a:endParaRPr lang="pt-BR" dirty="0" smtClean="0"/>
          </a:p>
          <a:p>
            <a:r>
              <a:rPr lang="pt-BR" dirty="0" smtClean="0"/>
              <a:t>Dentre as técnicas de comunicação entre processos fornecidas pelo Linux, convém citar: </a:t>
            </a:r>
          </a:p>
          <a:p>
            <a:endParaRPr lang="pt-BR" dirty="0" smtClean="0"/>
          </a:p>
          <a:p>
            <a:r>
              <a:rPr lang="pt-BR" dirty="0" smtClean="0"/>
              <a:t>a) por memória compartilhada: através de diretivas </a:t>
            </a:r>
            <a:r>
              <a:rPr lang="pt-BR" dirty="0" err="1" smtClean="0"/>
              <a:t>shm</a:t>
            </a:r>
            <a:r>
              <a:rPr lang="pt-BR" dirty="0" smtClean="0"/>
              <a:t>* pode-se disponibilizar uma área de memória comum à vários processos. Simples: quando um processo quer enviar dados ao outro, põe na memória. </a:t>
            </a:r>
          </a:p>
          <a:p>
            <a:endParaRPr lang="pt-BR" dirty="0" smtClean="0"/>
          </a:p>
          <a:p>
            <a:r>
              <a:rPr lang="pt-BR" dirty="0" smtClean="0"/>
              <a:t>b) </a:t>
            </a:r>
            <a:r>
              <a:rPr lang="pt-BR" dirty="0" err="1" smtClean="0"/>
              <a:t>pipes</a:t>
            </a:r>
            <a:r>
              <a:rPr lang="pt-BR" dirty="0" smtClean="0"/>
              <a:t>: um método muito interessante onde se cria um canal bidirecional na tabela de descritores, como se fosse arquivo, mas não é (e não tem I/O). Quando você faz um </a:t>
            </a:r>
            <a:r>
              <a:rPr lang="pt-BR" dirty="0" err="1" smtClean="0"/>
              <a:t>ls</a:t>
            </a:r>
            <a:r>
              <a:rPr lang="pt-BR" dirty="0" smtClean="0"/>
              <a:t> -</a:t>
            </a:r>
            <a:r>
              <a:rPr lang="pt-BR" dirty="0" err="1" smtClean="0"/>
              <a:t>la</a:t>
            </a:r>
            <a:r>
              <a:rPr lang="pt-BR" dirty="0" smtClean="0"/>
              <a:t> | </a:t>
            </a:r>
            <a:r>
              <a:rPr lang="pt-BR" dirty="0" err="1" smtClean="0"/>
              <a:t>sort</a:t>
            </a:r>
            <a:r>
              <a:rPr lang="pt-BR" dirty="0" smtClean="0"/>
              <a:t> está usando </a:t>
            </a:r>
            <a:r>
              <a:rPr lang="pt-BR" dirty="0" err="1" smtClean="0"/>
              <a:t>pipe</a:t>
            </a:r>
            <a:r>
              <a:rPr lang="pt-BR" dirty="0" smtClean="0"/>
              <a:t>! </a:t>
            </a:r>
          </a:p>
          <a:p>
            <a:endParaRPr lang="pt-BR" dirty="0" smtClean="0"/>
          </a:p>
          <a:p>
            <a:r>
              <a:rPr lang="pt-BR" dirty="0" smtClean="0"/>
              <a:t>c) sinais: quando um processo quer sinalizar algo a outro processo. Ao contrário das demais nesta não se envia dados mas apenas um valor numérico. </a:t>
            </a:r>
          </a:p>
          <a:p>
            <a:endParaRPr lang="pt-BR" dirty="0" smtClean="0"/>
          </a:p>
          <a:p>
            <a:r>
              <a:rPr lang="pt-BR" dirty="0" smtClean="0"/>
              <a:t>Existem outras formas de comunicação como semáforos, fila de mensagens e até mesmo morte de filho, que é considerada uma comunicação. Se você digitar </a:t>
            </a:r>
            <a:r>
              <a:rPr lang="pt-BR" dirty="0" err="1" smtClean="0"/>
              <a:t>ipcs</a:t>
            </a:r>
            <a:r>
              <a:rPr lang="pt-BR" dirty="0" smtClean="0"/>
              <a:t> na linha de comando irá ver os canais de comunicação atualmente em uso (não sinais). Minha </a:t>
            </a:r>
            <a:r>
              <a:rPr lang="pt-BR" dirty="0" err="1" smtClean="0"/>
              <a:t>idéia</a:t>
            </a:r>
            <a:r>
              <a:rPr lang="pt-BR" dirty="0" smtClean="0"/>
              <a:t> é falar dos principais tipos de comunicação em diversos artigos, começando por sinais, até para desmistificar o comando </a:t>
            </a:r>
            <a:r>
              <a:rPr lang="pt-BR" dirty="0" err="1" smtClean="0"/>
              <a:t>kill</a:t>
            </a:r>
            <a:r>
              <a:rPr lang="pt-BR" dirty="0" smtClean="0"/>
              <a:t>. Usarei exemplo em C para Linux. 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ko-KR" dirty="0" smtClean="0">
                <a:ea typeface="HY헤드라인M" pitchFamily="18" charset="-127"/>
              </a:rPr>
              <a:t>onde a saída padrão do programa do lado esquerdo (ou seja, o produtor) torna-se a entrada padrão do programa do lado direito (ou seja, o consumidor).</a:t>
            </a:r>
            <a:endParaRPr lang="en-US" altLang="ko-KR" sz="2000" dirty="0" smtClean="0">
              <a:ea typeface="HY헤드라인M" pitchFamily="18" charset="-127"/>
            </a:endParaRP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No contexto da computação, um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nomeado (também chamado de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named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ou FIFO) é uma extensão do conceito de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do sistema Unix/Linux e dos seus métodos de comunicação entre processos. O mesmo conceito é encontrado no Microsoft Windows, apesar da sua semântica ser razoavelmente diferente. Um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tradicional (anônimo) dura somente o tempo de execução do processo e, por outro lado, 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nomeado persiste além da vida do processo e precisa ser "desligado" ou apagado quando não é mais usado. Os processos geralmente se conectam a um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nomeado (normalmente um arquivo) quando necessitam realizar alguma comunicação com outro processo (IPC). 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Desta forma, a saída do comando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ls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será ecoada no primeiro terminal, o qual aguardava recebimento de dados no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.</a:t>
            </a:r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Desta forma, a saída do comando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ls</a:t>
            </a:r>
            <a:r>
              <a:rPr lang="pt-BR" sz="1200" b="0" i="0" kern="1200" dirty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 será ecoada no primeiro terminal, o qual aguardava recebimento de dados no </a:t>
            </a:r>
            <a:r>
              <a:rPr lang="pt-BR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pipe</a:t>
            </a:r>
            <a:r>
              <a:rPr lang="pt-BR" sz="1200" b="0" i="0" kern="120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MS PGothic" charset="0"/>
              </a:rPr>
              <a:t>.</a:t>
            </a:r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pt-BR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charset="0"/>
              </a:rPr>
              <a:t>Silberschatz, Galvin and Gagne ©2007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4071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charset="0"/>
              </a:rPr>
              <a:t>Operating System Concepts with Java – 7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</a:rPr>
              <a:t> Edition, Nov 15, 2006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/>
          <a:srcRect l="35107" t="26779" r="33040" b="21614"/>
          <a:stretch>
            <a:fillRect/>
          </a:stretch>
        </p:blipFill>
        <p:spPr bwMode="auto">
          <a:xfrm>
            <a:off x="3797300" y="3370263"/>
            <a:ext cx="1858963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392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392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982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982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982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47863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charset="0"/>
              </a:rPr>
              <a:t>2.</a:t>
            </a:r>
            <a:fld id="{504A833A-4EB2-4F34-812C-732C95C95486}" type="slidenum">
              <a:rPr lang="en-US" sz="1000" b="1">
                <a:solidFill>
                  <a:schemeClr val="tx2"/>
                </a:solidFill>
                <a:latin typeface="Helvetica" charset="0"/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charset="0"/>
              </a:rPr>
              <a:t>Silberschatz, Galvin and Gagne ©2007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85738" y="6621463"/>
            <a:ext cx="4071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  <a:latin typeface="Helvetica" charset="0"/>
              </a:rPr>
              <a:t>Operating System Concepts with Java – 7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</a:rPr>
              <a:t> Edition, Nov 15, 2006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/>
          <a:srcRect l="23665" t="32335" r="23811" b="26996"/>
          <a:stretch>
            <a:fillRect/>
          </a:stretch>
        </p:blipFill>
        <p:spPr bwMode="auto">
          <a:xfrm>
            <a:off x="7847013" y="6013450"/>
            <a:ext cx="10414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 cstate="print"/>
          <a:srcRect l="15674" t="21722" r="19060" b="24176"/>
          <a:stretch>
            <a:fillRect/>
          </a:stretch>
        </p:blipFill>
        <p:spPr bwMode="auto">
          <a:xfrm>
            <a:off x="328613" y="5811838"/>
            <a:ext cx="1306512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338" y="1919288"/>
            <a:ext cx="8582025" cy="893762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Laboratório</a:t>
            </a:r>
            <a:r>
              <a:rPr lang="en-US" sz="3200" dirty="0" smtClean="0"/>
              <a:t> </a:t>
            </a:r>
            <a:r>
              <a:rPr lang="en-US" sz="3200" dirty="0" smtClean="0"/>
              <a:t>3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err="1" smtClean="0"/>
              <a:t>Sistemas</a:t>
            </a:r>
            <a:r>
              <a:rPr lang="en-US" sz="3200" dirty="0" smtClean="0"/>
              <a:t> </a:t>
            </a:r>
            <a:r>
              <a:rPr lang="en-US" sz="3200" dirty="0" err="1" smtClean="0"/>
              <a:t>Operacionais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 usando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comando damos para recuperar as 5 primeiras colunas das 10 primeiras linhas do arquivo </a:t>
            </a:r>
            <a:r>
              <a:rPr lang="pt-BR" u="sng" dirty="0" err="1" smtClean="0"/>
              <a:t>cancer</a:t>
            </a:r>
            <a:r>
              <a:rPr lang="pt-BR" u="sng" dirty="0" smtClean="0"/>
              <a:t>.data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Dica: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head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cut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533650" y="3200399"/>
            <a:ext cx="4610100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cut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–d, -f 1-5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cancer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.data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–n 10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 usando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comando damos para recuperar as 5 primeiras colunas das 10 primeiras linhas do arquivo </a:t>
            </a:r>
            <a:r>
              <a:rPr lang="pt-BR" u="sng" dirty="0" err="1" smtClean="0"/>
              <a:t>cancer</a:t>
            </a:r>
            <a:r>
              <a:rPr lang="pt-BR" u="sng" dirty="0" smtClean="0"/>
              <a:t>.data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Dica: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head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cut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r>
              <a:rPr lang="pt-BR" dirty="0" smtClean="0"/>
              <a:t>O que acontece?</a:t>
            </a:r>
          </a:p>
          <a:p>
            <a:pPr lvl="1"/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cut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–d, -f 1-5 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cancer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.data </a:t>
            </a:r>
            <a:r>
              <a:rPr lang="pt-BR" dirty="0" smtClean="0">
                <a:latin typeface="Century"/>
                <a:ea typeface="Arial Unicode MS" pitchFamily="34" charset="-128"/>
                <a:cs typeface="Courier New" pitchFamily="49" charset="0"/>
              </a:rPr>
              <a:t>→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dirty="0" smtClean="0"/>
              <a:t>extrai as colunas de </a:t>
            </a:r>
          </a:p>
          <a:p>
            <a:pPr lvl="1">
              <a:buNone/>
            </a:pPr>
            <a:r>
              <a:rPr lang="pt-BR" dirty="0" smtClean="0"/>
              <a:t>    1 a 5</a:t>
            </a:r>
          </a:p>
          <a:p>
            <a:pPr lvl="1"/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–n 10 </a:t>
            </a:r>
            <a:r>
              <a:rPr lang="pt-BR" dirty="0" smtClean="0">
                <a:latin typeface="Century"/>
                <a:ea typeface="Arial Unicode MS" pitchFamily="34" charset="-128"/>
                <a:cs typeface="Courier New" pitchFamily="49" charset="0"/>
              </a:rPr>
              <a:t>→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dirty="0" smtClean="0"/>
              <a:t>imprime as 10 primeiras linhas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533650" y="3200399"/>
            <a:ext cx="4600576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cut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–d, -f 1-5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cancer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.data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–n 10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 2 usando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repetir o exemplo anterior, mas removendo todas as linhas iniciadas com “#”</a:t>
            </a:r>
          </a:p>
          <a:p>
            <a:pPr lvl="1"/>
            <a:r>
              <a:rPr lang="pt-BR" dirty="0" smtClean="0"/>
              <a:t>Dica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grep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14499" y="288607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grep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–v ‘#’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cancer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.data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cut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–d, -f 1-5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–n 10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 2 usando </a:t>
            </a:r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Vamos repetir o exemplo anterior, mas removendo todas as linhas iniciando com “#”</a:t>
            </a:r>
          </a:p>
          <a:p>
            <a:pPr lvl="1"/>
            <a:r>
              <a:rPr lang="pt-BR" dirty="0" smtClean="0"/>
              <a:t>Dica</a:t>
            </a:r>
          </a:p>
          <a:p>
            <a:pPr lvl="2"/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grep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/>
              <a:t>O que acontece?</a:t>
            </a:r>
          </a:p>
          <a:p>
            <a:pPr lvl="1"/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grep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–v ‘#’ 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cancer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.data </a:t>
            </a:r>
            <a:r>
              <a:rPr lang="pt-BR" dirty="0" smtClean="0">
                <a:latin typeface="Century"/>
                <a:ea typeface="Arial Unicode MS" pitchFamily="34" charset="-128"/>
                <a:cs typeface="Courier New" pitchFamily="49" charset="0"/>
              </a:rPr>
              <a:t> →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dirty="0" smtClean="0"/>
              <a:t>extrai todas as linhas que não contém “#”</a:t>
            </a:r>
            <a:endParaRPr lang="pt-BR" dirty="0" smtClean="0"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/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cut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–d, -f 1-5 </a:t>
            </a:r>
            <a:r>
              <a:rPr lang="pt-BR" dirty="0" smtClean="0">
                <a:latin typeface="Century"/>
                <a:ea typeface="Arial Unicode MS" pitchFamily="34" charset="-128"/>
                <a:cs typeface="Courier New" pitchFamily="49" charset="0"/>
              </a:rPr>
              <a:t>→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dirty="0" smtClean="0"/>
              <a:t>extrai as colunas de 1 a 5</a:t>
            </a:r>
          </a:p>
          <a:p>
            <a:pPr lvl="1"/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–n 10 </a:t>
            </a:r>
            <a:r>
              <a:rPr lang="pt-BR" dirty="0" smtClean="0">
                <a:latin typeface="Century"/>
                <a:ea typeface="Arial Unicode MS" pitchFamily="34" charset="-128"/>
                <a:cs typeface="Courier New" pitchFamily="49" charset="0"/>
              </a:rPr>
              <a:t>→</a:t>
            </a:r>
            <a:r>
              <a:rPr lang="pt-BR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dirty="0" smtClean="0"/>
              <a:t>imprime as 10 primeiras linhas</a:t>
            </a: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714499" y="288607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grep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–v ‘#’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cancer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.data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cut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–d, -f 1-5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–n 10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Nomeados (FIFO)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dirty="0" err="1" smtClean="0"/>
              <a:t>pipe</a:t>
            </a:r>
            <a:r>
              <a:rPr lang="pt-BR" dirty="0" smtClean="0"/>
              <a:t> nomeado é uma extensão do </a:t>
            </a:r>
            <a:r>
              <a:rPr lang="pt-BR" dirty="0" err="1" smtClean="0"/>
              <a:t>pipe</a:t>
            </a:r>
            <a:r>
              <a:rPr lang="pt-BR" dirty="0" smtClean="0"/>
              <a:t> convencional. </a:t>
            </a:r>
          </a:p>
          <a:p>
            <a:r>
              <a:rPr lang="pt-BR" dirty="0" smtClean="0"/>
              <a:t>A diferença é que </a:t>
            </a:r>
          </a:p>
          <a:p>
            <a:pPr lvl="1"/>
            <a:r>
              <a:rPr lang="pt-BR" dirty="0" smtClean="0"/>
              <a:t>um </a:t>
            </a:r>
            <a:r>
              <a:rPr lang="pt-BR" dirty="0" err="1" smtClean="0"/>
              <a:t>pipe</a:t>
            </a:r>
            <a:r>
              <a:rPr lang="pt-BR" dirty="0" smtClean="0"/>
              <a:t> “normal” termina juntamente com o fim da execução do programa</a:t>
            </a:r>
          </a:p>
          <a:p>
            <a:pPr lvl="1"/>
            <a:r>
              <a:rPr lang="pt-BR" dirty="0" smtClean="0"/>
              <a:t>e um </a:t>
            </a:r>
            <a:r>
              <a:rPr lang="pt-BR" dirty="0" err="1" smtClean="0"/>
              <a:t>pipe</a:t>
            </a:r>
            <a:r>
              <a:rPr lang="pt-BR" dirty="0" smtClean="0"/>
              <a:t> nomeado deve ser criado e destruído explicitamente.</a:t>
            </a:r>
          </a:p>
          <a:p>
            <a:r>
              <a:rPr lang="pt-BR" dirty="0" smtClean="0"/>
              <a:t>Para criar um </a:t>
            </a:r>
            <a:r>
              <a:rPr lang="pt-BR" dirty="0" err="1" smtClean="0"/>
              <a:t>pipe</a:t>
            </a:r>
            <a:r>
              <a:rPr lang="pt-BR" dirty="0" smtClean="0"/>
              <a:t> nomeado podemos usar o comando  </a:t>
            </a:r>
            <a:r>
              <a:rPr lang="pt-BR" i="1" dirty="0" err="1" smtClean="0"/>
              <a:t>mkfifo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Pode-se usar </a:t>
            </a:r>
            <a:r>
              <a:rPr lang="pt-BR" dirty="0" err="1" smtClean="0"/>
              <a:t>pipes</a:t>
            </a:r>
            <a:r>
              <a:rPr lang="pt-BR" dirty="0" smtClean="0"/>
              <a:t> nomeados em programas para prover meios de comunicação inter processos.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Nomeados (FIFO)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39825"/>
            <a:ext cx="8229600" cy="3470275"/>
          </a:xfrm>
        </p:spPr>
        <p:txBody>
          <a:bodyPr/>
          <a:lstStyle/>
          <a:p>
            <a:r>
              <a:rPr lang="pt-BR" dirty="0" smtClean="0"/>
              <a:t>Dois processos podem utilizar este </a:t>
            </a:r>
            <a:r>
              <a:rPr lang="pt-BR" dirty="0" err="1" smtClean="0"/>
              <a:t>pipe</a:t>
            </a:r>
            <a:r>
              <a:rPr lang="pt-BR" dirty="0" smtClean="0"/>
              <a:t> através do seu nome. 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Abrir dois terminais</a:t>
            </a:r>
          </a:p>
          <a:p>
            <a:pPr lvl="2"/>
            <a:r>
              <a:rPr lang="pt-BR" dirty="0" smtClean="0"/>
              <a:t>Terminal 1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3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381124" y="263842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mkfifo</a:t>
            </a:r>
            <a:r>
              <a:rPr lang="pt-BR" sz="1400" dirty="0" smtClean="0"/>
              <a:t> </a:t>
            </a:r>
            <a:r>
              <a:rPr lang="pt-BR" sz="1400" dirty="0" err="1" smtClean="0"/>
              <a:t>pipe_teste</a:t>
            </a:r>
            <a:endParaRPr lang="pt-BR" sz="1400" dirty="0" smtClean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409699" y="319087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cat</a:t>
            </a:r>
            <a:r>
              <a:rPr lang="pt-BR" sz="1400" b="1" dirty="0" smtClean="0"/>
              <a:t> &lt;</a:t>
            </a:r>
            <a:r>
              <a:rPr lang="pt-BR" sz="1400" dirty="0" smtClean="0"/>
              <a:t> </a:t>
            </a:r>
            <a:r>
              <a:rPr lang="pt-BR" sz="1400" dirty="0" err="1" smtClean="0"/>
              <a:t>pipe_teste</a:t>
            </a:r>
            <a:endParaRPr lang="pt-BR" sz="1400" dirty="0" smtClean="0"/>
          </a:p>
        </p:txBody>
      </p:sp>
      <p:sp>
        <p:nvSpPr>
          <p:cNvPr id="7" name="Texto explicativo em seta para cima 6"/>
          <p:cNvSpPr/>
          <p:nvPr/>
        </p:nvSpPr>
        <p:spPr bwMode="auto">
          <a:xfrm>
            <a:off x="1019174" y="3505201"/>
            <a:ext cx="2257425" cy="1028699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100" dirty="0" smtClean="0"/>
              <a:t>Direciona o conteúdo de um</a:t>
            </a:r>
          </a:p>
          <a:p>
            <a:pPr eaLnBrk="0" hangingPunct="0"/>
            <a:r>
              <a:rPr lang="pt-BR" sz="1100" dirty="0" smtClean="0"/>
              <a:t>arquivo para a entrada de um</a:t>
            </a:r>
          </a:p>
          <a:p>
            <a:pPr eaLnBrk="0" hangingPunct="0"/>
            <a:r>
              <a:rPr lang="pt-BR" sz="1100" dirty="0" smtClean="0"/>
              <a:t>comando. 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971675" y="4800600"/>
            <a:ext cx="558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>
              <a:buFont typeface="Wingdings" pitchFamily="2" charset="2"/>
              <a:buChar char="q"/>
            </a:pPr>
            <a:r>
              <a:rPr lang="pt-BR" dirty="0" smtClean="0"/>
              <a:t> O </a:t>
            </a:r>
            <a:r>
              <a:rPr lang="pt-BR" dirty="0" err="1" smtClean="0"/>
              <a:t>pipe</a:t>
            </a:r>
            <a:r>
              <a:rPr lang="pt-BR" dirty="0" smtClean="0"/>
              <a:t> fica esperando até obter algum dado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Nomeados (FIFO)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processos podem utilizar este </a:t>
            </a:r>
            <a:r>
              <a:rPr lang="pt-BR" dirty="0" err="1" smtClean="0"/>
              <a:t>pipe</a:t>
            </a:r>
            <a:r>
              <a:rPr lang="pt-BR" dirty="0" smtClean="0"/>
              <a:t> através do seu nome. 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Abrir dois terminais</a:t>
            </a:r>
          </a:p>
          <a:p>
            <a:pPr lvl="2"/>
            <a:r>
              <a:rPr lang="pt-BR" dirty="0" smtClean="0"/>
              <a:t>Terminal 1</a:t>
            </a:r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3"/>
            <a:r>
              <a:rPr lang="pt-BR" dirty="0" smtClean="0"/>
              <a:t>O </a:t>
            </a:r>
            <a:r>
              <a:rPr lang="pt-BR" dirty="0" err="1" smtClean="0"/>
              <a:t>pipe</a:t>
            </a:r>
            <a:r>
              <a:rPr lang="pt-BR" dirty="0" smtClean="0"/>
              <a:t> fica esperando até obter algum dado</a:t>
            </a:r>
          </a:p>
          <a:p>
            <a:pPr lvl="2"/>
            <a:r>
              <a:rPr lang="pt-BR" dirty="0" smtClean="0"/>
              <a:t>Terminal 2</a:t>
            </a:r>
          </a:p>
          <a:p>
            <a:pPr lvl="2"/>
            <a:endParaRPr lang="pt-BR" dirty="0" smtClean="0"/>
          </a:p>
          <a:p>
            <a:pPr lvl="3"/>
            <a:r>
              <a:rPr lang="pt-BR" i="1" dirty="0" smtClean="0"/>
              <a:t> a saída do comando </a:t>
            </a:r>
            <a:r>
              <a:rPr lang="pt-BR" i="1" dirty="0" err="1" smtClean="0"/>
              <a:t>ls</a:t>
            </a:r>
            <a:r>
              <a:rPr lang="pt-BR" i="1" dirty="0" smtClean="0"/>
              <a:t> será redirecionada para o </a:t>
            </a:r>
            <a:r>
              <a:rPr lang="pt-BR" i="1" dirty="0" err="1" smtClean="0"/>
              <a:t>pipe</a:t>
            </a:r>
            <a:r>
              <a:rPr lang="pt-BR" i="1" dirty="0" smtClean="0"/>
              <a:t> nomeado “</a:t>
            </a:r>
            <a:r>
              <a:rPr lang="pt-BR" i="1" dirty="0" err="1" smtClean="0"/>
              <a:t>pipe_teste</a:t>
            </a:r>
            <a:r>
              <a:rPr lang="pt-BR" i="1" dirty="0" smtClean="0"/>
              <a:t>”</a:t>
            </a:r>
            <a:endParaRPr lang="pt-BR" dirty="0" smtClean="0"/>
          </a:p>
          <a:p>
            <a:pPr lvl="3"/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381124" y="263842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mkfifo</a:t>
            </a:r>
            <a:r>
              <a:rPr lang="pt-BR" sz="1400" dirty="0" smtClean="0"/>
              <a:t> </a:t>
            </a:r>
            <a:r>
              <a:rPr lang="pt-BR" sz="1400" dirty="0" err="1" smtClean="0"/>
              <a:t>pipe_teste</a:t>
            </a:r>
            <a:endParaRPr lang="pt-BR" sz="1400" dirty="0" smtClean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409699" y="319087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cat</a:t>
            </a:r>
            <a:r>
              <a:rPr lang="pt-BR" sz="1400" b="1" dirty="0" smtClean="0"/>
              <a:t> &lt;</a:t>
            </a:r>
            <a:r>
              <a:rPr lang="pt-BR" sz="1400" dirty="0" smtClean="0"/>
              <a:t> </a:t>
            </a:r>
            <a:r>
              <a:rPr lang="pt-BR" sz="1400" dirty="0" err="1" smtClean="0"/>
              <a:t>pipe_teste</a:t>
            </a:r>
            <a:endParaRPr lang="pt-BR" sz="1400" dirty="0" smtClean="0"/>
          </a:p>
        </p:txBody>
      </p:sp>
      <p:sp>
        <p:nvSpPr>
          <p:cNvPr id="7" name="Texto explicativo em seta para cima 6"/>
          <p:cNvSpPr/>
          <p:nvPr/>
        </p:nvSpPr>
        <p:spPr bwMode="auto">
          <a:xfrm>
            <a:off x="1019174" y="3505201"/>
            <a:ext cx="2257425" cy="1028699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100" dirty="0" smtClean="0"/>
              <a:t>Direciona o conteúdo de um</a:t>
            </a:r>
          </a:p>
          <a:p>
            <a:pPr eaLnBrk="0" hangingPunct="0"/>
            <a:r>
              <a:rPr lang="pt-BR" sz="1100" dirty="0" smtClean="0"/>
              <a:t>arquivo para a entrada de um</a:t>
            </a:r>
          </a:p>
          <a:p>
            <a:pPr eaLnBrk="0" hangingPunct="0"/>
            <a:r>
              <a:rPr lang="pt-BR" sz="1100" dirty="0" smtClean="0"/>
              <a:t>comando. 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438274" y="561022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ls</a:t>
            </a:r>
            <a:r>
              <a:rPr lang="pt-BR" sz="1400" b="1" dirty="0" smtClean="0"/>
              <a:t> &gt;</a:t>
            </a:r>
            <a:r>
              <a:rPr lang="pt-BR" sz="1400" dirty="0" smtClean="0"/>
              <a:t> </a:t>
            </a:r>
            <a:r>
              <a:rPr lang="pt-BR" sz="1400" dirty="0" err="1" smtClean="0"/>
              <a:t>pipe_teste</a:t>
            </a:r>
            <a:endParaRPr lang="pt-BR" sz="1400" dirty="0" smtClean="0"/>
          </a:p>
        </p:txBody>
      </p:sp>
      <p:sp>
        <p:nvSpPr>
          <p:cNvPr id="10" name="Texto explicativo retangular 9"/>
          <p:cNvSpPr/>
          <p:nvPr/>
        </p:nvSpPr>
        <p:spPr bwMode="auto">
          <a:xfrm>
            <a:off x="4448175" y="3876674"/>
            <a:ext cx="3200400" cy="800101"/>
          </a:xfrm>
          <a:prstGeom prst="wedgeRectCallout">
            <a:avLst>
              <a:gd name="adj1" fmla="val -127083"/>
              <a:gd name="adj2" fmla="val 1792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100" dirty="0" smtClean="0"/>
              <a:t>Direciona a saída de um comando para </a:t>
            </a:r>
          </a:p>
          <a:p>
            <a:pPr eaLnBrk="0" hangingPunct="0"/>
            <a:r>
              <a:rPr lang="pt-BR" sz="1100" dirty="0" smtClean="0"/>
              <a:t>dentro de um arquivo, sobrescrevendo o</a:t>
            </a:r>
          </a:p>
          <a:p>
            <a:pPr eaLnBrk="0" hangingPunct="0"/>
            <a:r>
              <a:rPr lang="pt-BR" sz="1100" dirty="0" smtClean="0"/>
              <a:t> seu conteúdo, caso o arquivo especificado</a:t>
            </a:r>
          </a:p>
          <a:p>
            <a:pPr eaLnBrk="0" hangingPunct="0"/>
            <a:r>
              <a:rPr lang="pt-BR" sz="1100" dirty="0" smtClean="0"/>
              <a:t> não exista, ele o criará. 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Nomeados (FIFO)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2:</a:t>
            </a:r>
          </a:p>
          <a:p>
            <a:pPr lvl="1"/>
            <a:r>
              <a:rPr lang="pt-BR" dirty="0" smtClean="0"/>
              <a:t>Criar um </a:t>
            </a:r>
            <a:r>
              <a:rPr lang="pt-BR" dirty="0" err="1" smtClean="0"/>
              <a:t>pipe</a:t>
            </a:r>
            <a:r>
              <a:rPr lang="pt-BR" dirty="0" smtClean="0"/>
              <a:t> e instruir o programa </a:t>
            </a:r>
            <a:r>
              <a:rPr lang="pt-BR" dirty="0" err="1" smtClean="0"/>
              <a:t>gzip</a:t>
            </a:r>
            <a:r>
              <a:rPr lang="pt-BR" dirty="0" smtClean="0"/>
              <a:t> para comprimir aquilo que é enviado (</a:t>
            </a:r>
            <a:r>
              <a:rPr lang="pt-BR" i="1" dirty="0" smtClean="0"/>
              <a:t>canalizado</a:t>
            </a:r>
            <a:r>
              <a:rPr lang="pt-BR" dirty="0" smtClean="0"/>
              <a:t> - </a:t>
            </a:r>
            <a:r>
              <a:rPr lang="pt-BR" i="1" dirty="0" err="1" smtClean="0"/>
              <a:t>piped</a:t>
            </a:r>
            <a:r>
              <a:rPr lang="pt-BR" dirty="0" smtClean="0"/>
              <a:t>) para ele.</a:t>
            </a:r>
            <a:endParaRPr lang="pt-BR" dirty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1466849" y="242887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mkfifo</a:t>
            </a:r>
            <a:r>
              <a:rPr lang="pt-BR" sz="1400" dirty="0" smtClean="0"/>
              <a:t> </a:t>
            </a:r>
            <a:r>
              <a:rPr lang="pt-BR" sz="1400" dirty="0" err="1" smtClean="0"/>
              <a:t>meu_pipe</a:t>
            </a:r>
            <a:endParaRPr lang="pt-BR" sz="1400" dirty="0" smtClean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485899" y="294322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gzip</a:t>
            </a:r>
            <a:r>
              <a:rPr lang="pt-BR" sz="1400" dirty="0" smtClean="0"/>
              <a:t> -9 -c </a:t>
            </a:r>
            <a:r>
              <a:rPr lang="pt-BR" sz="1400" b="1" dirty="0" smtClean="0"/>
              <a:t>&lt;</a:t>
            </a:r>
            <a:r>
              <a:rPr lang="pt-BR" sz="1400" dirty="0" smtClean="0"/>
              <a:t> </a:t>
            </a:r>
            <a:r>
              <a:rPr lang="pt-BR" sz="1400" dirty="0" err="1" smtClean="0"/>
              <a:t>meu_pipe</a:t>
            </a:r>
            <a:r>
              <a:rPr lang="pt-BR" sz="1400" dirty="0" smtClean="0"/>
              <a:t> </a:t>
            </a:r>
            <a:r>
              <a:rPr lang="pt-BR" sz="1400" b="1" dirty="0" smtClean="0"/>
              <a:t>&gt;</a:t>
            </a:r>
            <a:r>
              <a:rPr lang="pt-BR" sz="1400" dirty="0" smtClean="0"/>
              <a:t> </a:t>
            </a:r>
            <a:r>
              <a:rPr lang="pt-BR" sz="1400" dirty="0" err="1" smtClean="0"/>
              <a:t>saida</a:t>
            </a:r>
            <a:r>
              <a:rPr lang="pt-BR" sz="1400" dirty="0" smtClean="0"/>
              <a:t>.</a:t>
            </a:r>
            <a:r>
              <a:rPr lang="pt-BR" sz="1400" dirty="0" err="1" smtClean="0"/>
              <a:t>gz</a:t>
            </a:r>
            <a:r>
              <a:rPr lang="pt-BR" sz="1400" dirty="0" smtClean="0"/>
              <a:t> </a:t>
            </a:r>
            <a:r>
              <a:rPr lang="pt-BR" sz="1400" b="1" dirty="0" smtClean="0"/>
              <a:t>&amp;</a:t>
            </a:r>
            <a:endParaRPr lang="pt-BR" sz="1400" dirty="0" smtClean="0"/>
          </a:p>
        </p:txBody>
      </p:sp>
      <p:sp>
        <p:nvSpPr>
          <p:cNvPr id="7" name="Texto explicativo em seta para cima 6"/>
          <p:cNvSpPr/>
          <p:nvPr/>
        </p:nvSpPr>
        <p:spPr bwMode="auto">
          <a:xfrm>
            <a:off x="1695449" y="3219451"/>
            <a:ext cx="2257425" cy="1028699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100" dirty="0" smtClean="0"/>
              <a:t>Direciona o conteúdo de um</a:t>
            </a:r>
          </a:p>
          <a:p>
            <a:pPr eaLnBrk="0" hangingPunct="0"/>
            <a:r>
              <a:rPr lang="pt-BR" sz="1100" dirty="0" smtClean="0"/>
              <a:t>arquivo para a entrada de um</a:t>
            </a:r>
          </a:p>
          <a:p>
            <a:pPr eaLnBrk="0" hangingPunct="0"/>
            <a:r>
              <a:rPr lang="pt-BR" sz="1100" dirty="0" smtClean="0"/>
              <a:t>comando. 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Texto explicativo retangular 9"/>
          <p:cNvSpPr/>
          <p:nvPr/>
        </p:nvSpPr>
        <p:spPr bwMode="auto">
          <a:xfrm>
            <a:off x="4181475" y="3733799"/>
            <a:ext cx="3200400" cy="800101"/>
          </a:xfrm>
          <a:prstGeom prst="wedgeRectCallout">
            <a:avLst>
              <a:gd name="adj1" fmla="val -55952"/>
              <a:gd name="adj2" fmla="val -1195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100" dirty="0" smtClean="0"/>
              <a:t>Direciona a saída de um comando para </a:t>
            </a:r>
          </a:p>
          <a:p>
            <a:pPr eaLnBrk="0" hangingPunct="0"/>
            <a:r>
              <a:rPr lang="pt-BR" sz="1100" dirty="0" smtClean="0"/>
              <a:t>dentro de um arquivo, sobrescrevendo o</a:t>
            </a:r>
          </a:p>
          <a:p>
            <a:pPr eaLnBrk="0" hangingPunct="0"/>
            <a:r>
              <a:rPr lang="pt-BR" sz="1100" dirty="0" smtClean="0"/>
              <a:t> seu conteúdo, caso o arquivo especificado</a:t>
            </a:r>
          </a:p>
          <a:p>
            <a:pPr eaLnBrk="0" hangingPunct="0"/>
            <a:r>
              <a:rPr lang="pt-BR" sz="1100" dirty="0" smtClean="0"/>
              <a:t> não exista, ele o criará. </a:t>
            </a:r>
            <a:endParaRPr kumimoji="0" 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Nomeados (FIFO)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2:</a:t>
            </a:r>
          </a:p>
          <a:p>
            <a:pPr lvl="1"/>
            <a:r>
              <a:rPr lang="pt-BR" dirty="0" smtClean="0"/>
              <a:t>Criar um </a:t>
            </a:r>
            <a:r>
              <a:rPr lang="pt-BR" dirty="0" err="1" smtClean="0"/>
              <a:t>pipe</a:t>
            </a:r>
            <a:r>
              <a:rPr lang="pt-BR" dirty="0" smtClean="0"/>
              <a:t> e instruir o programa </a:t>
            </a:r>
            <a:r>
              <a:rPr lang="pt-BR" dirty="0" err="1" smtClean="0"/>
              <a:t>gzip</a:t>
            </a:r>
            <a:r>
              <a:rPr lang="pt-BR" dirty="0" smtClean="0"/>
              <a:t> para comprimir aquilo que é enviado (</a:t>
            </a:r>
            <a:r>
              <a:rPr lang="pt-BR" i="1" dirty="0" smtClean="0"/>
              <a:t>canalizado</a:t>
            </a:r>
            <a:r>
              <a:rPr lang="pt-BR" dirty="0" smtClean="0"/>
              <a:t> - </a:t>
            </a:r>
            <a:r>
              <a:rPr lang="pt-BR" i="1" dirty="0" err="1" smtClean="0"/>
              <a:t>piped</a:t>
            </a:r>
            <a:r>
              <a:rPr lang="pt-BR" dirty="0" smtClean="0"/>
              <a:t>) para ele.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processo ficará esperando até obter algum dado</a:t>
            </a:r>
          </a:p>
          <a:p>
            <a:pPr lvl="1"/>
            <a:r>
              <a:rPr lang="pt-BR" dirty="0" smtClean="0"/>
              <a:t>Em um </a:t>
            </a:r>
            <a:r>
              <a:rPr lang="pt-BR" dirty="0" err="1" smtClean="0"/>
              <a:t>shell</a:t>
            </a:r>
            <a:r>
              <a:rPr lang="pt-BR" dirty="0" smtClean="0"/>
              <a:t> de processo separado, independentemente, poderiam ser enviados os dados a serem comprimidos:</a:t>
            </a:r>
          </a:p>
          <a:p>
            <a:endParaRPr lang="pt-BR" dirty="0" smtClean="0"/>
          </a:p>
          <a:p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err="1" smtClean="0"/>
              <a:t>pipe</a:t>
            </a:r>
            <a:r>
              <a:rPr lang="pt-BR" dirty="0" smtClean="0"/>
              <a:t> nomeado pode ser deletado como qualquer arquivo.</a:t>
            </a:r>
          </a:p>
          <a:p>
            <a:pPr lvl="1"/>
            <a:endParaRPr lang="pt-BR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438274" y="4495799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cat</a:t>
            </a:r>
            <a:r>
              <a:rPr lang="pt-BR" sz="1400" b="1" dirty="0" smtClean="0"/>
              <a:t> </a:t>
            </a:r>
            <a:r>
              <a:rPr lang="pt-BR" sz="1400" dirty="0" smtClean="0"/>
              <a:t>contatos.txt &gt; </a:t>
            </a:r>
            <a:r>
              <a:rPr lang="pt-BR" sz="1400" dirty="0" err="1" smtClean="0"/>
              <a:t>meu_pipe</a:t>
            </a:r>
            <a:endParaRPr lang="pt-BR" sz="1400" dirty="0" smtClean="0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514474" y="2324099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mkfifo</a:t>
            </a:r>
            <a:r>
              <a:rPr lang="pt-BR" sz="1400" dirty="0" smtClean="0"/>
              <a:t> </a:t>
            </a:r>
            <a:r>
              <a:rPr lang="pt-BR" sz="1400" dirty="0" err="1" smtClean="0"/>
              <a:t>meu_pipe</a:t>
            </a:r>
            <a:endParaRPr lang="pt-BR" sz="1400" dirty="0" smtClean="0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476374" y="2828924"/>
            <a:ext cx="6324601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b="1" dirty="0" err="1" smtClean="0"/>
              <a:t>gzip</a:t>
            </a:r>
            <a:r>
              <a:rPr lang="pt-BR" sz="1400" dirty="0" smtClean="0"/>
              <a:t> -9 -c </a:t>
            </a:r>
            <a:r>
              <a:rPr lang="pt-BR" sz="1400" b="1" dirty="0" smtClean="0"/>
              <a:t>&lt;</a:t>
            </a:r>
            <a:r>
              <a:rPr lang="pt-BR" sz="1400" dirty="0" smtClean="0"/>
              <a:t> </a:t>
            </a:r>
            <a:r>
              <a:rPr lang="pt-BR" sz="1400" dirty="0" err="1" smtClean="0"/>
              <a:t>meu_pipe</a:t>
            </a:r>
            <a:r>
              <a:rPr lang="pt-BR" sz="1400" dirty="0" smtClean="0"/>
              <a:t> </a:t>
            </a:r>
            <a:r>
              <a:rPr lang="pt-BR" sz="1400" b="1" dirty="0" smtClean="0"/>
              <a:t>&gt;</a:t>
            </a:r>
            <a:r>
              <a:rPr lang="pt-BR" sz="1400" dirty="0" smtClean="0"/>
              <a:t> </a:t>
            </a:r>
            <a:r>
              <a:rPr lang="pt-BR" sz="1400" dirty="0" err="1" smtClean="0"/>
              <a:t>saida</a:t>
            </a:r>
            <a:r>
              <a:rPr lang="pt-BR" sz="1400" dirty="0" smtClean="0"/>
              <a:t>.</a:t>
            </a:r>
            <a:r>
              <a:rPr lang="pt-BR" sz="1400" dirty="0" err="1" smtClean="0"/>
              <a:t>gz</a:t>
            </a:r>
            <a:r>
              <a:rPr lang="pt-BR" sz="1400" dirty="0" smtClean="0"/>
              <a:t> </a:t>
            </a:r>
            <a:r>
              <a:rPr lang="pt-BR" sz="1400" b="1" dirty="0" smtClean="0"/>
              <a:t>&amp;</a:t>
            </a:r>
            <a:endParaRPr lang="pt-BR" sz="1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Pipes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posix</a:t>
            </a:r>
            <a:endParaRPr lang="en-US" dirty="0"/>
          </a:p>
        </p:txBody>
      </p:sp>
      <p:sp>
        <p:nvSpPr>
          <p:cNvPr id="49154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Objetivo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098550" y="1295400"/>
            <a:ext cx="7242175" cy="4530725"/>
          </a:xfrm>
        </p:spPr>
        <p:txBody>
          <a:bodyPr/>
          <a:lstStyle/>
          <a:p>
            <a:pPr eaLnBrk="1" hangingPunct="1"/>
            <a:r>
              <a:rPr lang="pt-BR" sz="2400" dirty="0" smtClean="0"/>
              <a:t>Entender a comunicação entre processos</a:t>
            </a:r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Pipes</a:t>
            </a:r>
            <a:r>
              <a:rPr lang="pt-BR" dirty="0" smtClean="0"/>
              <a:t> em POSIX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Sua programação é:</a:t>
            </a:r>
          </a:p>
          <a:p>
            <a:pPr lvl="1"/>
            <a:r>
              <a:rPr lang="pt-BR" dirty="0" smtClean="0"/>
              <a:t>A função </a:t>
            </a:r>
            <a:r>
              <a:rPr lang="pt-BR" dirty="0" err="1" smtClean="0"/>
              <a:t>pipe</a:t>
            </a:r>
            <a:r>
              <a:rPr lang="pt-BR" dirty="0" smtClean="0"/>
              <a:t>() solicita a criação do </a:t>
            </a:r>
            <a:r>
              <a:rPr lang="pt-BR" dirty="0" err="1" smtClean="0"/>
              <a:t>pipe</a:t>
            </a:r>
            <a:r>
              <a:rPr lang="pt-BR" dirty="0" smtClean="0"/>
              <a:t>;</a:t>
            </a:r>
          </a:p>
          <a:p>
            <a:pPr lvl="2"/>
            <a:r>
              <a:rPr lang="pt-BR" dirty="0" smtClean="0"/>
              <a:t>Cria um canal </a:t>
            </a:r>
            <a:r>
              <a:rPr lang="pt-BR" dirty="0" err="1" smtClean="0"/>
              <a:t>uni-direcional</a:t>
            </a:r>
            <a:r>
              <a:rPr lang="pt-BR" dirty="0" smtClean="0"/>
              <a:t> que pode ser usado na comunicação entre processos</a:t>
            </a:r>
          </a:p>
          <a:p>
            <a:pPr lvl="1"/>
            <a:r>
              <a:rPr lang="pt-BR" dirty="0" smtClean="0"/>
              <a:t>A chamada de sistema </a:t>
            </a:r>
            <a:r>
              <a:rPr lang="pt-BR" dirty="0" err="1" smtClean="0"/>
              <a:t>write</a:t>
            </a:r>
            <a:r>
              <a:rPr lang="pt-BR" dirty="0" smtClean="0"/>
              <a:t>() é utilizada para escrever no </a:t>
            </a:r>
            <a:r>
              <a:rPr lang="pt-BR" dirty="0" err="1" smtClean="0"/>
              <a:t>pipe</a:t>
            </a:r>
            <a:endParaRPr lang="pt-BR" dirty="0" smtClean="0"/>
          </a:p>
          <a:p>
            <a:pPr lvl="1"/>
            <a:r>
              <a:rPr lang="pt-BR" dirty="0" smtClean="0"/>
              <a:t>A chamada de sistema read() é utilizada para ler do </a:t>
            </a:r>
            <a:r>
              <a:rPr lang="pt-BR" dirty="0" err="1" smtClean="0"/>
              <a:t>pipe</a:t>
            </a:r>
            <a:endParaRPr lang="pt-BR" dirty="0" smtClean="0"/>
          </a:p>
          <a:p>
            <a:r>
              <a:rPr lang="pt-BR" dirty="0" smtClean="0"/>
              <a:t>A comunicação só pode ser feita entre processos parentes</a:t>
            </a:r>
          </a:p>
          <a:p>
            <a:pPr lvl="1"/>
            <a:r>
              <a:rPr lang="pt-BR" dirty="0" smtClean="0"/>
              <a:t>Ex: processo criado com a chamada </a:t>
            </a:r>
            <a:r>
              <a:rPr lang="pt-BR" dirty="0" err="1" smtClean="0"/>
              <a:t>fork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A chamada de sistema </a:t>
            </a:r>
            <a:r>
              <a:rPr lang="pt-BR" dirty="0" err="1" smtClean="0"/>
              <a:t>pipe</a:t>
            </a:r>
            <a:r>
              <a:rPr lang="pt-BR" dirty="0" smtClean="0"/>
              <a:t>(), cria 2 descritores de arquivos </a:t>
            </a:r>
          </a:p>
          <a:p>
            <a:pPr lvl="1"/>
            <a:r>
              <a:rPr lang="pt-BR" dirty="0" smtClean="0"/>
              <a:t>Mas não são arquivos!!</a:t>
            </a:r>
          </a:p>
          <a:p>
            <a:pPr lvl="1"/>
            <a:r>
              <a:rPr lang="pt-BR" dirty="0" smtClean="0"/>
              <a:t>Então o que é?</a:t>
            </a:r>
          </a:p>
          <a:p>
            <a:pPr lvl="2"/>
            <a:r>
              <a:rPr lang="pt-BR" dirty="0" smtClean="0"/>
              <a:t>É um índice inteiro que indica quais são os canais de entrada e saída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Descritores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82675"/>
            <a:ext cx="8229600" cy="4530725"/>
          </a:xfrm>
        </p:spPr>
        <p:txBody>
          <a:bodyPr/>
          <a:lstStyle/>
          <a:p>
            <a:r>
              <a:rPr lang="pt-BR" dirty="0" smtClean="0"/>
              <a:t>Qualquer processo, ao ser iniciada sua execução, já possui 3 descritores pré-definidos: um para a saída padrão, um para a entrada padrão e outro para a saída padrão de erro: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962025" y="224472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75"/>
                <a:gridCol w="454342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 Inteiro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Entrada padrão</a:t>
                      </a:r>
                      <a:r>
                        <a:rPr lang="pt-BR" baseline="0" dirty="0" smtClean="0"/>
                        <a:t> (</a:t>
                      </a:r>
                      <a:r>
                        <a:rPr lang="pt-BR" i="1" baseline="0" dirty="0" err="1" smtClean="0"/>
                        <a:t>stdin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 padrão (</a:t>
                      </a:r>
                      <a:r>
                        <a:rPr lang="pt-BR" i="1" dirty="0" err="1" smtClean="0"/>
                        <a:t>stdout</a:t>
                      </a:r>
                      <a:r>
                        <a:rPr lang="pt-BR" i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</a:t>
                      </a:r>
                      <a:r>
                        <a:rPr lang="pt-BR" baseline="0" dirty="0" smtClean="0"/>
                        <a:t> padrão de erro (</a:t>
                      </a:r>
                      <a:r>
                        <a:rPr lang="pt-BR" i="1" baseline="0" dirty="0" err="1" smtClean="0"/>
                        <a:t>stderr</a:t>
                      </a:r>
                      <a:r>
                        <a:rPr lang="pt-BR" i="0" baseline="0" dirty="0" smtClean="0"/>
                        <a:t>)</a:t>
                      </a:r>
                      <a:endParaRPr lang="pt-BR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Descritores de arquivo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82675"/>
            <a:ext cx="8229600" cy="4530725"/>
          </a:xfrm>
        </p:spPr>
        <p:txBody>
          <a:bodyPr/>
          <a:lstStyle/>
          <a:p>
            <a:r>
              <a:rPr lang="pt-BR" dirty="0" smtClean="0"/>
              <a:t>Qualquer processo, ao ser iniciada sua execução, já possui 3 descritores pré-definidos: um para a saída padrão, um para a entrada padrão e outro para a saída padrão de erro: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Ao usarmos a chamada </a:t>
            </a:r>
            <a:r>
              <a:rPr lang="pt-BR" dirty="0" err="1" smtClean="0"/>
              <a:t>pipe</a:t>
            </a:r>
            <a:r>
              <a:rPr lang="pt-BR" dirty="0" smtClean="0"/>
              <a:t>(), cria-se 2 descritores</a:t>
            </a:r>
          </a:p>
          <a:p>
            <a:pPr lvl="1"/>
            <a:r>
              <a:rPr lang="pt-BR" dirty="0" smtClean="0"/>
              <a:t>ocupam o descritor 3 e 4.</a:t>
            </a:r>
          </a:p>
          <a:p>
            <a:pPr lvl="1"/>
            <a:r>
              <a:rPr lang="pt-BR" dirty="0" smtClean="0"/>
              <a:t>O primeiro descritor do </a:t>
            </a:r>
            <a:r>
              <a:rPr lang="pt-BR" dirty="0" err="1" smtClean="0"/>
              <a:t>pipe</a:t>
            </a:r>
            <a:r>
              <a:rPr lang="pt-BR" dirty="0" smtClean="0"/>
              <a:t> serve para ler e o segundo para escrever</a:t>
            </a:r>
          </a:p>
          <a:p>
            <a:pPr lvl="1"/>
            <a:r>
              <a:rPr lang="pt-BR" dirty="0" smtClean="0"/>
              <a:t>Depois de criado, pode-se usar as chamadas de sistema </a:t>
            </a:r>
            <a:r>
              <a:rPr lang="pt-BR" dirty="0" err="1" smtClean="0"/>
              <a:t>write</a:t>
            </a:r>
            <a:r>
              <a:rPr lang="pt-BR" dirty="0" smtClean="0"/>
              <a:t>() para escrever e read() para ler.</a:t>
            </a:r>
          </a:p>
          <a:p>
            <a:endParaRPr lang="pt-BR" dirty="0" smtClean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962025" y="224472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75"/>
                <a:gridCol w="454342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Valor Inteiro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Entrada padrão</a:t>
                      </a:r>
                      <a:r>
                        <a:rPr lang="pt-BR" baseline="0" dirty="0" smtClean="0"/>
                        <a:t> (</a:t>
                      </a:r>
                      <a:r>
                        <a:rPr lang="pt-BR" i="1" baseline="0" dirty="0" err="1" smtClean="0"/>
                        <a:t>stdin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 padrão (</a:t>
                      </a:r>
                      <a:r>
                        <a:rPr lang="pt-BR" i="1" dirty="0" err="1" smtClean="0"/>
                        <a:t>stdout</a:t>
                      </a:r>
                      <a:r>
                        <a:rPr lang="pt-BR" i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Saída</a:t>
                      </a:r>
                      <a:r>
                        <a:rPr lang="pt-BR" baseline="0" dirty="0" smtClean="0"/>
                        <a:t> padrão de erro (</a:t>
                      </a:r>
                      <a:r>
                        <a:rPr lang="pt-BR" i="1" baseline="0" dirty="0" err="1" smtClean="0"/>
                        <a:t>stderr</a:t>
                      </a:r>
                      <a:r>
                        <a:rPr lang="pt-BR" i="0" baseline="0" dirty="0" smtClean="0"/>
                        <a:t>)</a:t>
                      </a:r>
                      <a:endParaRPr lang="pt-BR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man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pipe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pipe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fda</a:t>
            </a:r>
            <a:r>
              <a:rPr lang="pt-BR" dirty="0" smtClean="0"/>
              <a:t>[])</a:t>
            </a:r>
          </a:p>
          <a:p>
            <a:pPr lvl="1"/>
            <a:r>
              <a:rPr lang="pt-BR" dirty="0" smtClean="0"/>
              <a:t>retorna 0 se ocorrer com sucesso</a:t>
            </a:r>
          </a:p>
          <a:p>
            <a:pPr lvl="1"/>
            <a:r>
              <a:rPr lang="pt-BR" dirty="0" smtClean="0"/>
              <a:t>Retorna -1 se ocorrer erro</a:t>
            </a:r>
          </a:p>
          <a:p>
            <a:pPr lvl="1"/>
            <a:r>
              <a:rPr lang="pt-BR" dirty="0" err="1" smtClean="0"/>
              <a:t>fda</a:t>
            </a:r>
            <a:r>
              <a:rPr lang="pt-BR" dirty="0" smtClean="0"/>
              <a:t>: vetor de duas posições:</a:t>
            </a:r>
          </a:p>
          <a:p>
            <a:pPr lvl="2"/>
            <a:r>
              <a:rPr lang="pt-BR" dirty="0" err="1" smtClean="0"/>
              <a:t>fda</a:t>
            </a:r>
            <a:r>
              <a:rPr lang="pt-BR" dirty="0" smtClean="0"/>
              <a:t>[0]: leitura</a:t>
            </a:r>
          </a:p>
          <a:p>
            <a:pPr lvl="2"/>
            <a:r>
              <a:rPr lang="pt-BR" dirty="0" err="1" smtClean="0"/>
              <a:t>fda</a:t>
            </a:r>
            <a:r>
              <a:rPr lang="pt-BR" dirty="0" smtClean="0"/>
              <a:t>[1]: escrita</a:t>
            </a:r>
          </a:p>
          <a:p>
            <a:r>
              <a:rPr lang="pt-BR" dirty="0" smtClean="0"/>
              <a:t>Após criar o </a:t>
            </a:r>
            <a:r>
              <a:rPr lang="pt-BR" dirty="0" err="1" smtClean="0"/>
              <a:t>pipe</a:t>
            </a:r>
            <a:r>
              <a:rPr lang="pt-BR" dirty="0" smtClean="0"/>
              <a:t>, qualquer filho gerado herdará os endereços de escrita e leitura deste </a:t>
            </a:r>
            <a:r>
              <a:rPr lang="pt-BR" dirty="0" err="1" smtClean="0"/>
              <a:t>pipe</a:t>
            </a:r>
            <a:r>
              <a:rPr lang="pt-BR" dirty="0" smtClean="0"/>
              <a:t> e portanto poderão ler e escrever no mesmo </a:t>
            </a:r>
            <a:r>
              <a:rPr lang="pt-BR" dirty="0" err="1" smtClean="0"/>
              <a:t>pipe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evitar conflito de dados dentro do </a:t>
            </a:r>
            <a:r>
              <a:rPr lang="pt-BR" dirty="0" err="1" smtClean="0"/>
              <a:t>pipe</a:t>
            </a:r>
            <a:r>
              <a:rPr lang="pt-BR" dirty="0" smtClean="0"/>
              <a:t>, devemos definir quem irá escrever e quem irá ler.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</a:t>
            </a:r>
            <a:r>
              <a:rPr lang="pt-BR" dirty="0" err="1" smtClean="0"/>
              <a:t>pipe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read (</a:t>
            </a:r>
            <a:r>
              <a:rPr lang="pt-BR" dirty="0" err="1" smtClean="0"/>
              <a:t>fda</a:t>
            </a:r>
            <a:r>
              <a:rPr lang="pt-BR" dirty="0" smtClean="0"/>
              <a:t>[0], &amp;buffer, 3*</a:t>
            </a:r>
            <a:r>
              <a:rPr lang="pt-BR" dirty="0" err="1" smtClean="0"/>
              <a:t>sizeof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));</a:t>
            </a:r>
          </a:p>
          <a:p>
            <a:pPr lvl="2"/>
            <a:r>
              <a:rPr lang="pt-BR" dirty="0" err="1" smtClean="0"/>
              <a:t>fda</a:t>
            </a:r>
            <a:r>
              <a:rPr lang="pt-BR" dirty="0" smtClean="0"/>
              <a:t>[0]: Endereço de leitura do </a:t>
            </a:r>
            <a:r>
              <a:rPr lang="pt-BR" dirty="0" err="1" smtClean="0"/>
              <a:t>pipe</a:t>
            </a:r>
            <a:endParaRPr lang="pt-BR" dirty="0" smtClean="0"/>
          </a:p>
          <a:p>
            <a:pPr lvl="2"/>
            <a:r>
              <a:rPr lang="pt-BR" dirty="0" smtClean="0"/>
              <a:t>&amp;buffer: Endereço de um buffer de escrita para receber os dados lidos do </a:t>
            </a:r>
            <a:r>
              <a:rPr lang="pt-BR" dirty="0" err="1" smtClean="0"/>
              <a:t>pipe</a:t>
            </a:r>
            <a:endParaRPr lang="pt-BR" dirty="0" smtClean="0"/>
          </a:p>
          <a:p>
            <a:pPr lvl="2"/>
            <a:r>
              <a:rPr lang="pt-BR" dirty="0" smtClean="0"/>
              <a:t>3*</a:t>
            </a:r>
            <a:r>
              <a:rPr lang="pt-BR" dirty="0" err="1" smtClean="0"/>
              <a:t>sizeof</a:t>
            </a:r>
            <a:r>
              <a:rPr lang="pt-BR" dirty="0" smtClean="0"/>
              <a:t>(</a:t>
            </a:r>
            <a:r>
              <a:rPr lang="pt-BR" dirty="0" err="1" smtClean="0"/>
              <a:t>char</a:t>
            </a:r>
            <a:r>
              <a:rPr lang="pt-BR" dirty="0" smtClean="0"/>
              <a:t>): Quantidade de bytes que se deseja ler</a:t>
            </a:r>
          </a:p>
          <a:p>
            <a:r>
              <a:rPr lang="pt-BR" dirty="0" smtClean="0"/>
              <a:t>Escrita no </a:t>
            </a:r>
            <a:r>
              <a:rPr lang="pt-BR" dirty="0" err="1" smtClean="0"/>
              <a:t>pipe</a:t>
            </a:r>
            <a:r>
              <a:rPr lang="pt-BR" dirty="0" smtClean="0"/>
              <a:t>: </a:t>
            </a:r>
          </a:p>
          <a:p>
            <a:pPr lvl="1"/>
            <a:r>
              <a:rPr lang="pt-BR" dirty="0" err="1" smtClean="0"/>
              <a:t>write</a:t>
            </a:r>
            <a:r>
              <a:rPr lang="pt-BR" dirty="0" smtClean="0"/>
              <a:t> (</a:t>
            </a:r>
            <a:r>
              <a:rPr lang="pt-BR" dirty="0" err="1" smtClean="0"/>
              <a:t>fda</a:t>
            </a:r>
            <a:r>
              <a:rPr lang="pt-BR" dirty="0" smtClean="0"/>
              <a:t>[1], </a:t>
            </a:r>
            <a:r>
              <a:rPr lang="pt-BR" smtClean="0"/>
              <a:t>&amp;buffer, </a:t>
            </a:r>
            <a:r>
              <a:rPr lang="pt-BR" dirty="0" smtClean="0"/>
              <a:t>4);</a:t>
            </a:r>
          </a:p>
          <a:p>
            <a:pPr lvl="2"/>
            <a:r>
              <a:rPr lang="pt-BR" dirty="0" err="1" smtClean="0"/>
              <a:t>fda</a:t>
            </a:r>
            <a:r>
              <a:rPr lang="pt-BR" dirty="0" smtClean="0"/>
              <a:t>[1]: Endereço de escrita do </a:t>
            </a:r>
            <a:r>
              <a:rPr lang="pt-BR" dirty="0" err="1" smtClean="0"/>
              <a:t>pipe</a:t>
            </a:r>
            <a:endParaRPr lang="pt-BR" dirty="0" smtClean="0"/>
          </a:p>
          <a:p>
            <a:pPr lvl="2"/>
            <a:r>
              <a:rPr lang="pt-BR" dirty="0" smtClean="0"/>
              <a:t>&amp;buffer: Local onde está a informação que se deseja enviar</a:t>
            </a:r>
          </a:p>
          <a:p>
            <a:pPr lvl="2"/>
            <a:r>
              <a:rPr lang="pt-BR" dirty="0" smtClean="0"/>
              <a:t>4: Quantidade de bytes que se deseja enviar</a:t>
            </a:r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exemplo.c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 noChangeArrowheads="1"/>
          </p:cNvSpPr>
          <p:nvPr>
            <p:ph idx="1"/>
          </p:nvPr>
        </p:nvSpPr>
        <p:spPr bwMode="auto">
          <a:xfrm>
            <a:off x="2247899" y="1292225"/>
            <a:ext cx="5991226" cy="4905958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400" dirty="0" smtClean="0">
                <a:solidFill>
                  <a:schemeClr val="accent5">
                    <a:lumMod val="50000"/>
                  </a:schemeClr>
                </a:solidFill>
              </a:rPr>
              <a:t>#include &lt;</a:t>
            </a:r>
            <a:r>
              <a:rPr lang="pt-BR" sz="1400" dirty="0" err="1" smtClean="0">
                <a:solidFill>
                  <a:schemeClr val="accent5">
                    <a:lumMod val="50000"/>
                  </a:schemeClr>
                </a:solidFill>
              </a:rPr>
              <a:t>stdio</a:t>
            </a:r>
            <a:r>
              <a:rPr lang="pt-BR" sz="1400" dirty="0" smtClean="0">
                <a:solidFill>
                  <a:schemeClr val="accent5">
                    <a:lumMod val="50000"/>
                  </a:schemeClr>
                </a:solidFill>
              </a:rPr>
              <a:t>.h&gt;</a:t>
            </a:r>
          </a:p>
          <a:p>
            <a:pPr>
              <a:buNone/>
            </a:pPr>
            <a:r>
              <a:rPr lang="pt-BR" sz="1400" dirty="0" smtClean="0">
                <a:solidFill>
                  <a:schemeClr val="accent5">
                    <a:lumMod val="50000"/>
                  </a:schemeClr>
                </a:solidFill>
              </a:rPr>
              <a:t>#include &lt;</a:t>
            </a:r>
            <a:r>
              <a:rPr lang="pt-BR" sz="1400" dirty="0" err="1" smtClean="0">
                <a:solidFill>
                  <a:schemeClr val="accent5">
                    <a:lumMod val="50000"/>
                  </a:schemeClr>
                </a:solidFill>
              </a:rPr>
              <a:t>unistd</a:t>
            </a:r>
            <a:r>
              <a:rPr lang="pt-BR" sz="1400" dirty="0" smtClean="0">
                <a:solidFill>
                  <a:schemeClr val="accent5">
                    <a:lumMod val="50000"/>
                  </a:schemeClr>
                </a:solidFill>
              </a:rPr>
              <a:t>.h&gt;</a:t>
            </a:r>
          </a:p>
          <a:p>
            <a:pPr>
              <a:buNone/>
            </a:pPr>
            <a:endParaRPr lang="pt-BR" sz="1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None/>
            </a:pP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 smtClean="0"/>
              <a:t>main</a:t>
            </a:r>
            <a:r>
              <a:rPr lang="pt-BR" sz="1400" dirty="0" smtClean="0"/>
              <a:t> () {</a:t>
            </a:r>
          </a:p>
          <a:p>
            <a:pPr>
              <a:buNone/>
            </a:pPr>
            <a:r>
              <a:rPr lang="pt-BR" sz="1400" dirty="0" smtClean="0"/>
              <a:t> 	</a:t>
            </a:r>
            <a:r>
              <a:rPr lang="pt-BR" sz="1400" dirty="0" err="1" smtClean="0"/>
              <a:t>int</a:t>
            </a:r>
            <a:r>
              <a:rPr lang="pt-BR" sz="1400" dirty="0" smtClean="0"/>
              <a:t> </a:t>
            </a:r>
            <a:r>
              <a:rPr lang="pt-BR" sz="1400" dirty="0" err="1" smtClean="0"/>
              <a:t>fda</a:t>
            </a:r>
            <a:r>
              <a:rPr lang="pt-BR" sz="1400" dirty="0" smtClean="0"/>
              <a:t>[</a:t>
            </a:r>
            <a:r>
              <a:rPr lang="pt-BR" sz="1400" dirty="0" smtClean="0">
                <a:solidFill>
                  <a:srgbClr val="CC0066"/>
                </a:solidFill>
              </a:rPr>
              <a:t>2</a:t>
            </a:r>
            <a:r>
              <a:rPr lang="pt-BR" sz="1400" dirty="0" smtClean="0"/>
              <a:t>];</a:t>
            </a:r>
          </a:p>
          <a:p>
            <a:pPr>
              <a:buNone/>
            </a:pPr>
            <a:r>
              <a:rPr lang="pt-BR" sz="1400" dirty="0" smtClean="0"/>
              <a:t> 	</a:t>
            </a:r>
            <a:r>
              <a:rPr lang="pt-BR" sz="1400" dirty="0" err="1" smtClean="0"/>
              <a:t>int</a:t>
            </a:r>
            <a:r>
              <a:rPr lang="pt-BR" sz="1400" dirty="0" smtClean="0"/>
              <a:t> retorno;</a:t>
            </a:r>
          </a:p>
          <a:p>
            <a:pPr>
              <a:buNone/>
            </a:pPr>
            <a:r>
              <a:rPr lang="pt-BR" sz="1400" dirty="0" smtClean="0"/>
              <a:t> 	</a:t>
            </a:r>
            <a:r>
              <a:rPr lang="pt-BR" sz="1400" dirty="0" err="1" smtClean="0"/>
              <a:t>int</a:t>
            </a:r>
            <a:r>
              <a:rPr lang="pt-BR" sz="1400" dirty="0" smtClean="0"/>
              <a:t> envio=</a:t>
            </a:r>
            <a:r>
              <a:rPr lang="pt-BR" sz="1400" dirty="0" smtClean="0">
                <a:solidFill>
                  <a:srgbClr val="CC0066"/>
                </a:solidFill>
              </a:rPr>
              <a:t>10</a:t>
            </a:r>
            <a:r>
              <a:rPr lang="pt-BR" sz="1400" dirty="0" smtClean="0"/>
              <a:t>;</a:t>
            </a:r>
          </a:p>
          <a:p>
            <a:pPr>
              <a:buNone/>
            </a:pPr>
            <a:r>
              <a:rPr lang="pt-BR" sz="1400" dirty="0" smtClean="0"/>
              <a:t> 	</a:t>
            </a:r>
            <a:r>
              <a:rPr lang="pt-BR" sz="1400" dirty="0" err="1" smtClean="0"/>
              <a:t>pipe</a:t>
            </a:r>
            <a:r>
              <a:rPr lang="pt-BR" sz="1400" dirty="0" smtClean="0"/>
              <a:t>( </a:t>
            </a:r>
            <a:r>
              <a:rPr lang="pt-BR" sz="1400" dirty="0" err="1" smtClean="0"/>
              <a:t>fda</a:t>
            </a:r>
            <a:r>
              <a:rPr lang="pt-BR" sz="1400" dirty="0" smtClean="0"/>
              <a:t> );</a:t>
            </a:r>
          </a:p>
          <a:p>
            <a:pPr>
              <a:buNone/>
            </a:pPr>
            <a:r>
              <a:rPr lang="pt-BR" sz="1400" dirty="0" smtClean="0"/>
              <a:t>       </a:t>
            </a:r>
            <a:r>
              <a:rPr lang="pt-BR" sz="1400" dirty="0" err="1" smtClean="0"/>
              <a:t>pid_t</a:t>
            </a:r>
            <a:r>
              <a:rPr lang="pt-BR" sz="1400" dirty="0" smtClean="0"/>
              <a:t> </a:t>
            </a:r>
            <a:r>
              <a:rPr lang="pt-BR" sz="1400" dirty="0" err="1" smtClean="0"/>
              <a:t>pid</a:t>
            </a:r>
            <a:r>
              <a:rPr lang="pt-BR" sz="1400" dirty="0" smtClean="0"/>
              <a:t> = </a:t>
            </a:r>
            <a:r>
              <a:rPr lang="pt-BR" sz="1400" dirty="0" err="1" smtClean="0"/>
              <a:t>fork</a:t>
            </a:r>
            <a:r>
              <a:rPr lang="pt-BR" sz="1400" dirty="0" smtClean="0"/>
              <a:t>();</a:t>
            </a:r>
          </a:p>
          <a:p>
            <a:pPr>
              <a:buNone/>
            </a:pPr>
            <a:r>
              <a:rPr lang="pt-BR" sz="1400" dirty="0" smtClean="0"/>
              <a:t> 	</a:t>
            </a:r>
            <a:r>
              <a:rPr lang="pt-BR" sz="1400" b="1" dirty="0" err="1" smtClean="0"/>
              <a:t>If</a:t>
            </a:r>
            <a:r>
              <a:rPr lang="pt-BR" sz="1400" dirty="0" smtClean="0"/>
              <a:t> ( </a:t>
            </a:r>
            <a:r>
              <a:rPr lang="pt-BR" sz="1400" dirty="0" err="1" smtClean="0"/>
              <a:t>pid</a:t>
            </a:r>
            <a:r>
              <a:rPr lang="pt-BR" sz="1400" dirty="0" smtClean="0"/>
              <a:t> == </a:t>
            </a:r>
            <a:r>
              <a:rPr lang="pt-BR" sz="1400" dirty="0" smtClean="0">
                <a:solidFill>
                  <a:srgbClr val="CC0066"/>
                </a:solidFill>
              </a:rPr>
              <a:t>0</a:t>
            </a:r>
            <a:r>
              <a:rPr lang="pt-BR" sz="1400" dirty="0" smtClean="0"/>
              <a:t> ) { </a:t>
            </a:r>
            <a:r>
              <a:rPr lang="pt-BR" sz="1400" dirty="0" smtClean="0">
                <a:solidFill>
                  <a:srgbClr val="0000CC"/>
                </a:solidFill>
              </a:rPr>
              <a:t>/* ações do filho */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		close ( </a:t>
            </a:r>
            <a:r>
              <a:rPr lang="pt-BR" sz="1400" dirty="0" err="1" smtClean="0"/>
              <a:t>fda</a:t>
            </a:r>
            <a:r>
              <a:rPr lang="pt-BR" sz="1400" dirty="0" smtClean="0"/>
              <a:t>[</a:t>
            </a:r>
            <a:r>
              <a:rPr lang="pt-BR" sz="1400" dirty="0" smtClean="0">
                <a:solidFill>
                  <a:srgbClr val="CC0066"/>
                </a:solidFill>
              </a:rPr>
              <a:t>0</a:t>
            </a:r>
            <a:r>
              <a:rPr lang="pt-BR" sz="1400" dirty="0" smtClean="0"/>
              <a:t>] ); </a:t>
            </a:r>
            <a:r>
              <a:rPr lang="pt-BR" sz="1400" dirty="0" smtClean="0">
                <a:solidFill>
                  <a:srgbClr val="0000CC"/>
                </a:solidFill>
              </a:rPr>
              <a:t>/* fecha o descritor de leitura não utilizado */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		</a:t>
            </a:r>
            <a:r>
              <a:rPr lang="pt-BR" sz="1400" dirty="0" err="1" smtClean="0"/>
              <a:t>write</a:t>
            </a:r>
            <a:r>
              <a:rPr lang="pt-BR" sz="1400" dirty="0" smtClean="0"/>
              <a:t> ( </a:t>
            </a:r>
            <a:r>
              <a:rPr lang="pt-BR" sz="1400" dirty="0" err="1" smtClean="0"/>
              <a:t>fda</a:t>
            </a:r>
            <a:r>
              <a:rPr lang="pt-BR" sz="1400" dirty="0" smtClean="0"/>
              <a:t>[</a:t>
            </a:r>
            <a:r>
              <a:rPr lang="pt-BR" sz="1400" dirty="0" smtClean="0">
                <a:solidFill>
                  <a:srgbClr val="CC0066"/>
                </a:solidFill>
              </a:rPr>
              <a:t>1</a:t>
            </a:r>
            <a:r>
              <a:rPr lang="pt-BR" sz="1400" dirty="0" smtClean="0"/>
              <a:t>], &amp;envio, </a:t>
            </a:r>
            <a:r>
              <a:rPr lang="pt-BR" sz="1400" dirty="0" smtClean="0">
                <a:solidFill>
                  <a:srgbClr val="CC0066"/>
                </a:solidFill>
              </a:rPr>
              <a:t>4</a:t>
            </a:r>
            <a:r>
              <a:rPr lang="pt-BR" sz="1400" dirty="0" smtClean="0"/>
              <a:t>);</a:t>
            </a:r>
          </a:p>
          <a:p>
            <a:pPr>
              <a:buNone/>
            </a:pPr>
            <a:r>
              <a:rPr lang="pt-BR" sz="1400" dirty="0" smtClean="0"/>
              <a:t> 	}</a:t>
            </a:r>
            <a:r>
              <a:rPr lang="pt-BR" sz="1400" b="1" dirty="0" err="1" smtClean="0"/>
              <a:t>else</a:t>
            </a:r>
            <a:r>
              <a:rPr lang="pt-BR" sz="1400" dirty="0" smtClean="0"/>
              <a:t> {  </a:t>
            </a:r>
            <a:r>
              <a:rPr lang="pt-BR" sz="1400" dirty="0" smtClean="0">
                <a:solidFill>
                  <a:srgbClr val="0000CC"/>
                </a:solidFill>
              </a:rPr>
              <a:t>/* ações do pai */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		close ( </a:t>
            </a:r>
            <a:r>
              <a:rPr lang="pt-BR" sz="1400" dirty="0" err="1" smtClean="0"/>
              <a:t>fda</a:t>
            </a:r>
            <a:r>
              <a:rPr lang="pt-BR" sz="1400" dirty="0" smtClean="0"/>
              <a:t>[</a:t>
            </a:r>
            <a:r>
              <a:rPr lang="pt-BR" sz="1400" dirty="0" smtClean="0">
                <a:solidFill>
                  <a:srgbClr val="CC0066"/>
                </a:solidFill>
              </a:rPr>
              <a:t>1</a:t>
            </a:r>
            <a:r>
              <a:rPr lang="pt-BR" sz="1400" dirty="0" smtClean="0"/>
              <a:t>] ); ); </a:t>
            </a:r>
            <a:r>
              <a:rPr lang="pt-BR" sz="1400" dirty="0" smtClean="0">
                <a:solidFill>
                  <a:srgbClr val="0000CC"/>
                </a:solidFill>
              </a:rPr>
              <a:t>/* fecha o descritor de escrita não utilizado */</a:t>
            </a:r>
            <a:endParaRPr lang="pt-BR" sz="1400" dirty="0" smtClean="0"/>
          </a:p>
          <a:p>
            <a:pPr>
              <a:buNone/>
            </a:pPr>
            <a:r>
              <a:rPr lang="pt-BR" sz="1400" dirty="0" smtClean="0"/>
              <a:t> 		read ( </a:t>
            </a:r>
            <a:r>
              <a:rPr lang="pt-BR" sz="1400" dirty="0" err="1" smtClean="0"/>
              <a:t>fda</a:t>
            </a:r>
            <a:r>
              <a:rPr lang="pt-BR" sz="1400" dirty="0" smtClean="0"/>
              <a:t>[0], &amp;retorno, </a:t>
            </a:r>
            <a:r>
              <a:rPr lang="pt-BR" sz="1400" dirty="0" smtClean="0">
                <a:solidFill>
                  <a:srgbClr val="CC0066"/>
                </a:solidFill>
              </a:rPr>
              <a:t>4</a:t>
            </a:r>
            <a:r>
              <a:rPr lang="pt-BR" sz="1400" dirty="0" smtClean="0"/>
              <a:t>);</a:t>
            </a:r>
          </a:p>
          <a:p>
            <a:pPr>
              <a:buNone/>
            </a:pPr>
            <a:r>
              <a:rPr lang="pt-BR" sz="1400" dirty="0" smtClean="0"/>
              <a:t> 		</a:t>
            </a:r>
            <a:r>
              <a:rPr lang="pt-BR" sz="1400" dirty="0" err="1" smtClean="0"/>
              <a:t>printf</a:t>
            </a:r>
            <a:r>
              <a:rPr lang="pt-BR" sz="1400" dirty="0" smtClean="0"/>
              <a:t> ("</a:t>
            </a:r>
            <a:r>
              <a:rPr lang="pt-BR" sz="1400" dirty="0" smtClean="0">
                <a:solidFill>
                  <a:srgbClr val="CC0066"/>
                </a:solidFill>
              </a:rPr>
              <a:t>PAI: O retorno do filho é %d</a:t>
            </a:r>
            <a:r>
              <a:rPr lang="pt-BR" sz="1400" dirty="0" smtClean="0"/>
              <a:t>", retorno);</a:t>
            </a:r>
          </a:p>
          <a:p>
            <a:pPr>
              <a:buNone/>
            </a:pPr>
            <a:r>
              <a:rPr lang="pt-BR" sz="1400" dirty="0" smtClean="0"/>
              <a:t> 	}</a:t>
            </a:r>
          </a:p>
          <a:p>
            <a:pPr>
              <a:buNone/>
            </a:pPr>
            <a:r>
              <a:rPr lang="pt-BR" sz="1400" dirty="0" smtClean="0"/>
              <a:t>}</a:t>
            </a:r>
          </a:p>
          <a:p>
            <a:pPr>
              <a:buNone/>
            </a:pPr>
            <a:endParaRPr lang="pt-BR" sz="1100" dirty="0"/>
          </a:p>
        </p:txBody>
      </p:sp>
      <p:sp>
        <p:nvSpPr>
          <p:cNvPr id="5" name="Texto explicativo retangular 4"/>
          <p:cNvSpPr/>
          <p:nvPr/>
        </p:nvSpPr>
        <p:spPr bwMode="auto">
          <a:xfrm>
            <a:off x="4057650" y="1981200"/>
            <a:ext cx="2724150" cy="419100"/>
          </a:xfrm>
          <a:prstGeom prst="wedgeRectCallout">
            <a:avLst>
              <a:gd name="adj1" fmla="val -68713"/>
              <a:gd name="adj2" fmla="val 48270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050" dirty="0" smtClean="0">
                <a:solidFill>
                  <a:srgbClr val="0000CC"/>
                </a:solidFill>
              </a:rPr>
              <a:t>/* Será usado para guardar o </a:t>
            </a:r>
          </a:p>
          <a:p>
            <a:pPr eaLnBrk="0" hangingPunct="0"/>
            <a:r>
              <a:rPr lang="pt-BR" sz="1050" dirty="0" smtClean="0">
                <a:solidFill>
                  <a:srgbClr val="0000CC"/>
                </a:solidFill>
              </a:rPr>
              <a:t>número descritor dos </a:t>
            </a:r>
            <a:r>
              <a:rPr lang="pt-BR" sz="1050" dirty="0" err="1" smtClean="0">
                <a:solidFill>
                  <a:srgbClr val="0000CC"/>
                </a:solidFill>
              </a:rPr>
              <a:t>pipes</a:t>
            </a:r>
            <a:r>
              <a:rPr lang="pt-BR" sz="1050" dirty="0" smtClean="0">
                <a:solidFill>
                  <a:srgbClr val="0000CC"/>
                </a:solidFill>
              </a:rPr>
              <a:t> */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o explicativo retangular 5"/>
          <p:cNvSpPr/>
          <p:nvPr/>
        </p:nvSpPr>
        <p:spPr bwMode="auto">
          <a:xfrm>
            <a:off x="4400550" y="2505074"/>
            <a:ext cx="4400550" cy="438151"/>
          </a:xfrm>
          <a:prstGeom prst="wedgeRectCallout">
            <a:avLst>
              <a:gd name="adj1" fmla="val -67581"/>
              <a:gd name="adj2" fmla="val 110918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 smtClean="0">
                <a:solidFill>
                  <a:srgbClr val="0000CC"/>
                </a:solidFill>
              </a:rPr>
              <a:t>/* Cria o </a:t>
            </a:r>
            <a:r>
              <a:rPr lang="pt-BR" sz="1050" dirty="0" err="1" smtClean="0">
                <a:solidFill>
                  <a:srgbClr val="0000CC"/>
                </a:solidFill>
              </a:rPr>
              <a:t>pipe</a:t>
            </a:r>
            <a:r>
              <a:rPr lang="pt-BR" sz="1050" dirty="0" smtClean="0">
                <a:solidFill>
                  <a:srgbClr val="0000CC"/>
                </a:solidFill>
              </a:rPr>
              <a:t> (dois descritores) e armazena seus valores no </a:t>
            </a:r>
          </a:p>
          <a:p>
            <a:r>
              <a:rPr lang="pt-BR" sz="1050" dirty="0" smtClean="0">
                <a:solidFill>
                  <a:srgbClr val="0000CC"/>
                </a:solidFill>
              </a:rPr>
              <a:t>vetor </a:t>
            </a:r>
            <a:r>
              <a:rPr lang="pt-BR" sz="1050" dirty="0" err="1" smtClean="0">
                <a:solidFill>
                  <a:srgbClr val="0000CC"/>
                </a:solidFill>
              </a:rPr>
              <a:t>fda</a:t>
            </a:r>
            <a:r>
              <a:rPr lang="pt-BR" sz="1050" dirty="0" smtClean="0">
                <a:solidFill>
                  <a:srgbClr val="0000CC"/>
                </a:solidFill>
              </a:rPr>
              <a:t>. Agora: </a:t>
            </a:r>
            <a:r>
              <a:rPr lang="pt-BR" sz="1050" dirty="0" err="1" smtClean="0">
                <a:solidFill>
                  <a:srgbClr val="0000CC"/>
                </a:solidFill>
              </a:rPr>
              <a:t>fda</a:t>
            </a:r>
            <a:r>
              <a:rPr lang="pt-BR" sz="1050" dirty="0" smtClean="0">
                <a:solidFill>
                  <a:srgbClr val="0000CC"/>
                </a:solidFill>
              </a:rPr>
              <a:t>[0] para ler, </a:t>
            </a:r>
            <a:r>
              <a:rPr lang="pt-BR" sz="1050" dirty="0" err="1" smtClean="0">
                <a:solidFill>
                  <a:srgbClr val="0000CC"/>
                </a:solidFill>
              </a:rPr>
              <a:t>fda</a:t>
            </a:r>
            <a:r>
              <a:rPr lang="pt-BR" sz="1050" dirty="0" smtClean="0">
                <a:solidFill>
                  <a:srgbClr val="0000CC"/>
                </a:solidFill>
              </a:rPr>
              <a:t>[1] para escrever. </a:t>
            </a:r>
          </a:p>
        </p:txBody>
      </p:sp>
      <p:sp>
        <p:nvSpPr>
          <p:cNvPr id="7" name="Texto explicativo retangular 6"/>
          <p:cNvSpPr/>
          <p:nvPr/>
        </p:nvSpPr>
        <p:spPr bwMode="auto">
          <a:xfrm>
            <a:off x="438151" y="2743199"/>
            <a:ext cx="1581150" cy="438151"/>
          </a:xfrm>
          <a:prstGeom prst="wedgeRectCallout">
            <a:avLst>
              <a:gd name="adj1" fmla="val 89191"/>
              <a:gd name="adj2" fmla="val 127044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 smtClean="0">
                <a:solidFill>
                  <a:srgbClr val="0000CC"/>
                </a:solidFill>
              </a:rPr>
              <a:t>/* Processo dividido</a:t>
            </a:r>
          </a:p>
          <a:p>
            <a:r>
              <a:rPr lang="pt-BR" sz="1050" dirty="0" smtClean="0">
                <a:solidFill>
                  <a:srgbClr val="0000CC"/>
                </a:solidFill>
              </a:rPr>
              <a:t>Em 2 pelo </a:t>
            </a:r>
            <a:r>
              <a:rPr lang="pt-BR" sz="1050" dirty="0" err="1" smtClean="0">
                <a:solidFill>
                  <a:srgbClr val="0000CC"/>
                </a:solidFill>
              </a:rPr>
              <a:t>fork</a:t>
            </a:r>
            <a:r>
              <a:rPr lang="pt-BR" sz="1050" dirty="0" smtClean="0">
                <a:solidFill>
                  <a:srgbClr val="0000CC"/>
                </a:solidFill>
              </a:rPr>
              <a:t>() */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/>
            <a:r>
              <a:rPr lang="pt-BR" sz="3200" b="1" dirty="0" smtClean="0"/>
              <a:t>Simular o que o </a:t>
            </a:r>
            <a:r>
              <a:rPr lang="pt-BR" sz="3200" b="1" dirty="0" err="1" smtClean="0"/>
              <a:t>shell</a:t>
            </a:r>
            <a:r>
              <a:rPr lang="pt-BR" sz="3200" b="1" dirty="0" smtClean="0"/>
              <a:t> faz ao</a:t>
            </a:r>
          </a:p>
          <a:p>
            <a:pPr algn="ctr">
              <a:buNone/>
            </a:pPr>
            <a:r>
              <a:rPr lang="pt-BR" sz="3200" b="1" dirty="0" smtClean="0"/>
              <a:t> executar um </a:t>
            </a:r>
            <a:r>
              <a:rPr lang="pt-BR" sz="3200" b="1" dirty="0" err="1" smtClean="0"/>
              <a:t>ls</a:t>
            </a:r>
            <a:r>
              <a:rPr lang="pt-BR" sz="3200" b="1" dirty="0" smtClean="0"/>
              <a:t> | </a:t>
            </a:r>
            <a:r>
              <a:rPr lang="pt-BR" sz="3200" b="1" dirty="0" err="1" smtClean="0"/>
              <a:t>wc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</a:t>
            </a:r>
            <a:r>
              <a:rPr lang="pt-BR" dirty="0" smtClean="0"/>
              <a:t>.c</a:t>
            </a:r>
            <a:endParaRPr lang="pt-BR" dirty="0"/>
          </a:p>
        </p:txBody>
      </p:sp>
      <p:sp>
        <p:nvSpPr>
          <p:cNvPr id="4" name="Espaço Reservado para Conteúdo 3"/>
          <p:cNvSpPr txBox="1">
            <a:spLocks noGrp="1" noChangeArrowheads="1"/>
          </p:cNvSpPr>
          <p:nvPr>
            <p:ph idx="1"/>
          </p:nvPr>
        </p:nvSpPr>
        <p:spPr bwMode="auto">
          <a:xfrm>
            <a:off x="2257424" y="908679"/>
            <a:ext cx="4810125" cy="59493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pt-BR" sz="1100" dirty="0" err="1" smtClean="0"/>
              <a:t>main</a:t>
            </a:r>
            <a:r>
              <a:rPr lang="pt-BR" sz="1100" dirty="0" smtClean="0"/>
              <a:t>()</a:t>
            </a:r>
          </a:p>
          <a:p>
            <a:pPr>
              <a:buNone/>
            </a:pPr>
            <a:r>
              <a:rPr lang="pt-BR" sz="1100" dirty="0" smtClean="0"/>
              <a:t>{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sz="11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2</a:t>
            </a:r>
            <a:r>
              <a:rPr lang="pt-BR" sz="1100" dirty="0" smtClean="0"/>
              <a:t>];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dirty="0" err="1" smtClean="0"/>
              <a:t>if</a:t>
            </a:r>
            <a:r>
              <a:rPr lang="pt-BR" sz="1100" dirty="0" smtClean="0"/>
              <a:t> (</a:t>
            </a:r>
            <a:r>
              <a:rPr lang="pt-BR" sz="1100" dirty="0" err="1" smtClean="0"/>
              <a:t>pipe</a:t>
            </a:r>
            <a:r>
              <a:rPr lang="pt-BR" sz="1100" dirty="0" smtClean="0"/>
              <a:t>(</a:t>
            </a:r>
            <a:r>
              <a:rPr lang="pt-BR" sz="1100" dirty="0" err="1" smtClean="0"/>
              <a:t>fda</a:t>
            </a:r>
            <a:r>
              <a:rPr lang="pt-BR" sz="1100" dirty="0" smtClean="0"/>
              <a:t>) == </a:t>
            </a:r>
            <a:r>
              <a:rPr lang="pt-BR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) {</a:t>
            </a:r>
          </a:p>
          <a:p>
            <a:pPr>
              <a:buNone/>
            </a:pPr>
            <a:r>
              <a:rPr lang="pt-BR" sz="1100" dirty="0" smtClean="0"/>
              <a:t>		erro(</a:t>
            </a:r>
            <a:r>
              <a:rPr lang="pt-BR" sz="1100" dirty="0" smtClean="0">
                <a:solidFill>
                  <a:srgbClr val="CC0066"/>
                </a:solidFill>
              </a:rPr>
              <a:t>"Criando </a:t>
            </a:r>
            <a:r>
              <a:rPr lang="pt-BR" sz="1100" dirty="0" err="1" smtClean="0">
                <a:solidFill>
                  <a:srgbClr val="CC0066"/>
                </a:solidFill>
              </a:rPr>
              <a:t>pipe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);</a:t>
            </a:r>
          </a:p>
          <a:p>
            <a:pPr>
              <a:buNone/>
            </a:pPr>
            <a:r>
              <a:rPr lang="pt-BR" sz="1100" dirty="0" smtClean="0"/>
              <a:t>	}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dirty="0" err="1" smtClean="0"/>
              <a:t>fprintf</a:t>
            </a:r>
            <a:r>
              <a:rPr lang="pt-BR" sz="1100" dirty="0" smtClean="0"/>
              <a:t>(</a:t>
            </a:r>
            <a:r>
              <a:rPr lang="pt-BR" sz="1100" dirty="0" err="1" smtClean="0">
                <a:solidFill>
                  <a:srgbClr val="CC0066"/>
                </a:solidFill>
              </a:rPr>
              <a:t>stderr</a:t>
            </a:r>
            <a:r>
              <a:rPr lang="pt-BR" sz="1100" dirty="0" smtClean="0"/>
              <a:t>, 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>
                <a:solidFill>
                  <a:srgbClr val="0000CC"/>
                </a:solidFill>
              </a:rPr>
              <a:t>%d %d\n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, 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], 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b="1" dirty="0" smtClean="0"/>
              <a:t>switch</a:t>
            </a:r>
            <a:r>
              <a:rPr lang="pt-BR" sz="1100" dirty="0" smtClean="0"/>
              <a:t> (</a:t>
            </a:r>
            <a:r>
              <a:rPr lang="pt-BR" sz="1100" dirty="0" err="1" smtClean="0"/>
              <a:t>fork</a:t>
            </a:r>
            <a:r>
              <a:rPr lang="pt-BR" sz="1100" dirty="0" smtClean="0"/>
              <a:t>()) {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b="1" dirty="0" smtClean="0"/>
              <a:t>case</a:t>
            </a:r>
            <a:r>
              <a:rPr lang="pt-BR" sz="1100" dirty="0" smtClean="0"/>
              <a:t> -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:</a:t>
            </a:r>
          </a:p>
          <a:p>
            <a:pPr>
              <a:buNone/>
            </a:pPr>
            <a:r>
              <a:rPr lang="pt-BR" sz="1100" dirty="0" smtClean="0"/>
              <a:t>		erro(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err="1" smtClean="0">
                <a:solidFill>
                  <a:srgbClr val="CC0066"/>
                </a:solidFill>
              </a:rPr>
              <a:t>fork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);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b="1" dirty="0" err="1" smtClean="0"/>
              <a:t>break</a:t>
            </a:r>
            <a:r>
              <a:rPr lang="pt-BR" sz="1100" dirty="0" smtClean="0"/>
              <a:t>;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b="1" dirty="0" smtClean="0"/>
              <a:t>case</a:t>
            </a:r>
            <a:r>
              <a:rPr lang="pt-BR" sz="1100" dirty="0" smtClean="0"/>
              <a:t> 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: </a:t>
            </a:r>
            <a:r>
              <a:rPr lang="pt-BR" sz="1100" dirty="0" smtClean="0">
                <a:solidFill>
                  <a:srgbClr val="0000CC"/>
                </a:solidFill>
              </a:rPr>
              <a:t>/* ações do filho */</a:t>
            </a:r>
            <a:endParaRPr lang="pt-BR" sz="1100" dirty="0" smtClean="0"/>
          </a:p>
          <a:p>
            <a:pPr>
              <a:buNone/>
            </a:pPr>
            <a:r>
              <a:rPr lang="pt-BR" sz="1100" dirty="0" smtClean="0"/>
              <a:t>		close(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);	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dirty="0" err="1" smtClean="0"/>
              <a:t>dup</a:t>
            </a:r>
            <a:r>
              <a:rPr lang="pt-BR" sz="1100" dirty="0" smtClean="0"/>
              <a:t>(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	close(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	close(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dirty="0" err="1" smtClean="0"/>
              <a:t>execlp</a:t>
            </a:r>
            <a:r>
              <a:rPr lang="pt-BR" sz="1100" dirty="0" smtClean="0"/>
              <a:t>(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err="1" smtClean="0">
                <a:solidFill>
                  <a:srgbClr val="CC0066"/>
                </a:solidFill>
              </a:rPr>
              <a:t>ls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, 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err="1" smtClean="0">
                <a:solidFill>
                  <a:srgbClr val="CC0066"/>
                </a:solidFill>
              </a:rPr>
              <a:t>ls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, 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);	</a:t>
            </a:r>
          </a:p>
          <a:p>
            <a:pPr>
              <a:buNone/>
            </a:pPr>
            <a:r>
              <a:rPr lang="pt-BR" sz="1100" dirty="0" smtClean="0"/>
              <a:t>		erro(</a:t>
            </a:r>
            <a:r>
              <a:rPr lang="pt-BR" sz="1100" dirty="0" smtClean="0">
                <a:solidFill>
                  <a:srgbClr val="CC0066"/>
                </a:solidFill>
              </a:rPr>
              <a:t>"Voltou do </a:t>
            </a:r>
            <a:r>
              <a:rPr lang="pt-BR" sz="1100" dirty="0" err="1" smtClean="0">
                <a:solidFill>
                  <a:srgbClr val="CC0066"/>
                </a:solidFill>
              </a:rPr>
              <a:t>ls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);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b="1" dirty="0" err="1" smtClean="0"/>
              <a:t>break</a:t>
            </a:r>
            <a:r>
              <a:rPr lang="pt-BR" sz="1100" dirty="0" smtClean="0"/>
              <a:t>;</a:t>
            </a:r>
          </a:p>
          <a:p>
            <a:pPr>
              <a:buNone/>
            </a:pPr>
            <a:r>
              <a:rPr lang="pt-BR" sz="1100" dirty="0" smtClean="0"/>
              <a:t>	</a:t>
            </a:r>
            <a:r>
              <a:rPr lang="pt-BR" sz="1100" b="1" dirty="0" smtClean="0"/>
              <a:t>default</a:t>
            </a:r>
            <a:r>
              <a:rPr lang="pt-BR" sz="1100" dirty="0" smtClean="0"/>
              <a:t>: </a:t>
            </a:r>
            <a:r>
              <a:rPr lang="pt-BR" sz="1100" dirty="0" smtClean="0">
                <a:solidFill>
                  <a:srgbClr val="0000CC"/>
                </a:solidFill>
              </a:rPr>
              <a:t>/* ações do pai */</a:t>
            </a:r>
            <a:endParaRPr lang="pt-BR" sz="1100" dirty="0" smtClean="0"/>
          </a:p>
          <a:p>
            <a:pPr>
              <a:buNone/>
            </a:pPr>
            <a:r>
              <a:rPr lang="pt-BR" sz="1100" dirty="0" smtClean="0"/>
              <a:t>		close(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);	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dirty="0" err="1" smtClean="0"/>
              <a:t>dup</a:t>
            </a:r>
            <a:r>
              <a:rPr lang="pt-BR" sz="1100" dirty="0" smtClean="0"/>
              <a:t>(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	close(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	close(</a:t>
            </a:r>
            <a:r>
              <a:rPr lang="pt-BR" sz="1100" dirty="0" err="1" smtClean="0"/>
              <a:t>fda</a:t>
            </a:r>
            <a:r>
              <a:rPr lang="pt-BR" sz="1100" dirty="0" smtClean="0"/>
              <a:t>[</a:t>
            </a:r>
            <a:r>
              <a:rPr lang="pt-BR" sz="1100" dirty="0" smtClean="0">
                <a:solidFill>
                  <a:srgbClr val="CC0066"/>
                </a:solidFill>
              </a:rPr>
              <a:t>1</a:t>
            </a:r>
            <a:r>
              <a:rPr lang="pt-BR" sz="1100" dirty="0" smtClean="0"/>
              <a:t>]);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dirty="0" err="1" smtClean="0"/>
              <a:t>execlp</a:t>
            </a:r>
            <a:r>
              <a:rPr lang="pt-BR" sz="1100" dirty="0" smtClean="0"/>
              <a:t>(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err="1" smtClean="0">
                <a:solidFill>
                  <a:srgbClr val="CC0066"/>
                </a:solidFill>
              </a:rPr>
              <a:t>wc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, 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err="1" smtClean="0">
                <a:solidFill>
                  <a:srgbClr val="CC0066"/>
                </a:solidFill>
              </a:rPr>
              <a:t>wc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, </a:t>
            </a:r>
            <a:r>
              <a:rPr lang="pt-BR" sz="1100" dirty="0" smtClean="0">
                <a:solidFill>
                  <a:srgbClr val="CC0066"/>
                </a:solidFill>
              </a:rPr>
              <a:t>0</a:t>
            </a:r>
            <a:r>
              <a:rPr lang="pt-BR" sz="1100" dirty="0" smtClean="0"/>
              <a:t>);	</a:t>
            </a:r>
          </a:p>
          <a:p>
            <a:pPr>
              <a:buNone/>
            </a:pPr>
            <a:r>
              <a:rPr lang="pt-BR" sz="1100" dirty="0" smtClean="0"/>
              <a:t>		erro(</a:t>
            </a:r>
            <a:r>
              <a:rPr lang="pt-BR" sz="1100" dirty="0" smtClean="0">
                <a:solidFill>
                  <a:srgbClr val="CC0066"/>
                </a:solidFill>
              </a:rPr>
              <a:t>"Voltou do </a:t>
            </a:r>
            <a:r>
              <a:rPr lang="pt-BR" sz="1100" dirty="0" err="1" smtClean="0">
                <a:solidFill>
                  <a:srgbClr val="CC0066"/>
                </a:solidFill>
              </a:rPr>
              <a:t>wc</a:t>
            </a:r>
            <a:r>
              <a:rPr lang="pt-BR" sz="1100" dirty="0" smtClean="0">
                <a:solidFill>
                  <a:srgbClr val="CC0066"/>
                </a:solidFill>
              </a:rPr>
              <a:t>"</a:t>
            </a:r>
            <a:r>
              <a:rPr lang="pt-BR" sz="1100" dirty="0" smtClean="0"/>
              <a:t>);</a:t>
            </a:r>
          </a:p>
          <a:p>
            <a:pPr>
              <a:buNone/>
            </a:pPr>
            <a:r>
              <a:rPr lang="pt-BR" sz="1100" dirty="0" smtClean="0"/>
              <a:t>		</a:t>
            </a:r>
            <a:r>
              <a:rPr lang="pt-BR" sz="1100" b="1" dirty="0" err="1" smtClean="0"/>
              <a:t>break</a:t>
            </a:r>
            <a:r>
              <a:rPr lang="pt-BR" sz="1100" dirty="0" smtClean="0"/>
              <a:t>;</a:t>
            </a:r>
          </a:p>
          <a:p>
            <a:pPr>
              <a:buNone/>
            </a:pPr>
            <a:r>
              <a:rPr lang="pt-BR" sz="1100" dirty="0" smtClean="0"/>
              <a:t>	}</a:t>
            </a:r>
            <a:endParaRPr lang="pt-BR" sz="1100" dirty="0"/>
          </a:p>
        </p:txBody>
      </p:sp>
      <p:sp>
        <p:nvSpPr>
          <p:cNvPr id="5" name="Texto explicativo retangular 4"/>
          <p:cNvSpPr/>
          <p:nvPr/>
        </p:nvSpPr>
        <p:spPr bwMode="auto">
          <a:xfrm>
            <a:off x="3771900" y="962025"/>
            <a:ext cx="2724150" cy="419100"/>
          </a:xfrm>
          <a:prstGeom prst="wedgeRectCallout">
            <a:avLst>
              <a:gd name="adj1" fmla="val -68713"/>
              <a:gd name="adj2" fmla="val 48270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pt-BR" sz="1050" dirty="0" smtClean="0">
                <a:solidFill>
                  <a:srgbClr val="0000CC"/>
                </a:solidFill>
              </a:rPr>
              <a:t>/* Será usado para guardar o </a:t>
            </a:r>
          </a:p>
          <a:p>
            <a:pPr eaLnBrk="0" hangingPunct="0"/>
            <a:r>
              <a:rPr lang="pt-BR" sz="1050" dirty="0" smtClean="0">
                <a:solidFill>
                  <a:srgbClr val="0000CC"/>
                </a:solidFill>
              </a:rPr>
              <a:t>número descritor dos </a:t>
            </a:r>
            <a:r>
              <a:rPr lang="pt-BR" sz="1050" dirty="0" err="1" smtClean="0">
                <a:solidFill>
                  <a:srgbClr val="0000CC"/>
                </a:solidFill>
              </a:rPr>
              <a:t>pipes</a:t>
            </a:r>
            <a:r>
              <a:rPr lang="pt-BR" sz="1050" dirty="0" smtClean="0">
                <a:solidFill>
                  <a:srgbClr val="0000CC"/>
                </a:solidFill>
              </a:rPr>
              <a:t> */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Verdana" pitchFamily="34" charset="0"/>
            </a:endParaRPr>
          </a:p>
        </p:txBody>
      </p:sp>
      <p:sp>
        <p:nvSpPr>
          <p:cNvPr id="6" name="Texto explicativo retangular 5"/>
          <p:cNvSpPr/>
          <p:nvPr/>
        </p:nvSpPr>
        <p:spPr bwMode="auto">
          <a:xfrm>
            <a:off x="4743450" y="1409699"/>
            <a:ext cx="4400550" cy="638175"/>
          </a:xfrm>
          <a:prstGeom prst="wedgeRectCallout">
            <a:avLst>
              <a:gd name="adj1" fmla="val -68014"/>
              <a:gd name="adj2" fmla="val -10821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 smtClean="0">
                <a:solidFill>
                  <a:srgbClr val="0000CC"/>
                </a:solidFill>
              </a:rPr>
              <a:t>/* Cria o </a:t>
            </a:r>
            <a:r>
              <a:rPr lang="pt-BR" sz="1050" dirty="0" err="1" smtClean="0">
                <a:solidFill>
                  <a:srgbClr val="0000CC"/>
                </a:solidFill>
              </a:rPr>
              <a:t>pipe</a:t>
            </a:r>
            <a:r>
              <a:rPr lang="pt-BR" sz="1050" dirty="0" smtClean="0">
                <a:solidFill>
                  <a:srgbClr val="0000CC"/>
                </a:solidFill>
              </a:rPr>
              <a:t> (dois descritores) e armazena seus valores no </a:t>
            </a:r>
          </a:p>
          <a:p>
            <a:r>
              <a:rPr lang="pt-BR" sz="1050" dirty="0" smtClean="0">
                <a:solidFill>
                  <a:srgbClr val="0000CC"/>
                </a:solidFill>
              </a:rPr>
              <a:t>vetor </a:t>
            </a:r>
            <a:r>
              <a:rPr lang="pt-BR" sz="1050" dirty="0" err="1" smtClean="0">
                <a:solidFill>
                  <a:srgbClr val="0000CC"/>
                </a:solidFill>
              </a:rPr>
              <a:t>fda</a:t>
            </a:r>
            <a:r>
              <a:rPr lang="pt-BR" sz="1050" dirty="0" smtClean="0">
                <a:solidFill>
                  <a:srgbClr val="0000CC"/>
                </a:solidFill>
              </a:rPr>
              <a:t>. Agora: </a:t>
            </a:r>
            <a:r>
              <a:rPr lang="pt-BR" sz="1050" dirty="0" err="1" smtClean="0">
                <a:solidFill>
                  <a:srgbClr val="0000CC"/>
                </a:solidFill>
              </a:rPr>
              <a:t>fda</a:t>
            </a:r>
            <a:r>
              <a:rPr lang="pt-BR" sz="1050" dirty="0" smtClean="0">
                <a:solidFill>
                  <a:srgbClr val="0000CC"/>
                </a:solidFill>
              </a:rPr>
              <a:t>[0] para ler, </a:t>
            </a:r>
            <a:r>
              <a:rPr lang="pt-BR" sz="1050" dirty="0" err="1" smtClean="0">
                <a:solidFill>
                  <a:srgbClr val="0000CC"/>
                </a:solidFill>
              </a:rPr>
              <a:t>fda</a:t>
            </a:r>
            <a:r>
              <a:rPr lang="pt-BR" sz="1050" dirty="0" smtClean="0">
                <a:solidFill>
                  <a:srgbClr val="0000CC"/>
                </a:solidFill>
              </a:rPr>
              <a:t>[1] para escrever. </a:t>
            </a:r>
          </a:p>
          <a:p>
            <a:r>
              <a:rPr lang="pt-BR" sz="1050" dirty="0" smtClean="0">
                <a:solidFill>
                  <a:srgbClr val="0000CC"/>
                </a:solidFill>
              </a:rPr>
              <a:t>Testa se deu erro. */</a:t>
            </a:r>
          </a:p>
        </p:txBody>
      </p:sp>
      <p:sp>
        <p:nvSpPr>
          <p:cNvPr id="7" name="Texto explicativo retangular 6"/>
          <p:cNvSpPr/>
          <p:nvPr/>
        </p:nvSpPr>
        <p:spPr bwMode="auto">
          <a:xfrm>
            <a:off x="4819650" y="2381249"/>
            <a:ext cx="4200525" cy="438151"/>
          </a:xfrm>
          <a:prstGeom prst="wedgeRectCallout">
            <a:avLst>
              <a:gd name="adj1" fmla="val -41390"/>
              <a:gd name="adj2" fmla="val -79477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 smtClean="0">
                <a:solidFill>
                  <a:srgbClr val="0000CC"/>
                </a:solidFill>
              </a:rPr>
              <a:t>/* Imprime os valores na tela. Valores 3 e 4, pois os </a:t>
            </a:r>
            <a:r>
              <a:rPr lang="pt-BR" sz="1050" dirty="0" err="1" smtClean="0">
                <a:solidFill>
                  <a:srgbClr val="0000CC"/>
                </a:solidFill>
              </a:rPr>
              <a:t>padrõs</a:t>
            </a:r>
            <a:r>
              <a:rPr lang="pt-BR" sz="1050" dirty="0" smtClean="0">
                <a:solidFill>
                  <a:srgbClr val="0000CC"/>
                </a:solidFill>
              </a:rPr>
              <a:t> </a:t>
            </a:r>
          </a:p>
          <a:p>
            <a:r>
              <a:rPr lang="pt-BR" sz="1050" dirty="0" smtClean="0">
                <a:solidFill>
                  <a:srgbClr val="0000CC"/>
                </a:solidFill>
              </a:rPr>
              <a:t>0, 1 e 2 já estão ocupados na tabela de descritores . */</a:t>
            </a:r>
          </a:p>
        </p:txBody>
      </p:sp>
      <p:sp>
        <p:nvSpPr>
          <p:cNvPr id="8" name="Texto explicativo retangular 7"/>
          <p:cNvSpPr/>
          <p:nvPr/>
        </p:nvSpPr>
        <p:spPr bwMode="auto">
          <a:xfrm>
            <a:off x="447676" y="1666874"/>
            <a:ext cx="1581150" cy="438151"/>
          </a:xfrm>
          <a:prstGeom prst="wedgeRectCallout">
            <a:avLst>
              <a:gd name="adj1" fmla="val 89191"/>
              <a:gd name="adj2" fmla="val 127044"/>
            </a:avLst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sz="1050" dirty="0" smtClean="0">
                <a:solidFill>
                  <a:srgbClr val="0000CC"/>
                </a:solidFill>
              </a:rPr>
              <a:t>/* Processo dividido</a:t>
            </a:r>
          </a:p>
          <a:p>
            <a:r>
              <a:rPr lang="pt-BR" sz="1050" dirty="0" smtClean="0">
                <a:solidFill>
                  <a:srgbClr val="0000CC"/>
                </a:solidFill>
              </a:rPr>
              <a:t>Em 2 pelo </a:t>
            </a:r>
            <a:r>
              <a:rPr lang="pt-BR" sz="1050" dirty="0" err="1" smtClean="0">
                <a:solidFill>
                  <a:srgbClr val="0000CC"/>
                </a:solidFill>
              </a:rPr>
              <a:t>fork</a:t>
            </a:r>
            <a:r>
              <a:rPr lang="pt-BR" sz="1050" dirty="0" smtClean="0">
                <a:solidFill>
                  <a:srgbClr val="0000CC"/>
                </a:solidFill>
              </a:rPr>
              <a:t>() */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5381625" y="942975"/>
          <a:ext cx="3324225" cy="164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2619375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Entrada padrão</a:t>
                      </a:r>
                      <a:r>
                        <a:rPr lang="pt-BR" sz="1200" baseline="0" dirty="0" smtClean="0"/>
                        <a:t> (</a:t>
                      </a:r>
                      <a:r>
                        <a:rPr lang="pt-BR" sz="1200" baseline="0" dirty="0" err="1" smtClean="0"/>
                        <a:t>stdin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</a:tr>
              <a:tr h="13155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 padrão (</a:t>
                      </a:r>
                      <a:r>
                        <a:rPr lang="pt-BR" sz="1200" dirty="0" err="1" smtClean="0"/>
                        <a:t>stdout</a:t>
                      </a:r>
                      <a:r>
                        <a:rPr lang="pt-BR" sz="120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</a:tr>
              <a:tr h="27633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</a:t>
                      </a:r>
                      <a:r>
                        <a:rPr lang="pt-BR" sz="1200" baseline="0" dirty="0" smtClean="0"/>
                        <a:t> padrão de erro (</a:t>
                      </a:r>
                      <a:r>
                        <a:rPr lang="pt-BR" sz="1200" baseline="0" dirty="0" err="1" smtClean="0"/>
                        <a:t>stderr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[0],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leitura</a:t>
                      </a:r>
                      <a:endParaRPr lang="pt-BR" sz="12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[1],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escrita</a:t>
                      </a:r>
                      <a:endParaRPr lang="pt-BR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400675" y="962025"/>
          <a:ext cx="3324225" cy="16479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4850"/>
                <a:gridCol w="2619375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Entrada padrão</a:t>
                      </a:r>
                      <a:r>
                        <a:rPr lang="pt-BR" sz="1200" baseline="0" dirty="0" smtClean="0"/>
                        <a:t> (</a:t>
                      </a:r>
                      <a:r>
                        <a:rPr lang="pt-BR" sz="1200" baseline="0" dirty="0" err="1" smtClean="0"/>
                        <a:t>stdin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</a:tr>
              <a:tr h="131551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1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</a:tr>
              <a:tr h="27633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</a:t>
                      </a:r>
                      <a:r>
                        <a:rPr lang="pt-BR" sz="1200" baseline="0" dirty="0" smtClean="0"/>
                        <a:t> padrão de erro (</a:t>
                      </a:r>
                      <a:r>
                        <a:rPr lang="pt-BR" sz="1200" baseline="0" dirty="0" err="1" smtClean="0"/>
                        <a:t>stderr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[0],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leitura</a:t>
                      </a:r>
                      <a:endParaRPr lang="pt-BR" sz="12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[1],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escrita</a:t>
                      </a:r>
                      <a:endParaRPr lang="pt-BR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5429250" y="952500"/>
          <a:ext cx="3324225" cy="164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2619375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Entrada padrão</a:t>
                      </a:r>
                      <a:r>
                        <a:rPr lang="pt-BR" sz="1200" baseline="0" dirty="0" smtClean="0"/>
                        <a:t> (</a:t>
                      </a:r>
                      <a:r>
                        <a:rPr lang="pt-BR" sz="1200" baseline="0" dirty="0" err="1" smtClean="0"/>
                        <a:t>stdin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</a:tr>
              <a:tr h="131551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1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Cópia</a:t>
                      </a:r>
                      <a:r>
                        <a:rPr lang="pt-BR" sz="1200" baseline="0" dirty="0" smtClean="0"/>
                        <a:t> de </a:t>
                      </a:r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[1]</a:t>
                      </a:r>
                      <a:endParaRPr lang="pt-BR" sz="1200" i="0" dirty="0" smtClean="0"/>
                    </a:p>
                  </a:txBody>
                  <a:tcPr/>
                </a:tc>
              </a:tr>
              <a:tr h="27633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</a:t>
                      </a:r>
                      <a:r>
                        <a:rPr lang="pt-BR" sz="1200" baseline="0" dirty="0" smtClean="0"/>
                        <a:t> padrão de erro (</a:t>
                      </a:r>
                      <a:r>
                        <a:rPr lang="pt-BR" sz="1200" baseline="0" dirty="0" err="1" smtClean="0"/>
                        <a:t>stderr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[0],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leitura</a:t>
                      </a:r>
                      <a:endParaRPr lang="pt-BR" sz="12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[1],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escrita</a:t>
                      </a:r>
                      <a:endParaRPr lang="pt-BR" sz="120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o explicativo em forma de nuvem 13"/>
          <p:cNvSpPr/>
          <p:nvPr/>
        </p:nvSpPr>
        <p:spPr bwMode="auto">
          <a:xfrm>
            <a:off x="2514599" y="1381125"/>
            <a:ext cx="2562225" cy="612648"/>
          </a:xfrm>
          <a:prstGeom prst="cloudCallout">
            <a:avLst>
              <a:gd name="adj1" fmla="val 66545"/>
              <a:gd name="adj2" fmla="val 3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Qual</a:t>
            </a:r>
            <a:r>
              <a:rPr kumimoji="0" lang="pt-BR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a implicação disso?</a:t>
            </a:r>
            <a:endParaRPr kumimoji="0" 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5381625" y="933450"/>
          <a:ext cx="3324225" cy="16479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4850"/>
                <a:gridCol w="2619375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Entrada padrão</a:t>
                      </a:r>
                      <a:r>
                        <a:rPr lang="pt-BR" sz="1200" baseline="0" dirty="0" smtClean="0"/>
                        <a:t> (</a:t>
                      </a:r>
                      <a:r>
                        <a:rPr lang="pt-BR" sz="1200" baseline="0" dirty="0" err="1" smtClean="0"/>
                        <a:t>stdin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</a:tr>
              <a:tr h="13155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Cópia</a:t>
                      </a:r>
                      <a:r>
                        <a:rPr lang="pt-BR" sz="1200" baseline="0" dirty="0" smtClean="0"/>
                        <a:t> de </a:t>
                      </a:r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[1]</a:t>
                      </a:r>
                      <a:endParaRPr lang="pt-BR" sz="1200" i="0" dirty="0" smtClean="0"/>
                    </a:p>
                  </a:txBody>
                  <a:tcPr/>
                </a:tc>
              </a:tr>
              <a:tr h="27633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</a:t>
                      </a:r>
                      <a:r>
                        <a:rPr lang="pt-BR" sz="1200" baseline="0" dirty="0" smtClean="0"/>
                        <a:t> padrão de erro (</a:t>
                      </a:r>
                      <a:r>
                        <a:rPr lang="pt-BR" sz="1200" baseline="0" dirty="0" err="1" smtClean="0"/>
                        <a:t>stderr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[0], </a:t>
                      </a:r>
                      <a:r>
                        <a:rPr lang="pt-BR" sz="1200" dirty="0" err="1" smtClean="0"/>
                        <a:t>pipe</a:t>
                      </a:r>
                      <a:r>
                        <a:rPr lang="pt-BR" sz="1200" dirty="0" smtClean="0"/>
                        <a:t> para leitura</a:t>
                      </a:r>
                      <a:endParaRPr lang="pt-BR" sz="12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4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5391150" y="962025"/>
          <a:ext cx="3324225" cy="16479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4850"/>
                <a:gridCol w="2619375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Entrada padrão</a:t>
                      </a:r>
                      <a:r>
                        <a:rPr lang="pt-BR" sz="1200" baseline="0" dirty="0" smtClean="0"/>
                        <a:t> (</a:t>
                      </a:r>
                      <a:r>
                        <a:rPr lang="pt-BR" sz="1200" baseline="0" dirty="0" err="1" smtClean="0"/>
                        <a:t>stdin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dirty="0"/>
                    </a:p>
                  </a:txBody>
                  <a:tcPr/>
                </a:tc>
              </a:tr>
              <a:tr h="13155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Cópia</a:t>
                      </a:r>
                      <a:r>
                        <a:rPr lang="pt-BR" sz="1200" baseline="0" dirty="0" smtClean="0"/>
                        <a:t> de </a:t>
                      </a:r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[1]</a:t>
                      </a:r>
                      <a:endParaRPr lang="pt-BR" sz="1200" i="0" dirty="0" smtClean="0"/>
                    </a:p>
                  </a:txBody>
                  <a:tcPr/>
                </a:tc>
              </a:tr>
              <a:tr h="27633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</a:t>
                      </a:r>
                      <a:r>
                        <a:rPr lang="pt-BR" sz="1200" baseline="0" dirty="0" smtClean="0"/>
                        <a:t> padrão de erro (</a:t>
                      </a:r>
                      <a:r>
                        <a:rPr lang="pt-BR" sz="1200" baseline="0" dirty="0" err="1" smtClean="0"/>
                        <a:t>stderr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3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dirty="0" smtClean="0"/>
                        <a:t>4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5667375" y="4991100"/>
          <a:ext cx="3324225" cy="1647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/>
                <a:gridCol w="2619375"/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Inteiro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Nome</a:t>
                      </a:r>
                      <a:endParaRPr lang="pt-BR" sz="1200" dirty="0"/>
                    </a:p>
                  </a:txBody>
                  <a:tcPr/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Cópia de </a:t>
                      </a:r>
                      <a:r>
                        <a:rPr lang="pt-BR" sz="1200" dirty="0" err="1" smtClean="0"/>
                        <a:t>fda</a:t>
                      </a:r>
                      <a:r>
                        <a:rPr lang="pt-BR" sz="1200" dirty="0" smtClean="0"/>
                        <a:t>[0]</a:t>
                      </a:r>
                      <a:endParaRPr lang="pt-BR" sz="1200" dirty="0"/>
                    </a:p>
                  </a:txBody>
                  <a:tcPr/>
                </a:tc>
              </a:tr>
              <a:tr h="13155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/>
                        <a:t>Saída padrão (</a:t>
                      </a:r>
                      <a:r>
                        <a:rPr lang="pt-BR" sz="1200" dirty="0" err="1" smtClean="0"/>
                        <a:t>stdout</a:t>
                      </a:r>
                      <a:r>
                        <a:rPr lang="pt-BR" sz="1200" dirty="0" smtClean="0"/>
                        <a:t>)</a:t>
                      </a:r>
                      <a:endParaRPr lang="pt-BR" sz="1200" i="0" dirty="0" smtClean="0"/>
                    </a:p>
                  </a:txBody>
                  <a:tcPr/>
                </a:tc>
              </a:tr>
              <a:tr h="276331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Saída</a:t>
                      </a:r>
                      <a:r>
                        <a:rPr lang="pt-BR" sz="1200" baseline="0" dirty="0" smtClean="0"/>
                        <a:t> padrão de erro (</a:t>
                      </a:r>
                      <a:r>
                        <a:rPr lang="pt-BR" sz="1200" baseline="0" dirty="0" err="1" smtClean="0"/>
                        <a:t>stderr</a:t>
                      </a:r>
                      <a:r>
                        <a:rPr lang="pt-BR" sz="1200" baseline="0" dirty="0" smtClean="0"/>
                        <a:t>)</a:t>
                      </a:r>
                      <a:endParaRPr lang="pt-BR" sz="1200" i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i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</a:t>
                      </a:r>
                      <a:endParaRPr lang="pt-BR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i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Retângulo 18"/>
          <p:cNvSpPr/>
          <p:nvPr/>
        </p:nvSpPr>
        <p:spPr bwMode="auto">
          <a:xfrm>
            <a:off x="5400675" y="3581400"/>
            <a:ext cx="3114675" cy="876300"/>
          </a:xfrm>
          <a:prstGeom prst="rect">
            <a:avLst/>
          </a:prstGeom>
          <a:solidFill>
            <a:srgbClr val="336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Verdana" pitchFamily="34" charset="0"/>
              </a:rPr>
              <a:t>Depois de modificadas as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accent3"/>
                </a:solidFill>
              </a:rPr>
              <a:t>tabelas, o que acontecerá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solidFill>
                  <a:schemeClr val="accent3"/>
                </a:solidFill>
              </a:rPr>
              <a:t>de agora em diante?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4" grpId="0" animBg="1"/>
      <p:bldP spid="14" grpId="1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Fim</a:t>
            </a:r>
            <a:r>
              <a:rPr lang="en-US" dirty="0" smtClean="0"/>
              <a:t> do </a:t>
            </a:r>
            <a:r>
              <a:rPr lang="en-US" dirty="0" err="1" smtClean="0"/>
              <a:t>Laboratório</a:t>
            </a:r>
            <a:r>
              <a:rPr lang="en-US" dirty="0" smtClean="0"/>
              <a:t> 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processos</a:t>
            </a:r>
            <a:endParaRPr lang="en-US" dirty="0"/>
          </a:p>
        </p:txBody>
      </p:sp>
      <p:sp>
        <p:nvSpPr>
          <p:cNvPr id="49154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Comunicação entre Processos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IPC ( </a:t>
            </a:r>
            <a:r>
              <a:rPr lang="pt-BR" dirty="0" err="1" smtClean="0"/>
              <a:t>Inter-Process</a:t>
            </a:r>
            <a:r>
              <a:rPr lang="pt-BR" dirty="0" smtClean="0"/>
              <a:t> </a:t>
            </a:r>
            <a:r>
              <a:rPr lang="pt-BR" dirty="0" err="1" smtClean="0"/>
              <a:t>Comunication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É o grupo de mecanismos ao qual permite que processos possam transferir informações entre si. </a:t>
            </a:r>
          </a:p>
          <a:p>
            <a:pPr lvl="1"/>
            <a:r>
              <a:rPr lang="pt-BR" dirty="0" smtClean="0"/>
              <a:t>Se referem a processos em execução na mesma máquina</a:t>
            </a:r>
          </a:p>
          <a:p>
            <a:endParaRPr lang="pt-BR" dirty="0" smtClean="0"/>
          </a:p>
          <a:p>
            <a:r>
              <a:rPr lang="pt-BR" dirty="0" smtClean="0"/>
              <a:t>Algumas das técnicas de comunicação entre processos no </a:t>
            </a:r>
            <a:r>
              <a:rPr lang="pt-BR" dirty="0" err="1" smtClean="0"/>
              <a:t>linux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Por memória compartilhada (visto no laboratório de </a:t>
            </a:r>
            <a:r>
              <a:rPr lang="pt-BR" dirty="0" err="1" smtClean="0"/>
              <a:t>fork</a:t>
            </a:r>
            <a:r>
              <a:rPr lang="pt-BR" dirty="0" smtClean="0"/>
              <a:t>)</a:t>
            </a:r>
          </a:p>
          <a:p>
            <a:pPr lvl="1"/>
            <a:r>
              <a:rPr lang="pt-BR" dirty="0" err="1" smtClean="0"/>
              <a:t>Pipes</a:t>
            </a:r>
            <a:endParaRPr lang="pt-BR" dirty="0" smtClean="0"/>
          </a:p>
          <a:p>
            <a:pPr lvl="1"/>
            <a:r>
              <a:rPr lang="pt-BR" dirty="0" smtClean="0"/>
              <a:t>Sinais</a:t>
            </a:r>
          </a:p>
          <a:p>
            <a:r>
              <a:rPr lang="pt-BR" dirty="0" smtClean="0"/>
              <a:t>Iremos estudar os </a:t>
            </a:r>
            <a:r>
              <a:rPr lang="pt-BR" dirty="0" err="1" smtClean="0"/>
              <a:t>Pipes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“Canalização”</a:t>
            </a:r>
          </a:p>
          <a:p>
            <a:r>
              <a:rPr lang="pt-BR" dirty="0" smtClean="0"/>
              <a:t>É o redirecionamento da saída padrão de um programa para a entrada padrão de outro.</a:t>
            </a:r>
          </a:p>
          <a:p>
            <a:endParaRPr lang="pt-BR" dirty="0" smtClean="0"/>
          </a:p>
          <a:p>
            <a:r>
              <a:rPr lang="pt-BR" dirty="0" err="1" smtClean="0"/>
              <a:t>Pipes</a:t>
            </a:r>
            <a:r>
              <a:rPr lang="pt-BR" dirty="0" smtClean="0"/>
              <a:t> Unidirecionais</a:t>
            </a:r>
          </a:p>
          <a:p>
            <a:pPr lvl="1"/>
            <a:r>
              <a:rPr lang="pt-BR" dirty="0" smtClean="0"/>
              <a:t>Em um UNIX </a:t>
            </a:r>
            <a:r>
              <a:rPr lang="pt-BR" dirty="0" err="1" smtClean="0"/>
              <a:t>shell</a:t>
            </a:r>
            <a:r>
              <a:rPr lang="pt-BR" dirty="0" smtClean="0"/>
              <a:t>, o símbolo do </a:t>
            </a:r>
            <a:r>
              <a:rPr lang="pt-BR" dirty="0" err="1" smtClean="0"/>
              <a:t>pipe</a:t>
            </a:r>
            <a:r>
              <a:rPr lang="pt-BR" dirty="0" smtClean="0"/>
              <a:t> é: | (a barra vertical)</a:t>
            </a:r>
          </a:p>
          <a:p>
            <a:pPr lvl="1"/>
            <a:endParaRPr lang="pt-BR" dirty="0" smtClean="0"/>
          </a:p>
        </p:txBody>
      </p:sp>
      <p:pic>
        <p:nvPicPr>
          <p:cNvPr id="2050" name="Picture 2" descr="Linux: Pipes no Linux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870075" y="4340225"/>
            <a:ext cx="38100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704975" y="3629024"/>
            <a:ext cx="3781425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cat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texto.txt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wc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209800" y="4267200"/>
            <a:ext cx="623889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3"/>
                </a:solidFill>
              </a:rPr>
              <a:t>stdin</a:t>
            </a:r>
            <a:endParaRPr lang="pt-BR" sz="1400" dirty="0">
              <a:solidFill>
                <a:schemeClr val="accent3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124200" y="5591175"/>
            <a:ext cx="75373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3"/>
                </a:solidFill>
              </a:rPr>
              <a:t>stdout</a:t>
            </a:r>
            <a:endParaRPr lang="pt-BR" sz="1400" dirty="0">
              <a:solidFill>
                <a:schemeClr val="accent3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81225" y="6124575"/>
            <a:ext cx="721672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sz="1400" dirty="0" err="1" smtClean="0">
                <a:solidFill>
                  <a:schemeClr val="accent3"/>
                </a:solidFill>
              </a:rPr>
              <a:t>stderr</a:t>
            </a:r>
            <a:endParaRPr lang="pt-BR"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Pipe</a:t>
            </a:r>
            <a:r>
              <a:rPr lang="pt-BR" dirty="0" smtClean="0"/>
              <a:t> Unidirecional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próprio </a:t>
            </a:r>
            <a:r>
              <a:rPr lang="pt-BR" dirty="0" err="1" smtClean="0"/>
              <a:t>pipe</a:t>
            </a:r>
            <a:r>
              <a:rPr lang="pt-BR" dirty="0" smtClean="0"/>
              <a:t> provê a sincronização dos processos</a:t>
            </a:r>
          </a:p>
          <a:p>
            <a:pPr lvl="1"/>
            <a:r>
              <a:rPr lang="pt-BR" dirty="0" smtClean="0"/>
              <a:t> Se um processo está tentando passar os dados, e o leitor ainda não está pronto, o </a:t>
            </a:r>
            <a:r>
              <a:rPr lang="pt-BR" dirty="0" err="1" smtClean="0"/>
              <a:t>pipe</a:t>
            </a:r>
            <a:r>
              <a:rPr lang="pt-BR" dirty="0" smtClean="0"/>
              <a:t> bloqueia o processo até que o mesmo esteja disponível.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Vamos tentar!</a:t>
            </a:r>
          </a:p>
          <a:p>
            <a:endParaRPr lang="pt-BR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943100" y="3952874"/>
            <a:ext cx="3781425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man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ls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1905000" y="4571999"/>
            <a:ext cx="3781425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man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head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914525" y="5162549"/>
            <a:ext cx="3781425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man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ls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 para o Laboratório 4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Baixar os arquivos em </a:t>
            </a:r>
            <a:r>
              <a:rPr lang="pt-BR" sz="2400" b="1" dirty="0" smtClean="0">
                <a:solidFill>
                  <a:srgbClr val="0000CC"/>
                </a:solidFill>
              </a:rPr>
              <a:t>http://lia.ufc.br/~vinipires/so/pipe/</a:t>
            </a:r>
            <a:endParaRPr lang="pt-BR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Pipping</a:t>
            </a:r>
            <a:r>
              <a:rPr lang="pt-BR" dirty="0" smtClean="0"/>
              <a:t> to “</a:t>
            </a:r>
            <a:r>
              <a:rPr lang="pt-BR" dirty="0" err="1" smtClean="0"/>
              <a:t>less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39826"/>
            <a:ext cx="8229600" cy="2603500"/>
          </a:xfrm>
        </p:spPr>
        <p:txBody>
          <a:bodyPr/>
          <a:lstStyle/>
          <a:p>
            <a:r>
              <a:rPr lang="pt-BR" dirty="0" smtClean="0"/>
              <a:t>Programa </a:t>
            </a:r>
            <a:r>
              <a:rPr lang="pt-BR" dirty="0" err="1" smtClean="0"/>
              <a:t>Less</a:t>
            </a:r>
            <a:endParaRPr lang="pt-BR" dirty="0" smtClean="0"/>
          </a:p>
          <a:p>
            <a:pPr lvl="1"/>
            <a:r>
              <a:rPr lang="pt-BR" dirty="0" smtClean="0"/>
              <a:t>Leitura de arquivos</a:t>
            </a:r>
          </a:p>
          <a:p>
            <a:pPr lvl="1"/>
            <a:r>
              <a:rPr lang="pt-BR" dirty="0" smtClean="0"/>
              <a:t>Não carrega o arquivo inteiro na memória</a:t>
            </a:r>
          </a:p>
          <a:p>
            <a:pPr lvl="2"/>
            <a:r>
              <a:rPr lang="pt-BR" dirty="0" smtClean="0"/>
              <a:t>Leitura por páginas</a:t>
            </a:r>
          </a:p>
          <a:p>
            <a:pPr lvl="2"/>
            <a:r>
              <a:rPr lang="pt-BR" dirty="0" smtClean="0"/>
              <a:t>Ideal para leitura de arquivos gigantes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66750" y="3286124"/>
            <a:ext cx="3781425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less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contatos.txt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Pipping</a:t>
            </a:r>
            <a:r>
              <a:rPr lang="pt-BR" dirty="0" smtClean="0"/>
              <a:t> to “</a:t>
            </a:r>
            <a:r>
              <a:rPr lang="pt-BR" dirty="0" err="1" smtClean="0"/>
              <a:t>less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39826"/>
            <a:ext cx="8229600" cy="2603500"/>
          </a:xfrm>
        </p:spPr>
        <p:txBody>
          <a:bodyPr/>
          <a:lstStyle/>
          <a:p>
            <a:r>
              <a:rPr lang="pt-BR" dirty="0" smtClean="0"/>
              <a:t>Programa </a:t>
            </a:r>
            <a:r>
              <a:rPr lang="pt-BR" dirty="0" err="1" smtClean="0"/>
              <a:t>Less</a:t>
            </a:r>
            <a:endParaRPr lang="pt-BR" dirty="0" smtClean="0"/>
          </a:p>
          <a:p>
            <a:pPr lvl="1"/>
            <a:r>
              <a:rPr lang="pt-BR" dirty="0" smtClean="0"/>
              <a:t>Leitura de arquivos</a:t>
            </a:r>
          </a:p>
          <a:p>
            <a:pPr lvl="1"/>
            <a:r>
              <a:rPr lang="pt-BR" dirty="0" smtClean="0"/>
              <a:t>Não carrega o arquivo inteiro na memória</a:t>
            </a:r>
          </a:p>
          <a:p>
            <a:pPr lvl="2"/>
            <a:r>
              <a:rPr lang="pt-BR" dirty="0" smtClean="0"/>
              <a:t>Leitura por páginas</a:t>
            </a:r>
          </a:p>
          <a:p>
            <a:pPr lvl="2"/>
            <a:r>
              <a:rPr lang="pt-BR" dirty="0" smtClean="0"/>
              <a:t>Ideal para leitura de arquivos gigantes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Comando </a:t>
            </a:r>
            <a:r>
              <a:rPr lang="pt-BR" b="1" dirty="0" err="1" smtClean="0"/>
              <a:t>grep</a:t>
            </a:r>
            <a:endParaRPr lang="pt-BR" b="1" dirty="0" smtClean="0"/>
          </a:p>
          <a:p>
            <a:pPr lvl="1"/>
            <a:r>
              <a:rPr lang="pt-BR" dirty="0" smtClean="0"/>
              <a:t>Realiza buscas no conteúdo dos arquivos (ou input) procurando linhas que respeitem a expressão regular mencionada.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666750" y="3286124"/>
            <a:ext cx="3781425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less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contatos.txt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04850" y="4838699"/>
            <a:ext cx="3781425" cy="307777"/>
          </a:xfrm>
          <a:prstGeom prst="rec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grep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gmail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contatos.txt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390775" y="5676899"/>
            <a:ext cx="3781425" cy="3077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$ 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grep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gmail</a:t>
            </a:r>
            <a:r>
              <a:rPr lang="pt-BR" sz="1400" dirty="0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contatos.txt | </a:t>
            </a:r>
            <a:r>
              <a:rPr lang="pt-BR" sz="1400" dirty="0" err="1" smtClean="0"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less</a:t>
            </a:r>
            <a:endParaRPr lang="pt-BR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s7j">
  <a:themeElements>
    <a:clrScheme name="os7j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7j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7j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7j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7j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7j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7j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7j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7j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7j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15396</TotalTime>
  <Words>2280</Words>
  <Application>Microsoft Macintosh PowerPoint</Application>
  <PresentationFormat>On-screen Show (4:3)</PresentationFormat>
  <Paragraphs>413</Paragraphs>
  <Slides>28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os7j</vt:lpstr>
      <vt:lpstr>Laboratório 3 Sistemas Operacionais</vt:lpstr>
      <vt:lpstr>Objetivo</vt:lpstr>
      <vt:lpstr>Comunicação entre processos</vt:lpstr>
      <vt:lpstr>Comunicação entre Processos</vt:lpstr>
      <vt:lpstr>Pipe</vt:lpstr>
      <vt:lpstr>Pipe Unidirecional</vt:lpstr>
      <vt:lpstr>Arquivos para o Laboratório 4</vt:lpstr>
      <vt:lpstr>Pipping to “less”</vt:lpstr>
      <vt:lpstr>Pipping to “less”</vt:lpstr>
      <vt:lpstr>Prática usando pipe</vt:lpstr>
      <vt:lpstr>Prática usando pipe</vt:lpstr>
      <vt:lpstr>Prática 2 usando pipe</vt:lpstr>
      <vt:lpstr>Prática 2 usando pipe</vt:lpstr>
      <vt:lpstr>Pipes Nomeados (FIFO)</vt:lpstr>
      <vt:lpstr>Pipes Nomeados (FIFO)</vt:lpstr>
      <vt:lpstr>Pipes Nomeados (FIFO)</vt:lpstr>
      <vt:lpstr>Pipes Nomeados (FIFO)</vt:lpstr>
      <vt:lpstr>Pipes Nomeados (FIFO)</vt:lpstr>
      <vt:lpstr>Pipes em posix</vt:lpstr>
      <vt:lpstr>Pipes em POSIX</vt:lpstr>
      <vt:lpstr>Descritores de arquivo</vt:lpstr>
      <vt:lpstr>Descritores de arquivo</vt:lpstr>
      <vt:lpstr>Funções</vt:lpstr>
      <vt:lpstr>Funções</vt:lpstr>
      <vt:lpstr>exemplo.c</vt:lpstr>
      <vt:lpstr>Prática</vt:lpstr>
      <vt:lpstr>pipe.c</vt:lpstr>
      <vt:lpstr>Fim do Laboratório 4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Jose Macedo</cp:lastModifiedBy>
  <cp:revision>539</cp:revision>
  <cp:lastPrinted>2016-09-14T10:37:57Z</cp:lastPrinted>
  <dcterms:created xsi:type="dcterms:W3CDTF">2011-08-22T09:28:48Z</dcterms:created>
  <dcterms:modified xsi:type="dcterms:W3CDTF">2016-09-14T10:38:33Z</dcterms:modified>
</cp:coreProperties>
</file>