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8" r:id="rId3"/>
    <p:sldId id="265" r:id="rId4"/>
    <p:sldId id="26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68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871"/>
    <a:srgbClr val="FF9999"/>
    <a:srgbClr val="FF00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343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FD7FA-DA4C-40ED-B7CB-A025E8BE0FE9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5C9FA-A93E-4145-BEE4-7BB3F99CBE2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5C9FA-A93E-4145-BEE4-7BB3F99CBE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3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5C9FA-A93E-4145-BEE4-7BB3F99CBE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5C9FA-A93E-4145-BEE4-7BB3F99CBE2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F69C9-2FDF-41EB-AFC2-E9DF640D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72A9AB-C3CB-47DE-A4A5-C095E374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AF7894-B3B5-4CD0-9869-E7A7F215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0EC0-36E1-4A99-B861-A29F7AA3F2B4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CC2944-34D2-4E2D-B865-A16AE2C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3F123B-FDD6-4081-976D-DB47BA48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08B3E-7583-4859-95EA-2E1D246E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4E1832-F121-4DC6-9457-D570ED56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1137E7-E2F0-42C4-AB07-AA93966A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2D5B-B5CC-4D25-AD5E-E72B8C8D0819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F22705-C085-4E8D-8780-B32EAF37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0D80A1-3925-4CCB-AEE9-C5FA9F41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9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37FC38-573D-4C62-965C-0D65AC0D9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684E18-1451-4140-B013-899E871D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AE8A4B-30B8-455C-BA53-9904D1FA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1509-D33E-42AB-A8BA-EB60D35FA94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01A1A5-0579-41CE-B083-BBAB84FE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0E022F-7502-4BE7-8723-95E2A09F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36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F69C9-2FDF-41EB-AFC2-E9DF640D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72A9AB-C3CB-47DE-A4A5-C095E374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AF7894-B3B5-4CD0-9869-E7A7F215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6B0F-CBA6-417B-98EF-E33392C0EDFF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CC2944-34D2-4E2D-B865-A16AE2C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3F123B-FDD6-4081-976D-DB47BA48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79316-C3B4-4DEB-8C70-E41DB25F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7A96D-8EB1-4DAA-9646-0639FCE2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0BE048-080E-45E5-BB05-80CE6183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E793-ECE4-47B9-9C6F-B50D2E5C6E2F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E59BF5-0C9B-4C6F-8EAB-73256D99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7F70B6-9DD0-4963-A8A6-25C51C71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3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44D01-4550-4499-A50E-2656024A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4AC851-810D-49EA-AE9C-D50E0D31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C4EC3A-50CC-422D-A31C-0B0AE207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780F-CE44-4984-8D3B-0D776C4A1EB3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C1955-38C8-4B19-9B39-BEAFF75C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0A044E-14E4-4BD0-961E-96DDA075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1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0600F-933A-4410-B569-D743CD87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C265C0-A026-4567-A072-1329EC6F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39DBB3-7E6E-483A-A15E-FC61969F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5BF35D-5620-40F9-B96A-CF201EFC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395-BB99-4F21-A24F-F0C1CD4C4DD3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08E43D-38EA-4407-ACA2-C2F26979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72EDE6-1448-43BA-90A8-F75976D3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0DDCB6-6B16-4A7F-B769-AACFE0C5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9AB5B4-1AEA-4433-9A79-660430AD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C6AC29-BB9E-4518-B962-69855F276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99E3C2-6809-44BA-8125-C3456B9D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F24CFC-BAC2-4853-8903-73746B5B9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C44856-7FF7-4501-B810-699B5476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17BD-DED4-4724-AB68-5C2AA56145DC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1CE9BF-E2AC-46C3-8958-8E40AC22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1F2972-04F0-467D-B146-F43B1CE9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AE16A-E1EB-4E01-81A2-68860023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C8EC18-0AA5-4FB7-BDD4-189307AC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DC2-B53F-45D3-B4BD-5BB1679313C8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0FA69C-04E3-48DE-AB11-4546C6A1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536A2A-21AF-4288-8A90-AC2D8F1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4FD589-2F33-4983-A28D-D9D65A48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27D8-B9C3-4933-B83E-640235C53AE1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82674D-9CF5-4279-AE2A-CFBA1088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21069-CCDD-4C0D-B7A5-1C14AD76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5F573-1176-4358-A879-AC067860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B20F19-C0F9-44E5-AC9C-C05A6281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F1C73F-7DF8-476E-A12C-1738C845A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D53F54-4DB4-4348-8831-2249EFC3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AC4E-A9FD-4A57-AE97-F9964790C87D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2C7C3C-2B9E-4A9F-BD67-942EDE9C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01BC4E-4B2A-42B9-8496-5408930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5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77B74-A889-4F02-8116-CD248CEC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1633D3-4EF5-4E03-ABB4-BBB87ABD7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8FE016-CDC4-41A4-82BD-1F601D2B0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512AB9-9A30-4407-ACFE-7317986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E8E4-648D-4C1C-9746-204182FEE3CB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C6E1F9-76D0-4259-BADF-C739A957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801FF8-540C-47F2-9408-7A9AD00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A0AB40-0165-43CE-9DA7-3F374937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EFBEAA-F6F2-478B-81F9-03551CAB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95E79-A594-4688-8C51-60D98C9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A261-F7D8-4671-8EF8-E9966FFBEF3D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0EEDFD-E536-4FA2-AAAF-8DDBFB595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D4674F-47D3-47AC-A666-01F439AF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A0AB40-0165-43CE-9DA7-3F374937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EFBEAA-F6F2-478B-81F9-03551CAB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95E79-A594-4688-8C51-60D98C9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6B0F-CBA6-417B-98EF-E33392C0EDFF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0EEDFD-E536-4FA2-AAAF-8DDBFB595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D4674F-47D3-47AC-A666-01F439AF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E538-E9CC-4A3C-80B8-19C518A614E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magine 8" descr="Immagine che contiene luce&#10;&#10;Descrizione generata automaticamente">
            <a:extLst>
              <a:ext uri="{FF2B5EF4-FFF2-40B4-BE49-F238E27FC236}">
                <a16:creationId xmlns:a16="http://schemas.microsoft.com/office/drawing/2014/main" id="{00068CC5-8B8D-4EC8-B180-4107E6D9C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9" r="-1" b="967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7" name="Immagine 6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AFC9EA7F-7A7D-43C0-B513-6E651FF379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2" r="-1" b="23040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80ABA3-9637-4F0A-91FE-7BA15A7B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4600" dirty="0">
                <a:solidFill>
                  <a:schemeClr val="bg1"/>
                </a:solidFill>
              </a:rPr>
              <a:t>Analog synthesis of a Sine wave using a pure digital FPGA chip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2AE805-13FD-4497-BF85-C00550EA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Giulia Gioachin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Flavio Galaverna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D5AAE5C0-BB93-4ADB-8C5E-7A7E4B8D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0F2FCC-E08D-417C-B68C-C2C20A8C19E6}" type="datetime1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7/6/2020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A5910515-95E6-4919-AE5B-A87C501A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Laboratorio Avanzato di Elettronica</a:t>
            </a:r>
          </a:p>
        </p:txBody>
      </p:sp>
    </p:spTree>
    <p:extLst>
      <p:ext uri="{BB962C8B-B14F-4D97-AF65-F5344CB8AC3E}">
        <p14:creationId xmlns:p14="http://schemas.microsoft.com/office/powerpoint/2010/main" val="248527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90B6BE-F432-49CB-9549-B6A752C9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3" y="1917674"/>
            <a:ext cx="9766955" cy="451171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visualize the Sine output as an analog output it is possible to use a simulator </a:t>
            </a:r>
            <a:r>
              <a:rPr lang="en-US" sz="2000" dirty="0">
                <a:sym typeface="Wingdings" panose="05000000000000000000" pitchFamily="2" charset="2"/>
              </a:rPr>
              <a:t> LTspice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Built a circuit as 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BB4DC13-1BE9-4EB3-A31F-087F3B1F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925D1F97-A85C-4E37-A3C4-FC03A755625F}"/>
              </a:ext>
            </a:extLst>
          </p:cNvPr>
          <p:cNvCxnSpPr/>
          <p:nvPr/>
        </p:nvCxnSpPr>
        <p:spPr>
          <a:xfrm>
            <a:off x="2453994" y="4105956"/>
            <a:ext cx="642026" cy="359923"/>
          </a:xfrm>
          <a:prstGeom prst="bentConnector3">
            <a:avLst>
              <a:gd name="adj1" fmla="val 426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2FCB828-2A5B-4056-AF7A-86FA13FEC37F}"/>
              </a:ext>
            </a:extLst>
          </p:cNvPr>
          <p:cNvSpPr txBox="1">
            <a:spLocks/>
          </p:cNvSpPr>
          <p:nvPr/>
        </p:nvSpPr>
        <p:spPr>
          <a:xfrm>
            <a:off x="7685712" y="3094279"/>
            <a:ext cx="4104587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voltage generator (V4) able to read a file with the time (on sec) and the sine values after the PWM technique ( the digital sine values are multiplied by 3.3V)</a:t>
            </a:r>
          </a:p>
          <a:p>
            <a:r>
              <a:rPr lang="en-US" sz="2000" dirty="0"/>
              <a:t>A resistance of 50 Ohm</a:t>
            </a:r>
          </a:p>
          <a:p>
            <a:r>
              <a:rPr lang="en-US" sz="2000" dirty="0"/>
              <a:t>A capacity of 400 </a:t>
            </a:r>
            <a:r>
              <a:rPr lang="en-US" sz="2000" dirty="0" err="1"/>
              <a:t>nF</a:t>
            </a:r>
            <a:endParaRPr lang="en-US" sz="2000" dirty="0"/>
          </a:p>
          <a:p>
            <a:r>
              <a:rPr lang="it-IT" sz="2000" dirty="0"/>
              <a:t>An </a:t>
            </a:r>
            <a:r>
              <a:rPr lang="it-IT" sz="2000" dirty="0" err="1"/>
              <a:t>operational</a:t>
            </a:r>
            <a:r>
              <a:rPr lang="it-IT" sz="2000" dirty="0"/>
              <a:t> </a:t>
            </a:r>
            <a:r>
              <a:rPr lang="it-IT" sz="2000" dirty="0" err="1"/>
              <a:t>amplifier</a:t>
            </a:r>
            <a:r>
              <a:rPr lang="it-IT" sz="2000" dirty="0"/>
              <a:t> (LT1178A)</a:t>
            </a:r>
            <a:endParaRPr lang="en-US" sz="2000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50BC8D-99A4-493F-85D9-B227EAE21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47" y="2719192"/>
            <a:ext cx="3871526" cy="3493377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D4BCEA3B-9A9F-4AE7-AF27-F7C84E339F26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Displaying the Sine Wave using </a:t>
            </a:r>
            <a:r>
              <a:rPr lang="en-US" dirty="0" err="1"/>
              <a:t>LTspice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A3000A-1910-4A52-8666-7076169A4766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 descr="Immagine che contiene luce&#10;&#10;Descrizione generata automaticamente">
            <a:extLst>
              <a:ext uri="{FF2B5EF4-FFF2-40B4-BE49-F238E27FC236}">
                <a16:creationId xmlns:a16="http://schemas.microsoft.com/office/drawing/2014/main" id="{C8BC9F83-E0A9-4535-BA9B-4C87DFF71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0" y="1934244"/>
            <a:ext cx="7082790" cy="4351267"/>
          </a:xfr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3FBF72-E8C2-40CD-A6B4-F7A62CA8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332D377-366A-4614-BA3F-41F9DDA78EF1}"/>
              </a:ext>
            </a:extLst>
          </p:cNvPr>
          <p:cNvSpPr/>
          <p:nvPr/>
        </p:nvSpPr>
        <p:spPr>
          <a:xfrm>
            <a:off x="8015766" y="2948558"/>
            <a:ext cx="2336042" cy="8180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Blue line is the output from the RC circuit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CA76668-5C6C-4808-8269-8DD4EDD583CC}"/>
              </a:ext>
            </a:extLst>
          </p:cNvPr>
          <p:cNvSpPr/>
          <p:nvPr/>
        </p:nvSpPr>
        <p:spPr>
          <a:xfrm>
            <a:off x="8015766" y="4410871"/>
            <a:ext cx="2336042" cy="8180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 line is the output from the OP-AMP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1E59985-23DC-46C8-B8B1-59CAFED8B7B4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Displaying the Sine Wave using </a:t>
            </a:r>
            <a:r>
              <a:rPr lang="en-US" dirty="0" err="1"/>
              <a:t>LTspice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C76FBA-B08E-47DB-A404-CEADDB307757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4826D7-B383-4988-A3E0-2925A6835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6260" y="226245"/>
            <a:ext cx="8842342" cy="2045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Some constraints are used:</a:t>
            </a:r>
          </a:p>
          <a:p>
            <a:r>
              <a:rPr lang="en-US" sz="2000" dirty="0"/>
              <a:t>Position for the input ports (</a:t>
            </a:r>
            <a:r>
              <a:rPr lang="en-US" sz="2000" dirty="0">
                <a:solidFill>
                  <a:srgbClr val="00B0F0"/>
                </a:solidFill>
              </a:rPr>
              <a:t>En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C000"/>
                </a:solidFill>
              </a:rPr>
              <a:t>Clk100</a:t>
            </a:r>
            <a:r>
              <a:rPr lang="en-US" sz="2000" dirty="0"/>
              <a:t>) and output port (</a:t>
            </a:r>
            <a:r>
              <a:rPr lang="en-US" sz="2000" dirty="0">
                <a:solidFill>
                  <a:srgbClr val="FF0000"/>
                </a:solidFill>
              </a:rPr>
              <a:t>Sine</a:t>
            </a:r>
            <a:r>
              <a:rPr lang="en-US" sz="2000" dirty="0"/>
              <a:t>)</a:t>
            </a:r>
          </a:p>
          <a:p>
            <a:r>
              <a:rPr lang="en-US" sz="2000" dirty="0"/>
              <a:t>An input clock of 100 MHz, with a duty cycle of 50%</a:t>
            </a:r>
          </a:p>
          <a:p>
            <a:r>
              <a:rPr lang="en-US" sz="2000" dirty="0"/>
              <a:t>A capacity of 20 pF at the output</a:t>
            </a:r>
          </a:p>
          <a:p>
            <a:r>
              <a:rPr lang="en-US" sz="2000" dirty="0"/>
              <a:t>A 10 ns delay to all input ports</a:t>
            </a:r>
          </a:p>
        </p:txBody>
      </p:sp>
      <p:pic>
        <p:nvPicPr>
          <p:cNvPr id="9" name="Segnaposto contenuto 8" descr="Immagine che contiene sedendo, facciata, piccolo, uomo&#10;&#10;Descrizione generata automaticamente">
            <a:extLst>
              <a:ext uri="{FF2B5EF4-FFF2-40B4-BE49-F238E27FC236}">
                <a16:creationId xmlns:a16="http://schemas.microsoft.com/office/drawing/2014/main" id="{DC549620-ACD4-4D05-9B6C-947B4006E2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31" y="3097788"/>
            <a:ext cx="7059568" cy="3414861"/>
          </a:xfr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7B1D27-CE38-4629-9BA3-635C7FC4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741C785-6F12-4DB8-9156-39B7A1A51D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22309" cy="6858000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 implementation on FPGA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63EAF96D-CE7E-4896-AE08-149AF1C56F84}"/>
              </a:ext>
            </a:extLst>
          </p:cNvPr>
          <p:cNvSpPr/>
          <p:nvPr/>
        </p:nvSpPr>
        <p:spPr>
          <a:xfrm>
            <a:off x="3722016" y="3028169"/>
            <a:ext cx="527901" cy="5126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8C43965-CD41-4F15-9620-468629726C8F}"/>
              </a:ext>
            </a:extLst>
          </p:cNvPr>
          <p:cNvSpPr/>
          <p:nvPr/>
        </p:nvSpPr>
        <p:spPr>
          <a:xfrm>
            <a:off x="3722015" y="5838928"/>
            <a:ext cx="527901" cy="5126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741A146-8CAA-40EE-B055-F299D147A883}"/>
              </a:ext>
            </a:extLst>
          </p:cNvPr>
          <p:cNvSpPr/>
          <p:nvPr/>
        </p:nvSpPr>
        <p:spPr>
          <a:xfrm>
            <a:off x="10421793" y="5952837"/>
            <a:ext cx="527901" cy="51267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7E03275-580E-496E-945E-7BFF93898279}"/>
              </a:ext>
            </a:extLst>
          </p:cNvPr>
          <p:cNvSpPr/>
          <p:nvPr/>
        </p:nvSpPr>
        <p:spPr>
          <a:xfrm>
            <a:off x="4920792" y="5005634"/>
            <a:ext cx="461913" cy="441000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371CAB4-4616-4FFF-8B94-D3A3481F631A}"/>
              </a:ext>
            </a:extLst>
          </p:cNvPr>
          <p:cNvCxnSpPr>
            <a:stCxn id="10" idx="0"/>
          </p:cNvCxnSpPr>
          <p:nvPr/>
        </p:nvCxnSpPr>
        <p:spPr>
          <a:xfrm flipV="1">
            <a:off x="5151749" y="2875175"/>
            <a:ext cx="1013381" cy="2130459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7990048-B2ED-430D-99AD-CE85E1A8915D}"/>
              </a:ext>
            </a:extLst>
          </p:cNvPr>
          <p:cNvSpPr/>
          <p:nvPr/>
        </p:nvSpPr>
        <p:spPr>
          <a:xfrm>
            <a:off x="5727686" y="2527834"/>
            <a:ext cx="1013381" cy="313981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B-RAM</a:t>
            </a:r>
          </a:p>
        </p:txBody>
      </p:sp>
    </p:spTree>
    <p:extLst>
      <p:ext uri="{BB962C8B-B14F-4D97-AF65-F5344CB8AC3E}">
        <p14:creationId xmlns:p14="http://schemas.microsoft.com/office/powerpoint/2010/main" val="353880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953496-B19D-4E9D-A227-EEAF8C88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93642BE-4ADF-4F51-9273-E25F8C59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682"/>
            <a:ext cx="10515600" cy="132556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Second Mode       DAC      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7F90AD9-665B-467A-8D1A-CE84FDF6D2B1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C9FC5B5-153B-4240-B952-40FFAFAD515C}"/>
              </a:ext>
            </a:extLst>
          </p:cNvPr>
          <p:cNvSpPr/>
          <p:nvPr/>
        </p:nvSpPr>
        <p:spPr>
          <a:xfrm>
            <a:off x="6015872" y="705628"/>
            <a:ext cx="650450" cy="2356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474EC7A4-7B21-4E38-AD78-28E227C5DAAE}"/>
              </a:ext>
            </a:extLst>
          </p:cNvPr>
          <p:cNvSpPr/>
          <p:nvPr/>
        </p:nvSpPr>
        <p:spPr>
          <a:xfrm>
            <a:off x="2348741" y="2583117"/>
            <a:ext cx="7238900" cy="267636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A37B358A-1B96-42B0-B22F-05695154E2F6}"/>
              </a:ext>
            </a:extLst>
          </p:cNvPr>
          <p:cNvSpPr txBox="1">
            <a:spLocks/>
          </p:cNvSpPr>
          <p:nvPr/>
        </p:nvSpPr>
        <p:spPr>
          <a:xfrm>
            <a:off x="7100687" y="2857566"/>
            <a:ext cx="1609056" cy="2130758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TRANSMISSION 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20A25C50-1396-4521-8721-605C8276F097}"/>
              </a:ext>
            </a:extLst>
          </p:cNvPr>
          <p:cNvSpPr txBox="1">
            <a:spLocks/>
          </p:cNvSpPr>
          <p:nvPr/>
        </p:nvSpPr>
        <p:spPr>
          <a:xfrm>
            <a:off x="5593455" y="2858987"/>
            <a:ext cx="1367100" cy="2130758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TRASMITTER SIMULATION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0A8B1168-640A-4F00-B322-27B3A44CC5E8}"/>
              </a:ext>
            </a:extLst>
          </p:cNvPr>
          <p:cNvSpPr txBox="1"/>
          <p:nvPr/>
        </p:nvSpPr>
        <p:spPr>
          <a:xfrm>
            <a:off x="869496" y="2936229"/>
            <a:ext cx="1307040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err="1"/>
              <a:t>dac_enable</a:t>
            </a:r>
            <a:endParaRPr lang="it-IT" b="1" dirty="0"/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68F05DCD-CE1E-4775-8ACF-822CB90F43C7}"/>
              </a:ext>
            </a:extLst>
          </p:cNvPr>
          <p:cNvSpPr txBox="1"/>
          <p:nvPr/>
        </p:nvSpPr>
        <p:spPr>
          <a:xfrm>
            <a:off x="1636412" y="4446030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val 32">
            <a:extLst>
              <a:ext uri="{FF2B5EF4-FFF2-40B4-BE49-F238E27FC236}">
                <a16:creationId xmlns:a16="http://schemas.microsoft.com/office/drawing/2014/main" id="{64C1440B-F6EA-43F7-BED1-88CEEFBBB932}"/>
              </a:ext>
            </a:extLst>
          </p:cNvPr>
          <p:cNvSpPr/>
          <p:nvPr/>
        </p:nvSpPr>
        <p:spPr>
          <a:xfrm>
            <a:off x="2202367" y="3026126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D2C502FB-FEAF-4107-BB13-5CB88D2B53A4}"/>
              </a:ext>
            </a:extLst>
          </p:cNvPr>
          <p:cNvSpPr/>
          <p:nvPr/>
        </p:nvSpPr>
        <p:spPr>
          <a:xfrm>
            <a:off x="9522865" y="3846761"/>
            <a:ext cx="277925" cy="2677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F467E97D-63BC-490B-9AD5-B4A207A39FD6}"/>
              </a:ext>
            </a:extLst>
          </p:cNvPr>
          <p:cNvSpPr/>
          <p:nvPr/>
        </p:nvSpPr>
        <p:spPr>
          <a:xfrm>
            <a:off x="2202367" y="4499234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38590507-7E36-4683-BD5E-B154E5CE26BD}"/>
              </a:ext>
            </a:extLst>
          </p:cNvPr>
          <p:cNvSpPr txBox="1">
            <a:spLocks/>
          </p:cNvSpPr>
          <p:nvPr/>
        </p:nvSpPr>
        <p:spPr>
          <a:xfrm>
            <a:off x="4717561" y="2858987"/>
            <a:ext cx="737177" cy="2135472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ROM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0B01A7D0-E447-4A7D-99F1-51C408FB9871}"/>
              </a:ext>
            </a:extLst>
          </p:cNvPr>
          <p:cNvSpPr txBox="1">
            <a:spLocks/>
          </p:cNvSpPr>
          <p:nvPr/>
        </p:nvSpPr>
        <p:spPr>
          <a:xfrm>
            <a:off x="2599266" y="2854273"/>
            <a:ext cx="545144" cy="2134051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FF157B1A-56CB-498E-B86E-25612E692DD9}"/>
              </a:ext>
            </a:extLst>
          </p:cNvPr>
          <p:cNvSpPr txBox="1">
            <a:spLocks/>
          </p:cNvSpPr>
          <p:nvPr/>
        </p:nvSpPr>
        <p:spPr>
          <a:xfrm>
            <a:off x="3227312" y="2854273"/>
            <a:ext cx="1371999" cy="2135472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PULSE GENERATOR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D94D2BF2-3B52-42A8-9AE1-F8E6EE9DB745}"/>
              </a:ext>
            </a:extLst>
          </p:cNvPr>
          <p:cNvSpPr txBox="1">
            <a:spLocks/>
          </p:cNvSpPr>
          <p:nvPr/>
        </p:nvSpPr>
        <p:spPr>
          <a:xfrm>
            <a:off x="8814402" y="2870035"/>
            <a:ext cx="647484" cy="2119710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DAC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6" name="TextBox 47">
            <a:extLst>
              <a:ext uri="{FF2B5EF4-FFF2-40B4-BE49-F238E27FC236}">
                <a16:creationId xmlns:a16="http://schemas.microsoft.com/office/drawing/2014/main" id="{FBF22D44-5E5E-43DF-9310-F253A1715210}"/>
              </a:ext>
            </a:extLst>
          </p:cNvPr>
          <p:cNvSpPr txBox="1"/>
          <p:nvPr/>
        </p:nvSpPr>
        <p:spPr>
          <a:xfrm>
            <a:off x="9829199" y="3745224"/>
            <a:ext cx="6864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err="1"/>
              <a:t>V</a:t>
            </a:r>
            <a:r>
              <a:rPr lang="it-IT" b="1" baseline="-25000" dirty="0" err="1"/>
              <a:t>out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17067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4D986-D192-4233-83C7-2CA7D5273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08" y="2919316"/>
            <a:ext cx="3695903" cy="363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2ACB-1C13-433C-8418-5EE2B024451D}"/>
                  </a:ext>
                </a:extLst>
              </p:cNvPr>
              <p:cNvSpPr txBox="1"/>
              <p:nvPr/>
            </p:nvSpPr>
            <p:spPr>
              <a:xfrm>
                <a:off x="1498916" y="1813218"/>
                <a:ext cx="2049086" cy="7791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2ACB-1C13-433C-8418-5EE2B024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16" y="1813218"/>
                <a:ext cx="2049086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6C177-88F3-4438-BB56-18A1C76CF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29" y="1635646"/>
            <a:ext cx="3833312" cy="2703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EEA00-01A5-4BA0-8339-AF5BBF53ABFB}"/>
              </a:ext>
            </a:extLst>
          </p:cNvPr>
          <p:cNvSpPr txBox="1"/>
          <p:nvPr/>
        </p:nvSpPr>
        <p:spPr>
          <a:xfrm>
            <a:off x="6720678" y="4159708"/>
            <a:ext cx="4795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  <a:r>
              <a:rPr lang="it-IT" dirty="0"/>
              <a:t>: set </a:t>
            </a:r>
            <a:r>
              <a:rPr lang="it-IT" dirty="0" err="1"/>
              <a:t>all</a:t>
            </a:r>
            <a:r>
              <a:rPr lang="it-IT" dirty="0"/>
              <a:t> the data on the DAC REGISTER to 0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the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</a:t>
            </a:r>
            <a:r>
              <a:rPr lang="it-IT" dirty="0"/>
              <a:t>: </a:t>
            </a:r>
            <a:r>
              <a:rPr lang="it-IT" dirty="0" err="1"/>
              <a:t>enables</a:t>
            </a:r>
            <a:r>
              <a:rPr lang="it-IT" dirty="0"/>
              <a:t> data recording on the DAC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r>
              <a:rPr lang="it-IT" dirty="0"/>
              <a:t>: </a:t>
            </a:r>
            <a:r>
              <a:rPr lang="it-IT" dirty="0" err="1"/>
              <a:t>enables</a:t>
            </a:r>
            <a:r>
              <a:rPr lang="it-IT" dirty="0"/>
              <a:t> data </a:t>
            </a:r>
            <a:r>
              <a:rPr lang="it-IT" dirty="0" err="1"/>
              <a:t>shifting</a:t>
            </a:r>
            <a:r>
              <a:rPr lang="it-IT" dirty="0"/>
              <a:t> on the SERIAL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r>
              <a:rPr lang="it-IT" dirty="0"/>
              <a:t>: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synchronus</a:t>
            </a:r>
            <a:r>
              <a:rPr lang="it-IT" dirty="0"/>
              <a:t>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SDI</a:t>
            </a:r>
            <a:r>
              <a:rPr lang="it-IT" dirty="0"/>
              <a:t>: serial data input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655BAEC-82D8-45AB-8CBA-85709B6A5BE9}"/>
              </a:ext>
            </a:extLst>
          </p:cNvPr>
          <p:cNvSpPr/>
          <p:nvPr/>
        </p:nvSpPr>
        <p:spPr>
          <a:xfrm>
            <a:off x="5081756" y="4973628"/>
            <a:ext cx="928577" cy="340242"/>
          </a:xfrm>
          <a:prstGeom prst="rightArrow">
            <a:avLst>
              <a:gd name="adj1" fmla="val 50000"/>
              <a:gd name="adj2" fmla="val 8437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F875FBC-5FDC-4156-B2D9-4AE0BE139247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Digital to </a:t>
            </a:r>
            <a:r>
              <a:rPr lang="it-IT" dirty="0" err="1"/>
              <a:t>Analog</a:t>
            </a:r>
            <a:r>
              <a:rPr lang="it-IT" dirty="0"/>
              <a:t> Converter (DAC)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243CEB4-B347-4FDD-A999-F43701DE4828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1412E8-8B74-4E89-B28A-DF94C5C3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3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A8D3E-FF40-480F-8E7C-84918FBD7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694" y="1821997"/>
            <a:ext cx="2625500" cy="2382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77C24-34A1-4C3C-9622-A516F162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79" y="4657330"/>
            <a:ext cx="7324725" cy="2038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840897-8106-4A7F-91EA-9FB3591D7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72" y="4298922"/>
            <a:ext cx="2167847" cy="237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0E0F8D-10A0-43AE-8266-17D45B00F05C}"/>
              </a:ext>
            </a:extLst>
          </p:cNvPr>
          <p:cNvSpPr/>
          <p:nvPr/>
        </p:nvSpPr>
        <p:spPr>
          <a:xfrm>
            <a:off x="3302429" y="5506384"/>
            <a:ext cx="531940" cy="3402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85C5BE-5DFC-40E0-B8FC-F1876A4B8FA8}"/>
              </a:ext>
            </a:extLst>
          </p:cNvPr>
          <p:cNvSpPr txBox="1"/>
          <p:nvPr/>
        </p:nvSpPr>
        <p:spPr>
          <a:xfrm>
            <a:off x="610626" y="1821997"/>
            <a:ext cx="2581250" cy="646986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SYNTHESIZEBLE ON THE FPGA CHIP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377A5EF-CF0B-4956-BF5F-84EF5D3ECC31}"/>
              </a:ext>
            </a:extLst>
          </p:cNvPr>
          <p:cNvSpPr/>
          <p:nvPr/>
        </p:nvSpPr>
        <p:spPr>
          <a:xfrm rot="5400000">
            <a:off x="1569549" y="2611599"/>
            <a:ext cx="513429" cy="38092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7612C-377B-446E-8E82-6064E69749D8}"/>
              </a:ext>
            </a:extLst>
          </p:cNvPr>
          <p:cNvSpPr txBox="1"/>
          <p:nvPr/>
        </p:nvSpPr>
        <p:spPr>
          <a:xfrm>
            <a:off x="4069556" y="1123840"/>
            <a:ext cx="2692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SIPO 12 BIT SHIFT REGISTER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ADB2FFE7-6FB1-44B3-B555-A31EA01D0FAA}"/>
              </a:ext>
            </a:extLst>
          </p:cNvPr>
          <p:cNvSpPr txBox="1">
            <a:spLocks/>
          </p:cNvSpPr>
          <p:nvPr/>
        </p:nvSpPr>
        <p:spPr>
          <a:xfrm>
            <a:off x="4297321" y="2084036"/>
            <a:ext cx="2427316" cy="1521911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12 BIT SHIFT REGISTER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0ECC90-50F9-42B6-804A-F4D529C15229}"/>
              </a:ext>
            </a:extLst>
          </p:cNvPr>
          <p:cNvCxnSpPr>
            <a:cxnSpLocks/>
          </p:cNvCxnSpPr>
          <p:nvPr/>
        </p:nvCxnSpPr>
        <p:spPr>
          <a:xfrm flipH="1">
            <a:off x="6878213" y="2503633"/>
            <a:ext cx="46001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FD1BFC-6E78-4A1B-AF0A-41F9FE8EE70F}"/>
              </a:ext>
            </a:extLst>
          </p:cNvPr>
          <p:cNvSpPr txBox="1"/>
          <p:nvPr/>
        </p:nvSpPr>
        <p:spPr>
          <a:xfrm>
            <a:off x="3643042" y="2506396"/>
            <a:ext cx="77154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SDI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EA6FA-4A51-4AE1-8FE2-6D987C09C3D1}"/>
              </a:ext>
            </a:extLst>
          </p:cNvPr>
          <p:cNvSpPr txBox="1"/>
          <p:nvPr/>
        </p:nvSpPr>
        <p:spPr>
          <a:xfrm>
            <a:off x="3623072" y="3201277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9775CD-EA51-4E14-9C99-0B08E5F0EE52}"/>
              </a:ext>
            </a:extLst>
          </p:cNvPr>
          <p:cNvSpPr/>
          <p:nvPr/>
        </p:nvSpPr>
        <p:spPr>
          <a:xfrm>
            <a:off x="4162483" y="2161689"/>
            <a:ext cx="281556" cy="2705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9149F2-99AB-47B9-A866-D7BBCCEDA05B}"/>
              </a:ext>
            </a:extLst>
          </p:cNvPr>
          <p:cNvSpPr/>
          <p:nvPr/>
        </p:nvSpPr>
        <p:spPr>
          <a:xfrm>
            <a:off x="4160324" y="2528940"/>
            <a:ext cx="273993" cy="2611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C19EEC-31BA-4D45-A97A-D00DF00CDDCD}"/>
              </a:ext>
            </a:extLst>
          </p:cNvPr>
          <p:cNvSpPr/>
          <p:nvPr/>
        </p:nvSpPr>
        <p:spPr>
          <a:xfrm>
            <a:off x="4163630" y="2882654"/>
            <a:ext cx="273993" cy="254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558451-561E-48D7-9055-99AEBFDDFFBA}"/>
              </a:ext>
            </a:extLst>
          </p:cNvPr>
          <p:cNvSpPr/>
          <p:nvPr/>
        </p:nvSpPr>
        <p:spPr>
          <a:xfrm>
            <a:off x="4170046" y="3233602"/>
            <a:ext cx="273993" cy="2611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34D4BA-7C2E-41AD-9E2C-88960BED560D}"/>
              </a:ext>
            </a:extLst>
          </p:cNvPr>
          <p:cNvCxnSpPr>
            <a:cxnSpLocks/>
          </p:cNvCxnSpPr>
          <p:nvPr/>
        </p:nvCxnSpPr>
        <p:spPr>
          <a:xfrm flipV="1">
            <a:off x="7010136" y="2373082"/>
            <a:ext cx="130876" cy="19940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8E6670-5DEC-484A-AAEA-95359289D803}"/>
              </a:ext>
            </a:extLst>
          </p:cNvPr>
          <p:cNvSpPr txBox="1"/>
          <p:nvPr/>
        </p:nvSpPr>
        <p:spPr>
          <a:xfrm>
            <a:off x="6877404" y="2047165"/>
            <a:ext cx="52721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D2899F-A633-4CFE-9720-7D1D7E573A5B}"/>
              </a:ext>
            </a:extLst>
          </p:cNvPr>
          <p:cNvSpPr txBox="1"/>
          <p:nvPr/>
        </p:nvSpPr>
        <p:spPr>
          <a:xfrm>
            <a:off x="7410613" y="2271118"/>
            <a:ext cx="1066706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I_data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4B400D-39E0-4FAD-80AC-D58513DAB5B7}"/>
              </a:ext>
            </a:extLst>
          </p:cNvPr>
          <p:cNvSpPr txBox="1"/>
          <p:nvPr/>
        </p:nvSpPr>
        <p:spPr>
          <a:xfrm>
            <a:off x="3643042" y="2135108"/>
            <a:ext cx="77154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E56A8-0633-4486-8E7C-C8CC126832F9}"/>
              </a:ext>
            </a:extLst>
          </p:cNvPr>
          <p:cNvSpPr txBox="1"/>
          <p:nvPr/>
        </p:nvSpPr>
        <p:spPr>
          <a:xfrm>
            <a:off x="3645428" y="2861597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E155FF8-CAE3-4E22-9AD5-4E6748C6FB4C}"/>
              </a:ext>
            </a:extLst>
          </p:cNvPr>
          <p:cNvSpPr txBox="1">
            <a:spLocks/>
          </p:cNvSpPr>
          <p:nvPr/>
        </p:nvSpPr>
        <p:spPr>
          <a:xfrm>
            <a:off x="511934" y="3782124"/>
            <a:ext cx="11029616" cy="382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u="sng" dirty="0"/>
              <a:t>The DAC BEHAVIOURAL </a:t>
            </a:r>
            <a:r>
              <a:rPr lang="it-IT" u="sng" dirty="0" err="1"/>
              <a:t>simulation</a:t>
            </a:r>
            <a:endParaRPr lang="en-GB" u="sn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0D56F0-936C-4432-97E0-522FDCE01CDB}"/>
              </a:ext>
            </a:extLst>
          </p:cNvPr>
          <p:cNvSpPr/>
          <p:nvPr/>
        </p:nvSpPr>
        <p:spPr>
          <a:xfrm>
            <a:off x="6559282" y="2373082"/>
            <a:ext cx="273993" cy="2611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60E9CCAA-2C5E-43F0-93B1-B0256268C0AE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The DAC serial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en-US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E943896-969C-4D99-A9C3-296C95E730D8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49CF9-298C-4CAC-936C-30C94B88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60856"/>
            <a:ext cx="2743200" cy="365125"/>
          </a:xfrm>
        </p:spPr>
        <p:txBody>
          <a:bodyPr/>
          <a:lstStyle/>
          <a:p>
            <a:fld id="{74F6E538-E9CC-4A3C-80B8-19C518A614E5}" type="slidenum">
              <a:rPr lang="en-US" smtClean="0"/>
              <a:t>15</a:t>
            </a:fld>
            <a:endParaRPr lang="en-US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C2FE913E-6ADD-4219-9A4D-79FC51F4FBB4}"/>
              </a:ext>
            </a:extLst>
          </p:cNvPr>
          <p:cNvSpPr/>
          <p:nvPr/>
        </p:nvSpPr>
        <p:spPr>
          <a:xfrm>
            <a:off x="610626" y="3138229"/>
            <a:ext cx="2581250" cy="467718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VERILOG CODE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57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olo 1">
            <a:extLst>
              <a:ext uri="{FF2B5EF4-FFF2-40B4-BE49-F238E27FC236}">
                <a16:creationId xmlns:a16="http://schemas.microsoft.com/office/drawing/2014/main" id="{2EA09F41-29FB-4075-B2D8-50E94D0E2391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The FPGA set up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B92AF-0BED-4EC9-96F8-D2A339410F38}"/>
              </a:ext>
            </a:extLst>
          </p:cNvPr>
          <p:cNvSpPr txBox="1"/>
          <p:nvPr/>
        </p:nvSpPr>
        <p:spPr>
          <a:xfrm>
            <a:off x="4263061" y="2214010"/>
            <a:ext cx="2290240" cy="64698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OF A REAL TRANSMITTER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E48F4-C124-4B4E-AE58-F3784292BECA}"/>
              </a:ext>
            </a:extLst>
          </p:cNvPr>
          <p:cNvSpPr/>
          <p:nvPr/>
        </p:nvSpPr>
        <p:spPr>
          <a:xfrm>
            <a:off x="7057957" y="2377474"/>
            <a:ext cx="812403" cy="3482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B307-B396-4686-8B35-67DD47D7F259}"/>
              </a:ext>
            </a:extLst>
          </p:cNvPr>
          <p:cNvSpPr txBox="1"/>
          <p:nvPr/>
        </p:nvSpPr>
        <p:spPr>
          <a:xfrm>
            <a:off x="8375015" y="2191607"/>
            <a:ext cx="1708353" cy="646986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TRANSMITTER SIMULATION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50CD7-3320-45DB-9F60-E254F8F8DADA}"/>
              </a:ext>
            </a:extLst>
          </p:cNvPr>
          <p:cNvSpPr txBox="1"/>
          <p:nvPr/>
        </p:nvSpPr>
        <p:spPr>
          <a:xfrm>
            <a:off x="4263007" y="2918204"/>
            <a:ext cx="2290294" cy="64698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TO TRANSMIT THE DATA CORRECTLY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22B4E3-0479-40CD-8C4C-E56CC30B95C5}"/>
              </a:ext>
            </a:extLst>
          </p:cNvPr>
          <p:cNvSpPr/>
          <p:nvPr/>
        </p:nvSpPr>
        <p:spPr>
          <a:xfrm>
            <a:off x="7057956" y="3017173"/>
            <a:ext cx="812404" cy="3482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BEB9A-E377-4DAC-850F-BB6C2B166D94}"/>
              </a:ext>
            </a:extLst>
          </p:cNvPr>
          <p:cNvSpPr txBox="1"/>
          <p:nvPr/>
        </p:nvSpPr>
        <p:spPr>
          <a:xfrm>
            <a:off x="8375016" y="2915435"/>
            <a:ext cx="1708353" cy="646986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44788-03A4-4D43-8594-770CD1143F7E}"/>
              </a:ext>
            </a:extLst>
          </p:cNvPr>
          <p:cNvSpPr txBox="1"/>
          <p:nvPr/>
        </p:nvSpPr>
        <p:spPr>
          <a:xfrm>
            <a:off x="4222773" y="1841591"/>
            <a:ext cx="226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EF2B4-F395-45C6-9979-7B3F377AF632}"/>
              </a:ext>
            </a:extLst>
          </p:cNvPr>
          <p:cNvSpPr txBox="1"/>
          <p:nvPr/>
        </p:nvSpPr>
        <p:spPr>
          <a:xfrm>
            <a:off x="8373927" y="1616064"/>
            <a:ext cx="177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IMPLEMENTED MODULE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9EDFA-4EFC-4F20-A260-44B4789F7C14}"/>
              </a:ext>
            </a:extLst>
          </p:cNvPr>
          <p:cNvSpPr txBox="1"/>
          <p:nvPr/>
        </p:nvSpPr>
        <p:spPr>
          <a:xfrm>
            <a:off x="572656" y="1731007"/>
            <a:ext cx="2581250" cy="646986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SYNTHESIZEBLE ON THE FPGA CHIP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62D7DDC-DC2D-4D79-BBA0-6E6F9049881F}"/>
              </a:ext>
            </a:extLst>
          </p:cNvPr>
          <p:cNvSpPr/>
          <p:nvPr/>
        </p:nvSpPr>
        <p:spPr>
          <a:xfrm rot="5400000">
            <a:off x="1571435" y="2535649"/>
            <a:ext cx="467434" cy="38092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48C7E-1167-4246-A902-FC9495768559}"/>
              </a:ext>
            </a:extLst>
          </p:cNvPr>
          <p:cNvSpPr txBox="1"/>
          <p:nvPr/>
        </p:nvSpPr>
        <p:spPr>
          <a:xfrm>
            <a:off x="572657" y="3066623"/>
            <a:ext cx="2581249" cy="374571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 CODE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A04B8E-B3F1-4737-8224-1324982F4CDB}"/>
              </a:ext>
            </a:extLst>
          </p:cNvPr>
          <p:cNvSpPr txBox="1">
            <a:spLocks/>
          </p:cNvSpPr>
          <p:nvPr/>
        </p:nvSpPr>
        <p:spPr>
          <a:xfrm>
            <a:off x="315378" y="3637704"/>
            <a:ext cx="11029616" cy="461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u="sng" dirty="0" err="1"/>
              <a:t>Transmitter</a:t>
            </a:r>
            <a:r>
              <a:rPr lang="it-IT" u="sng" dirty="0"/>
              <a:t> </a:t>
            </a:r>
            <a:r>
              <a:rPr lang="it-IT" u="sng" dirty="0" err="1"/>
              <a:t>simulation</a:t>
            </a:r>
            <a:endParaRPr lang="en-GB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FE2BD-D16B-4E59-BC64-A97B87607785}"/>
              </a:ext>
            </a:extLst>
          </p:cNvPr>
          <p:cNvSpPr/>
          <p:nvPr/>
        </p:nvSpPr>
        <p:spPr>
          <a:xfrm>
            <a:off x="2268304" y="4199607"/>
            <a:ext cx="3294215" cy="24734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6FED4E1-D381-469E-A35A-9FB4ED452462}"/>
              </a:ext>
            </a:extLst>
          </p:cNvPr>
          <p:cNvSpPr txBox="1">
            <a:spLocks/>
          </p:cNvSpPr>
          <p:nvPr/>
        </p:nvSpPr>
        <p:spPr>
          <a:xfrm>
            <a:off x="2702245" y="4443579"/>
            <a:ext cx="2428331" cy="695727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COUNTER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F3B028A-4853-454E-9125-6E994E977864}"/>
              </a:ext>
            </a:extLst>
          </p:cNvPr>
          <p:cNvSpPr txBox="1">
            <a:spLocks/>
          </p:cNvSpPr>
          <p:nvPr/>
        </p:nvSpPr>
        <p:spPr>
          <a:xfrm>
            <a:off x="2733078" y="5665054"/>
            <a:ext cx="2397499" cy="840524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1 BYTE SHIFT REGISTER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0C469-2EB8-4CEE-9837-1604B8F04A29}"/>
              </a:ext>
            </a:extLst>
          </p:cNvPr>
          <p:cNvCxnSpPr>
            <a:cxnSpLocks/>
          </p:cNvCxnSpPr>
          <p:nvPr/>
        </p:nvCxnSpPr>
        <p:spPr>
          <a:xfrm>
            <a:off x="1425975" y="4566127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985C58-1151-4D96-8C24-3481B105A290}"/>
              </a:ext>
            </a:extLst>
          </p:cNvPr>
          <p:cNvSpPr txBox="1"/>
          <p:nvPr/>
        </p:nvSpPr>
        <p:spPr>
          <a:xfrm>
            <a:off x="1507174" y="5197105"/>
            <a:ext cx="77154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RST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53819-1B86-4403-84EC-E710BD0EB708}"/>
              </a:ext>
            </a:extLst>
          </p:cNvPr>
          <p:cNvSpPr txBox="1"/>
          <p:nvPr/>
        </p:nvSpPr>
        <p:spPr>
          <a:xfrm>
            <a:off x="1541545" y="6162936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71084A-CC73-4401-87BB-488DB3AF527C}"/>
              </a:ext>
            </a:extLst>
          </p:cNvPr>
          <p:cNvSpPr/>
          <p:nvPr/>
        </p:nvSpPr>
        <p:spPr>
          <a:xfrm>
            <a:off x="2132348" y="4412360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50F052-DB19-46C1-B033-AFE798FBBD56}"/>
              </a:ext>
            </a:extLst>
          </p:cNvPr>
          <p:cNvSpPr/>
          <p:nvPr/>
        </p:nvSpPr>
        <p:spPr>
          <a:xfrm>
            <a:off x="2132348" y="5248002"/>
            <a:ext cx="292749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724BD9-C5A1-4898-BD0E-C7E9DC2AFFD6}"/>
              </a:ext>
            </a:extLst>
          </p:cNvPr>
          <p:cNvSpPr/>
          <p:nvPr/>
        </p:nvSpPr>
        <p:spPr>
          <a:xfrm>
            <a:off x="2120457" y="6181385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9D25D3-7B04-48A0-8D5E-A8FFAA028EAF}"/>
              </a:ext>
            </a:extLst>
          </p:cNvPr>
          <p:cNvSpPr/>
          <p:nvPr/>
        </p:nvSpPr>
        <p:spPr>
          <a:xfrm>
            <a:off x="5416144" y="4635748"/>
            <a:ext cx="292749" cy="2696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6AD70D-CC46-4330-9506-4B2081AEAF25}"/>
              </a:ext>
            </a:extLst>
          </p:cNvPr>
          <p:cNvCxnSpPr>
            <a:cxnSpLocks/>
          </p:cNvCxnSpPr>
          <p:nvPr/>
        </p:nvCxnSpPr>
        <p:spPr>
          <a:xfrm flipV="1">
            <a:off x="1747026" y="4429071"/>
            <a:ext cx="116255" cy="2421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68D7A1-7F69-4A46-B254-F68A41689492}"/>
              </a:ext>
            </a:extLst>
          </p:cNvPr>
          <p:cNvSpPr txBox="1"/>
          <p:nvPr/>
        </p:nvSpPr>
        <p:spPr>
          <a:xfrm>
            <a:off x="311386" y="4325009"/>
            <a:ext cx="120126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err="1"/>
              <a:t>Data_bus</a:t>
            </a:r>
            <a:endParaRPr lang="it-IT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AFB5A-F538-486F-AC1A-71308BD5F8D7}"/>
              </a:ext>
            </a:extLst>
          </p:cNvPr>
          <p:cNvSpPr txBox="1"/>
          <p:nvPr/>
        </p:nvSpPr>
        <p:spPr>
          <a:xfrm>
            <a:off x="1541545" y="4746557"/>
            <a:ext cx="52721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0AACB4-92CF-4B60-9780-20FB8991CD31}"/>
              </a:ext>
            </a:extLst>
          </p:cNvPr>
          <p:cNvSpPr txBox="1"/>
          <p:nvPr/>
        </p:nvSpPr>
        <p:spPr>
          <a:xfrm>
            <a:off x="5706589" y="4595327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F81190-3309-46FC-AECA-9ED331AE228C}"/>
              </a:ext>
            </a:extLst>
          </p:cNvPr>
          <p:cNvSpPr/>
          <p:nvPr/>
        </p:nvSpPr>
        <p:spPr>
          <a:xfrm>
            <a:off x="5408154" y="6128412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5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DF397-43BA-462B-AC00-B3A829949321}"/>
              </a:ext>
            </a:extLst>
          </p:cNvPr>
          <p:cNvSpPr txBox="1"/>
          <p:nvPr/>
        </p:nvSpPr>
        <p:spPr>
          <a:xfrm>
            <a:off x="5698475" y="6060682"/>
            <a:ext cx="1185751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LD_pdata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D92135-4BAA-4697-870F-9009FCB7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31" y="3895918"/>
            <a:ext cx="2842524" cy="2777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35E90C-6F16-4358-9002-EBA59F420619}"/>
              </a:ext>
            </a:extLst>
          </p:cNvPr>
          <p:cNvSpPr/>
          <p:nvPr/>
        </p:nvSpPr>
        <p:spPr>
          <a:xfrm>
            <a:off x="6486224" y="5096110"/>
            <a:ext cx="718705" cy="3402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1B21CAED-DF45-4ABA-B0CA-D25FDB062F19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egnaposto numero diapositiva 36">
            <a:extLst>
              <a:ext uri="{FF2B5EF4-FFF2-40B4-BE49-F238E27FC236}">
                <a16:creationId xmlns:a16="http://schemas.microsoft.com/office/drawing/2014/main" id="{FC9B76C7-2222-478C-9538-773914E2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0835A4B8-4153-4A55-9ECC-45276B1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09" y="3275598"/>
            <a:ext cx="11029616" cy="361100"/>
          </a:xfrm>
        </p:spPr>
        <p:txBody>
          <a:bodyPr>
            <a:normAutofit fontScale="90000"/>
          </a:bodyPr>
          <a:lstStyle/>
          <a:p>
            <a:r>
              <a:rPr lang="it-IT" u="sng" dirty="0"/>
              <a:t>TRANSMISSION INTERFACE</a:t>
            </a:r>
            <a:endParaRPr lang="en-GB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6CD81-A1C1-4F41-9597-9F8F56EF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854" y="844106"/>
            <a:ext cx="7953375" cy="1914525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6316DE1-757E-4D4C-B1C9-577E5C22183F}"/>
              </a:ext>
            </a:extLst>
          </p:cNvPr>
          <p:cNvSpPr/>
          <p:nvPr/>
        </p:nvSpPr>
        <p:spPr>
          <a:xfrm>
            <a:off x="1762385" y="3868906"/>
            <a:ext cx="3294215" cy="24734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D45BEA6E-EB34-4B42-8692-02246A7A674C}"/>
              </a:ext>
            </a:extLst>
          </p:cNvPr>
          <p:cNvSpPr txBox="1">
            <a:spLocks/>
          </p:cNvSpPr>
          <p:nvPr/>
        </p:nvSpPr>
        <p:spPr>
          <a:xfrm>
            <a:off x="2196326" y="4225995"/>
            <a:ext cx="2428331" cy="695727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COUNTER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474D8708-D784-41AE-AF5E-1B09A42E8B4C}"/>
              </a:ext>
            </a:extLst>
          </p:cNvPr>
          <p:cNvSpPr txBox="1">
            <a:spLocks/>
          </p:cNvSpPr>
          <p:nvPr/>
        </p:nvSpPr>
        <p:spPr>
          <a:xfrm>
            <a:off x="2227159" y="5211797"/>
            <a:ext cx="2397499" cy="840524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1 BYTE SHIFT REGISTER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8A7D2-9B7E-4CB8-A7F5-CBD3B340F21B}"/>
              </a:ext>
            </a:extLst>
          </p:cNvPr>
          <p:cNvSpPr txBox="1"/>
          <p:nvPr/>
        </p:nvSpPr>
        <p:spPr>
          <a:xfrm>
            <a:off x="1001255" y="4904109"/>
            <a:ext cx="77154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RST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5D83D-095B-4AFE-9CC6-8EFC46382D90}"/>
              </a:ext>
            </a:extLst>
          </p:cNvPr>
          <p:cNvSpPr txBox="1"/>
          <p:nvPr/>
        </p:nvSpPr>
        <p:spPr>
          <a:xfrm>
            <a:off x="1035626" y="5700255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76AB651-0877-4BCE-9B48-6262C4A9FCF9}"/>
              </a:ext>
            </a:extLst>
          </p:cNvPr>
          <p:cNvSpPr/>
          <p:nvPr/>
        </p:nvSpPr>
        <p:spPr>
          <a:xfrm>
            <a:off x="1626429" y="4091081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DADB52A-9231-4CCB-B3EA-31F7A524E69A}"/>
              </a:ext>
            </a:extLst>
          </p:cNvPr>
          <p:cNvSpPr/>
          <p:nvPr/>
        </p:nvSpPr>
        <p:spPr>
          <a:xfrm>
            <a:off x="1626429" y="4945579"/>
            <a:ext cx="292749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BCD9D5-35FD-41BD-B14D-224A285F10D3}"/>
              </a:ext>
            </a:extLst>
          </p:cNvPr>
          <p:cNvSpPr/>
          <p:nvPr/>
        </p:nvSpPr>
        <p:spPr>
          <a:xfrm>
            <a:off x="1614538" y="5728131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0ED35B3-F56B-4BF5-862A-1B616EC86923}"/>
              </a:ext>
            </a:extLst>
          </p:cNvPr>
          <p:cNvSpPr/>
          <p:nvPr/>
        </p:nvSpPr>
        <p:spPr>
          <a:xfrm>
            <a:off x="4910225" y="4333322"/>
            <a:ext cx="292749" cy="2696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AAD1B1-37FD-4ADC-94BD-82DA75691534}"/>
              </a:ext>
            </a:extLst>
          </p:cNvPr>
          <p:cNvSpPr txBox="1"/>
          <p:nvPr/>
        </p:nvSpPr>
        <p:spPr>
          <a:xfrm>
            <a:off x="5200670" y="4283478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152783-0BBA-426C-A428-E28B0A2F6329}"/>
              </a:ext>
            </a:extLst>
          </p:cNvPr>
          <p:cNvSpPr/>
          <p:nvPr/>
        </p:nvSpPr>
        <p:spPr>
          <a:xfrm>
            <a:off x="4902235" y="5590318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5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89E738-FFF3-4B6F-8F5C-F70A0E710178}"/>
              </a:ext>
            </a:extLst>
          </p:cNvPr>
          <p:cNvSpPr txBox="1"/>
          <p:nvPr/>
        </p:nvSpPr>
        <p:spPr>
          <a:xfrm>
            <a:off x="504599" y="4001184"/>
            <a:ext cx="1185751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LD_pdata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5AAC30-B4CB-4AB9-B1B4-7DD64F83706E}"/>
              </a:ext>
            </a:extLst>
          </p:cNvPr>
          <p:cNvSpPr txBox="1"/>
          <p:nvPr/>
        </p:nvSpPr>
        <p:spPr>
          <a:xfrm>
            <a:off x="5294633" y="5543465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0ACE615-4FA4-4039-937B-2CAB7F5D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61" y="3456148"/>
            <a:ext cx="2448581" cy="322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Arrow: Right 65">
            <a:extLst>
              <a:ext uri="{FF2B5EF4-FFF2-40B4-BE49-F238E27FC236}">
                <a16:creationId xmlns:a16="http://schemas.microsoft.com/office/drawing/2014/main" id="{D32D0FCF-D1C3-46BB-82A3-9E89204D5AF1}"/>
              </a:ext>
            </a:extLst>
          </p:cNvPr>
          <p:cNvSpPr/>
          <p:nvPr/>
        </p:nvSpPr>
        <p:spPr>
          <a:xfrm>
            <a:off x="5564060" y="4904109"/>
            <a:ext cx="1063880" cy="3402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C7F4B7-1886-4778-AFFC-007D6267FAEF}"/>
              </a:ext>
            </a:extLst>
          </p:cNvPr>
          <p:cNvSpPr txBox="1"/>
          <p:nvPr/>
        </p:nvSpPr>
        <p:spPr>
          <a:xfrm>
            <a:off x="373909" y="1187573"/>
            <a:ext cx="234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BEHAVIOURAL SIMULATION OF THE TRASNMITER SIMULATION MODULE 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729F53-813E-452C-B132-CBCFED6AA35F}"/>
              </a:ext>
            </a:extLst>
          </p:cNvPr>
          <p:cNvSpPr txBox="1"/>
          <p:nvPr/>
        </p:nvSpPr>
        <p:spPr>
          <a:xfrm>
            <a:off x="9535748" y="4303944"/>
            <a:ext cx="234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TEST BENCH CODE FOR THE TRASMISSION INTERFACE MODULE</a:t>
            </a: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13D69E1-AE4C-4E28-A7F5-F0190C37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2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9F60E1C-1508-4809-B6D2-5E960F96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73" y="880628"/>
            <a:ext cx="8382000" cy="16859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FEFEEBE-C19A-45F2-9A83-5CD295631D91}"/>
              </a:ext>
            </a:extLst>
          </p:cNvPr>
          <p:cNvSpPr txBox="1"/>
          <p:nvPr/>
        </p:nvSpPr>
        <p:spPr>
          <a:xfrm>
            <a:off x="373909" y="1187573"/>
            <a:ext cx="234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BEHAVIOURAL SIMULATION OF THE TRASMISSION INTERFACE MODULE 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82CE981-0445-486C-BE52-D565D5F5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4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BA567-D3D8-4C17-81DE-3B60E4BD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792" y="3593612"/>
            <a:ext cx="4473453" cy="3037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756FD-030D-43A1-890F-F1710CAC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92" y="3516201"/>
            <a:ext cx="4857308" cy="3037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796A7-3942-4BA4-9D5C-FE05117AF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384" y="613938"/>
            <a:ext cx="8457979" cy="2324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9B9BB-D947-4888-9365-E0175C11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36" y="1142781"/>
            <a:ext cx="2755805" cy="171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277CA2-05FE-47D9-9970-699D32E76953}"/>
              </a:ext>
            </a:extLst>
          </p:cNvPr>
          <p:cNvSpPr txBox="1"/>
          <p:nvPr/>
        </p:nvSpPr>
        <p:spPr>
          <a:xfrm>
            <a:off x="3667264" y="3038293"/>
            <a:ext cx="74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BEHAVIOURAL SIMULATION OF THE TOP LEVEL MODULE 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A3EB7-37F7-493D-A83D-1A614A67A870}"/>
              </a:ext>
            </a:extLst>
          </p:cNvPr>
          <p:cNvSpPr txBox="1"/>
          <p:nvPr/>
        </p:nvSpPr>
        <p:spPr>
          <a:xfrm>
            <a:off x="153186" y="3047643"/>
            <a:ext cx="310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TEST BENCH CODE FOR THE TOP LEVEL MODULE 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0B5E7-E4F2-4403-8417-15859D9E5047}"/>
              </a:ext>
            </a:extLst>
          </p:cNvPr>
          <p:cNvSpPr txBox="1"/>
          <p:nvPr/>
        </p:nvSpPr>
        <p:spPr>
          <a:xfrm>
            <a:off x="327636" y="4131591"/>
            <a:ext cx="2011526" cy="220813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USING VERILOG TASKS AND A PYTHON SCRIPT IS POSSIBLE TO WRITE THE DATA IN A ASCII FILE AND PLOT THEM</a:t>
            </a:r>
            <a:endParaRPr lang="en-GB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4E70CD-FDFC-4D59-B104-BCC9A595F7FF}"/>
              </a:ext>
            </a:extLst>
          </p:cNvPr>
          <p:cNvSpPr/>
          <p:nvPr/>
        </p:nvSpPr>
        <p:spPr>
          <a:xfrm>
            <a:off x="2648934" y="4977132"/>
            <a:ext cx="500203" cy="3402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1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7B8088-B194-41EE-8B6C-B0339F376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673" y="2382044"/>
            <a:ext cx="4000500" cy="3095625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5FBD9C2-9399-4E24-877E-5B26317480A3}"/>
              </a:ext>
            </a:extLst>
          </p:cNvPr>
          <p:cNvSpPr/>
          <p:nvPr/>
        </p:nvSpPr>
        <p:spPr>
          <a:xfrm>
            <a:off x="5598884" y="3929856"/>
            <a:ext cx="2456121" cy="3402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36966-FF5E-4DD9-B03C-EEF5000CC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347" y="3242727"/>
            <a:ext cx="2362200" cy="1714500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C289069F-51D8-4D24-BE49-B87B3D6EF69E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About the Project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A7D19AD-BDFA-4D40-8871-9E61EB261FFF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CEF91AF-8EB8-4907-93B3-BC5A983D7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34" y="2365119"/>
            <a:ext cx="1912620" cy="1615440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01BC2963-D5DF-4617-AB01-D997A269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BF040-9BEF-4AA0-89B9-02300703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ibro sorridente felice sveglio con il punto interrogativo e la ...">
            <a:extLst>
              <a:ext uri="{FF2B5EF4-FFF2-40B4-BE49-F238E27FC236}">
                <a16:creationId xmlns:a16="http://schemas.microsoft.com/office/drawing/2014/main" id="{1EF8824F-E724-4752-AC06-D55889D596F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31965"/>
            <a:ext cx="5181600" cy="41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ina nocciola felice con punto interrogativo e lampadina. icona ...">
            <a:extLst>
              <a:ext uri="{FF2B5EF4-FFF2-40B4-BE49-F238E27FC236}">
                <a16:creationId xmlns:a16="http://schemas.microsoft.com/office/drawing/2014/main" id="{6B4D5711-218A-49C2-BC91-6180B68F59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1113" y="1825625"/>
            <a:ext cx="33837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778EE2-2AB7-4D47-87F7-1B4635D1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6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CA6711FC-B801-4133-A0A9-4D3EEB44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682"/>
            <a:ext cx="10515600" cy="1325563"/>
          </a:xfr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General Scheme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32C1E-3CB0-4AA4-81C0-E6AB6CF2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395" y="3018999"/>
            <a:ext cx="1443589" cy="109031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ROM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1A3E1-0374-4971-AAD1-C8FD241AC74E}"/>
              </a:ext>
            </a:extLst>
          </p:cNvPr>
          <p:cNvSpPr/>
          <p:nvPr/>
        </p:nvSpPr>
        <p:spPr>
          <a:xfrm>
            <a:off x="1460256" y="2514165"/>
            <a:ext cx="5373207" cy="3388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58CC6AF-3124-44D3-9AA3-B37E5946163D}"/>
              </a:ext>
            </a:extLst>
          </p:cNvPr>
          <p:cNvSpPr txBox="1">
            <a:spLocks/>
          </p:cNvSpPr>
          <p:nvPr/>
        </p:nvSpPr>
        <p:spPr>
          <a:xfrm>
            <a:off x="1794940" y="3020757"/>
            <a:ext cx="1443589" cy="1088556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D7B7E87-B24A-420A-A0E9-F2489825B2A6}"/>
              </a:ext>
            </a:extLst>
          </p:cNvPr>
          <p:cNvSpPr txBox="1">
            <a:spLocks/>
          </p:cNvSpPr>
          <p:nvPr/>
        </p:nvSpPr>
        <p:spPr>
          <a:xfrm>
            <a:off x="1789464" y="4299655"/>
            <a:ext cx="1438485" cy="1119849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PULSE GENERATOR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D23EB97-4AF6-43D2-8B9E-720BA275532E}"/>
              </a:ext>
            </a:extLst>
          </p:cNvPr>
          <p:cNvSpPr txBox="1">
            <a:spLocks/>
          </p:cNvSpPr>
          <p:nvPr/>
        </p:nvSpPr>
        <p:spPr>
          <a:xfrm>
            <a:off x="5104496" y="3671412"/>
            <a:ext cx="1391064" cy="437901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COUNTER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D1363F-954E-4B29-B3F7-8464ACA11ADF}"/>
              </a:ext>
            </a:extLst>
          </p:cNvPr>
          <p:cNvSpPr txBox="1">
            <a:spLocks/>
          </p:cNvSpPr>
          <p:nvPr/>
        </p:nvSpPr>
        <p:spPr>
          <a:xfrm>
            <a:off x="5104136" y="3018999"/>
            <a:ext cx="1391064" cy="573458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BINARY COMPARATOR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AE324-6EDD-4861-8F39-7172E39BA337}"/>
              </a:ext>
            </a:extLst>
          </p:cNvPr>
          <p:cNvCxnSpPr>
            <a:cxnSpLocks/>
          </p:cNvCxnSpPr>
          <p:nvPr/>
        </p:nvCxnSpPr>
        <p:spPr>
          <a:xfrm>
            <a:off x="6860636" y="2880138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B54F4-1A18-4B80-9D98-E6CFF2534E3E}"/>
              </a:ext>
            </a:extLst>
          </p:cNvPr>
          <p:cNvCxnSpPr>
            <a:cxnSpLocks/>
          </p:cNvCxnSpPr>
          <p:nvPr/>
        </p:nvCxnSpPr>
        <p:spPr>
          <a:xfrm>
            <a:off x="6860636" y="4439156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952D4A-3A8E-4FB4-807C-BD3D74992415}"/>
              </a:ext>
            </a:extLst>
          </p:cNvPr>
          <p:cNvCxnSpPr>
            <a:cxnSpLocks/>
          </p:cNvCxnSpPr>
          <p:nvPr/>
        </p:nvCxnSpPr>
        <p:spPr>
          <a:xfrm>
            <a:off x="6860636" y="4787922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301B8-7EA3-4DF6-B116-2422E029DFED}"/>
              </a:ext>
            </a:extLst>
          </p:cNvPr>
          <p:cNvCxnSpPr>
            <a:cxnSpLocks/>
          </p:cNvCxnSpPr>
          <p:nvPr/>
        </p:nvCxnSpPr>
        <p:spPr>
          <a:xfrm>
            <a:off x="6860636" y="5133756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39654CB-769F-4BBA-BC7B-A5EB76D40351}"/>
              </a:ext>
            </a:extLst>
          </p:cNvPr>
          <p:cNvSpPr txBox="1">
            <a:spLocks/>
          </p:cNvSpPr>
          <p:nvPr/>
        </p:nvSpPr>
        <p:spPr>
          <a:xfrm>
            <a:off x="3446980" y="4295460"/>
            <a:ext cx="1438485" cy="1127146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SHIFT REGISTER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F51F66A-2235-46AC-8AFF-994FDE7EFBC0}"/>
              </a:ext>
            </a:extLst>
          </p:cNvPr>
          <p:cNvSpPr txBox="1">
            <a:spLocks/>
          </p:cNvSpPr>
          <p:nvPr/>
        </p:nvSpPr>
        <p:spPr>
          <a:xfrm>
            <a:off x="5104496" y="4299655"/>
            <a:ext cx="1390704" cy="1119849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INTERFACE LOGIC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0996E-4447-4F5D-B005-BA29C2ACE830}"/>
              </a:ext>
            </a:extLst>
          </p:cNvPr>
          <p:cNvCxnSpPr>
            <a:cxnSpLocks/>
          </p:cNvCxnSpPr>
          <p:nvPr/>
        </p:nvCxnSpPr>
        <p:spPr>
          <a:xfrm>
            <a:off x="6860637" y="5745047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F5E067DB-CBCD-4A02-8AF3-AED543D3B9C7}"/>
              </a:ext>
            </a:extLst>
          </p:cNvPr>
          <p:cNvSpPr txBox="1">
            <a:spLocks/>
          </p:cNvSpPr>
          <p:nvPr/>
        </p:nvSpPr>
        <p:spPr>
          <a:xfrm>
            <a:off x="7551816" y="3814124"/>
            <a:ext cx="1302085" cy="2084154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DAC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CAF45-7DA4-43B7-9DA3-1DC488F87C64}"/>
              </a:ext>
            </a:extLst>
          </p:cNvPr>
          <p:cNvSpPr txBox="1"/>
          <p:nvPr/>
        </p:nvSpPr>
        <p:spPr>
          <a:xfrm>
            <a:off x="782451" y="2675908"/>
            <a:ext cx="52721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14FAB8-4A84-4961-84DB-5386661636E7}"/>
              </a:ext>
            </a:extLst>
          </p:cNvPr>
          <p:cNvSpPr txBox="1"/>
          <p:nvPr/>
        </p:nvSpPr>
        <p:spPr>
          <a:xfrm>
            <a:off x="708503" y="5390160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D79945-EB5B-44A9-8F4C-DF434EE169C2}"/>
              </a:ext>
            </a:extLst>
          </p:cNvPr>
          <p:cNvSpPr txBox="1"/>
          <p:nvPr/>
        </p:nvSpPr>
        <p:spPr>
          <a:xfrm>
            <a:off x="6847747" y="2491242"/>
            <a:ext cx="93356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PWM</a:t>
            </a:r>
            <a:endParaRPr lang="en-GB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94B5-6C34-48D9-9EB9-50ADE2B27963}"/>
              </a:ext>
            </a:extLst>
          </p:cNvPr>
          <p:cNvSpPr txBox="1"/>
          <p:nvPr/>
        </p:nvSpPr>
        <p:spPr>
          <a:xfrm>
            <a:off x="9041573" y="4671535"/>
            <a:ext cx="6864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out</a:t>
            </a:r>
            <a:endParaRPr lang="en-GB" b="1" baseline="-25000" dirty="0"/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FCAA45E1-B6B8-4962-8898-EFF80126085D}"/>
              </a:ext>
            </a:extLst>
          </p:cNvPr>
          <p:cNvSpPr txBox="1">
            <a:spLocks/>
          </p:cNvSpPr>
          <p:nvPr/>
        </p:nvSpPr>
        <p:spPr>
          <a:xfrm>
            <a:off x="7538810" y="2511364"/>
            <a:ext cx="1302085" cy="822533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ANALOG 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33D58-C420-4DFB-B600-535BDCA82AD2}"/>
              </a:ext>
            </a:extLst>
          </p:cNvPr>
          <p:cNvSpPr txBox="1"/>
          <p:nvPr/>
        </p:nvSpPr>
        <p:spPr>
          <a:xfrm>
            <a:off x="9034761" y="2677662"/>
            <a:ext cx="6864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out</a:t>
            </a:r>
            <a:endParaRPr lang="en-GB" b="1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4F4F6E-779F-4F15-A38E-9FA9A85432D5}"/>
              </a:ext>
            </a:extLst>
          </p:cNvPr>
          <p:cNvSpPr/>
          <p:nvPr/>
        </p:nvSpPr>
        <p:spPr>
          <a:xfrm>
            <a:off x="1309667" y="2739564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F5FD1B-1762-4B17-88E9-81A58638C5CE}"/>
              </a:ext>
            </a:extLst>
          </p:cNvPr>
          <p:cNvSpPr/>
          <p:nvPr/>
        </p:nvSpPr>
        <p:spPr>
          <a:xfrm>
            <a:off x="1307365" y="5443364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7AAA61-BF0D-465A-B5DD-E3C4AFFF6E3A}"/>
              </a:ext>
            </a:extLst>
          </p:cNvPr>
          <p:cNvSpPr/>
          <p:nvPr/>
        </p:nvSpPr>
        <p:spPr>
          <a:xfrm>
            <a:off x="8713975" y="2747820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F4CD8B-7E6F-4066-85C8-B5E6B9DD3806}"/>
              </a:ext>
            </a:extLst>
          </p:cNvPr>
          <p:cNvSpPr/>
          <p:nvPr/>
        </p:nvSpPr>
        <p:spPr>
          <a:xfrm>
            <a:off x="8713975" y="4724739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19D06E2-1F48-4CC6-8BBE-4DF5BD354741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Immagine 1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4E06BE7-9808-42BA-BA6A-E0B5EB697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031" y="3157242"/>
            <a:ext cx="1882140" cy="1630680"/>
          </a:xfrm>
          <a:prstGeom prst="rect">
            <a:avLst/>
          </a:prstGeom>
        </p:spPr>
      </p:pic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CA942909-C2EB-4822-A62E-C55F8D54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0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1">
            <a:extLst>
              <a:ext uri="{FF2B5EF4-FFF2-40B4-BE49-F238E27FC236}">
                <a16:creationId xmlns:a16="http://schemas.microsoft.com/office/drawing/2014/main" id="{A4AE3B1F-48EC-44AF-B49E-BF7F925D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682"/>
            <a:ext cx="10515600" cy="132556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First Mode       PWM Technique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32C1E-3CB0-4AA4-81C0-E6AB6CF2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395" y="3018999"/>
            <a:ext cx="1443589" cy="109031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ROM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1A3E1-0374-4971-AAD1-C8FD241AC74E}"/>
              </a:ext>
            </a:extLst>
          </p:cNvPr>
          <p:cNvSpPr/>
          <p:nvPr/>
        </p:nvSpPr>
        <p:spPr>
          <a:xfrm>
            <a:off x="1460256" y="2514165"/>
            <a:ext cx="5373207" cy="3388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58CC6AF-3124-44D3-9AA3-B37E5946163D}"/>
              </a:ext>
            </a:extLst>
          </p:cNvPr>
          <p:cNvSpPr txBox="1">
            <a:spLocks/>
          </p:cNvSpPr>
          <p:nvPr/>
        </p:nvSpPr>
        <p:spPr>
          <a:xfrm>
            <a:off x="1794940" y="3020757"/>
            <a:ext cx="1443589" cy="1088556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D7B7E87-B24A-420A-A0E9-F2489825B2A6}"/>
              </a:ext>
            </a:extLst>
          </p:cNvPr>
          <p:cNvSpPr txBox="1">
            <a:spLocks/>
          </p:cNvSpPr>
          <p:nvPr/>
        </p:nvSpPr>
        <p:spPr>
          <a:xfrm>
            <a:off x="3437499" y="4323515"/>
            <a:ext cx="1438485" cy="1119849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PULSE GENERATOR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D23EB97-4AF6-43D2-8B9E-720BA275532E}"/>
              </a:ext>
            </a:extLst>
          </p:cNvPr>
          <p:cNvSpPr txBox="1">
            <a:spLocks/>
          </p:cNvSpPr>
          <p:nvPr/>
        </p:nvSpPr>
        <p:spPr>
          <a:xfrm>
            <a:off x="5104496" y="3671412"/>
            <a:ext cx="1391064" cy="437901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COUNTER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D1363F-954E-4B29-B3F7-8464ACA11ADF}"/>
              </a:ext>
            </a:extLst>
          </p:cNvPr>
          <p:cNvSpPr txBox="1">
            <a:spLocks/>
          </p:cNvSpPr>
          <p:nvPr/>
        </p:nvSpPr>
        <p:spPr>
          <a:xfrm>
            <a:off x="5104136" y="3018999"/>
            <a:ext cx="1391064" cy="573458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BINARY COMPARATOR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AE324-6EDD-4861-8F39-7172E39BA337}"/>
              </a:ext>
            </a:extLst>
          </p:cNvPr>
          <p:cNvCxnSpPr>
            <a:cxnSpLocks/>
          </p:cNvCxnSpPr>
          <p:nvPr/>
        </p:nvCxnSpPr>
        <p:spPr>
          <a:xfrm>
            <a:off x="6833463" y="4323515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7CAF45-7DA4-43B7-9DA3-1DC488F87C64}"/>
              </a:ext>
            </a:extLst>
          </p:cNvPr>
          <p:cNvSpPr txBox="1"/>
          <p:nvPr/>
        </p:nvSpPr>
        <p:spPr>
          <a:xfrm>
            <a:off x="782451" y="2675908"/>
            <a:ext cx="52721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14FAB8-4A84-4961-84DB-5386661636E7}"/>
              </a:ext>
            </a:extLst>
          </p:cNvPr>
          <p:cNvSpPr txBox="1"/>
          <p:nvPr/>
        </p:nvSpPr>
        <p:spPr>
          <a:xfrm>
            <a:off x="708503" y="5390160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D79945-EB5B-44A9-8F4C-DF434EE169C2}"/>
              </a:ext>
            </a:extLst>
          </p:cNvPr>
          <p:cNvSpPr txBox="1"/>
          <p:nvPr/>
        </p:nvSpPr>
        <p:spPr>
          <a:xfrm>
            <a:off x="6824709" y="3954182"/>
            <a:ext cx="93356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PWM</a:t>
            </a:r>
            <a:endParaRPr lang="en-GB" b="1" dirty="0"/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FCAA45E1-B6B8-4962-8898-EFF80126085D}"/>
              </a:ext>
            </a:extLst>
          </p:cNvPr>
          <p:cNvSpPr txBox="1">
            <a:spLocks/>
          </p:cNvSpPr>
          <p:nvPr/>
        </p:nvSpPr>
        <p:spPr>
          <a:xfrm>
            <a:off x="7530951" y="3912248"/>
            <a:ext cx="1302085" cy="822533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ANALOG 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33D58-C420-4DFB-B600-535BDCA82AD2}"/>
              </a:ext>
            </a:extLst>
          </p:cNvPr>
          <p:cNvSpPr txBox="1"/>
          <p:nvPr/>
        </p:nvSpPr>
        <p:spPr>
          <a:xfrm>
            <a:off x="9047801" y="4070649"/>
            <a:ext cx="6864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out</a:t>
            </a:r>
            <a:endParaRPr lang="en-GB" b="1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4F4F6E-779F-4F15-A38E-9FA9A85432D5}"/>
              </a:ext>
            </a:extLst>
          </p:cNvPr>
          <p:cNvSpPr/>
          <p:nvPr/>
        </p:nvSpPr>
        <p:spPr>
          <a:xfrm>
            <a:off x="1309667" y="2739564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F5FD1B-1762-4B17-88E9-81A58638C5CE}"/>
              </a:ext>
            </a:extLst>
          </p:cNvPr>
          <p:cNvSpPr/>
          <p:nvPr/>
        </p:nvSpPr>
        <p:spPr>
          <a:xfrm>
            <a:off x="1307365" y="5443364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7AAA61-BF0D-465A-B5DD-E3C4AFFF6E3A}"/>
              </a:ext>
            </a:extLst>
          </p:cNvPr>
          <p:cNvSpPr/>
          <p:nvPr/>
        </p:nvSpPr>
        <p:spPr>
          <a:xfrm>
            <a:off x="8697748" y="4123853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19D06E2-1F48-4CC6-8BBE-4DF5BD354741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E7BC68A-F243-40F7-B15F-7BAA55224DBB}"/>
              </a:ext>
            </a:extLst>
          </p:cNvPr>
          <p:cNvSpPr/>
          <p:nvPr/>
        </p:nvSpPr>
        <p:spPr>
          <a:xfrm>
            <a:off x="4317475" y="725862"/>
            <a:ext cx="650450" cy="2356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0DD69600-F8E3-4788-A9A3-DCB8B5EC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D67F6-0BCE-45E6-AACB-08E521BC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682"/>
            <a:ext cx="10515600" cy="1325563"/>
          </a:xfr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Pulse Width Modulation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ACE0E-EE19-4450-B4DE-39299307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177"/>
            <a:ext cx="4231514" cy="3077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PWM (Pulse Width Modulation) technique allows to program the duty cycle of a periodic signal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8330F2-F4C5-4AFA-BD65-76DC8EE3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5FCD49-9A7E-4A8F-AC93-A6C8875E3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14" y="1940435"/>
            <a:ext cx="6284086" cy="297712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0E6FA95-8A9F-4686-9F38-B103C3022359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ACE0E-EE19-4450-B4DE-39299307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177"/>
            <a:ext cx="4231514" cy="3077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PWM (Pulse Width Modulation) technique allows to program the duty cycle of a periodic signal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does PWM generate a Sine Wave?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30D677-3C9D-4871-A9D2-A84F7FFC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5FCD49-9A7E-4A8F-AC93-A6C8875E3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14" y="1940435"/>
            <a:ext cx="6284086" cy="29771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3FB0AAC-513B-4EC9-9A2D-546E0D4D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16" y="4445588"/>
            <a:ext cx="2438400" cy="1828800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68FCA17-4989-4B35-81FB-935079F0B5D4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Pulse Width Modulation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C4A7538-3E4B-4B6C-A8B2-8D6C63AFA303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B69563-FB08-4AA7-AC23-772B7888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88" y="3303246"/>
            <a:ext cx="7080315" cy="18406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it-IT" sz="2000" dirty="0"/>
              <a:t>A 32-bit counter </a:t>
            </a:r>
            <a:r>
              <a:rPr lang="en-US" sz="2000" dirty="0"/>
              <a:t>generates an output (Tick) every 1000 clock </a:t>
            </a:r>
            <a:r>
              <a:rPr lang="en-US" sz="2000" dirty="0" err="1"/>
              <a:t>posedge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If Tick is equal to 1               the memory read one data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76E9FF4-48F3-436F-9090-E4F94F98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9474"/>
            <a:ext cx="2743200" cy="365125"/>
          </a:xfrm>
        </p:spPr>
        <p:txBody>
          <a:bodyPr/>
          <a:lstStyle/>
          <a:p>
            <a:fld id="{74F6E538-E9CC-4A3C-80B8-19C518A614E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945B6D4-C302-42E9-8852-F6202638D0AF}"/>
              </a:ext>
            </a:extLst>
          </p:cNvPr>
          <p:cNvSpPr txBox="1">
            <a:spLocks/>
          </p:cNvSpPr>
          <p:nvPr/>
        </p:nvSpPr>
        <p:spPr>
          <a:xfrm>
            <a:off x="828588" y="1769163"/>
            <a:ext cx="7080315" cy="184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ROM (Read Only Memory):</a:t>
            </a:r>
          </a:p>
          <a:p>
            <a:r>
              <a:rPr lang="en-US" sz="2000" dirty="0"/>
              <a:t>(32x64) bits</a:t>
            </a:r>
          </a:p>
          <a:p>
            <a:r>
              <a:rPr lang="en-US" sz="2000" dirty="0"/>
              <a:t>64 </a:t>
            </a:r>
            <a:r>
              <a:rPr lang="it-IT" sz="2000" dirty="0" err="1"/>
              <a:t>hexadecimal</a:t>
            </a:r>
            <a:r>
              <a:rPr lang="en-US" sz="2000" dirty="0"/>
              <a:t> values belonging to a sine wave with amplitude between 0 and 1000 </a:t>
            </a:r>
          </a:p>
          <a:p>
            <a:r>
              <a:rPr lang="en-US" sz="2000" dirty="0"/>
              <a:t>Allocated in a B-RAM in FPGA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15E0942-D6EF-43D0-ADDC-F05C2349867D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Read Only Memory (ROM)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5BD320A-954C-4D6A-B342-98E759E97900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monitor, schermo&#10;&#10;Descrizione generata automaticamente">
            <a:extLst>
              <a:ext uri="{FF2B5EF4-FFF2-40B4-BE49-F238E27FC236}">
                <a16:creationId xmlns:a16="http://schemas.microsoft.com/office/drawing/2014/main" id="{FF80F2ED-E6A9-4F35-81C8-3BB3CBC34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8" y="4906110"/>
            <a:ext cx="9105900" cy="1600200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546D61A-88CB-4212-9F10-BD3BF13D0074}"/>
              </a:ext>
            </a:extLst>
          </p:cNvPr>
          <p:cNvSpPr/>
          <p:nvPr/>
        </p:nvSpPr>
        <p:spPr>
          <a:xfrm>
            <a:off x="10271403" y="4325061"/>
            <a:ext cx="1700635" cy="581049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 200 MHz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34F6BC8-67C8-4B6B-9170-CB1524EE4E8F}"/>
              </a:ext>
            </a:extLst>
          </p:cNvPr>
          <p:cNvSpPr/>
          <p:nvPr/>
        </p:nvSpPr>
        <p:spPr>
          <a:xfrm>
            <a:off x="10271403" y="5125161"/>
            <a:ext cx="1700635" cy="58104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Tick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084A0C5-58DE-4F42-8D90-D82682AD7899}"/>
              </a:ext>
            </a:extLst>
          </p:cNvPr>
          <p:cNvSpPr/>
          <p:nvPr/>
        </p:nvSpPr>
        <p:spPr>
          <a:xfrm>
            <a:off x="10271405" y="5912369"/>
            <a:ext cx="1700635" cy="58104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ROM data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392A438-C214-458A-9B00-B7BBA5CDFA4E}"/>
              </a:ext>
            </a:extLst>
          </p:cNvPr>
          <p:cNvCxnSpPr>
            <a:cxnSpLocks/>
          </p:cNvCxnSpPr>
          <p:nvPr/>
        </p:nvCxnSpPr>
        <p:spPr>
          <a:xfrm flipV="1">
            <a:off x="9934488" y="4864163"/>
            <a:ext cx="336915" cy="55152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F387457-DA7B-4A49-82BD-BAA6E77FD4E5}"/>
              </a:ext>
            </a:extLst>
          </p:cNvPr>
          <p:cNvCxnSpPr>
            <a:cxnSpLocks/>
          </p:cNvCxnSpPr>
          <p:nvPr/>
        </p:nvCxnSpPr>
        <p:spPr>
          <a:xfrm flipV="1">
            <a:off x="9828205" y="5457633"/>
            <a:ext cx="390451" cy="206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434A590-F907-4EAE-A005-266FE9EDCC5E}"/>
              </a:ext>
            </a:extLst>
          </p:cNvPr>
          <p:cNvCxnSpPr>
            <a:cxnSpLocks/>
          </p:cNvCxnSpPr>
          <p:nvPr/>
        </p:nvCxnSpPr>
        <p:spPr>
          <a:xfrm>
            <a:off x="9681328" y="5912369"/>
            <a:ext cx="571221" cy="450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Arrow: Right 9">
            <a:extLst>
              <a:ext uri="{FF2B5EF4-FFF2-40B4-BE49-F238E27FC236}">
                <a16:creationId xmlns:a16="http://schemas.microsoft.com/office/drawing/2014/main" id="{D210EDD1-F0DA-43FE-B447-4D5952FA0331}"/>
              </a:ext>
            </a:extLst>
          </p:cNvPr>
          <p:cNvSpPr/>
          <p:nvPr/>
        </p:nvSpPr>
        <p:spPr>
          <a:xfrm flipV="1">
            <a:off x="2904166" y="4477733"/>
            <a:ext cx="687446" cy="128370"/>
          </a:xfrm>
          <a:prstGeom prst="rightArrow">
            <a:avLst>
              <a:gd name="adj1" fmla="val 50000"/>
              <a:gd name="adj2" fmla="val 8437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2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84389-0233-40B2-989F-D3F2D6A4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13" y="362878"/>
            <a:ext cx="6731939" cy="237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A </a:t>
            </a:r>
            <a:r>
              <a:rPr lang="en-US" sz="2000" dirty="0"/>
              <a:t>Binary</a:t>
            </a:r>
            <a:r>
              <a:rPr lang="it-IT" sz="2000" dirty="0"/>
              <a:t> </a:t>
            </a:r>
            <a:r>
              <a:rPr lang="en-US" sz="2000" dirty="0"/>
              <a:t>Comparator</a:t>
            </a:r>
            <a:r>
              <a:rPr lang="it-IT" sz="2000" dirty="0"/>
              <a:t> </a:t>
            </a:r>
            <a:r>
              <a:rPr lang="en-US" sz="2000" dirty="0"/>
              <a:t>(the heart of the PWM block) compares</a:t>
            </a:r>
            <a:r>
              <a:rPr lang="it-IT" sz="2000" dirty="0"/>
              <a:t> the ROM data </a:t>
            </a:r>
            <a:r>
              <a:rPr lang="en-US" sz="2000" dirty="0"/>
              <a:t>values</a:t>
            </a:r>
            <a:r>
              <a:rPr lang="it-IT" sz="2000" dirty="0"/>
              <a:t> </a:t>
            </a:r>
            <a:r>
              <a:rPr lang="en-US" sz="2000" dirty="0"/>
              <a:t>with </a:t>
            </a:r>
            <a:r>
              <a:rPr lang="it-IT" sz="2000" dirty="0"/>
              <a:t>a 32-bit counter:</a:t>
            </a:r>
          </a:p>
          <a:p>
            <a:r>
              <a:rPr lang="it-IT" sz="2000" dirty="0"/>
              <a:t>ROM data &gt; counter </a:t>
            </a:r>
            <a:r>
              <a:rPr lang="it-IT" sz="2000" dirty="0">
                <a:sym typeface="Wingdings" panose="05000000000000000000" pitchFamily="2" charset="2"/>
              </a:rPr>
              <a:t> 1</a:t>
            </a:r>
            <a:endParaRPr lang="it-IT" sz="2000" dirty="0"/>
          </a:p>
          <a:p>
            <a:r>
              <a:rPr lang="it-IT" sz="2000" dirty="0"/>
              <a:t>Counter &gt; ROM data</a:t>
            </a:r>
            <a:r>
              <a:rPr lang="it-IT" sz="2000" dirty="0">
                <a:sym typeface="Wingdings" panose="05000000000000000000" pitchFamily="2" charset="2"/>
              </a:rPr>
              <a:t>  0</a:t>
            </a:r>
            <a:r>
              <a:rPr lang="it-IT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 this way the duty cycle changes and the time in which the signal is 1 increases with the increase of the sine value.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28371A5-4B64-439C-93C1-CE3D8629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A47F4F2-E1FC-4FA7-B93D-70DC05CAC1F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3478491" cy="6858000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Sine wave with PWM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2733E64-F074-4CE7-A4CB-799D1DF530C5}"/>
              </a:ext>
            </a:extLst>
          </p:cNvPr>
          <p:cNvSpPr/>
          <p:nvPr/>
        </p:nvSpPr>
        <p:spPr>
          <a:xfrm>
            <a:off x="9424114" y="2717739"/>
            <a:ext cx="1116172" cy="4619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AECFEF-2AED-44EE-98E6-C1FCE30553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82" y="3377951"/>
            <a:ext cx="8394648" cy="1837487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533AE0A-86C0-4B89-9035-6401B5F3BDD8}"/>
              </a:ext>
            </a:extLst>
          </p:cNvPr>
          <p:cNvCxnSpPr>
            <a:cxnSpLocks/>
          </p:cNvCxnSpPr>
          <p:nvPr/>
        </p:nvCxnSpPr>
        <p:spPr>
          <a:xfrm flipV="1">
            <a:off x="9341963" y="3233394"/>
            <a:ext cx="640237" cy="891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4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E19E0-276F-43EA-87C0-1D3D2CD7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75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it-IT" sz="2000" dirty="0"/>
              <a:t>PLL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Phase</a:t>
            </a:r>
            <a:r>
              <a:rPr lang="it-IT" sz="2000" dirty="0"/>
              <a:t> </a:t>
            </a:r>
            <a:r>
              <a:rPr lang="en-US" sz="2000" dirty="0"/>
              <a:t>Locked</a:t>
            </a:r>
            <a:r>
              <a:rPr lang="it-IT" sz="2000" dirty="0"/>
              <a:t> Loop to </a:t>
            </a:r>
            <a:r>
              <a:rPr lang="en-US" sz="2000" dirty="0"/>
              <a:t>provide</a:t>
            </a:r>
            <a:r>
              <a:rPr lang="it-IT" sz="2000" dirty="0"/>
              <a:t> </a:t>
            </a:r>
            <a:r>
              <a:rPr lang="en-US" sz="2000" dirty="0"/>
              <a:t>a 200 MHz clock as input </a:t>
            </a:r>
          </a:p>
          <a:p>
            <a:pPr marL="514350" indent="-514350">
              <a:buAutoNum type="arabicParenR"/>
            </a:pPr>
            <a:r>
              <a:rPr lang="en-US" sz="2000" dirty="0"/>
              <a:t>IP-ROM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a ROM with the same size to the previous one to replace it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A4A2A3C-3215-4523-8161-F255C70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538-E9CC-4A3C-80B8-19C518A614E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510E803-A2C0-4CB5-A978-DFD34056A8BC}"/>
              </a:ext>
            </a:extLst>
          </p:cNvPr>
          <p:cNvSpPr txBox="1">
            <a:spLocks/>
          </p:cNvSpPr>
          <p:nvPr/>
        </p:nvSpPr>
        <p:spPr>
          <a:xfrm>
            <a:off x="0" y="160682"/>
            <a:ext cx="10515600" cy="1325563"/>
          </a:xfrm>
          <a:prstGeom prst="rect">
            <a:avLst/>
          </a:prstGeom>
          <a:solidFill>
            <a:srgbClr val="F3B8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IP Blocks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E6DCFB1-25ED-4642-8600-94A889F19A71}"/>
              </a:ext>
            </a:extLst>
          </p:cNvPr>
          <p:cNvSpPr/>
          <p:nvPr/>
        </p:nvSpPr>
        <p:spPr>
          <a:xfrm>
            <a:off x="10891101" y="160682"/>
            <a:ext cx="130089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cibo&#10;&#10;Descrizione generata automaticamente">
            <a:extLst>
              <a:ext uri="{FF2B5EF4-FFF2-40B4-BE49-F238E27FC236}">
                <a16:creationId xmlns:a16="http://schemas.microsoft.com/office/drawing/2014/main" id="{125A603E-8DA7-427E-9130-6F3A21046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7150"/>
            <a:ext cx="8078875" cy="275820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18B0C0E-085B-492B-88E2-C21A7F4D36FE}"/>
              </a:ext>
            </a:extLst>
          </p:cNvPr>
          <p:cNvSpPr/>
          <p:nvPr/>
        </p:nvSpPr>
        <p:spPr>
          <a:xfrm>
            <a:off x="9347579" y="3019990"/>
            <a:ext cx="1700635" cy="581049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 100 MHz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1A60E30-D4C5-4A6B-9917-650F753AE01B}"/>
              </a:ext>
            </a:extLst>
          </p:cNvPr>
          <p:cNvSpPr/>
          <p:nvPr/>
        </p:nvSpPr>
        <p:spPr>
          <a:xfrm>
            <a:off x="9347578" y="3940419"/>
            <a:ext cx="1700635" cy="581049"/>
          </a:xfrm>
          <a:prstGeom prst="round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 200 MHz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6C9B680C-ED74-49C3-9068-4AD71AC4049F}"/>
              </a:ext>
            </a:extLst>
          </p:cNvPr>
          <p:cNvCxnSpPr>
            <a:endCxn id="6" idx="1"/>
          </p:cNvCxnSpPr>
          <p:nvPr/>
        </p:nvCxnSpPr>
        <p:spPr>
          <a:xfrm flipV="1">
            <a:off x="8729221" y="3310515"/>
            <a:ext cx="618358" cy="290524"/>
          </a:xfrm>
          <a:prstGeom prst="straightConnector1">
            <a:avLst/>
          </a:prstGeom>
          <a:ln w="1905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B68E56B-C8BB-4F99-975A-C3C34A7BA24F}"/>
              </a:ext>
            </a:extLst>
          </p:cNvPr>
          <p:cNvCxnSpPr>
            <a:cxnSpLocks/>
          </p:cNvCxnSpPr>
          <p:nvPr/>
        </p:nvCxnSpPr>
        <p:spPr>
          <a:xfrm>
            <a:off x="8823489" y="3940419"/>
            <a:ext cx="524089" cy="445834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6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711</Words>
  <Application>Microsoft Office PowerPoint</Application>
  <PresentationFormat>Widescreen</PresentationFormat>
  <Paragraphs>190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 2</vt:lpstr>
      <vt:lpstr>Tema di Office</vt:lpstr>
      <vt:lpstr>Tema di Office</vt:lpstr>
      <vt:lpstr>Analog synthesis of a Sine wave using a pure digital FPGA chip</vt:lpstr>
      <vt:lpstr>Presentazione standard di PowerPoint</vt:lpstr>
      <vt:lpstr>General Scheme</vt:lpstr>
      <vt:lpstr>First Mode       PWM Technique </vt:lpstr>
      <vt:lpstr>Pulse Width Modulation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Second Mode       DAC       </vt:lpstr>
      <vt:lpstr>Presentazione standard di PowerPoint</vt:lpstr>
      <vt:lpstr>Presentazione standard di PowerPoint</vt:lpstr>
      <vt:lpstr>Presentazione standard di PowerPoint</vt:lpstr>
      <vt:lpstr>TRANSMISSION INTERFACE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synthesis of a Sine wave using a pure digital FPGA chip</dc:title>
  <dc:creator>Giulia Gioachin</dc:creator>
  <cp:lastModifiedBy>Giulia Gioachin</cp:lastModifiedBy>
  <cp:revision>38</cp:revision>
  <dcterms:created xsi:type="dcterms:W3CDTF">2020-07-05T09:57:53Z</dcterms:created>
  <dcterms:modified xsi:type="dcterms:W3CDTF">2020-07-06T15:53:43Z</dcterms:modified>
</cp:coreProperties>
</file>