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sldIdLst>
    <p:sldId id="274" r:id="rId5"/>
    <p:sldId id="307" r:id="rId6"/>
    <p:sldId id="309" r:id="rId7"/>
    <p:sldId id="308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6/29/2020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348"/>
              </a:clrFrom>
              <a:clrTo>
                <a:srgbClr val="00234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saturation sat="400000"/>
                    </a14:imgEffect>
                    <a14:imgEffect>
                      <a14:brightnessContrast contrast="-29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700685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635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039" y="2225519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Wave synthesis with field programmable gate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9A66C-F1C8-4B58-9C17-0D8D6A19FC5F}"/>
              </a:ext>
            </a:extLst>
          </p:cNvPr>
          <p:cNvSpPr txBox="1"/>
          <p:nvPr/>
        </p:nvSpPr>
        <p:spPr>
          <a:xfrm>
            <a:off x="2664098" y="1103876"/>
            <a:ext cx="343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Dept</a:t>
            </a:r>
            <a:r>
              <a:rPr lang="it-IT" sz="2400" b="1" dirty="0"/>
              <a:t>. Of </a:t>
            </a:r>
            <a:r>
              <a:rPr lang="it-IT" sz="2400" b="1" dirty="0" err="1"/>
              <a:t>Phisics</a:t>
            </a:r>
            <a:r>
              <a:rPr lang="it-IT" sz="2400" b="1" dirty="0"/>
              <a:t> of </a:t>
            </a:r>
            <a:r>
              <a:rPr lang="it-IT" sz="2400" b="1" dirty="0" err="1"/>
              <a:t>Tourin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2CFD0-DB09-4D50-99CE-8B309E1EF004}"/>
              </a:ext>
            </a:extLst>
          </p:cNvPr>
          <p:cNvSpPr txBox="1"/>
          <p:nvPr/>
        </p:nvSpPr>
        <p:spPr>
          <a:xfrm>
            <a:off x="10132828" y="6175008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/>
              <a:t>29/06/2020</a:t>
            </a:r>
            <a:endParaRPr lang="en-GB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15BF6-7973-4A86-BE67-40C4A44DECA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914" y="263147"/>
            <a:ext cx="2143125" cy="2143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674B82-8778-48EF-A684-51077B31BD75}"/>
              </a:ext>
            </a:extLst>
          </p:cNvPr>
          <p:cNvSpPr txBox="1"/>
          <p:nvPr/>
        </p:nvSpPr>
        <p:spPr>
          <a:xfrm>
            <a:off x="8764363" y="39911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Giulia </a:t>
            </a:r>
            <a:r>
              <a:rPr lang="it-IT" b="1" dirty="0" err="1"/>
              <a:t>Gioachin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59239-7430-4060-935D-316DC82EE8E5}"/>
              </a:ext>
            </a:extLst>
          </p:cNvPr>
          <p:cNvSpPr txBox="1"/>
          <p:nvPr/>
        </p:nvSpPr>
        <p:spPr>
          <a:xfrm>
            <a:off x="8764363" y="4360510"/>
            <a:ext cx="17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Flavio Galaverna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88B1B-CC16-4797-A7AC-A3FFB32D5F9A}"/>
              </a:ext>
            </a:extLst>
          </p:cNvPr>
          <p:cNvSpPr txBox="1"/>
          <p:nvPr/>
        </p:nvSpPr>
        <p:spPr>
          <a:xfrm>
            <a:off x="2664098" y="1550921"/>
            <a:ext cx="351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Advanced </a:t>
            </a:r>
            <a:r>
              <a:rPr lang="it-IT" sz="2000" b="1" dirty="0" err="1"/>
              <a:t>electronic</a:t>
            </a:r>
            <a:r>
              <a:rPr lang="it-IT" sz="2000" b="1" dirty="0"/>
              <a:t> </a:t>
            </a:r>
            <a:r>
              <a:rPr lang="it-IT" sz="2000" b="1" dirty="0" err="1"/>
              <a:t>laboratory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FC8C-5219-4073-94EE-382417DA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6" y="3127028"/>
            <a:ext cx="11029616" cy="318464"/>
          </a:xfrm>
        </p:spPr>
        <p:txBody>
          <a:bodyPr>
            <a:normAutofit fontScale="90000"/>
          </a:bodyPr>
          <a:lstStyle/>
          <a:p>
            <a:r>
              <a:rPr lang="it-IT" u="sng" dirty="0"/>
              <a:t>The TOP LEVEL MODULE</a:t>
            </a:r>
            <a:endParaRPr lang="en-GB" u="sng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9F60E1C-1508-4809-B6D2-5E960F96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73" y="880628"/>
            <a:ext cx="8382000" cy="16859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8FC8B34-CA86-4D1B-876C-C9FE5E0591DA}"/>
              </a:ext>
            </a:extLst>
          </p:cNvPr>
          <p:cNvSpPr/>
          <p:nvPr/>
        </p:nvSpPr>
        <p:spPr>
          <a:xfrm>
            <a:off x="2476550" y="3765059"/>
            <a:ext cx="7238900" cy="267636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23FB1578-4573-432C-A40A-AB1FBDDF2D22}"/>
              </a:ext>
            </a:extLst>
          </p:cNvPr>
          <p:cNvSpPr txBox="1">
            <a:spLocks/>
          </p:cNvSpPr>
          <p:nvPr/>
        </p:nvSpPr>
        <p:spPr>
          <a:xfrm>
            <a:off x="7208024" y="4060759"/>
            <a:ext cx="1609056" cy="2130758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TRANSMISSION INTERFACE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BC9DAAD4-6DC1-4538-BDFA-B04D3D8F55C0}"/>
              </a:ext>
            </a:extLst>
          </p:cNvPr>
          <p:cNvSpPr txBox="1">
            <a:spLocks/>
          </p:cNvSpPr>
          <p:nvPr/>
        </p:nvSpPr>
        <p:spPr>
          <a:xfrm>
            <a:off x="5700792" y="4062180"/>
            <a:ext cx="1367100" cy="2130758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TRASMITTER SIMULATION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FAAF0C-3FC9-498B-883B-26815E13015D}"/>
              </a:ext>
            </a:extLst>
          </p:cNvPr>
          <p:cNvSpPr txBox="1"/>
          <p:nvPr/>
        </p:nvSpPr>
        <p:spPr>
          <a:xfrm>
            <a:off x="976833" y="4139422"/>
            <a:ext cx="1307040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 err="1"/>
              <a:t>dac_enable</a:t>
            </a:r>
            <a:endParaRPr lang="it-IT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CB2FE3-442C-4671-A935-8AFA83F45DB6}"/>
              </a:ext>
            </a:extLst>
          </p:cNvPr>
          <p:cNvSpPr txBox="1"/>
          <p:nvPr/>
        </p:nvSpPr>
        <p:spPr>
          <a:xfrm>
            <a:off x="1743749" y="5649223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5F4AF3-8F33-433D-A130-B16173880CE7}"/>
              </a:ext>
            </a:extLst>
          </p:cNvPr>
          <p:cNvSpPr/>
          <p:nvPr/>
        </p:nvSpPr>
        <p:spPr>
          <a:xfrm>
            <a:off x="2309704" y="4229319"/>
            <a:ext cx="300830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1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7E0333-E0A9-45E5-B842-525C4AD588EA}"/>
              </a:ext>
            </a:extLst>
          </p:cNvPr>
          <p:cNvSpPr/>
          <p:nvPr/>
        </p:nvSpPr>
        <p:spPr>
          <a:xfrm>
            <a:off x="9630202" y="5049954"/>
            <a:ext cx="277925" cy="2677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FA6732-EA43-41AB-98F8-DC62CDFF87EB}"/>
              </a:ext>
            </a:extLst>
          </p:cNvPr>
          <p:cNvSpPr/>
          <p:nvPr/>
        </p:nvSpPr>
        <p:spPr>
          <a:xfrm>
            <a:off x="2309704" y="5702427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2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B5FA85BC-1BD2-4929-BD30-551DC529E2B2}"/>
              </a:ext>
            </a:extLst>
          </p:cNvPr>
          <p:cNvSpPr txBox="1">
            <a:spLocks/>
          </p:cNvSpPr>
          <p:nvPr/>
        </p:nvSpPr>
        <p:spPr>
          <a:xfrm>
            <a:off x="4824898" y="4062180"/>
            <a:ext cx="737177" cy="2135472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ROM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72794B5C-C11F-479D-97EC-F9CE4E6766C7}"/>
              </a:ext>
            </a:extLst>
          </p:cNvPr>
          <p:cNvSpPr txBox="1">
            <a:spLocks/>
          </p:cNvSpPr>
          <p:nvPr/>
        </p:nvSpPr>
        <p:spPr>
          <a:xfrm>
            <a:off x="2706603" y="4057466"/>
            <a:ext cx="545144" cy="2134051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PLL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A7E42E59-433B-43E4-871A-F16DDDF2FF90}"/>
              </a:ext>
            </a:extLst>
          </p:cNvPr>
          <p:cNvSpPr txBox="1">
            <a:spLocks/>
          </p:cNvSpPr>
          <p:nvPr/>
        </p:nvSpPr>
        <p:spPr>
          <a:xfrm>
            <a:off x="3334649" y="4057466"/>
            <a:ext cx="1371999" cy="2135472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PULSE GENERATOR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2907C50D-9E9B-41AE-A7B3-BCDAB6C5DADB}"/>
              </a:ext>
            </a:extLst>
          </p:cNvPr>
          <p:cNvSpPr txBox="1">
            <a:spLocks/>
          </p:cNvSpPr>
          <p:nvPr/>
        </p:nvSpPr>
        <p:spPr>
          <a:xfrm>
            <a:off x="8921739" y="4073228"/>
            <a:ext cx="647484" cy="2119710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DAC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D59E26-E96C-4499-A94E-98920F73DB22}"/>
              </a:ext>
            </a:extLst>
          </p:cNvPr>
          <p:cNvSpPr txBox="1"/>
          <p:nvPr/>
        </p:nvSpPr>
        <p:spPr>
          <a:xfrm>
            <a:off x="9936536" y="4948417"/>
            <a:ext cx="68640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 err="1"/>
              <a:t>V</a:t>
            </a:r>
            <a:r>
              <a:rPr lang="it-IT" b="1" baseline="-25000" dirty="0" err="1"/>
              <a:t>out</a:t>
            </a:r>
            <a:endParaRPr lang="en-GB" b="1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EFEEBE-C19A-45F2-9A83-5CD295631D91}"/>
              </a:ext>
            </a:extLst>
          </p:cNvPr>
          <p:cNvSpPr txBox="1"/>
          <p:nvPr/>
        </p:nvSpPr>
        <p:spPr>
          <a:xfrm>
            <a:off x="373909" y="1187573"/>
            <a:ext cx="234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BEHAVIOURAL SIMULATION OF THE TRASMISSION INTERFACE MODULE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94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BA567-D3D8-4C17-81DE-3B60E4BD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792" y="3593612"/>
            <a:ext cx="4473453" cy="3037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756FD-030D-43A1-890F-F1710CAC8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92" y="3516201"/>
            <a:ext cx="4857308" cy="3037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796A7-3942-4BA4-9D5C-FE05117AF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384" y="613938"/>
            <a:ext cx="8457979" cy="2324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9B9BB-D947-4888-9365-E0175C11F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36" y="1142781"/>
            <a:ext cx="2755805" cy="171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277CA2-05FE-47D9-9970-699D32E76953}"/>
              </a:ext>
            </a:extLst>
          </p:cNvPr>
          <p:cNvSpPr txBox="1"/>
          <p:nvPr/>
        </p:nvSpPr>
        <p:spPr>
          <a:xfrm>
            <a:off x="3667264" y="3038293"/>
            <a:ext cx="74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BEHAVIOURAL SIMULATION OF THE TOP LEVEL MODULE 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A3EB7-37F7-493D-A83D-1A614A67A870}"/>
              </a:ext>
            </a:extLst>
          </p:cNvPr>
          <p:cNvSpPr txBox="1"/>
          <p:nvPr/>
        </p:nvSpPr>
        <p:spPr>
          <a:xfrm>
            <a:off x="153186" y="3047643"/>
            <a:ext cx="310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TEST BENCH CODE FOR THE TOP LEVEL MODULE 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0B5E7-E4F2-4403-8417-15859D9E5047}"/>
              </a:ext>
            </a:extLst>
          </p:cNvPr>
          <p:cNvSpPr txBox="1"/>
          <p:nvPr/>
        </p:nvSpPr>
        <p:spPr>
          <a:xfrm>
            <a:off x="327636" y="4131591"/>
            <a:ext cx="2011526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USING VERILOG TASKS AND A PYTHON SCRIPT IS POSSIBLE TO WRITE THE DATA IN A ASCII FILE AND PLOT THEM</a:t>
            </a:r>
            <a:endParaRPr lang="en-GB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24E70CD-FDFC-4D59-B104-BCC9A595F7FF}"/>
              </a:ext>
            </a:extLst>
          </p:cNvPr>
          <p:cNvSpPr/>
          <p:nvPr/>
        </p:nvSpPr>
        <p:spPr>
          <a:xfrm>
            <a:off x="2669444" y="4977132"/>
            <a:ext cx="375996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1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D480-BE1B-4561-88C5-781997D0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64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Aknoledgment</a:t>
            </a:r>
            <a:r>
              <a:rPr lang="it-IT" dirty="0"/>
              <a:t> (o come in qualunque cacchio di modo si scriva questa parola)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79AB0B-567D-48E8-9609-EFFEBC57363D}"/>
              </a:ext>
            </a:extLst>
          </p:cNvPr>
          <p:cNvSpPr/>
          <p:nvPr/>
        </p:nvSpPr>
        <p:spPr>
          <a:xfrm>
            <a:off x="2388927" y="2467903"/>
            <a:ext cx="652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CHARLES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26926-0519-4CB4-83EB-0C76F8C33DF2}"/>
              </a:ext>
            </a:extLst>
          </p:cNvPr>
          <p:cNvSpPr/>
          <p:nvPr/>
        </p:nvSpPr>
        <p:spPr>
          <a:xfrm>
            <a:off x="2303866" y="3908913"/>
            <a:ext cx="6497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 REALLY LOVE YOU</a:t>
            </a:r>
          </a:p>
        </p:txBody>
      </p:sp>
    </p:spTree>
    <p:extLst>
      <p:ext uri="{BB962C8B-B14F-4D97-AF65-F5344CB8AC3E}">
        <p14:creationId xmlns:p14="http://schemas.microsoft.com/office/powerpoint/2010/main" val="277735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805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charles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7B8088-B194-41EE-8B6C-B0339F376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4673" y="2382044"/>
            <a:ext cx="4000500" cy="3095625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5FBD9C2-9399-4E24-877E-5B26317480A3}"/>
              </a:ext>
            </a:extLst>
          </p:cNvPr>
          <p:cNvSpPr/>
          <p:nvPr/>
        </p:nvSpPr>
        <p:spPr>
          <a:xfrm>
            <a:off x="5411972" y="3721395"/>
            <a:ext cx="2456121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936966-FF5E-4DD9-B03C-EEF5000CC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338" y="2667443"/>
            <a:ext cx="2362200" cy="1714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FEC154-79DD-4BB9-9A79-28584FA5D724}"/>
              </a:ext>
            </a:extLst>
          </p:cNvPr>
          <p:cNvSpPr/>
          <p:nvPr/>
        </p:nvSpPr>
        <p:spPr>
          <a:xfrm>
            <a:off x="6370195" y="2505670"/>
            <a:ext cx="534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5423-FEC4-4814-8477-94680EA2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4336"/>
            <a:ext cx="11029616" cy="471401"/>
          </a:xfrm>
        </p:spPr>
        <p:txBody>
          <a:bodyPr>
            <a:normAutofit fontScale="90000"/>
          </a:bodyPr>
          <a:lstStyle/>
          <a:p>
            <a:r>
              <a:rPr lang="it-IT" dirty="0"/>
              <a:t>General </a:t>
            </a:r>
            <a:r>
              <a:rPr lang="it-IT" dirty="0" err="1"/>
              <a:t>scheme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1A3E1-0374-4971-AAD1-C8FD241AC74E}"/>
              </a:ext>
            </a:extLst>
          </p:cNvPr>
          <p:cNvSpPr/>
          <p:nvPr/>
        </p:nvSpPr>
        <p:spPr>
          <a:xfrm>
            <a:off x="1460256" y="2514165"/>
            <a:ext cx="5373207" cy="33884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32C1E-3CB0-4AA4-81C0-E6AB6CF2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395" y="3018999"/>
            <a:ext cx="1443589" cy="109031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ROM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58CC6AF-3124-44D3-9AA3-B37E5946163D}"/>
              </a:ext>
            </a:extLst>
          </p:cNvPr>
          <p:cNvSpPr txBox="1">
            <a:spLocks/>
          </p:cNvSpPr>
          <p:nvPr/>
        </p:nvSpPr>
        <p:spPr>
          <a:xfrm>
            <a:off x="1794940" y="3020757"/>
            <a:ext cx="1443589" cy="1088556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PLL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D7B7E87-B24A-420A-A0E9-F2489825B2A6}"/>
              </a:ext>
            </a:extLst>
          </p:cNvPr>
          <p:cNvSpPr txBox="1">
            <a:spLocks/>
          </p:cNvSpPr>
          <p:nvPr/>
        </p:nvSpPr>
        <p:spPr>
          <a:xfrm>
            <a:off x="1789464" y="4299655"/>
            <a:ext cx="1438485" cy="1119849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PULSE GENERATOR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D23EB97-4AF6-43D2-8B9E-720BA275532E}"/>
              </a:ext>
            </a:extLst>
          </p:cNvPr>
          <p:cNvSpPr txBox="1">
            <a:spLocks/>
          </p:cNvSpPr>
          <p:nvPr/>
        </p:nvSpPr>
        <p:spPr>
          <a:xfrm>
            <a:off x="5104496" y="3671412"/>
            <a:ext cx="1391064" cy="437901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COUNTER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9D1363F-954E-4B29-B3F7-8464ACA11ADF}"/>
              </a:ext>
            </a:extLst>
          </p:cNvPr>
          <p:cNvSpPr txBox="1">
            <a:spLocks/>
          </p:cNvSpPr>
          <p:nvPr/>
        </p:nvSpPr>
        <p:spPr>
          <a:xfrm>
            <a:off x="5104136" y="3018999"/>
            <a:ext cx="1391064" cy="573458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BINARY COMPARATOR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FAE324-6EDD-4861-8F39-7172E39BA337}"/>
              </a:ext>
            </a:extLst>
          </p:cNvPr>
          <p:cNvCxnSpPr>
            <a:cxnSpLocks/>
          </p:cNvCxnSpPr>
          <p:nvPr/>
        </p:nvCxnSpPr>
        <p:spPr>
          <a:xfrm>
            <a:off x="6860636" y="2880138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B54F4-1A18-4B80-9D98-E6CFF2534E3E}"/>
              </a:ext>
            </a:extLst>
          </p:cNvPr>
          <p:cNvCxnSpPr>
            <a:cxnSpLocks/>
          </p:cNvCxnSpPr>
          <p:nvPr/>
        </p:nvCxnSpPr>
        <p:spPr>
          <a:xfrm>
            <a:off x="6860636" y="4439156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952D4A-3A8E-4FB4-807C-BD3D74992415}"/>
              </a:ext>
            </a:extLst>
          </p:cNvPr>
          <p:cNvCxnSpPr>
            <a:cxnSpLocks/>
          </p:cNvCxnSpPr>
          <p:nvPr/>
        </p:nvCxnSpPr>
        <p:spPr>
          <a:xfrm>
            <a:off x="6860636" y="4787922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3301B8-7EA3-4DF6-B116-2422E029DFED}"/>
              </a:ext>
            </a:extLst>
          </p:cNvPr>
          <p:cNvCxnSpPr>
            <a:cxnSpLocks/>
          </p:cNvCxnSpPr>
          <p:nvPr/>
        </p:nvCxnSpPr>
        <p:spPr>
          <a:xfrm>
            <a:off x="6860636" y="5133756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39654CB-769F-4BBA-BC7B-A5EB76D40351}"/>
              </a:ext>
            </a:extLst>
          </p:cNvPr>
          <p:cNvSpPr txBox="1">
            <a:spLocks/>
          </p:cNvSpPr>
          <p:nvPr/>
        </p:nvSpPr>
        <p:spPr>
          <a:xfrm>
            <a:off x="3446980" y="4295460"/>
            <a:ext cx="1438485" cy="1127146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SHIFT REGISTER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2F51F66A-2235-46AC-8AFF-994FDE7EFBC0}"/>
              </a:ext>
            </a:extLst>
          </p:cNvPr>
          <p:cNvSpPr txBox="1">
            <a:spLocks/>
          </p:cNvSpPr>
          <p:nvPr/>
        </p:nvSpPr>
        <p:spPr>
          <a:xfrm>
            <a:off x="5104496" y="4299655"/>
            <a:ext cx="1390704" cy="1119849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INTERFACE LOGIC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0996E-4447-4F5D-B005-BA29C2ACE830}"/>
              </a:ext>
            </a:extLst>
          </p:cNvPr>
          <p:cNvCxnSpPr>
            <a:cxnSpLocks/>
          </p:cNvCxnSpPr>
          <p:nvPr/>
        </p:nvCxnSpPr>
        <p:spPr>
          <a:xfrm>
            <a:off x="6860637" y="5745047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F5E067DB-CBCD-4A02-8AF3-AED543D3B9C7}"/>
              </a:ext>
            </a:extLst>
          </p:cNvPr>
          <p:cNvSpPr txBox="1">
            <a:spLocks/>
          </p:cNvSpPr>
          <p:nvPr/>
        </p:nvSpPr>
        <p:spPr>
          <a:xfrm>
            <a:off x="7551816" y="3814124"/>
            <a:ext cx="1302085" cy="2084154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DAC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7CAF45-7DA4-43B7-9DA3-1DC488F87C64}"/>
              </a:ext>
            </a:extLst>
          </p:cNvPr>
          <p:cNvSpPr txBox="1"/>
          <p:nvPr/>
        </p:nvSpPr>
        <p:spPr>
          <a:xfrm>
            <a:off x="782451" y="2675908"/>
            <a:ext cx="527216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14FAB8-4A84-4961-84DB-5386661636E7}"/>
              </a:ext>
            </a:extLst>
          </p:cNvPr>
          <p:cNvSpPr txBox="1"/>
          <p:nvPr/>
        </p:nvSpPr>
        <p:spPr>
          <a:xfrm>
            <a:off x="708503" y="5390160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D79945-EB5B-44A9-8F4C-DF434EE169C2}"/>
              </a:ext>
            </a:extLst>
          </p:cNvPr>
          <p:cNvSpPr txBox="1"/>
          <p:nvPr/>
        </p:nvSpPr>
        <p:spPr>
          <a:xfrm>
            <a:off x="6847747" y="2491242"/>
            <a:ext cx="933566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PWM</a:t>
            </a:r>
            <a:endParaRPr lang="en-GB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94B5-6C34-48D9-9EB9-50ADE2B27963}"/>
              </a:ext>
            </a:extLst>
          </p:cNvPr>
          <p:cNvSpPr txBox="1"/>
          <p:nvPr/>
        </p:nvSpPr>
        <p:spPr>
          <a:xfrm>
            <a:off x="9041573" y="4671535"/>
            <a:ext cx="68640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 err="1"/>
              <a:t>V</a:t>
            </a:r>
            <a:r>
              <a:rPr lang="it-IT" b="1" baseline="-25000" dirty="0" err="1"/>
              <a:t>out</a:t>
            </a:r>
            <a:endParaRPr lang="en-GB" b="1" baseline="-25000" dirty="0"/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FCAA45E1-B6B8-4962-8898-EFF80126085D}"/>
              </a:ext>
            </a:extLst>
          </p:cNvPr>
          <p:cNvSpPr txBox="1">
            <a:spLocks/>
          </p:cNvSpPr>
          <p:nvPr/>
        </p:nvSpPr>
        <p:spPr>
          <a:xfrm>
            <a:off x="7538810" y="2511364"/>
            <a:ext cx="1302085" cy="822533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ANALOG INTERFACE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C33D58-C420-4DFB-B600-535BDCA82AD2}"/>
              </a:ext>
            </a:extLst>
          </p:cNvPr>
          <p:cNvSpPr txBox="1"/>
          <p:nvPr/>
        </p:nvSpPr>
        <p:spPr>
          <a:xfrm>
            <a:off x="9034761" y="2677662"/>
            <a:ext cx="68640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 err="1"/>
              <a:t>V</a:t>
            </a:r>
            <a:r>
              <a:rPr lang="it-IT" b="1" baseline="-25000" dirty="0" err="1"/>
              <a:t>out</a:t>
            </a:r>
            <a:endParaRPr lang="en-GB" b="1" baseline="-25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4F4F6E-779F-4F15-A38E-9FA9A85432D5}"/>
              </a:ext>
            </a:extLst>
          </p:cNvPr>
          <p:cNvSpPr/>
          <p:nvPr/>
        </p:nvSpPr>
        <p:spPr>
          <a:xfrm>
            <a:off x="1309667" y="2739564"/>
            <a:ext cx="300830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1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F5FD1B-1762-4B17-88E9-81A58638C5CE}"/>
              </a:ext>
            </a:extLst>
          </p:cNvPr>
          <p:cNvSpPr/>
          <p:nvPr/>
        </p:nvSpPr>
        <p:spPr>
          <a:xfrm>
            <a:off x="1307365" y="5443364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2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7AAA61-BF0D-465A-B5DD-E3C4AFFF6E3A}"/>
              </a:ext>
            </a:extLst>
          </p:cNvPr>
          <p:cNvSpPr/>
          <p:nvPr/>
        </p:nvSpPr>
        <p:spPr>
          <a:xfrm>
            <a:off x="8713975" y="2747820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F4CD8B-7E6F-4066-85C8-B5E6B9DD3806}"/>
              </a:ext>
            </a:extLst>
          </p:cNvPr>
          <p:cNvSpPr/>
          <p:nvPr/>
        </p:nvSpPr>
        <p:spPr>
          <a:xfrm>
            <a:off x="8713975" y="4724739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0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559E-57F3-4390-B8F9-34AB091A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221"/>
          </a:xfrm>
        </p:spPr>
        <p:txBody>
          <a:bodyPr/>
          <a:lstStyle/>
          <a:p>
            <a:r>
              <a:rPr lang="it-IT" dirty="0" err="1"/>
              <a:t>pwm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EBB4F-E536-4EE9-98F6-5B3B2B3E1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358" y="3254245"/>
            <a:ext cx="4238724" cy="1188719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742811-C6EA-47D8-B983-74204EB8E6BC}"/>
              </a:ext>
            </a:extLst>
          </p:cNvPr>
          <p:cNvSpPr/>
          <p:nvPr/>
        </p:nvSpPr>
        <p:spPr>
          <a:xfrm>
            <a:off x="5837275" y="3733228"/>
            <a:ext cx="2456121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16050-8887-4FC5-BD2F-717C2B66F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856" y="3147133"/>
            <a:ext cx="1921834" cy="13948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167930-C09B-4369-A41E-2C585B2AF8D4}"/>
              </a:ext>
            </a:extLst>
          </p:cNvPr>
          <p:cNvSpPr/>
          <p:nvPr/>
        </p:nvSpPr>
        <p:spPr>
          <a:xfrm>
            <a:off x="6448820" y="2663107"/>
            <a:ext cx="1233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4071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3DFA-2874-47EE-9EAA-AC1650F9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7425"/>
          </a:xfrm>
        </p:spPr>
        <p:txBody>
          <a:bodyPr>
            <a:normAutofit fontScale="90000"/>
          </a:bodyPr>
          <a:lstStyle/>
          <a:p>
            <a:r>
              <a:rPr lang="it-IT" dirty="0"/>
              <a:t>Vai giulia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A292-CA04-4AE3-A5A3-A7579FA5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98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511B-9498-4419-A4CB-E5BBD29D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340242"/>
          </a:xfrm>
        </p:spPr>
        <p:txBody>
          <a:bodyPr>
            <a:normAutofit fontScale="90000"/>
          </a:bodyPr>
          <a:lstStyle/>
          <a:p>
            <a:r>
              <a:rPr lang="it-IT" dirty="0"/>
              <a:t>the </a:t>
            </a:r>
            <a:r>
              <a:rPr lang="it-IT" dirty="0" err="1"/>
              <a:t>dac</a:t>
            </a:r>
            <a:r>
              <a:rPr lang="it-IT" dirty="0"/>
              <a:t> (</a:t>
            </a:r>
            <a:r>
              <a:rPr lang="it-IT" dirty="0" err="1"/>
              <a:t>digital</a:t>
            </a:r>
            <a:r>
              <a:rPr lang="it-IT" dirty="0"/>
              <a:t> to </a:t>
            </a:r>
            <a:r>
              <a:rPr lang="it-IT" dirty="0" err="1"/>
              <a:t>analog</a:t>
            </a:r>
            <a:r>
              <a:rPr lang="it-IT" dirty="0"/>
              <a:t> </a:t>
            </a:r>
            <a:r>
              <a:rPr lang="it-IT" dirty="0" err="1"/>
              <a:t>converter</a:t>
            </a:r>
            <a:r>
              <a:rPr lang="it-IT" dirty="0"/>
              <a:t>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4D986-D192-4233-83C7-2CA7D5273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08" y="2627085"/>
            <a:ext cx="3695903" cy="3633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72ACB-1C13-433C-8418-5EE2B024451D}"/>
                  </a:ext>
                </a:extLst>
              </p:cNvPr>
              <p:cNvSpPr txBox="1"/>
              <p:nvPr/>
            </p:nvSpPr>
            <p:spPr>
              <a:xfrm>
                <a:off x="1281834" y="1347445"/>
                <a:ext cx="2049086" cy="77912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72ACB-1C13-433C-8418-5EE2B0244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34" y="1347445"/>
                <a:ext cx="2049086" cy="779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6C177-88F3-4438-BB56-18A1C76CF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928" y="1042399"/>
            <a:ext cx="3833312" cy="2703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EEA00-01A5-4BA0-8339-AF5BBF53ABFB}"/>
              </a:ext>
            </a:extLst>
          </p:cNvPr>
          <p:cNvSpPr txBox="1"/>
          <p:nvPr/>
        </p:nvSpPr>
        <p:spPr>
          <a:xfrm>
            <a:off x="6720677" y="3989864"/>
            <a:ext cx="4795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  <a:r>
              <a:rPr lang="it-IT" dirty="0"/>
              <a:t>: set </a:t>
            </a:r>
            <a:r>
              <a:rPr lang="it-IT" dirty="0" err="1"/>
              <a:t>all</a:t>
            </a:r>
            <a:r>
              <a:rPr lang="it-IT" dirty="0"/>
              <a:t> the data on the DAC REGISTER to 0 (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the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</a:t>
            </a:r>
            <a:r>
              <a:rPr lang="it-IT" dirty="0"/>
              <a:t>: </a:t>
            </a:r>
            <a:r>
              <a:rPr lang="it-IT" dirty="0" err="1"/>
              <a:t>enables</a:t>
            </a:r>
            <a:r>
              <a:rPr lang="it-IT" dirty="0"/>
              <a:t> data recording on the DAC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  <a:r>
              <a:rPr lang="it-IT" dirty="0"/>
              <a:t>: </a:t>
            </a:r>
            <a:r>
              <a:rPr lang="it-IT" dirty="0" err="1"/>
              <a:t>enables</a:t>
            </a:r>
            <a:r>
              <a:rPr lang="it-IT" dirty="0"/>
              <a:t> data </a:t>
            </a:r>
            <a:r>
              <a:rPr lang="it-IT" dirty="0" err="1"/>
              <a:t>shifting</a:t>
            </a:r>
            <a:r>
              <a:rPr lang="it-IT" dirty="0"/>
              <a:t> on the SERIAL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r>
              <a:rPr lang="it-IT" dirty="0"/>
              <a:t>: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synchronus</a:t>
            </a:r>
            <a:r>
              <a:rPr lang="it-IT" dirty="0"/>
              <a:t>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SDI</a:t>
            </a:r>
            <a:r>
              <a:rPr lang="it-IT" dirty="0"/>
              <a:t>: serial data input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655BAEC-82D8-45AB-8CBA-85709B6A5BE9}"/>
              </a:ext>
            </a:extLst>
          </p:cNvPr>
          <p:cNvSpPr/>
          <p:nvPr/>
        </p:nvSpPr>
        <p:spPr>
          <a:xfrm>
            <a:off x="5322381" y="3542611"/>
            <a:ext cx="928577" cy="340242"/>
          </a:xfrm>
          <a:prstGeom prst="rightArrow">
            <a:avLst>
              <a:gd name="adj1" fmla="val 50000"/>
              <a:gd name="adj2" fmla="val 84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03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C9C8-5808-4B00-B983-13854B18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608284"/>
            <a:ext cx="11029616" cy="382853"/>
          </a:xfrm>
        </p:spPr>
        <p:txBody>
          <a:bodyPr>
            <a:normAutofit fontScale="90000"/>
          </a:bodyPr>
          <a:lstStyle/>
          <a:p>
            <a:r>
              <a:rPr lang="it-IT" u="sng" dirty="0"/>
              <a:t>The DAC serial </a:t>
            </a:r>
            <a:r>
              <a:rPr lang="it-IT" u="sng" dirty="0" err="1"/>
              <a:t>interface</a:t>
            </a:r>
            <a:r>
              <a:rPr lang="it-IT" u="sng" dirty="0"/>
              <a:t> </a:t>
            </a:r>
            <a:r>
              <a:rPr lang="it-IT" u="sng" dirty="0" err="1"/>
              <a:t>implementation</a:t>
            </a:r>
            <a:endParaRPr lang="en-GB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A8D3E-FF40-480F-8E7C-84918FBD7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8615" y="1020371"/>
            <a:ext cx="2625500" cy="2382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C77C24-34A1-4C3C-9622-A516F162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79" y="4182528"/>
            <a:ext cx="7324725" cy="2038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840897-8106-4A7F-91EA-9FB3591D7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76" y="3967816"/>
            <a:ext cx="2167847" cy="237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10E0F8D-10A0-43AE-8266-17D45B00F05C}"/>
              </a:ext>
            </a:extLst>
          </p:cNvPr>
          <p:cNvSpPr/>
          <p:nvPr/>
        </p:nvSpPr>
        <p:spPr>
          <a:xfrm>
            <a:off x="3302429" y="4915724"/>
            <a:ext cx="531940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85C5BE-5DFC-40E0-B8FC-F1876A4B8FA8}"/>
              </a:ext>
            </a:extLst>
          </p:cNvPr>
          <p:cNvSpPr txBox="1"/>
          <p:nvPr/>
        </p:nvSpPr>
        <p:spPr>
          <a:xfrm>
            <a:off x="610626" y="1369609"/>
            <a:ext cx="2581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SYNTHESIZEBLE ON THE FPGA CHIP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377A5EF-CF0B-4956-BF5F-84EF5D3ECC31}"/>
              </a:ext>
            </a:extLst>
          </p:cNvPr>
          <p:cNvSpPr/>
          <p:nvPr/>
        </p:nvSpPr>
        <p:spPr>
          <a:xfrm rot="5400000">
            <a:off x="1597062" y="2127989"/>
            <a:ext cx="467434" cy="380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A13552-2A83-4DF8-8EA4-0FFC276B4F23}"/>
              </a:ext>
            </a:extLst>
          </p:cNvPr>
          <p:cNvSpPr txBox="1"/>
          <p:nvPr/>
        </p:nvSpPr>
        <p:spPr>
          <a:xfrm>
            <a:off x="610626" y="2670915"/>
            <a:ext cx="2581250" cy="3385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VERILOG CODE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7612C-377B-446E-8E82-6064E69749D8}"/>
              </a:ext>
            </a:extLst>
          </p:cNvPr>
          <p:cNvSpPr txBox="1"/>
          <p:nvPr/>
        </p:nvSpPr>
        <p:spPr>
          <a:xfrm>
            <a:off x="4069556" y="1123840"/>
            <a:ext cx="2692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SIPO 12 BIT SHIFT REGISTER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ADB2FFE7-6FB1-44B3-B555-A31EA01D0FAA}"/>
              </a:ext>
            </a:extLst>
          </p:cNvPr>
          <p:cNvSpPr txBox="1">
            <a:spLocks/>
          </p:cNvSpPr>
          <p:nvPr/>
        </p:nvSpPr>
        <p:spPr>
          <a:xfrm>
            <a:off x="4318997" y="1595715"/>
            <a:ext cx="2427316" cy="1521911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12 BIT SHIFT REGISTER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0ECC90-50F9-42B6-804A-F4D529C15229}"/>
              </a:ext>
            </a:extLst>
          </p:cNvPr>
          <p:cNvCxnSpPr>
            <a:cxnSpLocks/>
          </p:cNvCxnSpPr>
          <p:nvPr/>
        </p:nvCxnSpPr>
        <p:spPr>
          <a:xfrm flipH="1">
            <a:off x="6878213" y="1930301"/>
            <a:ext cx="46001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FD1BFC-6E78-4A1B-AF0A-41F9FE8EE70F}"/>
              </a:ext>
            </a:extLst>
          </p:cNvPr>
          <p:cNvSpPr txBox="1"/>
          <p:nvPr/>
        </p:nvSpPr>
        <p:spPr>
          <a:xfrm>
            <a:off x="3622146" y="1987339"/>
            <a:ext cx="771548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SDI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EA6FA-4A51-4AE1-8FE2-6D987C09C3D1}"/>
              </a:ext>
            </a:extLst>
          </p:cNvPr>
          <p:cNvSpPr txBox="1"/>
          <p:nvPr/>
        </p:nvSpPr>
        <p:spPr>
          <a:xfrm>
            <a:off x="3568399" y="2634346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9775CD-EA51-4E14-9C99-0B08E5F0EE52}"/>
              </a:ext>
            </a:extLst>
          </p:cNvPr>
          <p:cNvSpPr/>
          <p:nvPr/>
        </p:nvSpPr>
        <p:spPr>
          <a:xfrm>
            <a:off x="4143987" y="1649162"/>
            <a:ext cx="281556" cy="2705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1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9149F2-99AB-47B9-A866-D7BBCCEDA05B}"/>
              </a:ext>
            </a:extLst>
          </p:cNvPr>
          <p:cNvSpPr/>
          <p:nvPr/>
        </p:nvSpPr>
        <p:spPr>
          <a:xfrm>
            <a:off x="4151550" y="2011075"/>
            <a:ext cx="273993" cy="26110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2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C19EEC-31BA-4D45-A97A-D00DF00CDDCD}"/>
              </a:ext>
            </a:extLst>
          </p:cNvPr>
          <p:cNvSpPr/>
          <p:nvPr/>
        </p:nvSpPr>
        <p:spPr>
          <a:xfrm>
            <a:off x="4142698" y="2343566"/>
            <a:ext cx="273993" cy="254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558451-561E-48D7-9055-99AEBFDDFFBA}"/>
              </a:ext>
            </a:extLst>
          </p:cNvPr>
          <p:cNvSpPr/>
          <p:nvPr/>
        </p:nvSpPr>
        <p:spPr>
          <a:xfrm>
            <a:off x="4151550" y="2666505"/>
            <a:ext cx="273993" cy="2611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34D4BA-7C2E-41AD-9E2C-88960BED560D}"/>
              </a:ext>
            </a:extLst>
          </p:cNvPr>
          <p:cNvCxnSpPr>
            <a:cxnSpLocks/>
          </p:cNvCxnSpPr>
          <p:nvPr/>
        </p:nvCxnSpPr>
        <p:spPr>
          <a:xfrm flipV="1">
            <a:off x="7042782" y="1825399"/>
            <a:ext cx="130876" cy="199408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8E6670-5DEC-484A-AAEA-95359289D803}"/>
              </a:ext>
            </a:extLst>
          </p:cNvPr>
          <p:cNvSpPr txBox="1"/>
          <p:nvPr/>
        </p:nvSpPr>
        <p:spPr>
          <a:xfrm>
            <a:off x="6877404" y="1473714"/>
            <a:ext cx="527216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D2899F-A633-4CFE-9720-7D1D7E573A5B}"/>
              </a:ext>
            </a:extLst>
          </p:cNvPr>
          <p:cNvSpPr txBox="1"/>
          <p:nvPr/>
        </p:nvSpPr>
        <p:spPr>
          <a:xfrm>
            <a:off x="7428549" y="1723070"/>
            <a:ext cx="1066706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I_data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4B400D-39E0-4FAD-80AC-D58513DAB5B7}"/>
              </a:ext>
            </a:extLst>
          </p:cNvPr>
          <p:cNvSpPr txBox="1"/>
          <p:nvPr/>
        </p:nvSpPr>
        <p:spPr>
          <a:xfrm>
            <a:off x="3691967" y="1602034"/>
            <a:ext cx="771548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E56A8-0633-4486-8E7C-C8CC126832F9}"/>
              </a:ext>
            </a:extLst>
          </p:cNvPr>
          <p:cNvSpPr txBox="1"/>
          <p:nvPr/>
        </p:nvSpPr>
        <p:spPr>
          <a:xfrm>
            <a:off x="3657195" y="2302119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9E155FF8-CAE3-4E22-9AD5-4E6748C6FB4C}"/>
              </a:ext>
            </a:extLst>
          </p:cNvPr>
          <p:cNvSpPr txBox="1">
            <a:spLocks/>
          </p:cNvSpPr>
          <p:nvPr/>
        </p:nvSpPr>
        <p:spPr>
          <a:xfrm>
            <a:off x="472273" y="3472124"/>
            <a:ext cx="11029616" cy="382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u="sng" dirty="0"/>
              <a:t>The DAC BEHAVIOURAL </a:t>
            </a:r>
            <a:r>
              <a:rPr lang="it-IT" u="sng" dirty="0" err="1"/>
              <a:t>simulation</a:t>
            </a:r>
            <a:endParaRPr lang="en-GB" u="sng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0D56F0-936C-4432-97E0-522FDCE01CDB}"/>
              </a:ext>
            </a:extLst>
          </p:cNvPr>
          <p:cNvSpPr/>
          <p:nvPr/>
        </p:nvSpPr>
        <p:spPr>
          <a:xfrm>
            <a:off x="6598340" y="1799750"/>
            <a:ext cx="273993" cy="2611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7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9744-CEDF-4F03-900A-1F452BD4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69" y="489189"/>
            <a:ext cx="11029616" cy="461665"/>
          </a:xfrm>
        </p:spPr>
        <p:txBody>
          <a:bodyPr>
            <a:normAutofit fontScale="90000"/>
          </a:bodyPr>
          <a:lstStyle/>
          <a:p>
            <a:r>
              <a:rPr lang="it-IT" u="sng" dirty="0"/>
              <a:t>The FPGA set up</a:t>
            </a:r>
            <a:endParaRPr lang="en-GB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B92AF-0BED-4EC9-96F8-D2A339410F38}"/>
              </a:ext>
            </a:extLst>
          </p:cNvPr>
          <p:cNvSpPr txBox="1"/>
          <p:nvPr/>
        </p:nvSpPr>
        <p:spPr>
          <a:xfrm>
            <a:off x="4263061" y="1664697"/>
            <a:ext cx="2290240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OF A REAL TRANSMITTER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AE48F4-C124-4B4E-AE58-F3784292BECA}"/>
              </a:ext>
            </a:extLst>
          </p:cNvPr>
          <p:cNvSpPr/>
          <p:nvPr/>
        </p:nvSpPr>
        <p:spPr>
          <a:xfrm>
            <a:off x="7034626" y="1796921"/>
            <a:ext cx="812403" cy="348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B307-B396-4686-8B35-67DD47D7F259}"/>
              </a:ext>
            </a:extLst>
          </p:cNvPr>
          <p:cNvSpPr txBox="1"/>
          <p:nvPr/>
        </p:nvSpPr>
        <p:spPr>
          <a:xfrm>
            <a:off x="8392575" y="1663744"/>
            <a:ext cx="1708353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TRANSMITTER SIMULATION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50CD7-3320-45DB-9F60-E254F8F8DADA}"/>
              </a:ext>
            </a:extLst>
          </p:cNvPr>
          <p:cNvSpPr txBox="1"/>
          <p:nvPr/>
        </p:nvSpPr>
        <p:spPr>
          <a:xfrm>
            <a:off x="4263007" y="2288031"/>
            <a:ext cx="2290294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TO TRANSMIT THE DATA CORRECTLY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22B4E3-0479-40CD-8C4C-E56CC30B95C5}"/>
              </a:ext>
            </a:extLst>
          </p:cNvPr>
          <p:cNvSpPr/>
          <p:nvPr/>
        </p:nvSpPr>
        <p:spPr>
          <a:xfrm>
            <a:off x="7034625" y="2413044"/>
            <a:ext cx="812404" cy="348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BEB9A-E377-4DAC-850F-BB6C2B166D94}"/>
              </a:ext>
            </a:extLst>
          </p:cNvPr>
          <p:cNvSpPr txBox="1"/>
          <p:nvPr/>
        </p:nvSpPr>
        <p:spPr>
          <a:xfrm>
            <a:off x="8392576" y="2268778"/>
            <a:ext cx="1708353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44788-03A4-4D43-8594-770CD1143F7E}"/>
              </a:ext>
            </a:extLst>
          </p:cNvPr>
          <p:cNvSpPr txBox="1"/>
          <p:nvPr/>
        </p:nvSpPr>
        <p:spPr>
          <a:xfrm>
            <a:off x="4198786" y="1129635"/>
            <a:ext cx="2263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EF2B4-F395-45C6-9979-7B3F377AF632}"/>
              </a:ext>
            </a:extLst>
          </p:cNvPr>
          <p:cNvSpPr txBox="1"/>
          <p:nvPr/>
        </p:nvSpPr>
        <p:spPr>
          <a:xfrm>
            <a:off x="8392574" y="1015388"/>
            <a:ext cx="170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IMPLEMENTED MODULE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9EDFA-4EFC-4F20-A260-44B4789F7C14}"/>
              </a:ext>
            </a:extLst>
          </p:cNvPr>
          <p:cNvSpPr txBox="1"/>
          <p:nvPr/>
        </p:nvSpPr>
        <p:spPr>
          <a:xfrm>
            <a:off x="547962" y="1154769"/>
            <a:ext cx="2581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SYNTHESIZEBLE ON THE FPGA CHIP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62D7DDC-DC2D-4D79-BBA0-6E6F9049881F}"/>
              </a:ext>
            </a:extLst>
          </p:cNvPr>
          <p:cNvSpPr/>
          <p:nvPr/>
        </p:nvSpPr>
        <p:spPr>
          <a:xfrm rot="5400000">
            <a:off x="1571435" y="1979230"/>
            <a:ext cx="467434" cy="380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48C7E-1167-4246-A902-FC9495768559}"/>
              </a:ext>
            </a:extLst>
          </p:cNvPr>
          <p:cNvSpPr txBox="1"/>
          <p:nvPr/>
        </p:nvSpPr>
        <p:spPr>
          <a:xfrm>
            <a:off x="514527" y="2538122"/>
            <a:ext cx="25812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VERILOG CODE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3A04B8E-B3F1-4737-8224-1324982F4CDB}"/>
              </a:ext>
            </a:extLst>
          </p:cNvPr>
          <p:cNvSpPr txBox="1">
            <a:spLocks/>
          </p:cNvSpPr>
          <p:nvPr/>
        </p:nvSpPr>
        <p:spPr>
          <a:xfrm>
            <a:off x="315378" y="3081521"/>
            <a:ext cx="11029616" cy="461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u="sng" dirty="0" err="1"/>
              <a:t>Transmitter</a:t>
            </a:r>
            <a:r>
              <a:rPr lang="it-IT" u="sng" dirty="0"/>
              <a:t> </a:t>
            </a:r>
            <a:r>
              <a:rPr lang="it-IT" u="sng" dirty="0" err="1"/>
              <a:t>simulation</a:t>
            </a:r>
            <a:endParaRPr lang="en-GB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AFE2BD-D16B-4E59-BC64-A97B87607785}"/>
              </a:ext>
            </a:extLst>
          </p:cNvPr>
          <p:cNvSpPr/>
          <p:nvPr/>
        </p:nvSpPr>
        <p:spPr>
          <a:xfrm>
            <a:off x="2268304" y="3803684"/>
            <a:ext cx="3294215" cy="24734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6FED4E1-D381-469E-A35A-9FB4ED452462}"/>
              </a:ext>
            </a:extLst>
          </p:cNvPr>
          <p:cNvSpPr txBox="1">
            <a:spLocks/>
          </p:cNvSpPr>
          <p:nvPr/>
        </p:nvSpPr>
        <p:spPr>
          <a:xfrm>
            <a:off x="2702245" y="4160773"/>
            <a:ext cx="2428331" cy="695727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COUNTER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F3B028A-4853-454E-9125-6E994E977864}"/>
              </a:ext>
            </a:extLst>
          </p:cNvPr>
          <p:cNvSpPr txBox="1">
            <a:spLocks/>
          </p:cNvSpPr>
          <p:nvPr/>
        </p:nvSpPr>
        <p:spPr>
          <a:xfrm>
            <a:off x="2733078" y="5146575"/>
            <a:ext cx="2397499" cy="840524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1 BYTE SHIFT REGISTER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A0C469-2EB8-4CEE-9837-1604B8F04A29}"/>
              </a:ext>
            </a:extLst>
          </p:cNvPr>
          <p:cNvCxnSpPr>
            <a:cxnSpLocks/>
          </p:cNvCxnSpPr>
          <p:nvPr/>
        </p:nvCxnSpPr>
        <p:spPr>
          <a:xfrm>
            <a:off x="1425975" y="4160773"/>
            <a:ext cx="686401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985C58-1151-4D96-8C24-3481B105A290}"/>
              </a:ext>
            </a:extLst>
          </p:cNvPr>
          <p:cNvSpPr txBox="1"/>
          <p:nvPr/>
        </p:nvSpPr>
        <p:spPr>
          <a:xfrm>
            <a:off x="1507174" y="4838887"/>
            <a:ext cx="771548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RST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53819-1B86-4403-84EC-E710BD0EB708}"/>
              </a:ext>
            </a:extLst>
          </p:cNvPr>
          <p:cNvSpPr txBox="1"/>
          <p:nvPr/>
        </p:nvSpPr>
        <p:spPr>
          <a:xfrm>
            <a:off x="1541545" y="5635033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71084A-CC73-4401-87BB-488DB3AF527C}"/>
              </a:ext>
            </a:extLst>
          </p:cNvPr>
          <p:cNvSpPr/>
          <p:nvPr/>
        </p:nvSpPr>
        <p:spPr>
          <a:xfrm>
            <a:off x="2132348" y="4025859"/>
            <a:ext cx="300830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1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50F052-DB19-46C1-B033-AFE798FBBD56}"/>
              </a:ext>
            </a:extLst>
          </p:cNvPr>
          <p:cNvSpPr/>
          <p:nvPr/>
        </p:nvSpPr>
        <p:spPr>
          <a:xfrm>
            <a:off x="2132348" y="4880357"/>
            <a:ext cx="292749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2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724BD9-C5A1-4898-BD0E-C7E9DC2AFFD6}"/>
              </a:ext>
            </a:extLst>
          </p:cNvPr>
          <p:cNvSpPr/>
          <p:nvPr/>
        </p:nvSpPr>
        <p:spPr>
          <a:xfrm>
            <a:off x="2120457" y="5662909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9D25D3-7B04-48A0-8D5E-A8FFAA028EAF}"/>
              </a:ext>
            </a:extLst>
          </p:cNvPr>
          <p:cNvSpPr/>
          <p:nvPr/>
        </p:nvSpPr>
        <p:spPr>
          <a:xfrm>
            <a:off x="5416144" y="4268100"/>
            <a:ext cx="292749" cy="2696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6AD70D-CC46-4330-9506-4B2081AEAF25}"/>
              </a:ext>
            </a:extLst>
          </p:cNvPr>
          <p:cNvCxnSpPr>
            <a:cxnSpLocks/>
          </p:cNvCxnSpPr>
          <p:nvPr/>
        </p:nvCxnSpPr>
        <p:spPr>
          <a:xfrm flipV="1">
            <a:off x="1747026" y="4033144"/>
            <a:ext cx="116255" cy="242149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68D7A1-7F69-4A46-B254-F68A41689492}"/>
              </a:ext>
            </a:extLst>
          </p:cNvPr>
          <p:cNvSpPr txBox="1"/>
          <p:nvPr/>
        </p:nvSpPr>
        <p:spPr>
          <a:xfrm>
            <a:off x="261141" y="3921732"/>
            <a:ext cx="1201268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 err="1"/>
              <a:t>Data_bus</a:t>
            </a:r>
            <a:endParaRPr lang="it-IT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AFB5A-F538-486F-AC1A-71308BD5F8D7}"/>
              </a:ext>
            </a:extLst>
          </p:cNvPr>
          <p:cNvSpPr txBox="1"/>
          <p:nvPr/>
        </p:nvSpPr>
        <p:spPr>
          <a:xfrm>
            <a:off x="1541545" y="4218256"/>
            <a:ext cx="527216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0AACB4-92CF-4B60-9780-20FB8991CD31}"/>
              </a:ext>
            </a:extLst>
          </p:cNvPr>
          <p:cNvSpPr txBox="1"/>
          <p:nvPr/>
        </p:nvSpPr>
        <p:spPr>
          <a:xfrm>
            <a:off x="5706589" y="4218256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F81190-3309-46FC-AECA-9ED331AE228C}"/>
              </a:ext>
            </a:extLst>
          </p:cNvPr>
          <p:cNvSpPr/>
          <p:nvPr/>
        </p:nvSpPr>
        <p:spPr>
          <a:xfrm>
            <a:off x="5408154" y="5525096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5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DDF397-43BA-462B-AC00-B3A829949321}"/>
              </a:ext>
            </a:extLst>
          </p:cNvPr>
          <p:cNvSpPr txBox="1"/>
          <p:nvPr/>
        </p:nvSpPr>
        <p:spPr>
          <a:xfrm>
            <a:off x="5698475" y="5495072"/>
            <a:ext cx="1185751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LD_pdata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6D92135-4BAA-4697-870F-9009FCB7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246" y="3614626"/>
            <a:ext cx="2842524" cy="2777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35E90C-6F16-4358-9002-EBA59F420619}"/>
              </a:ext>
            </a:extLst>
          </p:cNvPr>
          <p:cNvSpPr/>
          <p:nvPr/>
        </p:nvSpPr>
        <p:spPr>
          <a:xfrm>
            <a:off x="6489080" y="4838887"/>
            <a:ext cx="718705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6CD81-A1C1-4F41-9597-9F8F56EF8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854" y="844106"/>
            <a:ext cx="7953375" cy="1914525"/>
          </a:xfr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0835A4B8-4153-4A55-9ECC-45276B14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09" y="3275598"/>
            <a:ext cx="11029616" cy="361100"/>
          </a:xfrm>
        </p:spPr>
        <p:txBody>
          <a:bodyPr>
            <a:normAutofit fontScale="90000"/>
          </a:bodyPr>
          <a:lstStyle/>
          <a:p>
            <a:r>
              <a:rPr lang="it-IT" u="sng" dirty="0"/>
              <a:t>TRANSMISSION INTERFACE</a:t>
            </a:r>
            <a:endParaRPr lang="en-GB" u="sng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316DE1-757E-4D4C-B1C9-577E5C22183F}"/>
              </a:ext>
            </a:extLst>
          </p:cNvPr>
          <p:cNvSpPr/>
          <p:nvPr/>
        </p:nvSpPr>
        <p:spPr>
          <a:xfrm>
            <a:off x="1762385" y="3868906"/>
            <a:ext cx="3294215" cy="24734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D45BEA6E-EB34-4B42-8692-02246A7A674C}"/>
              </a:ext>
            </a:extLst>
          </p:cNvPr>
          <p:cNvSpPr txBox="1">
            <a:spLocks/>
          </p:cNvSpPr>
          <p:nvPr/>
        </p:nvSpPr>
        <p:spPr>
          <a:xfrm>
            <a:off x="2196326" y="4225995"/>
            <a:ext cx="2428331" cy="695727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COUNTER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474D8708-D784-41AE-AF5E-1B09A42E8B4C}"/>
              </a:ext>
            </a:extLst>
          </p:cNvPr>
          <p:cNvSpPr txBox="1">
            <a:spLocks/>
          </p:cNvSpPr>
          <p:nvPr/>
        </p:nvSpPr>
        <p:spPr>
          <a:xfrm>
            <a:off x="2227159" y="5211797"/>
            <a:ext cx="2397499" cy="840524"/>
          </a:xfrm>
          <a:prstGeom prst="rect">
            <a:avLst/>
          </a:prstGeom>
          <a:noFill/>
          <a:ln w="28575" cap="rnd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it-IT" b="1" dirty="0">
                <a:solidFill>
                  <a:schemeClr val="tx1"/>
                </a:solidFill>
              </a:rPr>
              <a:t>1 BYTE SHIFT REGISTER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8A7D2-9B7E-4CB8-A7F5-CBD3B340F21B}"/>
              </a:ext>
            </a:extLst>
          </p:cNvPr>
          <p:cNvSpPr txBox="1"/>
          <p:nvPr/>
        </p:nvSpPr>
        <p:spPr>
          <a:xfrm>
            <a:off x="1001255" y="4904109"/>
            <a:ext cx="771548" cy="369332"/>
          </a:xfrm>
          <a:prstGeom prst="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b="1" dirty="0"/>
              <a:t>RST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5D83D-095B-4AFE-9CC6-8EFC46382D90}"/>
              </a:ext>
            </a:extLst>
          </p:cNvPr>
          <p:cNvSpPr txBox="1"/>
          <p:nvPr/>
        </p:nvSpPr>
        <p:spPr>
          <a:xfrm>
            <a:off x="1035626" y="5700255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CLK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76AB651-0877-4BCE-9B48-6262C4A9FCF9}"/>
              </a:ext>
            </a:extLst>
          </p:cNvPr>
          <p:cNvSpPr/>
          <p:nvPr/>
        </p:nvSpPr>
        <p:spPr>
          <a:xfrm>
            <a:off x="1626429" y="4091081"/>
            <a:ext cx="300830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1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DADB52A-9231-4CCB-B3EA-31F7A524E69A}"/>
              </a:ext>
            </a:extLst>
          </p:cNvPr>
          <p:cNvSpPr/>
          <p:nvPr/>
        </p:nvSpPr>
        <p:spPr>
          <a:xfrm>
            <a:off x="1626429" y="4945579"/>
            <a:ext cx="292749" cy="2794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2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BCD9D5-35FD-41BD-B14D-224A285F10D3}"/>
              </a:ext>
            </a:extLst>
          </p:cNvPr>
          <p:cNvSpPr/>
          <p:nvPr/>
        </p:nvSpPr>
        <p:spPr>
          <a:xfrm>
            <a:off x="1614538" y="5728131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0ED35B3-F56B-4BF5-862A-1B616EC86923}"/>
              </a:ext>
            </a:extLst>
          </p:cNvPr>
          <p:cNvSpPr/>
          <p:nvPr/>
        </p:nvSpPr>
        <p:spPr>
          <a:xfrm>
            <a:off x="4910225" y="4333322"/>
            <a:ext cx="292749" cy="2696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4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AAD1B1-37FD-4ADC-94BD-82DA75691534}"/>
              </a:ext>
            </a:extLst>
          </p:cNvPr>
          <p:cNvSpPr txBox="1"/>
          <p:nvPr/>
        </p:nvSpPr>
        <p:spPr>
          <a:xfrm>
            <a:off x="5200670" y="4283478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152783-0BBA-426C-A428-E28B0A2F6329}"/>
              </a:ext>
            </a:extLst>
          </p:cNvPr>
          <p:cNvSpPr/>
          <p:nvPr/>
        </p:nvSpPr>
        <p:spPr>
          <a:xfrm>
            <a:off x="4902235" y="5590318"/>
            <a:ext cx="292749" cy="2629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5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89E738-FFF3-4B6F-8F5C-F70A0E710178}"/>
              </a:ext>
            </a:extLst>
          </p:cNvPr>
          <p:cNvSpPr txBox="1"/>
          <p:nvPr/>
        </p:nvSpPr>
        <p:spPr>
          <a:xfrm>
            <a:off x="504599" y="4001184"/>
            <a:ext cx="1185751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LD_pdata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5AAC30-B4CB-4AB9-B1B4-7DD64F83706E}"/>
              </a:ext>
            </a:extLst>
          </p:cNvPr>
          <p:cNvSpPr txBox="1"/>
          <p:nvPr/>
        </p:nvSpPr>
        <p:spPr>
          <a:xfrm>
            <a:off x="5294633" y="5543465"/>
            <a:ext cx="594084" cy="369332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0ACE615-4FA4-4039-937B-2CAB7F5D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61" y="3456148"/>
            <a:ext cx="2448581" cy="3223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Arrow: Right 65">
            <a:extLst>
              <a:ext uri="{FF2B5EF4-FFF2-40B4-BE49-F238E27FC236}">
                <a16:creationId xmlns:a16="http://schemas.microsoft.com/office/drawing/2014/main" id="{D32D0FCF-D1C3-46BB-82A3-9E89204D5AF1}"/>
              </a:ext>
            </a:extLst>
          </p:cNvPr>
          <p:cNvSpPr/>
          <p:nvPr/>
        </p:nvSpPr>
        <p:spPr>
          <a:xfrm>
            <a:off x="5564060" y="4904109"/>
            <a:ext cx="1063880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C7F4B7-1886-4778-AFFC-007D6267FAEF}"/>
              </a:ext>
            </a:extLst>
          </p:cNvPr>
          <p:cNvSpPr txBox="1"/>
          <p:nvPr/>
        </p:nvSpPr>
        <p:spPr>
          <a:xfrm>
            <a:off x="373909" y="1187573"/>
            <a:ext cx="234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BEHAVIOURAL SIMULATION OF THE TRASNMITER SIMULATION MODULE 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729F53-813E-452C-B132-CBCFED6AA35F}"/>
              </a:ext>
            </a:extLst>
          </p:cNvPr>
          <p:cNvSpPr txBox="1"/>
          <p:nvPr/>
        </p:nvSpPr>
        <p:spPr>
          <a:xfrm>
            <a:off x="9535748" y="4303944"/>
            <a:ext cx="234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TEST BENCH CODE FOR THE TRASMISSION INTERFACE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4257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{85A0BD2C-5461-4398-B411-70BAD357CFE9}tf56535239</Template>
  <TotalTime>0</TotalTime>
  <Words>321</Words>
  <Application>Microsoft Office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Franklin Gothic Demi</vt:lpstr>
      <vt:lpstr>Wingdings 2</vt:lpstr>
      <vt:lpstr>DividendVTI</vt:lpstr>
      <vt:lpstr>Wave synthesis with field programmable gate array</vt:lpstr>
      <vt:lpstr>charles</vt:lpstr>
      <vt:lpstr>General scheme</vt:lpstr>
      <vt:lpstr>pwm</vt:lpstr>
      <vt:lpstr>Vai giulia</vt:lpstr>
      <vt:lpstr>the dac (digital to analog converter)</vt:lpstr>
      <vt:lpstr>The DAC serial interface implementation</vt:lpstr>
      <vt:lpstr>The FPGA set up</vt:lpstr>
      <vt:lpstr>TRANSMISSION INTERFACE</vt:lpstr>
      <vt:lpstr>The TOP LEVEL MODULE</vt:lpstr>
      <vt:lpstr>PowerPoint Presentation</vt:lpstr>
      <vt:lpstr>Aknoledgment (o come in qualunque cacchio di modo si scriva questa parola)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2020-06-28T16:56:02Z</dcterms:created>
  <dcterms:modified xsi:type="dcterms:W3CDTF">2020-06-29T14:29:13Z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