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0" r:id="rId3"/>
    <p:sldId id="284" r:id="rId4"/>
    <p:sldId id="317" r:id="rId5"/>
    <p:sldId id="315" r:id="rId6"/>
    <p:sldId id="316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20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9" r:id="rId34"/>
    <p:sldId id="258" r:id="rId35"/>
    <p:sldId id="263" r:id="rId36"/>
    <p:sldId id="259" r:id="rId37"/>
    <p:sldId id="275" r:id="rId38"/>
    <p:sldId id="260" r:id="rId39"/>
    <p:sldId id="276" r:id="rId40"/>
    <p:sldId id="261" r:id="rId41"/>
    <p:sldId id="277" r:id="rId42"/>
    <p:sldId id="264" r:id="rId43"/>
    <p:sldId id="279" r:id="rId44"/>
    <p:sldId id="262" r:id="rId45"/>
    <p:sldId id="278" r:id="rId46"/>
    <p:sldId id="299" r:id="rId47"/>
    <p:sldId id="318" r:id="rId48"/>
    <p:sldId id="298" r:id="rId49"/>
    <p:sldId id="257" r:id="rId50"/>
    <p:sldId id="321" r:id="rId5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46" autoAdjust="0"/>
  </p:normalViewPr>
  <p:slideViewPr>
    <p:cSldViewPr snapToGrid="0" snapToObjects="1">
      <p:cViewPr varScale="1">
        <p:scale>
          <a:sx n="68" d="100"/>
          <a:sy n="68" d="100"/>
        </p:scale>
        <p:origin x="-10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4ECD1-48A9-9A45-9976-E2F985147BB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6659-149B-E04E-98BB-1FF33F8399C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03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Python%23cite_note-venners-interview-pt-1-1" TargetMode="External"/><Relationship Id="rId4" Type="http://schemas.openxmlformats.org/officeDocument/2006/relationships/hyperlink" Target="http://es.wikipedia.org/wiki/Guido_van_Rossum" TargetMode="External"/><Relationship Id="rId5" Type="http://schemas.openxmlformats.org/officeDocument/2006/relationships/hyperlink" Target="http://en.wikipedia.org/wiki/Centrum_Wiskunde_&amp;_Informatica" TargetMode="External"/><Relationship Id="rId6" Type="http://schemas.openxmlformats.org/officeDocument/2006/relationships/hyperlink" Target="http://es.wikipedia.org/wiki/Pa%C3%ADses_Bajos" TargetMode="External"/><Relationship Id="rId7" Type="http://schemas.openxmlformats.org/officeDocument/2006/relationships/hyperlink" Target="http://es.wikipedia.org/wiki/Manejo_de_excepciones" TargetMode="External"/><Relationship Id="rId8" Type="http://schemas.openxmlformats.org/officeDocument/2006/relationships/hyperlink" Target="http://es.wikipedia.org/wiki/Amoeba_(Inform%C3%A1tica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es.wikipedia.org/wiki/Lisp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erencia_m%C3%BAltiple" TargetMode="External"/><Relationship Id="rId4" Type="http://schemas.openxmlformats.org/officeDocument/2006/relationships/hyperlink" Target="http://es.wikipedia.org/wiki/Python%23cite_note-22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Clase_(inform%C3%A1tica)" TargetMode="External"/><Relationship Id="rId4" Type="http://schemas.openxmlformats.org/officeDocument/2006/relationships/hyperlink" Target="http://es.wikipedia.org/wiki/Metaclase" TargetMode="External"/><Relationship Id="rId5" Type="http://schemas.openxmlformats.org/officeDocument/2006/relationships/hyperlink" Target="http://es.wikipedia.org/wiki/Herencia_m%C3%BAltiple" TargetMode="External"/><Relationship Id="rId6" Type="http://schemas.openxmlformats.org/officeDocument/2006/relationships/hyperlink" Target="http://es.wikipedia.org/wiki/Polimorfismo_(programaci%C3%B3n_orientada_a_objetos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es.wikipedia.org/wiki/Unix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Intersecci%C3%B3n_de_conjuntos" TargetMode="External"/><Relationship Id="rId4" Type="http://schemas.openxmlformats.org/officeDocument/2006/relationships/hyperlink" Target="http://es.wikipedia.org/wiki/Uni%C3%B3n_de_conjuntos" TargetMode="External"/><Relationship Id="rId5" Type="http://schemas.openxmlformats.org/officeDocument/2006/relationships/hyperlink" Target="http://es.wikipedia.org/wiki/Diferencia_de_conjuntos" TargetMode="External"/><Relationship Id="rId6" Type="http://schemas.openxmlformats.org/officeDocument/2006/relationships/hyperlink" Target="http://es.wikipedia.org/wiki/Diferencia_sim%C3%A9tric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fue creado a finales de los ochenta</a:t>
            </a:r>
            <a:r>
              <a:rPr lang="es-E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por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Guido van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Rossum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el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National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Research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Institute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for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Mathematics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and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Computer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Science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(CWI), en los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Países Bajos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un sucesor del lenguaje de programación ABC, capaz de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anejo de excepciones"/>
              </a:rPr>
              <a:t>manejar excepciones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interactuar con el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moeba (Informática)"/>
              </a:rPr>
              <a:t>sistema operativo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moeba (Informática)"/>
              </a:rPr>
              <a:t>Amoeba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0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 smtClean="0"/>
              <a:t>Ejemplofuncion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definen con la palabra clave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seguida del nombre de la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función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sus parámetros. Otra forma de escribir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aunque menos utilizada, es con la palabra clave lambda (que aparece en lenguajes funcionales como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Lisp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valor devuelto en 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será el dado con la instrucción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 = lambda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x-y</a:t>
            </a:r>
          </a:p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83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definen con la palabra clave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seguida del nombre de la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y, si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rencia múltiple"/>
              </a:rPr>
              <a:t>hereda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otra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nombre de esta.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2.x es recomendable que una clase herede de "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3.x esto ya no hará falta.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una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 "método" equivale a una "función", y una "propiedad" equivale a una "variable".</a:t>
            </a:r>
            <a:r>
              <a:rPr lang="es-E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23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"__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__" es un método especial que se ejecuta al instanciar la clase, se usa generalmente para inicializar propiedades y ejecutar métodos necesarios. Al igual que todos los métodos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debe tener al menos un parámetro, generalmente se utiliza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resto de parámetros serán los que se indiquen al instanciar la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propiedades que se desee que sean accesibles desde fuera de la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deben declarar usando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delante del nombre.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forma parecida a otros lenguajes donde existen restricciones de acceso a una propiedad o método,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 que una propiedad o método sea privado se utilizan dos barras bajas __ antes del nombre de la variable, y después de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09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</a:t>
            </a:r>
            <a:r>
              <a:rPr lang="es-ES" baseline="0" dirty="0" smtClean="0"/>
              <a:t> módulo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, alberga las características más básicas de la </a:t>
            </a:r>
            <a:r>
              <a:rPr lang="es-ES" baseline="0" dirty="0" err="1" smtClean="0"/>
              <a:t>OpenCv</a:t>
            </a:r>
            <a:r>
              <a:rPr lang="es-ES" baseline="0" dirty="0" smtClean="0"/>
              <a:t>. Podemos decir, sin temor a equivocarnos, que es el núcleo/el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 de la </a:t>
            </a:r>
            <a:r>
              <a:rPr lang="es-ES" baseline="0" dirty="0" err="1" smtClean="0"/>
              <a:t>OpenCv</a:t>
            </a:r>
            <a:r>
              <a:rPr lang="es-ES" baseline="0" dirty="0" smtClean="0"/>
              <a:t>. Posee la definición de los tipos y clases de las estructuras más ampliamente utilizadas en la </a:t>
            </a:r>
            <a:r>
              <a:rPr lang="es-ES" baseline="0" dirty="0" err="1" smtClean="0"/>
              <a:t>OpenCV</a:t>
            </a:r>
            <a:r>
              <a:rPr lang="es-ES" baseline="0" dirty="0" smtClean="0"/>
              <a:t>, operaciones aritméticas y lógicas con vectores, funciones de dibujado de figuras geométricas y texto, manejo de ficheros de configuración en XML, etc.</a:t>
            </a:r>
          </a:p>
          <a:p>
            <a:r>
              <a:rPr lang="es-ES" baseline="0" dirty="0" smtClean="0"/>
              <a:t>Vamos a ver más en profundidad, algunas de las funcionalidades más destacadas.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135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CvPoint</a:t>
            </a:r>
            <a:r>
              <a:rPr lang="es-ES" dirty="0" smtClean="0"/>
              <a:t> es el</a:t>
            </a:r>
            <a:r>
              <a:rPr lang="es-ES" baseline="0" dirty="0" smtClean="0"/>
              <a:t> tipo utilizado por </a:t>
            </a:r>
            <a:r>
              <a:rPr lang="es-ES" baseline="0" dirty="0" err="1" smtClean="0"/>
              <a:t>OpenCV</a:t>
            </a:r>
            <a:r>
              <a:rPr lang="es-ES" baseline="0" dirty="0" smtClean="0"/>
              <a:t> para representar puntos de dos y tres dimensiones. Podemos observar que existen distintos subtipos, los cuales identifican su </a:t>
            </a:r>
            <a:r>
              <a:rPr lang="es-ES" baseline="0" dirty="0" err="1" smtClean="0"/>
              <a:t>dimensionalidad</a:t>
            </a:r>
            <a:r>
              <a:rPr lang="es-ES" baseline="0" dirty="0" smtClean="0"/>
              <a:t> y el tipo de las coordenadas(entero o flotante) y si se trata de simple precisión o doble precisión. El tipo </a:t>
            </a:r>
            <a:r>
              <a:rPr lang="es-ES" baseline="0" dirty="0" err="1" smtClean="0"/>
              <a:t>CvSize</a:t>
            </a:r>
            <a:r>
              <a:rPr lang="es-ES" baseline="0" dirty="0" smtClean="0"/>
              <a:t> nos sirve para representar el tamaño de un rectángulo (imágenes o figuras). </a:t>
            </a:r>
            <a:r>
              <a:rPr lang="es-ES" baseline="0" dirty="0" err="1" smtClean="0"/>
              <a:t>CvRect</a:t>
            </a:r>
            <a:r>
              <a:rPr lang="es-ES" baseline="0" dirty="0" smtClean="0"/>
              <a:t> es una variante de </a:t>
            </a:r>
            <a:r>
              <a:rPr lang="es-ES" baseline="0" dirty="0" err="1" smtClean="0"/>
              <a:t>CvSize</a:t>
            </a:r>
            <a:r>
              <a:rPr lang="es-ES" baseline="0" dirty="0" smtClean="0"/>
              <a:t> con offset (esquina). </a:t>
            </a:r>
            <a:r>
              <a:rPr lang="es-ES" baseline="0" dirty="0" err="1" smtClean="0"/>
              <a:t>CvScalar</a:t>
            </a:r>
            <a:r>
              <a:rPr lang="es-ES" baseline="0" dirty="0" smtClean="0"/>
              <a:t> define </a:t>
            </a:r>
            <a:r>
              <a:rPr lang="es-ES" baseline="0" dirty="0" err="1" smtClean="0"/>
              <a:t>tuplas</a:t>
            </a:r>
            <a:r>
              <a:rPr lang="es-ES" baseline="0" dirty="0" smtClean="0"/>
              <a:t> de números de tipo 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. Muy útil en la representación  de espacios de colores. Con respecto a </a:t>
            </a:r>
            <a:r>
              <a:rPr lang="es-ES" baseline="0" dirty="0" err="1" smtClean="0"/>
              <a:t>CvArr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CvMat</a:t>
            </a:r>
            <a:r>
              <a:rPr lang="es-ES" baseline="0" dirty="0" smtClean="0"/>
              <a:t> e </a:t>
            </a:r>
            <a:r>
              <a:rPr lang="es-ES" baseline="0" dirty="0" err="1" smtClean="0"/>
              <a:t>IplImage</a:t>
            </a:r>
            <a:r>
              <a:rPr lang="es-ES" baseline="0" dirty="0" smtClean="0"/>
              <a:t> son tres tipos de representación y codificación de las imágenes. </a:t>
            </a:r>
            <a:r>
              <a:rPr lang="es-ES" baseline="0" dirty="0" err="1" smtClean="0"/>
              <a:t>CvMat</a:t>
            </a:r>
            <a:r>
              <a:rPr lang="es-ES" baseline="0" dirty="0" smtClean="0"/>
              <a:t> se deriva de </a:t>
            </a:r>
            <a:r>
              <a:rPr lang="es-ES" baseline="0" dirty="0" err="1" smtClean="0"/>
              <a:t>CvArr</a:t>
            </a:r>
            <a:r>
              <a:rPr lang="es-ES" baseline="0" dirty="0" smtClean="0"/>
              <a:t> e </a:t>
            </a:r>
            <a:r>
              <a:rPr lang="es-ES" baseline="0" dirty="0" err="1" smtClean="0"/>
              <a:t>IplImage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CvMat</a:t>
            </a:r>
            <a:r>
              <a:rPr lang="es-ES" baseline="0" dirty="0" smtClean="0"/>
              <a:t>. La principal diferencia es que en </a:t>
            </a:r>
            <a:r>
              <a:rPr lang="es-ES" baseline="0" dirty="0" err="1" smtClean="0"/>
              <a:t>IplImage</a:t>
            </a:r>
            <a:r>
              <a:rPr lang="es-ES" baseline="0" dirty="0" smtClean="0"/>
              <a:t>, como se puede observar, se almacena más información relativa a imágenes que en </a:t>
            </a:r>
            <a:r>
              <a:rPr lang="es-ES" baseline="0" dirty="0" err="1" smtClean="0"/>
              <a:t>CvMat</a:t>
            </a:r>
            <a:r>
              <a:rPr lang="es-ES" baseline="0" dirty="0" smtClean="0"/>
              <a:t> (que no deja de ser una matriz multidimensional de números). </a:t>
            </a:r>
            <a:r>
              <a:rPr lang="es-ES" baseline="0" dirty="0" err="1" smtClean="0"/>
              <a:t>CvTermCriteria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CvTermCriteria</a:t>
            </a:r>
            <a:r>
              <a:rPr lang="es-ES" baseline="0" dirty="0" smtClean="0"/>
              <a:t> establece un criterio para la finalización de algoritmos iterativos, en función de las iteraciones o de un épsilon.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07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Aplicables sobre cualquiera de los tipos vistos anteriormente</a:t>
            </a:r>
            <a:r>
              <a:rPr lang="es-ES" baseline="0" dirty="0" smtClean="0"/>
              <a:t> para la representación de imágenes, nos permiten realizar operaciones aritméticas, lógicas y de transformación. Las lógicas suelen ser muy útiles cuando realizamos </a:t>
            </a:r>
            <a:r>
              <a:rPr lang="es-ES" baseline="0" dirty="0" err="1" smtClean="0"/>
              <a:t>umbralización</a:t>
            </a:r>
            <a:r>
              <a:rPr lang="es-ES" baseline="0" dirty="0" smtClean="0"/>
              <a:t> para convertir una imagen de un canal a una imagen binaria e intentamos segmentar la imagen. Con respecto a las operaciones de transformación, </a:t>
            </a:r>
            <a:r>
              <a:rPr lang="es-ES" baseline="0" dirty="0" err="1" smtClean="0"/>
              <a:t>ConvertScale</a:t>
            </a:r>
            <a:r>
              <a:rPr lang="es-ES" baseline="0" dirty="0" smtClean="0"/>
              <a:t> nos </a:t>
            </a:r>
            <a:r>
              <a:rPr lang="es-ES" baseline="0" dirty="0" err="1" smtClean="0"/>
              <a:t>pemiten</a:t>
            </a:r>
            <a:r>
              <a:rPr lang="es-ES" baseline="0" dirty="0" smtClean="0"/>
              <a:t> realizar una transformación lineal indicando un factor de escala y un desplazamiento aplicable a todos los elementos de la matriz sobre la que se aplica. Las transformaciones no lineales como la de perspectiva, la transformada coseno discreta o la de Fourier son de gran utilidad en el procesamiento de imágenes para la compresión de imágenes(JPEG,MPEG) o para trabajar en el dominio </a:t>
            </a:r>
            <a:r>
              <a:rPr lang="es-ES" baseline="0" dirty="0" err="1" smtClean="0"/>
              <a:t>frecuencial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420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estructuras dinámicas</a:t>
            </a:r>
            <a:r>
              <a:rPr lang="es-ES" baseline="0" dirty="0" smtClean="0"/>
              <a:t> se utilizan en aquellas funciones de la </a:t>
            </a:r>
            <a:r>
              <a:rPr lang="es-ES" baseline="0" dirty="0" err="1" smtClean="0"/>
              <a:t>OpenCv</a:t>
            </a:r>
            <a:r>
              <a:rPr lang="es-ES" baseline="0" dirty="0" smtClean="0"/>
              <a:t> que requieren de espacios de memoria dinámicas ya sea en su ejecución (como espacio de intercambio) o en la devolución de resultados. </a:t>
            </a:r>
            <a:r>
              <a:rPr lang="es-ES" baseline="0" dirty="0" err="1" smtClean="0"/>
              <a:t>cvMemStorage</a:t>
            </a:r>
            <a:r>
              <a:rPr lang="es-ES" baseline="0" dirty="0" smtClean="0"/>
              <a:t> define un espacio reservado de memoria para datos temporales y es muy utilizado por algunas funciones que lo requieren. </a:t>
            </a:r>
            <a:r>
              <a:rPr lang="es-ES" baseline="0" dirty="0" err="1" smtClean="0"/>
              <a:t>CvSeq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CvSet</a:t>
            </a:r>
            <a:r>
              <a:rPr lang="es-ES" baseline="0" dirty="0" smtClean="0"/>
              <a:t> definen una secuencia y un conjunto de objetos respectivamente. Ambas estructuras tienen asociadas una serie de operaciones, por ejemplo, </a:t>
            </a:r>
            <a:r>
              <a:rPr lang="es-ES" baseline="0" dirty="0" err="1" smtClean="0"/>
              <a:t>CloneSeq</a:t>
            </a:r>
            <a:r>
              <a:rPr lang="es-ES" baseline="0" dirty="0" smtClean="0"/>
              <a:t> que nos permite copiar el contenido de una secuencia en otra o </a:t>
            </a:r>
            <a:r>
              <a:rPr lang="es-ES" baseline="0" dirty="0" err="1" smtClean="0"/>
              <a:t>SeqInvert</a:t>
            </a:r>
            <a:r>
              <a:rPr lang="es-ES" baseline="0" dirty="0" smtClean="0"/>
              <a:t> que nos permite invertirla.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68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</a:t>
            </a:r>
            <a:r>
              <a:rPr lang="es-ES" baseline="0" dirty="0" smtClean="0"/>
              <a:t> funciones de dibujado se pueden subdividir en tres categorías:</a:t>
            </a:r>
          </a:p>
          <a:p>
            <a:r>
              <a:rPr lang="es-ES" baseline="0" dirty="0" smtClean="0"/>
              <a:t>-La primera nos permite dibujar figuras geométricas habituales o crear nuestros propios polígonos con </a:t>
            </a:r>
            <a:r>
              <a:rPr lang="es-ES" baseline="0" dirty="0" err="1" smtClean="0"/>
              <a:t>PolyLine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-También se puede situar texto sobre la imagen: para ello se utilizan las primitivas </a:t>
            </a:r>
            <a:r>
              <a:rPr lang="es-ES" baseline="0" dirty="0" err="1" smtClean="0"/>
              <a:t>InitFont</a:t>
            </a:r>
            <a:r>
              <a:rPr lang="es-ES" baseline="0" dirty="0" smtClean="0"/>
              <a:t> (que inicializa el texto aplicándole distintas opciones de formato), </a:t>
            </a:r>
            <a:r>
              <a:rPr lang="es-ES" baseline="0" dirty="0" err="1" smtClean="0"/>
              <a:t>PutText</a:t>
            </a:r>
            <a:r>
              <a:rPr lang="es-ES" baseline="0" dirty="0" smtClean="0"/>
              <a:t> que lo asocia a una imagen,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-</a:t>
            </a:r>
          </a:p>
          <a:p>
            <a:r>
              <a:rPr lang="es-ES" baseline="0" dirty="0" smtClean="0"/>
              <a:t>-Por último existen una serie de funciones más complejas como </a:t>
            </a:r>
            <a:r>
              <a:rPr lang="es-ES" baseline="0" dirty="0" err="1" smtClean="0"/>
              <a:t>DrawContours</a:t>
            </a:r>
            <a:r>
              <a:rPr lang="es-ES" baseline="0" dirty="0" smtClean="0"/>
              <a:t> que dibujan los contornos de la imagen o rellenan el interior de los objetos en función de un parámetro de grosor o </a:t>
            </a:r>
            <a:r>
              <a:rPr lang="es-ES" baseline="0" dirty="0" err="1" smtClean="0"/>
              <a:t>FillConvexPoly</a:t>
            </a:r>
            <a:r>
              <a:rPr lang="es-ES" baseline="0" dirty="0" smtClean="0"/>
              <a:t> que rellena el contenido de polígonos convexos.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76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67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todo es un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(incluso las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lase (informática)"/>
              </a:rPr>
              <a:t>clases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 ser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son instancias de una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metaclase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además soporta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herencia múltiple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olimorfismo (programación orientada a objetos)"/>
              </a:rPr>
              <a:t>polimorfismo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88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0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usuarios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refieren a menudo a la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Filosofía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es bastante análoga a la filosofía de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código que sigue los principios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legibilidad y transparencia se dice que es "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Contrariamente, el código opaco u ofuscado es bautizado como "no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("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unpythonic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en inglés)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30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se utilizan palabras en inglés donde  otros lenguajes de programación utilizan símbolos (por ejemplo los operadores lógicos).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52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 smtClean="0"/>
              <a:t>Ejemplousolistas</a:t>
            </a:r>
            <a:endParaRPr lang="es-ES" b="1" dirty="0" smtClean="0"/>
          </a:p>
          <a:p>
            <a:r>
              <a:rPr lang="es-ES" b="1" dirty="0" err="1" smtClean="0"/>
              <a:t>Ejemplousotuplas</a:t>
            </a:r>
            <a:endParaRPr lang="es-ES" b="1" dirty="0" smtClean="0"/>
          </a:p>
          <a:p>
            <a:endParaRPr lang="es-E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err="1" smtClean="0"/>
              <a:t>ejemplolistacompresion</a:t>
            </a:r>
            <a:endParaRPr lang="es-ES" b="1" dirty="0" smtClean="0"/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declarar una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usan los corchetes [], en cambio, para declarar una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usan los paréntesis (). En ambas los elementos se separan por comas, y en el caso de las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necesario que tengan como mínimo una coma.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Tanto 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las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pueden contener elementos de diferentes tipos. No obstante 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suelen usarse para elementos del mismo tipo en cantidad variable mientras que las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reservan para elementos distintos en cantidad fija.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acceder a los elementos de una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utiliza un índice entero (empezando por "0", no por "1"). Se pueden utilizar índices negativos para acceder elementos a partir del final.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caracterizan por ser mutables, es decir, se puede cambiar su contenido en tiempo de ejecución, mientras que las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son inmutables ya que no es posible modificar el contenido una vez creada.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88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 smtClean="0"/>
              <a:t>Ejemplomapping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declarar un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diccionario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usan las llaves {}. Contienen elementos separados por comas, donde cada elemento está formado por un par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clave:valor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(el símbolo : separa la clave de su valor correspondiente).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diccionarios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son mutables, es decir, se puede cambiar el contenido de un valor en tiempo de ejecución.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cambio, las claves de un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diccionario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deben ser inmutables. Esto quiere decir, por ejemplo, que no podremos usar ni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ni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diccionarios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 claves.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 valor asociado a una clave puede ser de cualquier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 de dato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incluso un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diccionario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65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 smtClean="0"/>
              <a:t>Ejemploconjunto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conjuntos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construyen mediante set(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donde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cualquier objeto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conjuntos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 mantienen el orden ni contienen elementos duplicados.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suelen utilizar para eliminar duplicados de una secuencia, o para operaciones matemáticas como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sección de conjuntos"/>
              </a:rPr>
              <a:t>intersección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nión de conjuntos"/>
              </a:rPr>
              <a:t>unión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ferencia de conjuntos"/>
              </a:rPr>
              <a:t>diferencia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iferencia simétrica"/>
              </a:rPr>
              <a:t>diferencia simétrica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61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 smtClean="0"/>
              <a:t>ejemplolistacompresion</a:t>
            </a:r>
            <a:endParaRPr lang="es-ES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6659-149B-E04E-98BB-1FF33F8399C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51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9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89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4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50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67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98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3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81E0-7EC0-3243-A178-446762899976}" type="datetimeFigureOut">
              <a:rPr lang="es-ES" smtClean="0"/>
              <a:t>12/05/11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5810-F2E8-F144-8D62-48AA844F95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90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2010.encuentrolinux.cl/static/talks/28.pdf" TargetMode="External"/><Relationship Id="rId4" Type="http://schemas.openxmlformats.org/officeDocument/2006/relationships/hyperlink" Target="http://users.servicios.retecal.es/tjavier/python/Pequeno_tutorial_de_Pyht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Python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cv.jp/opencv-2.2_org/py/" TargetMode="External"/><Relationship Id="rId3" Type="http://schemas.openxmlformats.org/officeDocument/2006/relationships/hyperlink" Target="http://es.wikipedia.org/wiki/Wikipedia:Portad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valinux.com.ar/articulos/python-en-google" TargetMode="External"/><Relationship Id="rId3" Type="http://schemas.openxmlformats.org/officeDocument/2006/relationships/hyperlink" Target="http://www.oreillynet.com/pub/a/oreilly/python/news/disney_0201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213590"/>
            <a:ext cx="9144000" cy="6622801"/>
            <a:chOff x="0" y="235199"/>
            <a:chExt cx="9144000" cy="6622801"/>
          </a:xfrm>
        </p:grpSpPr>
        <p:pic>
          <p:nvPicPr>
            <p:cNvPr id="4" name="Imagen 3" descr="image-000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91032"/>
              <a:ext cx="9144000" cy="4866968"/>
            </a:xfrm>
            <a:prstGeom prst="rect">
              <a:avLst/>
            </a:prstGeom>
          </p:spPr>
        </p:pic>
        <p:pic>
          <p:nvPicPr>
            <p:cNvPr id="5" name="Imagen 4" descr="opencv-logo-300x27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126" y="235199"/>
              <a:ext cx="798147" cy="736956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122" y="0"/>
            <a:ext cx="7772400" cy="1470025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OpenCV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Python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497398"/>
            <a:ext cx="6400800" cy="1752600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Algaba Borrego, Miguel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Fernández </a:t>
            </a:r>
            <a:r>
              <a:rPr lang="es-ES" sz="2000" dirty="0" err="1" smtClean="0">
                <a:solidFill>
                  <a:schemeClr val="bg1"/>
                </a:solidFill>
              </a:rPr>
              <a:t>Gersol</a:t>
            </a:r>
            <a:r>
              <a:rPr lang="es-ES" sz="2000" dirty="0" smtClean="0">
                <a:solidFill>
                  <a:schemeClr val="bg1"/>
                </a:solidFill>
              </a:rPr>
              <a:t>, Jerónimo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Llamas </a:t>
            </a:r>
            <a:r>
              <a:rPr lang="es-ES" sz="2000" dirty="0" err="1" smtClean="0">
                <a:solidFill>
                  <a:schemeClr val="bg1"/>
                </a:solidFill>
              </a:rPr>
              <a:t>Iniesta</a:t>
            </a:r>
            <a:r>
              <a:rPr lang="es-ES" sz="2000" dirty="0" smtClean="0">
                <a:solidFill>
                  <a:schemeClr val="bg1"/>
                </a:solidFill>
              </a:rPr>
              <a:t>, Jaime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 smtClean="0"/>
              <a:t>Python</a:t>
            </a:r>
            <a:r>
              <a:rPr lang="es-ES" dirty="0" smtClean="0"/>
              <a:t> fue diseñado para ser leído con facilidad.</a:t>
            </a:r>
            <a:endParaRPr lang="es-ES" dirty="0"/>
          </a:p>
          <a:p>
            <a:pPr algn="just"/>
            <a:r>
              <a:rPr lang="es-ES" dirty="0" smtClean="0"/>
              <a:t>El contenido de los bloques de código (bucles, funciones, clases, etc..) es declarado mediante espacios o tabuladores (</a:t>
            </a:r>
            <a:r>
              <a:rPr lang="es-ES" b="1" dirty="0" err="1" smtClean="0"/>
              <a:t>identación</a:t>
            </a:r>
            <a:r>
              <a:rPr lang="es-ES" dirty="0" smtClean="0"/>
              <a:t>).</a:t>
            </a:r>
          </a:p>
          <a:p>
            <a:pPr algn="just"/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1512"/>
            <a:ext cx="9144000" cy="1404651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82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5402"/>
              </p:ext>
            </p:extLst>
          </p:nvPr>
        </p:nvGraphicFramePr>
        <p:xfrm>
          <a:off x="457200" y="2424868"/>
          <a:ext cx="8396243" cy="370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96"/>
                <a:gridCol w="1093862"/>
                <a:gridCol w="3725966"/>
                <a:gridCol w="2451219"/>
              </a:tblGrid>
              <a:tr h="411255">
                <a:tc>
                  <a:txBody>
                    <a:bodyPr/>
                    <a:lstStyle/>
                    <a:p>
                      <a:r>
                        <a:rPr lang="es-ES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Notas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Entero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Número</a:t>
                      </a:r>
                      <a:r>
                        <a:rPr lang="es-E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entero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Coma flotante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3.1416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Booleano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Valor verdadero</a:t>
                      </a:r>
                      <a:r>
                        <a:rPr lang="es-E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o falso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True,</a:t>
                      </a:r>
                      <a:r>
                        <a:rPr lang="es-E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False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Cadena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Inmutable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‘Hola’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Secuencia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Mutable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[3.0, ‘Hola’]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tuple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Secuencia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Inmutable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(3.0,’Hola’)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set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Conjunto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Mutable,</a:t>
                      </a:r>
                      <a:r>
                        <a:rPr lang="es-E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sin orden, sin duplicados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Set([3.0,’Hola’])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11255"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frozenset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Conjunto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Inmutable, sin orden, sin duplicados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Frozenset</a:t>
                      </a:r>
                      <a:r>
                        <a:rPr lang="es-ES" sz="1200" dirty="0" smtClean="0">
                          <a:latin typeface="Courier New" pitchFamily="49" charset="0"/>
                          <a:cs typeface="Courier New" pitchFamily="49" charset="0"/>
                        </a:rPr>
                        <a:t>([3.0,’Hola’])</a:t>
                      </a:r>
                      <a:endParaRPr lang="es-E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3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Listas y </a:t>
            </a:r>
            <a:r>
              <a:rPr lang="es-ES" b="1" dirty="0" err="1" smtClean="0"/>
              <a:t>tuplas</a:t>
            </a:r>
            <a:r>
              <a:rPr lang="es-ES" dirty="0" smtClean="0"/>
              <a:t>: </a:t>
            </a:r>
          </a:p>
          <a:p>
            <a:pPr marL="0" indent="0" algn="just">
              <a:buNone/>
            </a:pPr>
            <a:r>
              <a:rPr lang="es-ES" dirty="0" smtClean="0"/>
              <a:t>Las listas se caracterizan por ser mutables, es decir, pueden cambiar su contenido en tiempo de ejecución, mientras que las </a:t>
            </a:r>
            <a:r>
              <a:rPr lang="es-ES" dirty="0" err="1" smtClean="0"/>
              <a:t>tuplas</a:t>
            </a:r>
            <a:r>
              <a:rPr lang="es-ES" dirty="0" smtClean="0"/>
              <a:t> son inmutables.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LISTA = [ </a:t>
            </a:r>
            <a:r>
              <a:rPr lang="es-ES" sz="1800" i="1" dirty="0" smtClean="0">
                <a:latin typeface="Courier New" pitchFamily="49" charset="0"/>
                <a:cs typeface="Courier New" pitchFamily="49" charset="0"/>
              </a:rPr>
              <a:t>elementos*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 algn="ctr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TUPLA = ( </a:t>
            </a:r>
            <a:r>
              <a:rPr lang="es-ES" sz="1800" i="1" dirty="0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* 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Diccionarios (</a:t>
            </a:r>
            <a:r>
              <a:rPr lang="es-ES" b="1" dirty="0" err="1" smtClean="0"/>
              <a:t>mapping</a:t>
            </a:r>
            <a:r>
              <a:rPr lang="es-ES" b="1" dirty="0" smtClean="0"/>
              <a:t>)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dirty="0" smtClean="0"/>
              <a:t>Contienen elementos separados por comas, donde cada elemento está formado por  un par </a:t>
            </a:r>
            <a:r>
              <a:rPr lang="es-ES" i="1" dirty="0" err="1" smtClean="0"/>
              <a:t>clave:valor</a:t>
            </a:r>
            <a:r>
              <a:rPr lang="es-ES" dirty="0" smtClean="0"/>
              <a:t> . Los valores son mutables pero no así sus claves.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MAPPING = { </a:t>
            </a:r>
            <a:r>
              <a:rPr lang="es-ES" sz="1800" i="1" dirty="0" err="1" smtClean="0">
                <a:latin typeface="Courier New" pitchFamily="49" charset="0"/>
                <a:cs typeface="Courier New" pitchFamily="49" charset="0"/>
              </a:rPr>
              <a:t>clave:valor</a:t>
            </a:r>
            <a:r>
              <a:rPr lang="es-ES" sz="1800" i="1" dirty="0" smtClean="0">
                <a:latin typeface="Courier New" pitchFamily="49" charset="0"/>
                <a:cs typeface="Courier New" pitchFamily="49" charset="0"/>
              </a:rPr>
              <a:t> * }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8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 smtClean="0"/>
              <a:t>Conjuntos:</a:t>
            </a:r>
          </a:p>
          <a:p>
            <a:pPr marL="0" indent="0" algn="just">
              <a:buNone/>
            </a:pPr>
            <a:r>
              <a:rPr lang="es-ES" dirty="0" smtClean="0"/>
              <a:t>Se construyen mediante set(</a:t>
            </a:r>
            <a:r>
              <a:rPr lang="es-ES" dirty="0" err="1" smtClean="0"/>
              <a:t>items</a:t>
            </a:r>
            <a:r>
              <a:rPr lang="es-ES" dirty="0" smtClean="0"/>
              <a:t>) donde </a:t>
            </a:r>
            <a:r>
              <a:rPr lang="es-ES" dirty="0" err="1" smtClean="0"/>
              <a:t>items</a:t>
            </a:r>
            <a:r>
              <a:rPr lang="es-ES" dirty="0" smtClean="0"/>
              <a:t> es cualquier objeto iterable, como </a:t>
            </a:r>
            <a:r>
              <a:rPr lang="es-ES" b="1" dirty="0" smtClean="0"/>
              <a:t>listas </a:t>
            </a:r>
            <a:r>
              <a:rPr lang="es-ES" dirty="0" smtClean="0"/>
              <a:t> o </a:t>
            </a:r>
            <a:r>
              <a:rPr lang="es-ES" b="1" dirty="0" err="1" smtClean="0"/>
              <a:t>tuplas</a:t>
            </a:r>
            <a:r>
              <a:rPr lang="es-ES" dirty="0" smtClean="0"/>
              <a:t>. Los conjuntos no mantienen el orden ni contienen elementos duplicados.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ctr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CONJUNTO = set([(lista |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tupla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)*])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s-ES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2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Elementos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</a:t>
            </a:r>
            <a:r>
              <a:rPr lang="es-ES" b="1" dirty="0" smtClean="0"/>
              <a:t>istas </a:t>
            </a:r>
            <a:r>
              <a:rPr lang="es-ES" b="1" dirty="0"/>
              <a:t>por </a:t>
            </a:r>
            <a:r>
              <a:rPr lang="es-ES" b="1" dirty="0" smtClean="0"/>
              <a:t>comprensión:</a:t>
            </a:r>
          </a:p>
          <a:p>
            <a:pPr marL="0" indent="0" algn="just">
              <a:buNone/>
            </a:pPr>
            <a:r>
              <a:rPr lang="es-ES" dirty="0" smtClean="0"/>
              <a:t>Acumulan </a:t>
            </a:r>
            <a:r>
              <a:rPr lang="es-ES" dirty="0"/>
              <a:t>en una lista los valores generados por expresiones generadoras. La sintaxis de una lista por compresión </a:t>
            </a:r>
            <a:r>
              <a:rPr lang="es-ES" dirty="0" smtClean="0"/>
              <a:t>es:</a:t>
            </a:r>
            <a:endParaRPr lang="es-ES" dirty="0"/>
          </a:p>
          <a:p>
            <a:endParaRPr lang="es-ES" dirty="0"/>
          </a:p>
          <a:p>
            <a:pPr marL="0" indent="0" algn="ctr"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expresión de los elementos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expresión generadora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05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Las funciones definen mediante la palabra clave </a:t>
            </a:r>
            <a:r>
              <a:rPr lang="es-ES" sz="2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dirty="0" smtClean="0"/>
              <a:t>, seguida del nombre de la función y sus </a:t>
            </a:r>
            <a:r>
              <a:rPr lang="es-ES" dirty="0" err="1" smtClean="0"/>
              <a:t>parámentros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Otra forma de escribir funciones es mediante la palabra clave </a:t>
            </a:r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s-ES" dirty="0" smtClean="0"/>
              <a:t> (como en LISP).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valor devuelto será el que indique la instrucción </a:t>
            </a:r>
            <a:r>
              <a:rPr lang="es-ES" sz="28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6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Las clases se definen mediante la palabra clave 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dirty="0" smtClean="0"/>
              <a:t>, seguida del nombre la clase y, si hereda de otra clase, el nombre de esta.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De forma parecida a otros lenguajes de programación donde existen restricciones de  acceso a una variable o método, en </a:t>
            </a:r>
            <a:r>
              <a:rPr lang="es-ES" dirty="0" err="1" smtClean="0"/>
              <a:t>Python</a:t>
            </a:r>
            <a:r>
              <a:rPr lang="es-ES" dirty="0" smtClean="0"/>
              <a:t> se utilizan las barras bajas «__» antes del nombre para indicar la privacidad (funciones) y la palabra reservada </a:t>
            </a:r>
            <a:r>
              <a:rPr lang="es-ES" dirty="0" err="1" smtClean="0"/>
              <a:t>self</a:t>
            </a:r>
            <a:r>
              <a:rPr lang="es-ES" dirty="0" smtClean="0"/>
              <a:t> (propiedades).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22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Existen muchas propiedades que se pueden agregar al lenguaje importando módulos, que son "</a:t>
            </a:r>
            <a:r>
              <a:rPr lang="es-ES" dirty="0" err="1"/>
              <a:t>minicódigos</a:t>
            </a:r>
            <a:r>
              <a:rPr lang="es-ES" dirty="0"/>
              <a:t>" (la mayoría escritos también en </a:t>
            </a:r>
            <a:r>
              <a:rPr lang="es-ES" dirty="0" err="1"/>
              <a:t>Python</a:t>
            </a:r>
            <a:r>
              <a:rPr lang="es-ES" dirty="0"/>
              <a:t>) que proveen de ciertas funciones y clases para realizar determinadas </a:t>
            </a:r>
            <a:r>
              <a:rPr lang="es-ES" dirty="0" smtClean="0"/>
              <a:t>tareas.</a:t>
            </a:r>
          </a:p>
          <a:p>
            <a:pPr lvl="1" algn="just"/>
            <a:r>
              <a:rPr lang="es-ES" dirty="0" err="1" smtClean="0"/>
              <a:t>Import</a:t>
            </a:r>
            <a:r>
              <a:rPr lang="es-ES" dirty="0" smtClean="0"/>
              <a:t> os (os.name)</a:t>
            </a:r>
          </a:p>
          <a:p>
            <a:pPr lvl="1" algn="just"/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tkInter</a:t>
            </a:r>
            <a:endParaRPr lang="es-ES" dirty="0" smtClean="0"/>
          </a:p>
          <a:p>
            <a:pPr lvl="1" algn="just"/>
            <a:r>
              <a:rPr lang="es-ES" dirty="0" err="1" smtClean="0"/>
              <a:t>Import</a:t>
            </a:r>
            <a:r>
              <a:rPr lang="es-ES" dirty="0" smtClean="0"/>
              <a:t> time (</a:t>
            </a:r>
            <a:r>
              <a:rPr lang="es-ES" dirty="0" err="1" smtClean="0"/>
              <a:t>time.strftime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9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4063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err="1" smtClean="0"/>
              <a:t>Core</a:t>
            </a:r>
            <a:r>
              <a:rPr lang="es-ES" sz="6000" dirty="0" smtClean="0"/>
              <a:t> y </a:t>
            </a:r>
            <a:r>
              <a:rPr lang="es-ES" sz="6000" dirty="0" err="1" smtClean="0"/>
              <a:t>Highgui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71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sz="6000" dirty="0" err="1" smtClean="0"/>
              <a:t>Python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7035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Structures</a:t>
            </a:r>
            <a:endParaRPr lang="es-ES" dirty="0" smtClean="0"/>
          </a:p>
          <a:p>
            <a:r>
              <a:rPr lang="es-ES" dirty="0" err="1" smtClean="0"/>
              <a:t>Operations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 smtClean="0"/>
          </a:p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Structures</a:t>
            </a:r>
            <a:endParaRPr lang="es-ES" dirty="0" smtClean="0"/>
          </a:p>
          <a:p>
            <a:r>
              <a:rPr lang="es-ES" dirty="0" err="1" smtClean="0"/>
              <a:t>Drawing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endParaRPr lang="es-ES" dirty="0" smtClean="0"/>
          </a:p>
          <a:p>
            <a:r>
              <a:rPr lang="es-ES" dirty="0" smtClean="0"/>
              <a:t>XML/YAML </a:t>
            </a:r>
            <a:r>
              <a:rPr lang="es-ES" dirty="0" err="1" smtClean="0"/>
              <a:t>Persistence</a:t>
            </a:r>
            <a:endParaRPr lang="es-ES" dirty="0" smtClean="0"/>
          </a:p>
          <a:p>
            <a:r>
              <a:rPr lang="es-ES" dirty="0" err="1" smtClean="0"/>
              <a:t>Clustering</a:t>
            </a:r>
            <a:endParaRPr lang="es-ES" dirty="0" smtClean="0"/>
          </a:p>
          <a:p>
            <a:r>
              <a:rPr lang="es-ES" dirty="0" err="1" smtClean="0"/>
              <a:t>Utility</a:t>
            </a:r>
            <a:r>
              <a:rPr lang="es-ES" dirty="0" smtClean="0"/>
              <a:t> and </a:t>
            </a:r>
            <a:r>
              <a:rPr lang="es-ES" dirty="0" err="1"/>
              <a:t>S</a:t>
            </a:r>
            <a:r>
              <a:rPr lang="es-ES" dirty="0" err="1" smtClean="0"/>
              <a:t>ystem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and Macros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52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Structures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CvPoint</a:t>
            </a:r>
            <a:r>
              <a:rPr lang="es-ES" dirty="0" smtClean="0"/>
              <a:t> y variantes</a:t>
            </a:r>
          </a:p>
          <a:p>
            <a:pPr lvl="1"/>
            <a:r>
              <a:rPr lang="es-ES" sz="2400" dirty="0" err="1" smtClean="0"/>
              <a:t>CvPoint</a:t>
            </a:r>
            <a:r>
              <a:rPr lang="es-ES" sz="2400" dirty="0" smtClean="0"/>
              <a:t> 2D32f, CvPoint3D32f, CvPoint2D64f, CvPoint3D64f</a:t>
            </a:r>
          </a:p>
          <a:p>
            <a:r>
              <a:rPr lang="es-ES" dirty="0" err="1" smtClean="0"/>
              <a:t>CvSize</a:t>
            </a:r>
            <a:endParaRPr lang="es-ES" dirty="0" smtClean="0"/>
          </a:p>
          <a:p>
            <a:r>
              <a:rPr lang="es-ES" dirty="0" err="1" smtClean="0"/>
              <a:t>CvRect</a:t>
            </a:r>
            <a:endParaRPr lang="es-ES" dirty="0" smtClean="0"/>
          </a:p>
          <a:p>
            <a:r>
              <a:rPr lang="es-ES" dirty="0" err="1" smtClean="0"/>
              <a:t>CvScalar</a:t>
            </a:r>
            <a:endParaRPr lang="es-ES" dirty="0" smtClean="0"/>
          </a:p>
          <a:p>
            <a:r>
              <a:rPr lang="es-ES" dirty="0" err="1" smtClean="0"/>
              <a:t>CvArr</a:t>
            </a:r>
            <a:r>
              <a:rPr lang="es-ES" dirty="0" smtClean="0"/>
              <a:t>, </a:t>
            </a:r>
            <a:r>
              <a:rPr lang="es-ES" dirty="0" err="1" smtClean="0"/>
              <a:t>CvMat</a:t>
            </a:r>
            <a:r>
              <a:rPr lang="es-ES" dirty="0" smtClean="0"/>
              <a:t>, </a:t>
            </a:r>
            <a:r>
              <a:rPr lang="es-ES" dirty="0" err="1" smtClean="0"/>
              <a:t>IplImage</a:t>
            </a:r>
            <a:endParaRPr lang="es-ES" dirty="0" smtClean="0"/>
          </a:p>
          <a:p>
            <a:r>
              <a:rPr lang="es-ES" dirty="0" err="1" smtClean="0"/>
              <a:t>CvTermCriteria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881" y="2714108"/>
            <a:ext cx="2195673" cy="34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Operations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Operaciones aritméticas (</a:t>
            </a:r>
            <a:r>
              <a:rPr lang="es-ES" dirty="0" err="1"/>
              <a:t>Add</a:t>
            </a:r>
            <a:r>
              <a:rPr lang="es-ES" dirty="0"/>
              <a:t>, Sub, </a:t>
            </a:r>
            <a:r>
              <a:rPr lang="es-ES" dirty="0" err="1"/>
              <a:t>Mul</a:t>
            </a:r>
            <a:r>
              <a:rPr lang="es-ES" dirty="0"/>
              <a:t>, </a:t>
            </a:r>
            <a:r>
              <a:rPr lang="es-ES" dirty="0" err="1" smtClean="0"/>
              <a:t>Div</a:t>
            </a:r>
            <a:r>
              <a:rPr lang="es-ES" dirty="0" smtClean="0"/>
              <a:t>, </a:t>
            </a:r>
            <a:r>
              <a:rPr lang="es-ES" dirty="0" err="1" smtClean="0"/>
              <a:t>Pow</a:t>
            </a:r>
            <a:r>
              <a:rPr lang="es-ES" dirty="0" smtClean="0"/>
              <a:t>, </a:t>
            </a:r>
            <a:r>
              <a:rPr lang="es-ES" dirty="0" err="1" smtClean="0"/>
              <a:t>Sqrt</a:t>
            </a:r>
            <a:r>
              <a:rPr lang="es-ES" dirty="0" smtClean="0"/>
              <a:t>…</a:t>
            </a:r>
            <a:r>
              <a:rPr lang="es-ES" dirty="0"/>
              <a:t>)</a:t>
            </a:r>
          </a:p>
          <a:p>
            <a:r>
              <a:rPr lang="es-ES" dirty="0"/>
              <a:t>Operaciones lógicas (</a:t>
            </a:r>
            <a:r>
              <a:rPr lang="es-ES" dirty="0" err="1"/>
              <a:t>Not</a:t>
            </a:r>
            <a:r>
              <a:rPr lang="es-ES" dirty="0"/>
              <a:t>, And, </a:t>
            </a:r>
            <a:r>
              <a:rPr lang="es-ES" dirty="0" err="1"/>
              <a:t>Or</a:t>
            </a:r>
            <a:r>
              <a:rPr lang="es-ES" dirty="0"/>
              <a:t>, </a:t>
            </a:r>
            <a:r>
              <a:rPr lang="es-ES" dirty="0" err="1"/>
              <a:t>Xor</a:t>
            </a:r>
            <a:r>
              <a:rPr lang="es-ES" dirty="0"/>
              <a:t>…)</a:t>
            </a:r>
          </a:p>
          <a:p>
            <a:r>
              <a:rPr lang="es-ES" dirty="0" smtClean="0"/>
              <a:t>Operaciones de transformación</a:t>
            </a:r>
          </a:p>
          <a:p>
            <a:pPr lvl="1"/>
            <a:r>
              <a:rPr lang="es-ES" dirty="0" smtClean="0"/>
              <a:t>Lineales (</a:t>
            </a:r>
            <a:r>
              <a:rPr lang="es-ES" dirty="0" err="1" smtClean="0"/>
              <a:t>ConvertScale</a:t>
            </a:r>
            <a:r>
              <a:rPr lang="es-ES" dirty="0" smtClean="0"/>
              <a:t>, </a:t>
            </a:r>
            <a:r>
              <a:rPr lang="es-ES" dirty="0" err="1" smtClean="0"/>
              <a:t>ConvertScaleAbs</a:t>
            </a:r>
            <a:r>
              <a:rPr lang="es-ES" dirty="0" smtClean="0"/>
              <a:t>…)</a:t>
            </a:r>
          </a:p>
          <a:p>
            <a:pPr lvl="1"/>
            <a:r>
              <a:rPr lang="es-ES" dirty="0" smtClean="0"/>
              <a:t>No Lineales (</a:t>
            </a:r>
            <a:r>
              <a:rPr lang="es-ES" dirty="0" err="1" smtClean="0"/>
              <a:t>PerspectiveTransform</a:t>
            </a:r>
            <a:r>
              <a:rPr lang="es-ES" dirty="0" smtClean="0"/>
              <a:t>, DCT, DFT…)</a:t>
            </a:r>
            <a:endParaRPr lang="es-ES" dirty="0"/>
          </a:p>
          <a:p>
            <a:r>
              <a:rPr lang="es-ES" dirty="0" smtClean="0"/>
              <a:t>Otras:</a:t>
            </a:r>
          </a:p>
          <a:p>
            <a:pPr lvl="1"/>
            <a:r>
              <a:rPr lang="es-ES" dirty="0" err="1" smtClean="0"/>
              <a:t>EigenVV</a:t>
            </a:r>
            <a:r>
              <a:rPr lang="es-ES" dirty="0" smtClean="0"/>
              <a:t>, LUT, </a:t>
            </a:r>
            <a:r>
              <a:rPr lang="es-ES" dirty="0" err="1" smtClean="0"/>
              <a:t>Flip</a:t>
            </a:r>
            <a:r>
              <a:rPr lang="es-ES" dirty="0" smtClean="0"/>
              <a:t>, </a:t>
            </a:r>
            <a:r>
              <a:rPr lang="es-ES" dirty="0" err="1" smtClean="0"/>
              <a:t>Inv</a:t>
            </a:r>
            <a:r>
              <a:rPr lang="es-ES" dirty="0" smtClean="0"/>
              <a:t>, Round, </a:t>
            </a:r>
            <a:r>
              <a:rPr lang="es-ES" dirty="0" err="1" smtClean="0"/>
              <a:t>SolveCubic</a:t>
            </a:r>
            <a:r>
              <a:rPr lang="es-ES" dirty="0" smtClean="0"/>
              <a:t>, Split…</a:t>
            </a:r>
          </a:p>
        </p:txBody>
      </p:sp>
    </p:spTree>
    <p:extLst>
      <p:ext uri="{BB962C8B-B14F-4D97-AF65-F5344CB8AC3E}">
        <p14:creationId xmlns:p14="http://schemas.microsoft.com/office/powerpoint/2010/main" val="29539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Operations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/>
              <a:t>A</a:t>
            </a:r>
            <a:r>
              <a:rPr lang="es-ES" smtClean="0"/>
              <a:t>rrays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rcRect l="-11932" r="-11932"/>
          <a:stretch>
            <a:fillRect/>
          </a:stretch>
        </p:blipFill>
        <p:spPr>
          <a:xfrm>
            <a:off x="457200" y="1591427"/>
            <a:ext cx="7979771" cy="4390062"/>
          </a:xfrm>
        </p:spPr>
      </p:pic>
    </p:spTree>
    <p:extLst>
      <p:ext uri="{BB962C8B-B14F-4D97-AF65-F5344CB8AC3E}">
        <p14:creationId xmlns:p14="http://schemas.microsoft.com/office/powerpoint/2010/main" val="10392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Structures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CvMemStorage</a:t>
            </a:r>
            <a:endParaRPr lang="es-ES" dirty="0" smtClean="0"/>
          </a:p>
          <a:p>
            <a:r>
              <a:rPr lang="es-ES" dirty="0" err="1" smtClean="0"/>
              <a:t>CvSeq</a:t>
            </a:r>
            <a:endParaRPr lang="es-ES" dirty="0" smtClean="0"/>
          </a:p>
          <a:p>
            <a:r>
              <a:rPr lang="es-ES" dirty="0" err="1" smtClean="0"/>
              <a:t>CvSet</a:t>
            </a:r>
            <a:endParaRPr lang="es-ES" dirty="0" smtClean="0"/>
          </a:p>
          <a:p>
            <a:r>
              <a:rPr lang="es-ES" dirty="0" err="1" smtClean="0"/>
              <a:t>CloneSeq</a:t>
            </a:r>
            <a:endParaRPr lang="es-ES" dirty="0" smtClean="0"/>
          </a:p>
          <a:p>
            <a:r>
              <a:rPr lang="es-ES" dirty="0" err="1" smtClean="0"/>
              <a:t>CreateMemStorage</a:t>
            </a:r>
            <a:endParaRPr lang="es-ES" dirty="0" smtClean="0"/>
          </a:p>
          <a:p>
            <a:r>
              <a:rPr lang="es-ES" dirty="0" err="1" smtClean="0"/>
              <a:t>SeqInvert</a:t>
            </a:r>
            <a:endParaRPr lang="es-ES" dirty="0" smtClean="0"/>
          </a:p>
          <a:p>
            <a:r>
              <a:rPr lang="es-ES" dirty="0" err="1" smtClean="0"/>
              <a:t>SeqRemove</a:t>
            </a:r>
            <a:endParaRPr lang="es-ES" dirty="0" smtClean="0"/>
          </a:p>
          <a:p>
            <a:r>
              <a:rPr lang="es-ES" dirty="0" err="1" smtClean="0"/>
              <a:t>SeqRemoveSlice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1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Drawing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Dibujado geométrico:</a:t>
            </a:r>
          </a:p>
          <a:p>
            <a:pPr lvl="1"/>
            <a:r>
              <a:rPr lang="es-ES" dirty="0" err="1" smtClean="0"/>
              <a:t>Circle</a:t>
            </a:r>
            <a:r>
              <a:rPr lang="es-ES" dirty="0" smtClean="0"/>
              <a:t>, </a:t>
            </a:r>
            <a:r>
              <a:rPr lang="es-ES" dirty="0" err="1" smtClean="0"/>
              <a:t>Ellipse</a:t>
            </a:r>
            <a:r>
              <a:rPr lang="es-ES" dirty="0" smtClean="0"/>
              <a:t>, Line, </a:t>
            </a:r>
            <a:r>
              <a:rPr lang="es-ES" dirty="0" err="1" smtClean="0"/>
              <a:t>PolyLine</a:t>
            </a:r>
            <a:r>
              <a:rPr lang="es-ES" dirty="0" smtClean="0"/>
              <a:t>, </a:t>
            </a:r>
            <a:r>
              <a:rPr lang="es-ES" dirty="0" err="1" smtClean="0"/>
              <a:t>Rectangle</a:t>
            </a:r>
            <a:endParaRPr lang="es-ES" dirty="0" smtClean="0"/>
          </a:p>
          <a:p>
            <a:r>
              <a:rPr lang="es-ES" dirty="0" smtClean="0"/>
              <a:t>Texto:</a:t>
            </a:r>
          </a:p>
          <a:p>
            <a:pPr lvl="1"/>
            <a:r>
              <a:rPr lang="es-ES" dirty="0" err="1" smtClean="0"/>
              <a:t>InitFont</a:t>
            </a:r>
            <a:r>
              <a:rPr lang="es-ES" dirty="0" smtClean="0"/>
              <a:t>, </a:t>
            </a:r>
            <a:r>
              <a:rPr lang="es-ES" dirty="0" err="1" smtClean="0"/>
              <a:t>PutText</a:t>
            </a:r>
            <a:r>
              <a:rPr lang="es-ES" dirty="0" smtClean="0"/>
              <a:t>, </a:t>
            </a:r>
            <a:r>
              <a:rPr lang="es-ES" dirty="0" err="1" smtClean="0"/>
              <a:t>GetTextSize</a:t>
            </a:r>
            <a:r>
              <a:rPr lang="es-ES" dirty="0" smtClean="0"/>
              <a:t>…</a:t>
            </a:r>
          </a:p>
          <a:p>
            <a:r>
              <a:rPr lang="es-ES" dirty="0" smtClean="0"/>
              <a:t>Funciones complejas:</a:t>
            </a:r>
          </a:p>
          <a:p>
            <a:pPr lvl="1"/>
            <a:r>
              <a:rPr lang="es-ES" dirty="0" err="1" smtClean="0"/>
              <a:t>DrawContours</a:t>
            </a:r>
            <a:r>
              <a:rPr lang="es-ES" dirty="0" smtClean="0"/>
              <a:t>, </a:t>
            </a:r>
            <a:r>
              <a:rPr lang="es-ES" dirty="0" err="1" smtClean="0"/>
              <a:t>FillConvexPoly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7" y="2886710"/>
            <a:ext cx="2124838" cy="17114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05" y="4948648"/>
            <a:ext cx="2076260" cy="13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XML/YAML </a:t>
            </a:r>
            <a:r>
              <a:rPr lang="es-ES" dirty="0" err="1" smtClean="0"/>
              <a:t>Persistence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Útil para guardar/cargar archivos de configuración en/desde ficheros XML/YAML.</a:t>
            </a:r>
          </a:p>
          <a:p>
            <a:pPr lvl="1"/>
            <a:r>
              <a:rPr lang="es-ES" dirty="0" smtClean="0"/>
              <a:t>Load</a:t>
            </a:r>
          </a:p>
          <a:p>
            <a:pPr lvl="1"/>
            <a:r>
              <a:rPr lang="es-ES" dirty="0" err="1" smtClean="0"/>
              <a:t>Save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48" y="2832349"/>
            <a:ext cx="6421785" cy="13003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11" y="4132715"/>
            <a:ext cx="2838955" cy="21421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99" y="4132715"/>
            <a:ext cx="2738967" cy="20744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108" y="4132715"/>
            <a:ext cx="2823425" cy="21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Kmeans</a:t>
            </a:r>
            <a:r>
              <a:rPr lang="es-ES" dirty="0" smtClean="0"/>
              <a:t> 2</a:t>
            </a:r>
          </a:p>
          <a:p>
            <a:pPr lvl="1"/>
            <a:r>
              <a:rPr lang="es-ES" dirty="0" smtClean="0"/>
              <a:t>Función que implementa un algoritmo k-</a:t>
            </a:r>
            <a:r>
              <a:rPr lang="es-ES" dirty="0" err="1" smtClean="0"/>
              <a:t>means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96" y="3752373"/>
            <a:ext cx="2909172" cy="21818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4" y="3786065"/>
            <a:ext cx="2864249" cy="2148187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3380373" y="4167974"/>
            <a:ext cx="2396667" cy="822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bliqueTopLef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9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Highgui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Módulo de interfaces gráficas de usuario y componentes multimedia.</a:t>
            </a:r>
          </a:p>
          <a:p>
            <a:r>
              <a:rPr lang="es-ES" dirty="0" smtClean="0"/>
              <a:t>Compatible en el uso con </a:t>
            </a:r>
            <a:r>
              <a:rPr lang="es-ES" dirty="0" err="1" smtClean="0"/>
              <a:t>frameworks</a:t>
            </a:r>
            <a:r>
              <a:rPr lang="es-ES" dirty="0" smtClean="0"/>
              <a:t> más complejos de interfaces gráficas.</a:t>
            </a:r>
          </a:p>
          <a:p>
            <a:r>
              <a:rPr lang="es-ES" dirty="0" smtClean="0"/>
              <a:t>Se compone de dos </a:t>
            </a:r>
            <a:r>
              <a:rPr lang="es-ES" dirty="0" err="1" smtClean="0"/>
              <a:t>submódulos</a:t>
            </a:r>
            <a:r>
              <a:rPr lang="es-ES" dirty="0" smtClean="0"/>
              <a:t> principales:</a:t>
            </a:r>
          </a:p>
          <a:p>
            <a:endParaRPr lang="es-ES" dirty="0" smtClean="0"/>
          </a:p>
          <a:p>
            <a:pPr lvl="1"/>
            <a:r>
              <a:rPr lang="es-ES" dirty="0" err="1" smtClean="0"/>
              <a:t>User</a:t>
            </a:r>
            <a:r>
              <a:rPr lang="es-ES" dirty="0" smtClean="0"/>
              <a:t> Interface</a:t>
            </a:r>
          </a:p>
          <a:p>
            <a:endParaRPr lang="es-ES" dirty="0"/>
          </a:p>
          <a:p>
            <a:pPr lvl="1"/>
            <a:r>
              <a:rPr lang="es-ES" dirty="0" smtClean="0"/>
              <a:t>Reading and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and Video</a:t>
            </a:r>
            <a:endParaRPr lang="es-ES" dirty="0"/>
          </a:p>
          <a:p>
            <a:pPr marL="85725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1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Interface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s-ES" dirty="0" err="1" smtClean="0"/>
              <a:t>CreateTrackbar</a:t>
            </a:r>
            <a:r>
              <a:rPr lang="es-ES" dirty="0" smtClean="0"/>
              <a:t>, </a:t>
            </a:r>
            <a:r>
              <a:rPr lang="es-ES" dirty="0" err="1" smtClean="0"/>
              <a:t>GetTrackbarPos</a:t>
            </a:r>
            <a:r>
              <a:rPr lang="es-ES" dirty="0" smtClean="0"/>
              <a:t>, </a:t>
            </a:r>
            <a:r>
              <a:rPr lang="es-ES" dirty="0" err="1" smtClean="0"/>
              <a:t>SetTrackbarPos</a:t>
            </a:r>
            <a:endParaRPr lang="es-ES" dirty="0" smtClean="0"/>
          </a:p>
          <a:p>
            <a:pPr marL="400050"/>
            <a:r>
              <a:rPr lang="es-ES" dirty="0" err="1" smtClean="0"/>
              <a:t>DestroyWindow</a:t>
            </a:r>
            <a:r>
              <a:rPr lang="es-ES" dirty="0" smtClean="0"/>
              <a:t>, </a:t>
            </a:r>
            <a:r>
              <a:rPr lang="es-ES" dirty="0" err="1" smtClean="0"/>
              <a:t>DestroyAllWindows</a:t>
            </a:r>
            <a:endParaRPr lang="es-ES" dirty="0" smtClean="0"/>
          </a:p>
          <a:p>
            <a:pPr marL="400050"/>
            <a:r>
              <a:rPr lang="es-ES" dirty="0" err="1" smtClean="0"/>
              <a:t>NamedWindow</a:t>
            </a:r>
            <a:r>
              <a:rPr lang="es-ES" dirty="0" smtClean="0"/>
              <a:t>, </a:t>
            </a:r>
            <a:r>
              <a:rPr lang="es-ES" dirty="0" err="1" smtClean="0"/>
              <a:t>MoveWindow</a:t>
            </a:r>
            <a:r>
              <a:rPr lang="es-ES" dirty="0" smtClean="0"/>
              <a:t>, </a:t>
            </a:r>
            <a:r>
              <a:rPr lang="es-ES" dirty="0" err="1" smtClean="0"/>
              <a:t>ResizeWindow</a:t>
            </a:r>
            <a:endParaRPr lang="es-ES" dirty="0" smtClean="0"/>
          </a:p>
          <a:p>
            <a:pPr marL="400050"/>
            <a:r>
              <a:rPr lang="es-ES" dirty="0" err="1" smtClean="0"/>
              <a:t>SetMouseCallback</a:t>
            </a:r>
            <a:endParaRPr lang="es-ES" dirty="0" smtClean="0"/>
          </a:p>
          <a:p>
            <a:pPr marL="400050"/>
            <a:r>
              <a:rPr lang="es-ES" dirty="0" err="1" smtClean="0"/>
              <a:t>ShowImage</a:t>
            </a:r>
            <a:endParaRPr lang="es-ES" dirty="0" smtClean="0"/>
          </a:p>
          <a:p>
            <a:pPr marL="400050"/>
            <a:r>
              <a:rPr lang="es-ES" dirty="0" err="1" smtClean="0"/>
              <a:t>WaitKey</a:t>
            </a:r>
            <a:endParaRPr lang="es-ES" dirty="0" smtClean="0"/>
          </a:p>
          <a:p>
            <a:pPr marL="57150" indent="0">
              <a:buNone/>
            </a:pPr>
            <a:endParaRPr lang="es-ES" dirty="0" smtClean="0"/>
          </a:p>
          <a:p>
            <a:pPr marL="5715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77" y="3935468"/>
            <a:ext cx="3423901" cy="24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8873"/>
          </a:xfrm>
        </p:spPr>
        <p:txBody>
          <a:bodyPr/>
          <a:lstStyle/>
          <a:p>
            <a:pPr algn="just"/>
            <a:r>
              <a:rPr lang="es-ES" dirty="0" smtClean="0"/>
              <a:t>Lenguaje de programación de alto nivel.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Surge a finales de los años 80 (Guido Van </a:t>
            </a:r>
            <a:r>
              <a:rPr lang="es-ES" dirty="0" err="1" smtClean="0"/>
              <a:t>Rossum</a:t>
            </a:r>
            <a:r>
              <a:rPr lang="es-ES" dirty="0" smtClean="0"/>
              <a:t>) como sucesor del lenguaje ABC.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04" y="4632578"/>
            <a:ext cx="2547596" cy="182881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57200" y="4614729"/>
            <a:ext cx="53112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sz="3200" dirty="0"/>
              <a:t>Su nombre proviene de la afición de su creador por los ‘</a:t>
            </a:r>
            <a:r>
              <a:rPr lang="es-ES" sz="3200" dirty="0" err="1"/>
              <a:t>Monthy</a:t>
            </a:r>
            <a:r>
              <a:rPr lang="es-ES" sz="3200" dirty="0"/>
              <a:t> </a:t>
            </a:r>
            <a:r>
              <a:rPr lang="es-ES" sz="3200" dirty="0" err="1"/>
              <a:t>Python</a:t>
            </a:r>
            <a:r>
              <a:rPr lang="es-ES" sz="3200" dirty="0" smtClean="0"/>
              <a:t>’.</a:t>
            </a:r>
            <a:endParaRPr lang="es-ES" sz="3200" dirty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7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Reading and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and Video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LoadImage</a:t>
            </a:r>
            <a:r>
              <a:rPr lang="es-ES" dirty="0" smtClean="0"/>
              <a:t>, </a:t>
            </a:r>
            <a:r>
              <a:rPr lang="es-ES" dirty="0" err="1" smtClean="0"/>
              <a:t>LoadImageM</a:t>
            </a:r>
            <a:r>
              <a:rPr lang="es-ES" dirty="0" smtClean="0"/>
              <a:t>, </a:t>
            </a:r>
            <a:r>
              <a:rPr lang="es-ES" dirty="0" err="1" smtClean="0"/>
              <a:t>SaveImage</a:t>
            </a:r>
            <a:endParaRPr lang="es-ES" dirty="0" smtClean="0"/>
          </a:p>
          <a:p>
            <a:r>
              <a:rPr lang="es-ES" dirty="0" err="1" smtClean="0"/>
              <a:t>CvCapture</a:t>
            </a:r>
            <a:r>
              <a:rPr lang="es-ES" dirty="0" smtClean="0"/>
              <a:t>, </a:t>
            </a:r>
            <a:r>
              <a:rPr lang="es-ES" dirty="0" err="1" smtClean="0"/>
              <a:t>CaptureFromCAM</a:t>
            </a:r>
            <a:r>
              <a:rPr lang="es-ES" dirty="0" smtClean="0"/>
              <a:t>, </a:t>
            </a:r>
            <a:r>
              <a:rPr lang="es-ES" dirty="0" err="1" smtClean="0"/>
              <a:t>CaptureFromFile</a:t>
            </a:r>
            <a:r>
              <a:rPr lang="es-ES" dirty="0" smtClean="0"/>
              <a:t>, </a:t>
            </a:r>
            <a:r>
              <a:rPr lang="es-ES" dirty="0" err="1" smtClean="0"/>
              <a:t>GetCaptureProperty</a:t>
            </a:r>
            <a:r>
              <a:rPr lang="es-ES" dirty="0" smtClean="0"/>
              <a:t>, </a:t>
            </a:r>
            <a:r>
              <a:rPr lang="es-ES" dirty="0" err="1" smtClean="0"/>
              <a:t>SetCaptureProperty</a:t>
            </a:r>
            <a:endParaRPr lang="es-ES" dirty="0" smtClean="0"/>
          </a:p>
          <a:p>
            <a:r>
              <a:rPr lang="es-ES" dirty="0" err="1" smtClean="0"/>
              <a:t>GrabFrame</a:t>
            </a:r>
            <a:r>
              <a:rPr lang="es-ES" dirty="0" smtClean="0"/>
              <a:t>, </a:t>
            </a:r>
            <a:r>
              <a:rPr lang="es-ES" dirty="0" err="1" smtClean="0"/>
              <a:t>RetrieveFrame</a:t>
            </a:r>
            <a:r>
              <a:rPr lang="es-ES" dirty="0" smtClean="0"/>
              <a:t>, </a:t>
            </a:r>
            <a:r>
              <a:rPr lang="es-ES" dirty="0" err="1" smtClean="0"/>
              <a:t>QueryFrame</a:t>
            </a:r>
            <a:endParaRPr lang="es-ES" dirty="0" smtClean="0"/>
          </a:p>
          <a:p>
            <a:r>
              <a:rPr lang="es-ES" dirty="0" err="1" smtClean="0"/>
              <a:t>CreateVideoWriter</a:t>
            </a:r>
            <a:r>
              <a:rPr lang="es-ES" dirty="0" smtClean="0"/>
              <a:t>, </a:t>
            </a:r>
            <a:r>
              <a:rPr lang="es-ES" dirty="0" err="1" smtClean="0"/>
              <a:t>WriteFrame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46" y="5045554"/>
            <a:ext cx="5395363" cy="15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Reading and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and Video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-74011" b="-74011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169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Reading and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and Video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l="-10427" r="-10427"/>
          <a:stretch>
            <a:fillRect/>
          </a:stretch>
        </p:blipFill>
        <p:spPr>
          <a:xfrm>
            <a:off x="3762103" y="2146204"/>
            <a:ext cx="5089821" cy="352827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8" y="2146204"/>
            <a:ext cx="3725985" cy="37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4063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err="1" smtClean="0"/>
              <a:t>Image</a:t>
            </a:r>
            <a:r>
              <a:rPr lang="es-ES" sz="6000" dirty="0" smtClean="0"/>
              <a:t> </a:t>
            </a:r>
            <a:r>
              <a:rPr lang="es-ES" sz="6000" dirty="0" err="1" smtClean="0"/>
              <a:t>Processing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71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Histograms</a:t>
            </a:r>
            <a:endParaRPr lang="es-ES" dirty="0" smtClean="0"/>
          </a:p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Filtering</a:t>
            </a:r>
            <a:endParaRPr lang="es-ES" dirty="0" smtClean="0"/>
          </a:p>
          <a:p>
            <a:r>
              <a:rPr lang="es-ES" dirty="0" err="1" smtClean="0"/>
              <a:t>Geometric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Transformations</a:t>
            </a:r>
            <a:endParaRPr lang="es-ES" dirty="0" smtClean="0"/>
          </a:p>
          <a:p>
            <a:r>
              <a:rPr lang="es-ES" dirty="0" err="1" smtClean="0"/>
              <a:t>Miscellaneous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Transformations</a:t>
            </a:r>
            <a:endParaRPr lang="es-ES" dirty="0" smtClean="0"/>
          </a:p>
          <a:p>
            <a:r>
              <a:rPr lang="es-ES" dirty="0" err="1" smtClean="0"/>
              <a:t>Structural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and </a:t>
            </a:r>
            <a:r>
              <a:rPr lang="es-ES" dirty="0" err="1" smtClean="0"/>
              <a:t>Shape</a:t>
            </a:r>
            <a:r>
              <a:rPr lang="es-ES" dirty="0" smtClean="0"/>
              <a:t> </a:t>
            </a:r>
            <a:r>
              <a:rPr lang="es-ES" dirty="0" err="1" smtClean="0"/>
              <a:t>Descriptors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 smtClean="0"/>
          </a:p>
          <a:p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7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Histograms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00200"/>
            <a:ext cx="4902673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Cálculo del histograma</a:t>
            </a:r>
          </a:p>
          <a:p>
            <a:r>
              <a:rPr lang="es-ES" dirty="0" smtClean="0"/>
              <a:t>Comparación de histogramas</a:t>
            </a:r>
          </a:p>
          <a:p>
            <a:r>
              <a:rPr lang="es-ES" dirty="0" smtClean="0"/>
              <a:t>Mínimos y máximos del histograma</a:t>
            </a:r>
          </a:p>
          <a:p>
            <a:r>
              <a:rPr lang="es-ES" dirty="0" err="1" smtClean="0"/>
              <a:t>Umbralización</a:t>
            </a:r>
            <a:r>
              <a:rPr lang="es-ES" dirty="0" smtClean="0"/>
              <a:t> del histograma</a:t>
            </a:r>
          </a:p>
          <a:p>
            <a:r>
              <a:rPr lang="es-ES" dirty="0" smtClean="0"/>
              <a:t>…</a:t>
            </a:r>
          </a:p>
        </p:txBody>
      </p:sp>
      <p:pic>
        <p:nvPicPr>
          <p:cNvPr id="4" name="Imagen 3" descr="SunHistac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72" y="2701962"/>
            <a:ext cx="3315146" cy="17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Filtering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97243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Incluye funciones y clases para aplicar filtros lineales y no lineales</a:t>
            </a:r>
          </a:p>
          <a:p>
            <a:r>
              <a:rPr lang="es-ES" dirty="0" smtClean="0"/>
              <a:t>Filtros de </a:t>
            </a:r>
            <a:r>
              <a:rPr lang="es-ES" dirty="0" err="1" smtClean="0"/>
              <a:t>convolución</a:t>
            </a:r>
            <a:r>
              <a:rPr lang="es-ES" dirty="0" smtClean="0"/>
              <a:t> 2D</a:t>
            </a:r>
          </a:p>
          <a:p>
            <a:pPr lvl="1"/>
            <a:r>
              <a:rPr lang="es-ES" dirty="0" smtClean="0"/>
              <a:t>Paso alta/baja (Laplace, </a:t>
            </a:r>
            <a:r>
              <a:rPr lang="es-ES" dirty="0" err="1" smtClean="0"/>
              <a:t>Sobel</a:t>
            </a:r>
            <a:r>
              <a:rPr lang="es-ES" dirty="0" smtClean="0"/>
              <a:t>, Gauss, …)</a:t>
            </a:r>
            <a:endParaRPr lang="es-ES" dirty="0"/>
          </a:p>
          <a:p>
            <a:r>
              <a:rPr lang="es-ES" dirty="0" smtClean="0"/>
              <a:t>Operaciones con elementos </a:t>
            </a:r>
            <a:r>
              <a:rPr lang="es-ES" dirty="0" err="1" smtClean="0"/>
              <a:t>estructurantes</a:t>
            </a:r>
            <a:endParaRPr lang="es-ES" dirty="0" smtClean="0"/>
          </a:p>
          <a:p>
            <a:pPr lvl="1"/>
            <a:r>
              <a:rPr lang="es-ES" dirty="0" smtClean="0"/>
              <a:t>Dilatación/Erosión</a:t>
            </a:r>
          </a:p>
          <a:p>
            <a:pPr lvl="1"/>
            <a:r>
              <a:rPr lang="es-ES" dirty="0" smtClean="0"/>
              <a:t>Apertura/Cierre</a:t>
            </a:r>
          </a:p>
          <a:p>
            <a:r>
              <a:rPr lang="es-ES" dirty="0" smtClean="0"/>
              <a:t>…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Imagen 3" descr="Bikesgr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51" y="1417638"/>
            <a:ext cx="3347474" cy="2510606"/>
          </a:xfrm>
          <a:prstGeom prst="rect">
            <a:avLst/>
          </a:prstGeom>
        </p:spPr>
      </p:pic>
      <p:pic>
        <p:nvPicPr>
          <p:cNvPr id="5" name="Imagen 4" descr="Bikesgraysob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51" y="4064806"/>
            <a:ext cx="3347474" cy="25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Filtering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9" y="2520980"/>
            <a:ext cx="8627354" cy="27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Geometric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Transformations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070753" cy="4525963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Incluye funciones que aplican transformaciones geométricas a las imágenes</a:t>
            </a:r>
          </a:p>
          <a:p>
            <a:r>
              <a:rPr lang="es-ES" dirty="0" smtClean="0"/>
              <a:t>Transformaciones </a:t>
            </a:r>
            <a:r>
              <a:rPr lang="es-ES" dirty="0" err="1" smtClean="0"/>
              <a:t>Euclídeas</a:t>
            </a:r>
            <a:endParaRPr lang="es-ES" dirty="0" smtClean="0"/>
          </a:p>
          <a:p>
            <a:pPr lvl="1"/>
            <a:r>
              <a:rPr lang="es-ES" dirty="0" smtClean="0"/>
              <a:t>Rotación, Traslación, Matriz de rotación, …</a:t>
            </a:r>
          </a:p>
          <a:p>
            <a:r>
              <a:rPr lang="es-ES" dirty="0" smtClean="0"/>
              <a:t>Transformaciones afines</a:t>
            </a:r>
          </a:p>
          <a:p>
            <a:pPr lvl="1"/>
            <a:r>
              <a:rPr lang="es-ES" dirty="0" smtClean="0"/>
              <a:t>Escalado de ejes, Matriz de transformación afín, …</a:t>
            </a:r>
          </a:p>
          <a:p>
            <a:r>
              <a:rPr lang="es-ES" dirty="0" smtClean="0"/>
              <a:t>Transformaciones proyectivas</a:t>
            </a:r>
          </a:p>
          <a:p>
            <a:pPr lvl="1"/>
            <a:r>
              <a:rPr lang="es-ES" dirty="0" smtClean="0"/>
              <a:t>Perspectiva, Matriz proyectiva, …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46" y="1600200"/>
            <a:ext cx="2231476" cy="2147495"/>
          </a:xfrm>
          <a:prstGeom prst="rect">
            <a:avLst/>
          </a:prstGeom>
        </p:spPr>
      </p:pic>
      <p:pic>
        <p:nvPicPr>
          <p:cNvPr id="5" name="Imagen 4" descr="486px-Homography-transl-b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53" y="4077064"/>
            <a:ext cx="3341819" cy="20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Geometric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0099"/>
            <a:ext cx="8686800" cy="38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1" y="1600200"/>
            <a:ext cx="6059714" cy="250734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sz="3300" dirty="0"/>
              <a:t>El objetivo de Guido era cubrir la necesidad de un lenguaje orientado a objetos de sencillo uso que sirviese para tratar diversas tareas dentro de la programación que habitualmente se hacía en Unix usando C. </a:t>
            </a:r>
            <a:endParaRPr lang="es-ES" sz="3300" dirty="0" smtClean="0"/>
          </a:p>
          <a:p>
            <a:pPr algn="just"/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87" y="1417638"/>
            <a:ext cx="1355997" cy="182013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57201" y="4542971"/>
            <a:ext cx="78535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sz="2800" dirty="0"/>
              <a:t> Actualmente trabaja en Zope, una plataforma de gestión de contenidos y servidor de aplicaciones para el web, por supuesto, programada por completo en </a:t>
            </a:r>
            <a:r>
              <a:rPr lang="es-ES" sz="2800" dirty="0" err="1"/>
              <a:t>Python</a:t>
            </a:r>
            <a:r>
              <a:rPr lang="es-ES" sz="2800" dirty="0"/>
              <a:t>.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8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Miscellaneous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4771945" cy="450617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Cambiar entre espacios de color</a:t>
            </a:r>
          </a:p>
          <a:p>
            <a:pPr lvl="1"/>
            <a:r>
              <a:rPr lang="es-ES" dirty="0" smtClean="0"/>
              <a:t>RGB-GRAY, RGB-HSV, …</a:t>
            </a:r>
          </a:p>
          <a:p>
            <a:r>
              <a:rPr lang="es-ES" dirty="0" smtClean="0"/>
              <a:t>Componente conexa</a:t>
            </a:r>
          </a:p>
          <a:p>
            <a:pPr lvl="1"/>
            <a:r>
              <a:rPr lang="es-ES" dirty="0" smtClean="0"/>
              <a:t>Cálculo de componente conexa, Rellenado por inundación, …</a:t>
            </a:r>
          </a:p>
          <a:p>
            <a:r>
              <a:rPr lang="es-ES" dirty="0" smtClean="0"/>
              <a:t>Segmentación </a:t>
            </a:r>
          </a:p>
          <a:p>
            <a:pPr lvl="1"/>
            <a:r>
              <a:rPr lang="es-ES" dirty="0" smtClean="0"/>
              <a:t>Piramidal, </a:t>
            </a:r>
            <a:r>
              <a:rPr lang="es-ES" dirty="0" err="1" smtClean="0"/>
              <a:t>Umbralización</a:t>
            </a:r>
            <a:r>
              <a:rPr lang="es-ES" dirty="0" smtClean="0"/>
              <a:t>, …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model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61" y="1417638"/>
            <a:ext cx="2450953" cy="2340077"/>
          </a:xfrm>
          <a:prstGeom prst="rect">
            <a:avLst/>
          </a:prstGeom>
        </p:spPr>
      </p:pic>
      <p:pic>
        <p:nvPicPr>
          <p:cNvPr id="5" name="Imagen 4" descr="Triangulo_HS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61" y="3944454"/>
            <a:ext cx="2450953" cy="24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Miscellaneous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869423"/>
            <a:ext cx="8781142" cy="20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and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 smtClean="0"/>
              <a:t>Descriptors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512344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Extracción de </a:t>
            </a:r>
            <a:r>
              <a:rPr lang="es-ES" dirty="0" smtClean="0"/>
              <a:t>contornos</a:t>
            </a:r>
          </a:p>
          <a:p>
            <a:r>
              <a:rPr lang="es-ES" dirty="0" smtClean="0"/>
              <a:t>Aproximación poligonal</a:t>
            </a:r>
          </a:p>
          <a:p>
            <a:r>
              <a:rPr lang="es-ES" dirty="0" smtClean="0"/>
              <a:t>Cálculo del perímetro de un contorno</a:t>
            </a:r>
          </a:p>
          <a:p>
            <a:r>
              <a:rPr lang="es-ES" dirty="0"/>
              <a:t>Cálculo del área interior de un </a:t>
            </a:r>
            <a:r>
              <a:rPr lang="es-ES" dirty="0" smtClean="0"/>
              <a:t>contorno</a:t>
            </a:r>
          </a:p>
          <a:p>
            <a:r>
              <a:rPr lang="es-ES" dirty="0" smtClean="0"/>
              <a:t>Cálculo del rectángulo de recubrimiento</a:t>
            </a:r>
          </a:p>
          <a:p>
            <a:r>
              <a:rPr lang="es-ES" dirty="0"/>
              <a:t>Cálculo de envolvente </a:t>
            </a:r>
            <a:r>
              <a:rPr lang="es-ES" dirty="0" smtClean="0"/>
              <a:t>convexa</a:t>
            </a:r>
          </a:p>
          <a:p>
            <a:r>
              <a:rPr lang="es-ES" dirty="0" smtClean="0"/>
              <a:t>Cálculo del </a:t>
            </a:r>
            <a:r>
              <a:rPr lang="es-ES" dirty="0" err="1" smtClean="0"/>
              <a:t>centroide</a:t>
            </a:r>
            <a:endParaRPr lang="es-ES" dirty="0" smtClean="0"/>
          </a:p>
          <a:p>
            <a:r>
              <a:rPr lang="es-ES" dirty="0" smtClean="0"/>
              <a:t>Cálculo de los momentos de </a:t>
            </a:r>
            <a:r>
              <a:rPr lang="es-ES" dirty="0" err="1" smtClean="0"/>
              <a:t>Hu</a:t>
            </a:r>
            <a:endParaRPr lang="es-ES" dirty="0" smtClean="0"/>
          </a:p>
          <a:p>
            <a:r>
              <a:rPr lang="es-ES" dirty="0" smtClean="0"/>
              <a:t>…</a:t>
            </a:r>
          </a:p>
          <a:p>
            <a:endParaRPr lang="es-ES" dirty="0"/>
          </a:p>
        </p:txBody>
      </p:sp>
      <p:pic>
        <p:nvPicPr>
          <p:cNvPr id="4" name="Imagen 3" descr="convex_h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44" y="2424731"/>
            <a:ext cx="2564702" cy="23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and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Descriptors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4" y="2772229"/>
            <a:ext cx="8729539" cy="22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726116" cy="4525963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Detección de bordes</a:t>
            </a:r>
          </a:p>
          <a:p>
            <a:pPr lvl="1"/>
            <a:r>
              <a:rPr lang="es-ES" dirty="0" smtClean="0"/>
              <a:t>Operador de </a:t>
            </a:r>
            <a:r>
              <a:rPr lang="es-ES" dirty="0" err="1" smtClean="0"/>
              <a:t>Canny</a:t>
            </a:r>
            <a:endParaRPr lang="es-ES" dirty="0" smtClean="0"/>
          </a:p>
          <a:p>
            <a:r>
              <a:rPr lang="es-ES" dirty="0" smtClean="0"/>
              <a:t>Detección de esquinas</a:t>
            </a:r>
          </a:p>
          <a:p>
            <a:pPr lvl="1"/>
            <a:r>
              <a:rPr lang="es-ES" dirty="0" smtClean="0"/>
              <a:t>Operador de Harris</a:t>
            </a:r>
          </a:p>
          <a:p>
            <a:r>
              <a:rPr lang="es-ES" dirty="0" smtClean="0"/>
              <a:t>Detección de rectas</a:t>
            </a:r>
          </a:p>
          <a:p>
            <a:pPr lvl="1"/>
            <a:r>
              <a:rPr lang="es-ES" dirty="0" smtClean="0"/>
              <a:t>Transformada de </a:t>
            </a:r>
            <a:r>
              <a:rPr lang="es-ES" dirty="0" err="1" smtClean="0"/>
              <a:t>Hough</a:t>
            </a:r>
            <a:endParaRPr lang="es-ES" dirty="0" smtClean="0"/>
          </a:p>
          <a:p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6" name="Imagen 5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20" y="1904740"/>
            <a:ext cx="4591587" cy="18331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19" y="3837573"/>
            <a:ext cx="4591587" cy="25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Detection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0" y="2322286"/>
            <a:ext cx="8610448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GRACIAS POR VUESTRA ATENCIÓN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33637"/>
            <a:ext cx="2857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4063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err="1" smtClean="0"/>
              <a:t>Image</a:t>
            </a:r>
            <a:r>
              <a:rPr lang="es-ES" sz="6000" dirty="0" smtClean="0"/>
              <a:t> </a:t>
            </a:r>
            <a:r>
              <a:rPr lang="es-ES" sz="6000" dirty="0" err="1" smtClean="0"/>
              <a:t>Processing</a:t>
            </a:r>
            <a:r>
              <a:rPr lang="es-ES" sz="6000" smtClean="0"/>
              <a:t>: Demos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071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847" y="1600200"/>
            <a:ext cx="8745416" cy="4525963"/>
          </a:xfrm>
        </p:spPr>
        <p:txBody>
          <a:bodyPr/>
          <a:lstStyle/>
          <a:p>
            <a:r>
              <a:rPr lang="es-ES" dirty="0" smtClean="0"/>
              <a:t>Documentación de </a:t>
            </a:r>
            <a:r>
              <a:rPr lang="es-ES" dirty="0" err="1" smtClean="0"/>
              <a:t>Python</a:t>
            </a:r>
            <a:r>
              <a:rPr lang="es-ES" dirty="0" smtClean="0"/>
              <a:t>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es.wikipedia.org/wiki/Python</a:t>
            </a:r>
            <a:endParaRPr lang="es-ES" dirty="0" smtClean="0"/>
          </a:p>
          <a:p>
            <a:r>
              <a:rPr lang="es-ES" dirty="0" smtClean="0"/>
              <a:t>Descripción general de </a:t>
            </a:r>
            <a:r>
              <a:rPr lang="es-ES" dirty="0" err="1" smtClean="0"/>
              <a:t>CPython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2010.encuentrolinux.cl/static/talks/28.pdf</a:t>
            </a:r>
            <a:endParaRPr lang="es-ES" dirty="0" smtClean="0"/>
          </a:p>
          <a:p>
            <a:r>
              <a:rPr lang="es-ES" dirty="0" smtClean="0"/>
              <a:t>Pequeño tutorial de </a:t>
            </a:r>
            <a:r>
              <a:rPr lang="es-ES" dirty="0" err="1" smtClean="0"/>
              <a:t>Python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	</a:t>
            </a:r>
            <a:r>
              <a:rPr lang="es-ES" dirty="0">
                <a:hlinkClick r:id="rId4"/>
              </a:rPr>
              <a:t>http://users.servicios.retecal.es/tjavier/python/Pequeno_tutorial_de_Pyhton.html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9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Documentación </a:t>
            </a:r>
            <a:r>
              <a:rPr lang="es-ES" dirty="0" err="1" smtClean="0"/>
              <a:t>OpenCV</a:t>
            </a:r>
            <a:r>
              <a:rPr lang="es-ES" dirty="0" smtClean="0"/>
              <a:t> 2.2 </a:t>
            </a:r>
            <a:r>
              <a:rPr lang="es-ES" dirty="0" err="1" smtClean="0"/>
              <a:t>Python</a:t>
            </a:r>
            <a:r>
              <a:rPr lang="es-ES" dirty="0" smtClean="0"/>
              <a:t>: </a:t>
            </a:r>
            <a:r>
              <a:rPr lang="es-ES" dirty="0">
                <a:hlinkClick r:id="rId2"/>
              </a:rPr>
              <a:t>http://opencv.jp/opencv-2.2_org/py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 smtClean="0"/>
              <a:t>Imágenes: </a:t>
            </a:r>
            <a:r>
              <a:rPr lang="pl-PL" dirty="0">
                <a:hlinkClick r:id="rId3"/>
              </a:rPr>
              <a:t>http://es.wikipedia.org/wiki/</a:t>
            </a:r>
            <a:r>
              <a:rPr lang="pl-PL" dirty="0" smtClean="0">
                <a:hlinkClick r:id="rId3"/>
              </a:rPr>
              <a:t>Wikipedia:Portada</a:t>
            </a:r>
            <a:endParaRPr lang="pl-PL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0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un lenguaje interpretado, no es necesario compilar el código fuente para ejecutarlo.</a:t>
            </a:r>
          </a:p>
          <a:p>
            <a:pPr algn="just"/>
            <a:r>
              <a:rPr lang="es-ES" dirty="0" smtClean="0"/>
              <a:t>En los últimos años se ha hecho popular:</a:t>
            </a:r>
          </a:p>
          <a:p>
            <a:pPr lvl="1" algn="just"/>
            <a:r>
              <a:rPr lang="es-ES" dirty="0" smtClean="0"/>
              <a:t>Gran cantidad de librerías, tipos de datos y funciones que contiene.</a:t>
            </a:r>
          </a:p>
          <a:p>
            <a:pPr lvl="1" algn="just"/>
            <a:r>
              <a:rPr lang="es-ES" dirty="0" smtClean="0"/>
              <a:t>Sencillez y rapidez para crear programas. Puede tener de 3 a 5 líneas de código menos que C o Java por cada 10 líneas.</a:t>
            </a:r>
          </a:p>
          <a:p>
            <a:pPr lvl="1" algn="just"/>
            <a:r>
              <a:rPr lang="es-ES" dirty="0" smtClean="0"/>
              <a:t>Es gratuito para propósitos empresariales.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5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interesantes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en Google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www.vivalinux.com.ar/articulos/python-en-google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Python</a:t>
            </a:r>
            <a:r>
              <a:rPr lang="es-ES" dirty="0" smtClean="0"/>
              <a:t> en Walt Disney</a:t>
            </a:r>
          </a:p>
          <a:p>
            <a:pPr marL="0" indent="0">
              <a:buNone/>
            </a:pPr>
            <a:r>
              <a:rPr lang="es-ES">
                <a:hlinkClick r:id="rId3"/>
              </a:rPr>
              <a:t>http://www.oreillynet.com/pub/a/oreilly/python/news/disney_0201.html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3982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69086" cy="507637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Conclusión:</a:t>
            </a:r>
          </a:p>
          <a:p>
            <a:pPr lvl="1" algn="just"/>
            <a:r>
              <a:rPr lang="es-ES" dirty="0" err="1" smtClean="0"/>
              <a:t>Python</a:t>
            </a:r>
            <a:r>
              <a:rPr lang="es-ES" dirty="0" smtClean="0"/>
              <a:t> se encuentra en movimiento y pleno desarrollo, pero ya es una realidad para realizar todo tipo de programas que se ejecuten en cualquier máquina.</a:t>
            </a:r>
          </a:p>
          <a:p>
            <a:pPr lvl="1" algn="just"/>
            <a:r>
              <a:rPr lang="es-ES" dirty="0" smtClean="0"/>
              <a:t>Algunas de las empresas que utilizan </a:t>
            </a:r>
            <a:r>
              <a:rPr lang="es-ES" dirty="0" err="1" smtClean="0"/>
              <a:t>Python</a:t>
            </a:r>
            <a:r>
              <a:rPr lang="es-ES" dirty="0"/>
              <a:t> </a:t>
            </a:r>
            <a:r>
              <a:rPr lang="es-ES" dirty="0" smtClean="0"/>
              <a:t>son Google, </a:t>
            </a:r>
            <a:r>
              <a:rPr lang="es-ES" dirty="0" err="1" smtClean="0"/>
              <a:t>Yahoo</a:t>
            </a:r>
            <a:r>
              <a:rPr lang="es-ES" dirty="0" smtClean="0"/>
              <a:t>, la NASA, Walt Disney…</a:t>
            </a:r>
          </a:p>
          <a:p>
            <a:pPr lvl="1" algn="just"/>
            <a:r>
              <a:rPr lang="es-ES" dirty="0" smtClean="0"/>
              <a:t>Aunque la documentación de este lenguaje se encuentra en Inglés, su creciente popularidad hace que vayan apareciendo los primeros tutoriales en lenguaje hispano.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Lenguaje de programación </a:t>
            </a:r>
            <a:r>
              <a:rPr lang="es-ES" dirty="0" err="1" smtClean="0"/>
              <a:t>multiparadigma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Programación orientada a objetos.</a:t>
            </a:r>
          </a:p>
          <a:p>
            <a:pPr lvl="1"/>
            <a:r>
              <a:rPr lang="es-ES" dirty="0" smtClean="0"/>
              <a:t>Programación imperativa.</a:t>
            </a:r>
          </a:p>
          <a:p>
            <a:pPr lvl="1"/>
            <a:r>
              <a:rPr lang="es-ES" dirty="0" smtClean="0"/>
              <a:t>Programación funcional.</a:t>
            </a:r>
          </a:p>
          <a:p>
            <a:endParaRPr lang="es-ES" dirty="0" smtClean="0"/>
          </a:p>
          <a:p>
            <a:r>
              <a:rPr lang="es-ES" dirty="0" smtClean="0"/>
              <a:t>Dinámicamente tipificado.</a:t>
            </a:r>
          </a:p>
          <a:p>
            <a:pPr lvl="1"/>
            <a:r>
              <a:rPr lang="es-ES" dirty="0" smtClean="0"/>
              <a:t>Información menos explícita en el código.</a:t>
            </a:r>
          </a:p>
          <a:p>
            <a:pPr lvl="1"/>
            <a:r>
              <a:rPr lang="es-ES" dirty="0" smtClean="0"/>
              <a:t>Verificaciones en tiempo de ejecución.</a:t>
            </a:r>
          </a:p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2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Recolección de basura.</a:t>
            </a:r>
          </a:p>
          <a:p>
            <a:r>
              <a:rPr lang="es-ES" dirty="0" err="1" smtClean="0"/>
              <a:t>CPython</a:t>
            </a:r>
            <a:endParaRPr lang="es-ES" dirty="0"/>
          </a:p>
          <a:p>
            <a:pPr lvl="1" algn="just"/>
            <a:r>
              <a:rPr lang="es-ES" dirty="0" smtClean="0"/>
              <a:t>Es la implementación más usada.</a:t>
            </a:r>
          </a:p>
          <a:p>
            <a:pPr lvl="1" algn="just"/>
            <a:r>
              <a:rPr lang="es-ES" dirty="0" smtClean="0"/>
              <a:t>Está escrita en C.</a:t>
            </a:r>
          </a:p>
          <a:p>
            <a:pPr lvl="1" algn="just"/>
            <a:r>
              <a:rPr lang="es-ES" dirty="0" smtClean="0"/>
              <a:t>Soporta múltiples plataformas (Linux, Solaris, Mac OS X, Windows, BSD, …).</a:t>
            </a:r>
          </a:p>
          <a:p>
            <a:pPr lvl="1" algn="just"/>
            <a:r>
              <a:rPr lang="es-ES" dirty="0" smtClean="0"/>
              <a:t>Provee una API para el lenguaje C lo que supone hacer este lenguaje fácilmente </a:t>
            </a:r>
            <a:r>
              <a:rPr lang="es-ES" dirty="0"/>
              <a:t>extensible (módulos C y C++).</a:t>
            </a:r>
          </a:p>
          <a:p>
            <a:pPr lvl="1"/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04" y="1658848"/>
            <a:ext cx="2521008" cy="746965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2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Filosofía análoga a Unix.</a:t>
            </a:r>
          </a:p>
          <a:p>
            <a:r>
              <a:rPr lang="es-ES" dirty="0" smtClean="0"/>
              <a:t>Código «</a:t>
            </a:r>
            <a:r>
              <a:rPr lang="es-ES" dirty="0" err="1" smtClean="0"/>
              <a:t>pythónico</a:t>
            </a:r>
            <a:r>
              <a:rPr lang="es-ES" dirty="0" smtClean="0"/>
              <a:t>».</a:t>
            </a:r>
          </a:p>
          <a:p>
            <a:r>
              <a:rPr lang="es-ES" dirty="0" smtClean="0"/>
              <a:t>Principios:</a:t>
            </a:r>
          </a:p>
          <a:p>
            <a:pPr lvl="1"/>
            <a:r>
              <a:rPr lang="es-ES" dirty="0" smtClean="0"/>
              <a:t>Simple es mejor que complejo.</a:t>
            </a:r>
          </a:p>
          <a:p>
            <a:pPr lvl="1"/>
            <a:r>
              <a:rPr lang="es-ES" dirty="0" smtClean="0"/>
              <a:t>La legibilidad cuenta.</a:t>
            </a:r>
          </a:p>
          <a:p>
            <a:pPr lvl="1"/>
            <a:r>
              <a:rPr lang="es-ES" dirty="0" smtClean="0"/>
              <a:t>Ahora es mejor que nunca.</a:t>
            </a:r>
          </a:p>
          <a:p>
            <a:pPr lvl="1"/>
            <a:r>
              <a:rPr lang="es-ES" dirty="0" smtClean="0"/>
              <a:t>Los casos especiales no son tan especiales como para quebrantar las reglas.</a:t>
            </a:r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70" y="1938933"/>
            <a:ext cx="1972030" cy="2231416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5810-F2E8-F144-8D62-48AA844F95A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2171</Words>
  <Application>Microsoft Macintosh PowerPoint</Application>
  <PresentationFormat>Presentación en pantalla (4:3)</PresentationFormat>
  <Paragraphs>354</Paragraphs>
  <Slides>50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Tema de Office</vt:lpstr>
      <vt:lpstr>OpenCV Python</vt:lpstr>
      <vt:lpstr>Presentación de PowerPoint</vt:lpstr>
      <vt:lpstr>Python</vt:lpstr>
      <vt:lpstr>Python</vt:lpstr>
      <vt:lpstr>Python</vt:lpstr>
      <vt:lpstr>Python</vt:lpstr>
      <vt:lpstr>Características</vt:lpstr>
      <vt:lpstr>Características</vt:lpstr>
      <vt:lpstr>Características</vt:lpstr>
      <vt:lpstr>Elementos del lenguaje</vt:lpstr>
      <vt:lpstr>Elementos del lenguaje</vt:lpstr>
      <vt:lpstr>Elementos del lenguaje</vt:lpstr>
      <vt:lpstr>Elementos del lenguaje</vt:lpstr>
      <vt:lpstr>Elementos del lenguaje</vt:lpstr>
      <vt:lpstr>Elementos del lenguaje</vt:lpstr>
      <vt:lpstr>Funciones</vt:lpstr>
      <vt:lpstr>Clases</vt:lpstr>
      <vt:lpstr>Módulos</vt:lpstr>
      <vt:lpstr>Presentación de PowerPoint</vt:lpstr>
      <vt:lpstr>Core</vt:lpstr>
      <vt:lpstr>Basic Structures</vt:lpstr>
      <vt:lpstr>Operations on Arrays</vt:lpstr>
      <vt:lpstr>Operations on Arrays</vt:lpstr>
      <vt:lpstr>Dynamic Structures</vt:lpstr>
      <vt:lpstr>Drawing Functions</vt:lpstr>
      <vt:lpstr>XML/YAML Persistence</vt:lpstr>
      <vt:lpstr>Clustering</vt:lpstr>
      <vt:lpstr>Highgui</vt:lpstr>
      <vt:lpstr>User Interface</vt:lpstr>
      <vt:lpstr>Reading and Writing Images and Video</vt:lpstr>
      <vt:lpstr>Reading and Writing images and Video</vt:lpstr>
      <vt:lpstr>Reading and Writing images and Video</vt:lpstr>
      <vt:lpstr>Presentación de PowerPoint</vt:lpstr>
      <vt:lpstr>Image Processing</vt:lpstr>
      <vt:lpstr>Histograms</vt:lpstr>
      <vt:lpstr>Image Filtering</vt:lpstr>
      <vt:lpstr>Image Filtering</vt:lpstr>
      <vt:lpstr>Geometric Image Transformations</vt:lpstr>
      <vt:lpstr>Geometric Image Transformations</vt:lpstr>
      <vt:lpstr>Miscellaneous Image Transformations </vt:lpstr>
      <vt:lpstr>Miscellaneous Image Transformations </vt:lpstr>
      <vt:lpstr>Structural Analysis and Shape Descriptors</vt:lpstr>
      <vt:lpstr>Structural Analysis and Shape Descriptors</vt:lpstr>
      <vt:lpstr>Feature Detection</vt:lpstr>
      <vt:lpstr>Feature Detection</vt:lpstr>
      <vt:lpstr>Presentación de PowerPoint</vt:lpstr>
      <vt:lpstr>Presentación de PowerPoint</vt:lpstr>
      <vt:lpstr>Referencias</vt:lpstr>
      <vt:lpstr>Referencias</vt:lpstr>
      <vt:lpstr>Enlaces interesantes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Python</dc:title>
  <dc:creator>Mig Alg</dc:creator>
  <cp:lastModifiedBy>Jerónimo Fernández Gersol</cp:lastModifiedBy>
  <cp:revision>93</cp:revision>
  <dcterms:created xsi:type="dcterms:W3CDTF">2011-04-18T16:11:56Z</dcterms:created>
  <dcterms:modified xsi:type="dcterms:W3CDTF">2011-05-12T16:30:29Z</dcterms:modified>
</cp:coreProperties>
</file>