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51" r:id="rId3"/>
    <p:sldId id="352" r:id="rId4"/>
    <p:sldId id="353" r:id="rId5"/>
    <p:sldId id="355" r:id="rId6"/>
    <p:sldId id="356" r:id="rId7"/>
    <p:sldId id="358" r:id="rId8"/>
    <p:sldId id="360" r:id="rId9"/>
    <p:sldId id="370" r:id="rId10"/>
    <p:sldId id="371" r:id="rId11"/>
    <p:sldId id="372" r:id="rId12"/>
    <p:sldId id="365" r:id="rId13"/>
    <p:sldId id="3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F6F6F"/>
    <a:srgbClr val="E06666"/>
    <a:srgbClr val="63B0A5"/>
    <a:srgbClr val="FFC000"/>
    <a:srgbClr val="4472C4"/>
    <a:srgbClr val="7BB355"/>
    <a:srgbClr val="75B04D"/>
    <a:srgbClr val="00B0F0"/>
    <a:srgbClr val="CDCDCD"/>
    <a:srgbClr val="8FAA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26" autoAdjust="0"/>
    <p:restoredTop sz="86482" autoAdjust="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267DA-A6BC-48A1-AB6E-C5450FCD5E5D}" type="datetimeFigureOut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01798-EB7B-4E00-8CA1-1904F0AF4DD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25207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5289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71887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718871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308614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2588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61653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435574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91341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48307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3051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223028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718871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01798-EB7B-4E00-8CA1-1904F0AF4DD1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71887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8D21-B9C5-415F-B8A5-E88577BC314C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1924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C0AC-93AD-47C1-A352-45BBEB2C74D2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91565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B835-E913-4F42-97A0-40B4C99C1E3B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867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64D0-EBD9-45E2-9E9C-9F83056CD56D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4917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74AB-FCF1-4630-B6A3-E840EDFF268B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4160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D1C9-73CD-4515-8F2D-451DF1527E4D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7795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5DB7-DEA8-4AB6-869E-9EA684558CB1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84046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0511-A70C-4E5D-B5EC-BD5249E62CA9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36583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7C78-D53B-476C-861F-D458A4469D89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842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7A4E-C8F8-4751-84ED-34BFB228EF76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74020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7AAC2-09FE-4A2A-BAF3-A27F2880D5D4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8912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F419-A78F-4CD7-94F9-FC4318219F3E}" type="datetime1">
              <a:rPr lang="it-IT" smtClean="0"/>
              <a:pPr/>
              <a:t>11/07/2018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C6B9A-C08B-4E43-9FD2-E8C3C303C6E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0215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2.jpeg"/><Relationship Id="rId10" Type="http://schemas.openxmlformats.org/officeDocument/2006/relationships/image" Target="../media/image9.png"/><Relationship Id="rId4" Type="http://schemas.microsoft.com/office/2007/relationships/hdphoto" Target="../media/hdphoto3.wdp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73880" y="4322835"/>
            <a:ext cx="10243774" cy="2313709"/>
          </a:xfrm>
        </p:spPr>
        <p:txBody>
          <a:bodyPr>
            <a:normAutofit lnSpcReduction="10000"/>
          </a:bodyPr>
          <a:lstStyle/>
          <a:p>
            <a:pPr algn="l"/>
            <a:r>
              <a:rPr lang="it-IT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      Relatore				   Laureando</a:t>
            </a:r>
          </a:p>
          <a:p>
            <a:endParaRPr lang="it-IT" sz="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Prof. Giovanni Ulivi			</a:t>
            </a:r>
            <a:r>
              <a:rPr lang="it-IT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Flavio Lorenzi</a:t>
            </a:r>
            <a:endParaRPr lang="it-IT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it-IT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it-IT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Anno Accademico </a:t>
            </a:r>
            <a:r>
              <a:rPr lang="it-IT" sz="3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2017/2018</a:t>
            </a:r>
            <a:endParaRPr lang="it-IT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026922" y="224861"/>
            <a:ext cx="492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 dirty="0">
                <a:latin typeface="Segoe UI Light" panose="020B0502040204020203" pitchFamily="34" charset="0"/>
                <a:ea typeface="Segoe UI" panose="020B0502040204020203" pitchFamily="34" charset="0"/>
                <a:cs typeface="Segoe UI Light" panose="020B0502040204020203" pitchFamily="34" charset="0"/>
              </a:rPr>
              <a:t>Robotics and Sensor Fusion Laboratory</a:t>
            </a:r>
          </a:p>
        </p:txBody>
      </p:sp>
      <p:sp>
        <p:nvSpPr>
          <p:cNvPr id="11" name="Sottotitolo 2"/>
          <p:cNvSpPr txBox="1">
            <a:spLocks/>
          </p:cNvSpPr>
          <p:nvPr/>
        </p:nvSpPr>
        <p:spPr>
          <a:xfrm>
            <a:off x="1193597" y="1410960"/>
            <a:ext cx="9745683" cy="21063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4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Sperimentazione di robotica  </a:t>
            </a:r>
          </a:p>
          <a:p>
            <a:pPr>
              <a:lnSpc>
                <a:spcPct val="150000"/>
              </a:lnSpc>
            </a:pPr>
            <a:r>
              <a:rPr lang="it-IT" sz="42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in ambiente ROS</a:t>
            </a:r>
            <a:endParaRPr lang="it-IT" sz="42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30" name="Picture 6" descr="Risultati immagini per ros">
            <a:extLst>
              <a:ext uri="{FF2B5EF4-FFF2-40B4-BE49-F238E27FC236}">
                <a16:creationId xmlns:a16="http://schemas.microsoft.com/office/drawing/2014/main" xmlns="" id="{A07D4FF9-B970-4E70-A2F2-4B69435F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contrast="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359" y="15387"/>
            <a:ext cx="1315293" cy="7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sharpenSoften amount="100000"/>
                    </a14:imgEffect>
                    <a14:imgEffect>
                      <a14:brightnessContrast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92686" y="78675"/>
            <a:ext cx="631633" cy="6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449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327" y="6482080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	9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0" y="132122"/>
            <a:ext cx="9117105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Protocollo di comunicazione seriale</a:t>
            </a:r>
            <a:endParaRPr lang="it-IT" dirty="0">
              <a:solidFill>
                <a:srgbClr val="1A337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7158446" y="5561357"/>
            <a:ext cx="301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 smtClean="0"/>
              <a:t>​</a:t>
            </a:r>
            <a:r>
              <a:rPr lang="it-IT" sz="2800" b="1" i="1" dirty="0" smtClean="0"/>
              <a:t>rosserial_arduino</a:t>
            </a:r>
            <a:endParaRPr lang="it-IT" sz="2800" b="1" i="1" dirty="0"/>
          </a:p>
        </p:txBody>
      </p:sp>
      <p:pic>
        <p:nvPicPr>
          <p:cNvPr id="37890" name="Picture 2" descr="Risultati immagini per arduin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03340" y="1156447"/>
            <a:ext cx="1807695" cy="1807695"/>
          </a:xfrm>
          <a:prstGeom prst="rect">
            <a:avLst/>
          </a:prstGeom>
          <a:noFill/>
        </p:spPr>
      </p:pic>
      <p:pic>
        <p:nvPicPr>
          <p:cNvPr id="37892" name="Picture 4" descr="Immagine correlat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32841" y="1196789"/>
            <a:ext cx="1766181" cy="1479176"/>
          </a:xfrm>
          <a:prstGeom prst="rect">
            <a:avLst/>
          </a:prstGeom>
          <a:noFill/>
        </p:spPr>
      </p:pic>
      <p:pic>
        <p:nvPicPr>
          <p:cNvPr id="37894" name="Picture 6" descr="Immagine correlat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695329" y="2606675"/>
            <a:ext cx="2054552" cy="847503"/>
          </a:xfrm>
          <a:prstGeom prst="rect">
            <a:avLst/>
          </a:prstGeom>
          <a:noFill/>
        </p:spPr>
      </p:pic>
      <p:pic>
        <p:nvPicPr>
          <p:cNvPr id="37898" name="Picture 10" descr="C:\Users\Flavio\Desktop\Immagine2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20430" y="3852956"/>
            <a:ext cx="2309813" cy="927100"/>
          </a:xfrm>
          <a:prstGeom prst="rect">
            <a:avLst/>
          </a:prstGeom>
          <a:noFill/>
        </p:spPr>
      </p:pic>
      <p:cxnSp>
        <p:nvCxnSpPr>
          <p:cNvPr id="24" name="Connettore 2 23"/>
          <p:cNvCxnSpPr/>
          <p:nvPr/>
        </p:nvCxnSpPr>
        <p:spPr>
          <a:xfrm rot="16200000" flipH="1">
            <a:off x="7476949" y="2865759"/>
            <a:ext cx="871369" cy="8690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/>
          <p:nvPr/>
        </p:nvCxnSpPr>
        <p:spPr>
          <a:xfrm rot="5400000">
            <a:off x="8968804" y="2933379"/>
            <a:ext cx="833719" cy="7799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/>
          <p:cNvCxnSpPr/>
          <p:nvPr/>
        </p:nvCxnSpPr>
        <p:spPr>
          <a:xfrm rot="5400000">
            <a:off x="8229602" y="5056094"/>
            <a:ext cx="712696" cy="134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374469" y="1416077"/>
            <a:ext cx="55299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800" dirty="0" smtClean="0"/>
              <a:t>Difficoltà nel far comunicare tutte le componenti </a:t>
            </a:r>
            <a:r>
              <a:rPr lang="it-IT" sz="2800" dirty="0" smtClean="0"/>
              <a:t>software tra </a:t>
            </a:r>
            <a:r>
              <a:rPr lang="it-IT" sz="2800" dirty="0" smtClean="0"/>
              <a:t>loro</a:t>
            </a:r>
          </a:p>
          <a:p>
            <a:endParaRPr lang="it-IT" sz="2800" dirty="0" smtClean="0"/>
          </a:p>
          <a:p>
            <a:pPr>
              <a:buFont typeface="Arial" pitchFamily="34" charset="0"/>
              <a:buChar char="•"/>
            </a:pPr>
            <a:r>
              <a:rPr lang="it-IT" sz="2800" dirty="0" smtClean="0"/>
              <a:t>Rosserial come soluzione</a:t>
            </a:r>
            <a:endParaRPr lang="it-IT" sz="2800" dirty="0"/>
          </a:p>
        </p:txBody>
      </p:sp>
      <p:cxnSp>
        <p:nvCxnSpPr>
          <p:cNvPr id="21" name="Connettore 2 20"/>
          <p:cNvCxnSpPr/>
          <p:nvPr/>
        </p:nvCxnSpPr>
        <p:spPr>
          <a:xfrm>
            <a:off x="7733211" y="2521131"/>
            <a:ext cx="1737361" cy="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566057" y="3789163"/>
            <a:ext cx="1145177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200" b="1" dirty="0" smtClean="0"/>
              <a:t>roscore</a:t>
            </a:r>
            <a:r>
              <a:rPr lang="it-IT" sz="2200" dirty="0" smtClean="0"/>
              <a:t> </a:t>
            </a:r>
            <a:endParaRPr lang="it-IT" sz="2200" dirty="0" smtClean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587827" y="5443791"/>
            <a:ext cx="2769327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200" b="1" dirty="0" smtClean="0"/>
              <a:t>rostopic echo /chatter</a:t>
            </a:r>
            <a:endParaRPr lang="it-IT" sz="2200" b="1" dirty="0" smtClean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557349" y="4943049"/>
            <a:ext cx="6640286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200" b="1" dirty="0" smtClean="0"/>
              <a:t>rosrun rosserial_python serial_node.py /dev/ttyAMC0 </a:t>
            </a:r>
            <a:endParaRPr lang="it-IT" sz="2200" b="1" dirty="0" smtClean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579120" y="4376993"/>
            <a:ext cx="5155474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2200" b="1" dirty="0" smtClean="0"/>
              <a:t>roslaunch rosserial_python arduino.launch </a:t>
            </a:r>
            <a:endParaRPr lang="it-IT" sz="2200" b="1" dirty="0" smtClean="0"/>
          </a:p>
        </p:txBody>
      </p:sp>
      <p:sp>
        <p:nvSpPr>
          <p:cNvPr id="25" name="Rettangolo 24"/>
          <p:cNvSpPr/>
          <p:nvPr/>
        </p:nvSpPr>
        <p:spPr>
          <a:xfrm>
            <a:off x="6374549" y="3218209"/>
            <a:ext cx="1559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 smtClean="0"/>
              <a:t>#include &lt;ros.h</a:t>
            </a:r>
            <a:r>
              <a:rPr lang="it-IT" sz="1600" dirty="0" smtClean="0"/>
              <a:t>&gt;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xmlns="" val="22755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327" y="6482080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	10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0" y="132122"/>
            <a:ext cx="4467497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Collegamento</a:t>
            </a:r>
            <a:endParaRPr lang="it-IT" dirty="0">
              <a:solidFill>
                <a:srgbClr val="1A337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994317" y="1630587"/>
            <a:ext cx="4531273" cy="4117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900" b="1" dirty="0" smtClean="0"/>
              <a:t>Sensore Ultrasuoni SFR05</a:t>
            </a:r>
          </a:p>
          <a:p>
            <a:endParaRPr lang="it-IT" sz="2900" dirty="0" smtClean="0"/>
          </a:p>
          <a:p>
            <a:pPr>
              <a:buFont typeface="Arial" pitchFamily="34" charset="0"/>
              <a:buChar char="•"/>
            </a:pPr>
            <a:r>
              <a:rPr lang="it-IT" sz="2900" dirty="0" smtClean="0"/>
              <a:t> Cinque pin di utilizzo</a:t>
            </a:r>
          </a:p>
          <a:p>
            <a:pPr>
              <a:buFont typeface="Arial" pitchFamily="34" charset="0"/>
              <a:buChar char="•"/>
            </a:pPr>
            <a:endParaRPr lang="it-IT" sz="2900" dirty="0" smtClean="0"/>
          </a:p>
          <a:p>
            <a:pPr>
              <a:buFont typeface="Arial" pitchFamily="34" charset="0"/>
              <a:buChar char="•"/>
            </a:pPr>
            <a:r>
              <a:rPr lang="it-IT" sz="2900" dirty="0" smtClean="0"/>
              <a:t>Operazioni di </a:t>
            </a:r>
            <a:r>
              <a:rPr lang="it-IT" sz="2900" dirty="0" smtClean="0"/>
              <a:t>P</a:t>
            </a:r>
            <a:r>
              <a:rPr lang="it-IT" sz="2900" dirty="0" smtClean="0"/>
              <a:t>ing</a:t>
            </a:r>
          </a:p>
          <a:p>
            <a:pPr>
              <a:buFont typeface="Arial" pitchFamily="34" charset="0"/>
              <a:buChar char="•"/>
            </a:pPr>
            <a:endParaRPr lang="it-IT" sz="2900" dirty="0" smtClean="0"/>
          </a:p>
          <a:p>
            <a:pPr>
              <a:buFont typeface="Arial" pitchFamily="34" charset="0"/>
              <a:buChar char="•"/>
            </a:pPr>
            <a:r>
              <a:rPr lang="it-IT" sz="2900" dirty="0" smtClean="0"/>
              <a:t>Precisione di 3 mm</a:t>
            </a:r>
          </a:p>
          <a:p>
            <a:pPr>
              <a:buFont typeface="Arial" pitchFamily="34" charset="0"/>
              <a:buChar char="•"/>
            </a:pPr>
            <a:endParaRPr lang="it-IT" sz="2900" dirty="0" smtClean="0"/>
          </a:p>
          <a:p>
            <a:pPr>
              <a:buFont typeface="Arial" pitchFamily="34" charset="0"/>
              <a:buChar char="•"/>
            </a:pPr>
            <a:r>
              <a:rPr lang="it-IT" sz="2900" dirty="0" smtClean="0"/>
              <a:t>Portata fino a 4 metri</a:t>
            </a:r>
          </a:p>
        </p:txBody>
      </p:sp>
      <p:pic>
        <p:nvPicPr>
          <p:cNvPr id="6146" name="Picture 2" descr="Immagine correlat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00512" y="1029335"/>
            <a:ext cx="4762500" cy="3381375"/>
          </a:xfrm>
          <a:prstGeom prst="rect">
            <a:avLst/>
          </a:prstGeom>
          <a:noFill/>
        </p:spPr>
      </p:pic>
      <p:sp>
        <p:nvSpPr>
          <p:cNvPr id="20" name="Rettangolo 19"/>
          <p:cNvSpPr/>
          <p:nvPr/>
        </p:nvSpPr>
        <p:spPr>
          <a:xfrm>
            <a:off x="7236824" y="5656217"/>
            <a:ext cx="4428307" cy="48332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8148407" y="5662657"/>
            <a:ext cx="2889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Possibile ostacolo</a:t>
            </a:r>
            <a:endParaRPr lang="it-IT" sz="2800" dirty="0" smtClean="0"/>
          </a:p>
        </p:txBody>
      </p:sp>
      <p:sp>
        <p:nvSpPr>
          <p:cNvPr id="26" name="Freccia bidirezionale verticale 25"/>
          <p:cNvSpPr/>
          <p:nvPr/>
        </p:nvSpPr>
        <p:spPr>
          <a:xfrm>
            <a:off x="7772400" y="3762103"/>
            <a:ext cx="339635" cy="1541417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Freccia bidirezionale verticale 27"/>
          <p:cNvSpPr/>
          <p:nvPr/>
        </p:nvSpPr>
        <p:spPr>
          <a:xfrm>
            <a:off x="10524307" y="3770811"/>
            <a:ext cx="339635" cy="1558835"/>
          </a:xfrm>
          <a:prstGeom prst="up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2755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" y="0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76708" y="6482046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	11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-3543229" y="122521"/>
            <a:ext cx="10515600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Conclusioni</a:t>
            </a:r>
          </a:p>
        </p:txBody>
      </p:sp>
      <p:sp>
        <p:nvSpPr>
          <p:cNvPr id="49" name="Segnaposto contenuto 2">
            <a:extLst>
              <a:ext uri="{FF2B5EF4-FFF2-40B4-BE49-F238E27FC236}">
                <a16:creationId xmlns:a16="http://schemas.microsoft.com/office/drawing/2014/main" xmlns="" id="{0F3A5755-16D9-45DA-99DB-585823C44E4D}"/>
              </a:ext>
            </a:extLst>
          </p:cNvPr>
          <p:cNvSpPr txBox="1">
            <a:spLocks/>
          </p:cNvSpPr>
          <p:nvPr/>
        </p:nvSpPr>
        <p:spPr>
          <a:xfrm>
            <a:off x="178862" y="965723"/>
            <a:ext cx="11916749" cy="5835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it-IT" sz="3200" i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Cosa è stato fatto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it-IT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Applicazione di ROS su Turtlebot e sviluppo di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it-IT" sz="2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Algoritmi di collaudo e di miglioramento.</a:t>
            </a:r>
            <a:endParaRPr lang="it-IT" sz="2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it-IT" sz="2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it-IT" sz="32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it-IT" sz="3200" i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Possibili </a:t>
            </a:r>
            <a:r>
              <a:rPr lang="it-IT" sz="3200" i="1" dirty="0" smtClean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sviluppi </a:t>
            </a:r>
            <a:r>
              <a:rPr lang="it-IT" sz="3200" i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futuri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it-IT" sz="2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Nuovi sensori di posizione a bordo</a:t>
            </a:r>
            <a:endParaRPr lang="it-IT" sz="2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it-IT" sz="2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Obstacle avoid e logica </a:t>
            </a:r>
            <a:r>
              <a:rPr lang="it-IT" sz="2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Fuzzy</a:t>
            </a:r>
            <a:endParaRPr lang="it-IT" sz="2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it-IT" sz="2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Filtri di Kalman per correggere l’odometria</a:t>
            </a:r>
            <a:endParaRPr lang="it-IT" sz="2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endParaRPr lang="it-IT" sz="2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endParaRPr lang="it-IT" sz="2600" i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682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68962" y="56584"/>
            <a:ext cx="663467" cy="675107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326" y="6440073"/>
            <a:ext cx="6787937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	Flavio Lorenzi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41237" y="129709"/>
            <a:ext cx="10515600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it-IT" dirty="0">
              <a:solidFill>
                <a:srgbClr val="1A337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xmlns="" id="{24BAD77E-2CAE-467C-8037-DE90BEA77AE2}"/>
              </a:ext>
            </a:extLst>
          </p:cNvPr>
          <p:cNvSpPr/>
          <p:nvPr/>
        </p:nvSpPr>
        <p:spPr>
          <a:xfrm>
            <a:off x="522514" y="1962929"/>
            <a:ext cx="109336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Grazie per l’attenzione</a:t>
            </a:r>
            <a:endParaRPr lang="it-IT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" name="Picture 2" descr="http://www.dia.uniroma3.it/autom/LabRob/wp-content/uploads/2017/03/LogoSmall.png">
            <a:extLst>
              <a:ext uri="{FF2B5EF4-FFF2-40B4-BE49-F238E27FC236}">
                <a16:creationId xmlns:a16="http://schemas.microsoft.com/office/drawing/2014/main" xmlns="" id="{8818FD2A-887B-4EAC-85DD-44F67CDC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7760" y="3723130"/>
            <a:ext cx="1685109" cy="1685109"/>
          </a:xfrm>
          <a:prstGeom prst="rect">
            <a:avLst/>
          </a:prstGeom>
          <a:gradFill>
            <a:gsLst>
              <a:gs pos="22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xmlns="" val="3203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sharpenSoften amount="100000"/>
                    </a14:imgEffect>
                    <a14:imgEffect>
                      <a14:brightnessContrast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92686" y="78675"/>
            <a:ext cx="631633" cy="6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xmlns="" id="{F2BBF5F9-A48F-47AA-8CD5-D97958DE58F8}"/>
              </a:ext>
            </a:extLst>
          </p:cNvPr>
          <p:cNvSpPr txBox="1">
            <a:spLocks/>
          </p:cNvSpPr>
          <p:nvPr/>
        </p:nvSpPr>
        <p:spPr>
          <a:xfrm>
            <a:off x="137625" y="132123"/>
            <a:ext cx="8376358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Obiettivo della discussione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xmlns="" id="{FEA88B2D-749E-47CA-B37C-82FB4302C8D2}"/>
              </a:ext>
            </a:extLst>
          </p:cNvPr>
          <p:cNvSpPr txBox="1">
            <a:spLocks/>
          </p:cNvSpPr>
          <p:nvPr/>
        </p:nvSpPr>
        <p:spPr>
          <a:xfrm>
            <a:off x="137625" y="1364976"/>
            <a:ext cx="11916749" cy="5669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EABA08"/>
              </a:buClr>
              <a:buFont typeface="Arial" panose="020B0604020202020204" pitchFamily="34" charset="0"/>
              <a:buChar char="•"/>
            </a:pPr>
            <a:r>
              <a:rPr lang="it-IT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Mostrare l’ integrazione fra la piattaforma ROS e il robot mobile Turtlebot</a:t>
            </a: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EABA08"/>
              </a:buClr>
              <a:buFont typeface="Arial" panose="020B0604020202020204" pitchFamily="34" charset="0"/>
              <a:buChar char="•"/>
            </a:pPr>
            <a:r>
              <a:rPr lang="it-IT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Esporre il funzionamento </a:t>
            </a:r>
            <a:r>
              <a:rPr lang="it-IT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degli algoritmi utilizzati</a:t>
            </a:r>
          </a:p>
          <a:p>
            <a:pPr marL="571500" indent="-571500" algn="l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EABA08"/>
              </a:buClr>
              <a:buFont typeface="Arial" panose="020B0604020202020204" pitchFamily="34" charset="0"/>
              <a:buChar char="•"/>
            </a:pPr>
            <a:r>
              <a:rPr lang="it-IT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Mostrare il lavoro effettuato per migliorare tale piattaforma, collaudando un nuovo sensore.</a:t>
            </a:r>
            <a:endParaRPr lang="it-IT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58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https://images-na.ssl-images-amazon.com/images/I/71dQlhpj4pL._SL1500_.jpg">
            <a:extLst>
              <a:ext uri="{FF2B5EF4-FFF2-40B4-BE49-F238E27FC236}">
                <a16:creationId xmlns:a16="http://schemas.microsoft.com/office/drawing/2014/main" xmlns="" id="{EC61955E-A97F-4871-8377-5476007A0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07291" y="4961573"/>
            <a:ext cx="3036788" cy="1708638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95506" y="4322835"/>
            <a:ext cx="10243774" cy="2313709"/>
          </a:xfrm>
        </p:spPr>
        <p:txBody>
          <a:bodyPr>
            <a:normAutofit/>
          </a:bodyPr>
          <a:lstStyle/>
          <a:p>
            <a:pPr algn="l"/>
            <a:r>
              <a:rPr lang="it-IT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</a:p>
          <a:p>
            <a:pPr algn="l"/>
            <a:endParaRPr lang="it-IT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67836" y="6453981"/>
            <a:ext cx="7228914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</a:t>
            </a:r>
            <a:r>
              <a:rPr lang="it-IT" dirty="0">
                <a:solidFill>
                  <a:schemeClr val="tx1"/>
                </a:solidFill>
              </a:rPr>
              <a:t>ambiente </a:t>
            </a:r>
            <a:r>
              <a:rPr lang="it-IT" dirty="0" smtClean="0">
                <a:solidFill>
                  <a:schemeClr val="tx1"/>
                </a:solidFill>
              </a:rPr>
              <a:t>ROS  </a:t>
            </a:r>
            <a:r>
              <a:rPr lang="it-IT" dirty="0">
                <a:solidFill>
                  <a:schemeClr val="tx1"/>
                </a:solidFill>
              </a:rPr>
              <a:t>	2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-1911062" y="83076"/>
            <a:ext cx="10515600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 robot mobile Turtlebot</a:t>
            </a:r>
          </a:p>
        </p:txBody>
      </p:sp>
      <p:pic>
        <p:nvPicPr>
          <p:cNvPr id="1028" name="Picture 4" descr="Risultati immagini per intel nuc">
            <a:extLst>
              <a:ext uri="{FF2B5EF4-FFF2-40B4-BE49-F238E27FC236}">
                <a16:creationId xmlns:a16="http://schemas.microsoft.com/office/drawing/2014/main" xmlns="" id="{61D073DE-AA2E-4A73-9D68-3C6C8D32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2716" y="5490653"/>
            <a:ext cx="1622068" cy="91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ubuntu logo">
            <a:extLst>
              <a:ext uri="{FF2B5EF4-FFF2-40B4-BE49-F238E27FC236}">
                <a16:creationId xmlns:a16="http://schemas.microsoft.com/office/drawing/2014/main" xmlns="" id="{ED4EDFB0-8796-4319-946E-DEEA61212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721" y="4683253"/>
            <a:ext cx="882529" cy="88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isultati immagini per ros logo">
            <a:extLst>
              <a:ext uri="{FF2B5EF4-FFF2-40B4-BE49-F238E27FC236}">
                <a16:creationId xmlns:a16="http://schemas.microsoft.com/office/drawing/2014/main" xmlns="" id="{8DE8747D-C15F-43D7-8B57-C915FADC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93985" y="4510183"/>
            <a:ext cx="2061270" cy="99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isultati immagini per orbbec astra sensor">
            <a:extLst>
              <a:ext uri="{FF2B5EF4-FFF2-40B4-BE49-F238E27FC236}">
                <a16:creationId xmlns:a16="http://schemas.microsoft.com/office/drawing/2014/main" xmlns="" id="{1399FE1F-3012-44FA-9BE0-93EF07E9D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588" y="1447330"/>
            <a:ext cx="1903315" cy="97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magine correlata">
            <a:extLst>
              <a:ext uri="{FF2B5EF4-FFF2-40B4-BE49-F238E27FC236}">
                <a16:creationId xmlns:a16="http://schemas.microsoft.com/office/drawing/2014/main" xmlns="" id="{A9C3EC66-3895-4495-905A-8AADA3AA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89989" y="2158132"/>
            <a:ext cx="5015054" cy="31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isultati immagini per turtlebot 2 logo">
            <a:extLst>
              <a:ext uri="{FF2B5EF4-FFF2-40B4-BE49-F238E27FC236}">
                <a16:creationId xmlns:a16="http://schemas.microsoft.com/office/drawing/2014/main" xmlns="" id="{AB5B7461-C299-4A00-86A8-7AAEC224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3724" y="1481242"/>
            <a:ext cx="2507338" cy="11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ttore a gomito 12">
            <a:extLst>
              <a:ext uri="{FF2B5EF4-FFF2-40B4-BE49-F238E27FC236}">
                <a16:creationId xmlns:a16="http://schemas.microsoft.com/office/drawing/2014/main" xmlns="" id="{CDD326F2-1D24-485F-8F89-0D690335E180}"/>
              </a:ext>
            </a:extLst>
          </p:cNvPr>
          <p:cNvCxnSpPr>
            <a:cxnSpLocks/>
          </p:cNvCxnSpPr>
          <p:nvPr/>
        </p:nvCxnSpPr>
        <p:spPr>
          <a:xfrm>
            <a:off x="1638798" y="2745327"/>
            <a:ext cx="3099456" cy="369334"/>
          </a:xfrm>
          <a:prstGeom prst="bentConnector3">
            <a:avLst>
              <a:gd name="adj1" fmla="val 192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xmlns="" id="{BB4AE116-4FE9-4832-B5CB-A94913011B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16082" y="4943544"/>
            <a:ext cx="1825444" cy="218902"/>
          </a:xfrm>
          <a:prstGeom prst="bentConnector3">
            <a:avLst>
              <a:gd name="adj1" fmla="val 100743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xmlns="" id="{60305822-C6E8-44BD-89F4-5B431A9E3E6A}"/>
              </a:ext>
            </a:extLst>
          </p:cNvPr>
          <p:cNvCxnSpPr>
            <a:cxnSpLocks/>
          </p:cNvCxnSpPr>
          <p:nvPr/>
        </p:nvCxnSpPr>
        <p:spPr>
          <a:xfrm flipV="1">
            <a:off x="3272589" y="5946859"/>
            <a:ext cx="4624502" cy="23157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xmlns="" id="{179CD147-C289-41AB-890C-0D607BAA3E42}"/>
              </a:ext>
            </a:extLst>
          </p:cNvPr>
          <p:cNvSpPr txBox="1"/>
          <p:nvPr/>
        </p:nvSpPr>
        <p:spPr>
          <a:xfrm>
            <a:off x="695506" y="971839"/>
            <a:ext cx="310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Sensore ottico 3D Astra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xmlns="" id="{468017B6-42E0-4496-A12B-C6131C70B5AC}"/>
              </a:ext>
            </a:extLst>
          </p:cNvPr>
          <p:cNvSpPr txBox="1"/>
          <p:nvPr/>
        </p:nvSpPr>
        <p:spPr>
          <a:xfrm>
            <a:off x="8663868" y="4837304"/>
            <a:ext cx="2516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Powerbank Litionite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E9171094-D415-4C17-9D2B-54C538F41405}"/>
              </a:ext>
            </a:extLst>
          </p:cNvPr>
          <p:cNvSpPr txBox="1"/>
          <p:nvPr/>
        </p:nvSpPr>
        <p:spPr>
          <a:xfrm>
            <a:off x="553006" y="4076340"/>
            <a:ext cx="3174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Mini PC Intel + Ubuntu 16.04 + ROS Kinetic</a:t>
            </a:r>
          </a:p>
        </p:txBody>
      </p:sp>
      <p:pic>
        <p:nvPicPr>
          <p:cNvPr id="24" name="Picture 6" descr="Immagine correlata">
            <a:extLst>
              <a:ext uri="{FF2B5EF4-FFF2-40B4-BE49-F238E27FC236}">
                <a16:creationId xmlns:a16="http://schemas.microsoft.com/office/drawing/2014/main" xmlns="" id="{75FA6296-B156-44FD-922B-FBC248C3E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23818" y="2675653"/>
            <a:ext cx="1662247" cy="166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magine correlata">
            <a:extLst>
              <a:ext uri="{FF2B5EF4-FFF2-40B4-BE49-F238E27FC236}">
                <a16:creationId xmlns:a16="http://schemas.microsoft.com/office/drawing/2014/main" xmlns="" id="{25D5791A-F1A1-48AD-A1CF-DFF8873FE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82468" y="838188"/>
            <a:ext cx="2727044" cy="272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xmlns="" id="{B6327883-CDFB-4A83-A24E-13EBB248C7FE}"/>
              </a:ext>
            </a:extLst>
          </p:cNvPr>
          <p:cNvSpPr txBox="1"/>
          <p:nvPr/>
        </p:nvSpPr>
        <p:spPr>
          <a:xfrm>
            <a:off x="9881544" y="2719367"/>
            <a:ext cx="221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Dock di ricarica</a:t>
            </a:r>
          </a:p>
        </p:txBody>
      </p:sp>
      <p:cxnSp>
        <p:nvCxnSpPr>
          <p:cNvPr id="28" name="Connettore a gomito 27">
            <a:extLst>
              <a:ext uri="{FF2B5EF4-FFF2-40B4-BE49-F238E27FC236}">
                <a16:creationId xmlns:a16="http://schemas.microsoft.com/office/drawing/2014/main" xmlns="" id="{6FB6AB67-4347-4B4D-B3FA-CECBF14035E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3468" y="3188935"/>
            <a:ext cx="2330250" cy="312247"/>
          </a:xfrm>
          <a:prstGeom prst="bentConnector3">
            <a:avLst>
              <a:gd name="adj1" fmla="val 58"/>
            </a:avLst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xmlns="" id="{7CB6851F-D926-42D0-972C-32FFCDB7B49C}"/>
              </a:ext>
            </a:extLst>
          </p:cNvPr>
          <p:cNvCxnSpPr>
            <a:stCxn id="1040" idx="3"/>
            <a:endCxn id="24" idx="0"/>
          </p:cNvCxnSpPr>
          <p:nvPr/>
        </p:nvCxnSpPr>
        <p:spPr>
          <a:xfrm>
            <a:off x="9709512" y="2201710"/>
            <a:ext cx="945430" cy="473943"/>
          </a:xfrm>
          <a:prstGeom prst="bentConnector2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63D7478D-B5B9-48BD-9AC1-C579BFF4F2F1}"/>
              </a:ext>
            </a:extLst>
          </p:cNvPr>
          <p:cNvSpPr txBox="1"/>
          <p:nvPr/>
        </p:nvSpPr>
        <p:spPr>
          <a:xfrm>
            <a:off x="7308225" y="1090270"/>
            <a:ext cx="221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Base mobile Kobuki</a:t>
            </a:r>
          </a:p>
        </p:txBody>
      </p:sp>
    </p:spTree>
    <p:extLst>
      <p:ext uri="{BB962C8B-B14F-4D97-AF65-F5344CB8AC3E}">
        <p14:creationId xmlns:p14="http://schemas.microsoft.com/office/powerpoint/2010/main" xmlns="" val="2277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Risultati immagini per kobuki robot turtlebot">
            <a:extLst>
              <a:ext uri="{FF2B5EF4-FFF2-40B4-BE49-F238E27FC236}">
                <a16:creationId xmlns:a16="http://schemas.microsoft.com/office/drawing/2014/main" xmlns="" id="{BD5E713F-7F1B-4234-A199-156281611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316" b="16098"/>
          <a:stretch/>
        </p:blipFill>
        <p:spPr bwMode="auto">
          <a:xfrm>
            <a:off x="3073639" y="908831"/>
            <a:ext cx="5715000" cy="426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9504" y="6492875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</a:t>
            </a:r>
            <a:r>
              <a:rPr lang="it-IT" dirty="0">
                <a:solidFill>
                  <a:schemeClr val="tx1"/>
                </a:solidFill>
              </a:rPr>
              <a:t>	3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-2184161" y="96547"/>
            <a:ext cx="10515600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 base mobile Kobuki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2018FAC6-B9DC-4B4E-9240-E067DB5B5DB4}"/>
              </a:ext>
            </a:extLst>
          </p:cNvPr>
          <p:cNvSpPr txBox="1"/>
          <p:nvPr/>
        </p:nvSpPr>
        <p:spPr>
          <a:xfrm>
            <a:off x="218954" y="1128306"/>
            <a:ext cx="198966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Docking IR Sensor </a:t>
            </a:r>
          </a:p>
          <a:p>
            <a:r>
              <a:rPr lang="it-IT" dirty="0"/>
              <a:t>(Left/Center/Right)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455FB222-42FA-4AC1-B29B-8E8669A01F21}"/>
              </a:ext>
            </a:extLst>
          </p:cNvPr>
          <p:cNvSpPr txBox="1"/>
          <p:nvPr/>
        </p:nvSpPr>
        <p:spPr>
          <a:xfrm>
            <a:off x="218954" y="2017617"/>
            <a:ext cx="198966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Bump Sensor</a:t>
            </a:r>
          </a:p>
          <a:p>
            <a:r>
              <a:rPr lang="it-IT" dirty="0"/>
              <a:t>(Left/Center/Right)</a:t>
            </a:r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xmlns="" id="{A7BB1EA7-6110-4A57-AC47-C4B9C585356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208620" y="1770447"/>
            <a:ext cx="1989666" cy="570336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xmlns="" id="{3AB493B8-487E-4A60-8EF1-DF51361EA48A}"/>
              </a:ext>
            </a:extLst>
          </p:cNvPr>
          <p:cNvSpPr txBox="1"/>
          <p:nvPr/>
        </p:nvSpPr>
        <p:spPr>
          <a:xfrm>
            <a:off x="218954" y="3838612"/>
            <a:ext cx="198966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Cliff Sensor</a:t>
            </a:r>
          </a:p>
          <a:p>
            <a:r>
              <a:rPr lang="it-IT" dirty="0"/>
              <a:t>(Left/Center/Right)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0E72E1DC-D3B2-4558-AC05-F2A593F186F4}"/>
              </a:ext>
            </a:extLst>
          </p:cNvPr>
          <p:cNvSpPr txBox="1"/>
          <p:nvPr/>
        </p:nvSpPr>
        <p:spPr>
          <a:xfrm>
            <a:off x="231189" y="4756502"/>
            <a:ext cx="19896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Wheel Drop Sensor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xmlns="" id="{9FF64E4A-C050-49F7-9AED-E54ACDB4F0C6}"/>
              </a:ext>
            </a:extLst>
          </p:cNvPr>
          <p:cNvSpPr txBox="1"/>
          <p:nvPr/>
        </p:nvSpPr>
        <p:spPr>
          <a:xfrm>
            <a:off x="8737435" y="5699209"/>
            <a:ext cx="19896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Battery Status Led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xmlns="" id="{48805C92-97A5-4266-8428-D7042841C2CF}"/>
              </a:ext>
            </a:extLst>
          </p:cNvPr>
          <p:cNvSpPr txBox="1"/>
          <p:nvPr/>
        </p:nvSpPr>
        <p:spPr>
          <a:xfrm>
            <a:off x="8749670" y="5125834"/>
            <a:ext cx="221932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Programmable Leds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xmlns="" id="{F75A33F2-725B-4466-B0A0-B61B9A2E9CF3}"/>
              </a:ext>
            </a:extLst>
          </p:cNvPr>
          <p:cNvSpPr txBox="1"/>
          <p:nvPr/>
        </p:nvSpPr>
        <p:spPr>
          <a:xfrm>
            <a:off x="8711549" y="2397047"/>
            <a:ext cx="198966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Programmable Buttons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xmlns="" id="{177E3197-D3F1-4477-9815-F6E45E3D5FE9}"/>
              </a:ext>
            </a:extLst>
          </p:cNvPr>
          <p:cNvSpPr txBox="1"/>
          <p:nvPr/>
        </p:nvSpPr>
        <p:spPr>
          <a:xfrm>
            <a:off x="8719706" y="1765199"/>
            <a:ext cx="19896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Power Connectors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xmlns="" id="{4B4F8235-A93C-4AD0-8704-4F318D6CD5C4}"/>
              </a:ext>
            </a:extLst>
          </p:cNvPr>
          <p:cNvSpPr txBox="1"/>
          <p:nvPr/>
        </p:nvSpPr>
        <p:spPr>
          <a:xfrm>
            <a:off x="8749670" y="4260407"/>
            <a:ext cx="139006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PC USB Data Connection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xmlns="" id="{3DF7F27E-E397-4E71-8047-6BC55E4D68B1}"/>
              </a:ext>
            </a:extLst>
          </p:cNvPr>
          <p:cNvSpPr txBox="1"/>
          <p:nvPr/>
        </p:nvSpPr>
        <p:spPr>
          <a:xfrm>
            <a:off x="8712055" y="1128834"/>
            <a:ext cx="19896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On/Off switch</a:t>
            </a:r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xmlns="" id="{BA101C8A-B6FB-4F1B-BC2B-22E0A68D68DA}"/>
              </a:ext>
            </a:extLst>
          </p:cNvPr>
          <p:cNvCxnSpPr>
            <a:cxnSpLocks/>
          </p:cNvCxnSpPr>
          <p:nvPr/>
        </p:nvCxnSpPr>
        <p:spPr>
          <a:xfrm flipH="1">
            <a:off x="2208620" y="1151482"/>
            <a:ext cx="3019784" cy="1353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Connettore diritto 141">
            <a:extLst>
              <a:ext uri="{FF2B5EF4-FFF2-40B4-BE49-F238E27FC236}">
                <a16:creationId xmlns:a16="http://schemas.microsoft.com/office/drawing/2014/main" xmlns="" id="{2C2D8F3D-E48D-4463-A44F-0037988AA979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2208620" y="2871317"/>
            <a:ext cx="1290388" cy="1290461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ttore diritto 150">
            <a:extLst>
              <a:ext uri="{FF2B5EF4-FFF2-40B4-BE49-F238E27FC236}">
                <a16:creationId xmlns:a16="http://schemas.microsoft.com/office/drawing/2014/main" xmlns="" id="{28772064-78B3-47D2-8D4C-E73DD9D52908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2220855" y="3138828"/>
            <a:ext cx="1431408" cy="18023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ttore diritto 158">
            <a:extLst>
              <a:ext uri="{FF2B5EF4-FFF2-40B4-BE49-F238E27FC236}">
                <a16:creationId xmlns:a16="http://schemas.microsoft.com/office/drawing/2014/main" xmlns="" id="{0AB5BEDF-2801-4419-9FF3-2949F08E8A64}"/>
              </a:ext>
            </a:extLst>
          </p:cNvPr>
          <p:cNvCxnSpPr>
            <a:cxnSpLocks/>
            <a:stCxn id="52" idx="1"/>
          </p:cNvCxnSpPr>
          <p:nvPr/>
        </p:nvCxnSpPr>
        <p:spPr>
          <a:xfrm flipH="1" flipV="1">
            <a:off x="6138333" y="3792495"/>
            <a:ext cx="2611337" cy="1518005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ttore diritto 162">
            <a:extLst>
              <a:ext uri="{FF2B5EF4-FFF2-40B4-BE49-F238E27FC236}">
                <a16:creationId xmlns:a16="http://schemas.microsoft.com/office/drawing/2014/main" xmlns="" id="{5973FE65-C056-494A-A0D1-C18316D92D4C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803739" y="3792495"/>
            <a:ext cx="2933696" cy="20913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xmlns="" id="{7F4CABC8-FB97-4843-B20B-AF311554224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6510867" y="3671940"/>
            <a:ext cx="2238803" cy="911633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xmlns="" id="{936CE830-4DB2-472F-9B82-15656E779D24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7472207" y="2720213"/>
            <a:ext cx="1239342" cy="71187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ttore diritto 174">
            <a:extLst>
              <a:ext uri="{FF2B5EF4-FFF2-40B4-BE49-F238E27FC236}">
                <a16:creationId xmlns:a16="http://schemas.microsoft.com/office/drawing/2014/main" xmlns="" id="{E8E517FF-4ECB-49FE-882C-AF424868B0D0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7416914" y="1949865"/>
            <a:ext cx="1302792" cy="1062774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xmlns="" id="{F6EFCF33-ABB8-4992-9788-C1499464A22D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8195733" y="1313500"/>
            <a:ext cx="516322" cy="711882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xmlns="" id="{455FB222-42FA-4AC1-B29B-8E8669A01F21}"/>
              </a:ext>
            </a:extLst>
          </p:cNvPr>
          <p:cNvSpPr txBox="1"/>
          <p:nvPr/>
        </p:nvSpPr>
        <p:spPr>
          <a:xfrm>
            <a:off x="2738037" y="5437653"/>
            <a:ext cx="169949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Rate Gyroscope</a:t>
            </a:r>
            <a:endParaRPr lang="it-IT" dirty="0"/>
          </a:p>
        </p:txBody>
      </p:sp>
      <p:cxnSp>
        <p:nvCxnSpPr>
          <p:cNvPr id="28" name="Connettore diritto 150">
            <a:extLst>
              <a:ext uri="{FF2B5EF4-FFF2-40B4-BE49-F238E27FC236}">
                <a16:creationId xmlns:a16="http://schemas.microsoft.com/office/drawing/2014/main" xmlns="" id="{28772064-78B3-47D2-8D4C-E73DD9D52908}"/>
              </a:ext>
            </a:extLst>
          </p:cNvPr>
          <p:cNvCxnSpPr>
            <a:cxnSpLocks/>
          </p:cNvCxnSpPr>
          <p:nvPr/>
        </p:nvCxnSpPr>
        <p:spPr>
          <a:xfrm rot="5400000">
            <a:off x="2741197" y="2980376"/>
            <a:ext cx="2888251" cy="1607075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17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8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9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825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9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10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17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  <p:bldP spid="38" grpId="0" animBg="1"/>
      <p:bldP spid="41" grpId="0" animBg="1"/>
      <p:bldP spid="48" grpId="0" animBg="1"/>
      <p:bldP spid="52" grpId="0" animBg="1"/>
      <p:bldP spid="56" grpId="0" animBg="1"/>
      <p:bldP spid="62" grpId="0" animBg="1"/>
      <p:bldP spid="69" grpId="0" animBg="1"/>
      <p:bldP spid="73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95506" y="4322835"/>
            <a:ext cx="10243774" cy="2313709"/>
          </a:xfrm>
        </p:spPr>
        <p:txBody>
          <a:bodyPr>
            <a:normAutofit/>
          </a:bodyPr>
          <a:lstStyle/>
          <a:p>
            <a:pPr algn="l"/>
            <a:r>
              <a:rPr lang="it-IT" sz="3500" dirty="0">
                <a:latin typeface="Segoe UI Light" panose="020B0502040204020203" pitchFamily="34" charset="0"/>
                <a:cs typeface="Segoe UI Light" panose="020B0502040204020203" pitchFamily="34" charset="0"/>
              </a:rPr>
              <a:t>			</a:t>
            </a:r>
          </a:p>
          <a:p>
            <a:pPr algn="l"/>
            <a:endParaRPr lang="it-IT" sz="3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327" y="6482080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</a:t>
            </a:r>
            <a:r>
              <a:rPr lang="it-IT" dirty="0">
                <a:solidFill>
                  <a:schemeClr val="tx1"/>
                </a:solidFill>
              </a:rPr>
              <a:t>	4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-1663896" y="132123"/>
            <a:ext cx="10515600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Il sensore 3D Orbbec Astra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12EEE2DA-6336-4A8F-B8D1-CB650DEFF1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5400000">
            <a:off x="3282514" y="903373"/>
            <a:ext cx="4719271" cy="5644466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01183D90-1818-41D2-9C73-BA869E16B59F}"/>
              </a:ext>
            </a:extLst>
          </p:cNvPr>
          <p:cNvSpPr txBox="1"/>
          <p:nvPr/>
        </p:nvSpPr>
        <p:spPr>
          <a:xfrm>
            <a:off x="4694906" y="5279151"/>
            <a:ext cx="176249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Optimized </a:t>
            </a:r>
            <a:r>
              <a:rPr lang="it-IT" sz="16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5m</a:t>
            </a:r>
            <a:endParaRPr lang="it-IT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9AA53A29-A526-420F-8015-FC293A130410}"/>
              </a:ext>
            </a:extLst>
          </p:cNvPr>
          <p:cNvSpPr txBox="1"/>
          <p:nvPr/>
        </p:nvSpPr>
        <p:spPr>
          <a:xfrm>
            <a:off x="5131608" y="5875634"/>
            <a:ext cx="15147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Maximum 8m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C530308F-196E-41F8-BEC4-3870348959AC}"/>
              </a:ext>
            </a:extLst>
          </p:cNvPr>
          <p:cNvSpPr txBox="1"/>
          <p:nvPr/>
        </p:nvSpPr>
        <p:spPr>
          <a:xfrm rot="5880685">
            <a:off x="2351496" y="4316668"/>
            <a:ext cx="15147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C37A0EA6-DBEA-473C-BBEE-7D1E69CC0E11}"/>
              </a:ext>
            </a:extLst>
          </p:cNvPr>
          <p:cNvSpPr txBox="1"/>
          <p:nvPr/>
        </p:nvSpPr>
        <p:spPr>
          <a:xfrm rot="4133634">
            <a:off x="2428796" y="2115063"/>
            <a:ext cx="1483907" cy="435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18C4E5D0-AB98-4B69-9897-B97DC20FA4F2}"/>
              </a:ext>
            </a:extLst>
          </p:cNvPr>
          <p:cNvSpPr txBox="1"/>
          <p:nvPr/>
        </p:nvSpPr>
        <p:spPr>
          <a:xfrm rot="6381619">
            <a:off x="2503203" y="3828603"/>
            <a:ext cx="1958974" cy="8069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Risultati immagini per orbbec astra">
            <a:extLst>
              <a:ext uri="{FF2B5EF4-FFF2-40B4-BE49-F238E27FC236}">
                <a16:creationId xmlns:a16="http://schemas.microsoft.com/office/drawing/2014/main" xmlns="" id="{102CCB78-17F3-4BCA-A0E2-C301CD617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88209" y="2128573"/>
            <a:ext cx="3617954" cy="185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co 17">
            <a:extLst>
              <a:ext uri="{FF2B5EF4-FFF2-40B4-BE49-F238E27FC236}">
                <a16:creationId xmlns:a16="http://schemas.microsoft.com/office/drawing/2014/main" xmlns="" id="{A0038F6F-9F9A-4E2B-92E6-DF37F70B3420}"/>
              </a:ext>
            </a:extLst>
          </p:cNvPr>
          <p:cNvSpPr/>
          <p:nvPr/>
        </p:nvSpPr>
        <p:spPr>
          <a:xfrm>
            <a:off x="4536469" y="3096629"/>
            <a:ext cx="1395601" cy="1297183"/>
          </a:xfrm>
          <a:prstGeom prst="arc">
            <a:avLst>
              <a:gd name="adj1" fmla="val 16219261"/>
              <a:gd name="adj2" fmla="val 48244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DD314473-17E8-49EF-AD6C-4F2BD5A9A5E0}"/>
              </a:ext>
            </a:extLst>
          </p:cNvPr>
          <p:cNvSpPr txBox="1"/>
          <p:nvPr/>
        </p:nvSpPr>
        <p:spPr>
          <a:xfrm>
            <a:off x="5676791" y="3538986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60°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xmlns="" id="{0AA9F066-0D13-48CD-AAD0-0A0BF449A1CF}"/>
              </a:ext>
            </a:extLst>
          </p:cNvPr>
          <p:cNvSpPr txBox="1"/>
          <p:nvPr/>
        </p:nvSpPr>
        <p:spPr>
          <a:xfrm>
            <a:off x="1997151" y="1681062"/>
            <a:ext cx="17624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Projector</a:t>
            </a:r>
            <a:endParaRPr lang="it-IT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2B35A362-F4BD-4D31-BD70-1899B8A6A7EE}"/>
              </a:ext>
            </a:extLst>
          </p:cNvPr>
          <p:cNvSpPr txBox="1"/>
          <p:nvPr/>
        </p:nvSpPr>
        <p:spPr>
          <a:xfrm>
            <a:off x="3879198" y="1579925"/>
            <a:ext cx="17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RGB</a:t>
            </a:r>
            <a:r>
              <a:rPr lang="it-IT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Sensor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xmlns="" id="{DD52D76F-3659-42E8-9B97-E1E11BE6ACA6}"/>
              </a:ext>
            </a:extLst>
          </p:cNvPr>
          <p:cNvSpPr txBox="1"/>
          <p:nvPr/>
        </p:nvSpPr>
        <p:spPr>
          <a:xfrm>
            <a:off x="5326105" y="1907309"/>
            <a:ext cx="176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IR</a:t>
            </a:r>
            <a:r>
              <a:rPr lang="it-IT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Sensor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xmlns="" id="{EB8E1A26-FE7C-4F7E-AA8B-9014E5AF4392}"/>
              </a:ext>
            </a:extLst>
          </p:cNvPr>
          <p:cNvCxnSpPr>
            <a:cxnSpLocks/>
          </p:cNvCxnSpPr>
          <p:nvPr/>
        </p:nvCxnSpPr>
        <p:spPr>
          <a:xfrm flipV="1">
            <a:off x="4760443" y="2229455"/>
            <a:ext cx="620049" cy="416013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xmlns="" id="{84660F35-AC97-4894-91D6-67D3AE043C02}"/>
              </a:ext>
            </a:extLst>
          </p:cNvPr>
          <p:cNvCxnSpPr>
            <a:cxnSpLocks/>
          </p:cNvCxnSpPr>
          <p:nvPr/>
        </p:nvCxnSpPr>
        <p:spPr>
          <a:xfrm flipV="1">
            <a:off x="4313914" y="1907309"/>
            <a:ext cx="169709" cy="90762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xmlns="" id="{51097E76-7378-4EF6-A5B3-2D7785C0D827}"/>
              </a:ext>
            </a:extLst>
          </p:cNvPr>
          <p:cNvCxnSpPr>
            <a:cxnSpLocks/>
          </p:cNvCxnSpPr>
          <p:nvPr/>
        </p:nvCxnSpPr>
        <p:spPr>
          <a:xfrm flipH="1" flipV="1">
            <a:off x="2551424" y="2071603"/>
            <a:ext cx="750300" cy="1058515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FA9B57E1-90D7-4880-A6C0-ECB6D5B555B7}"/>
              </a:ext>
            </a:extLst>
          </p:cNvPr>
          <p:cNvSpPr txBox="1"/>
          <p:nvPr/>
        </p:nvSpPr>
        <p:spPr>
          <a:xfrm>
            <a:off x="4348645" y="4790650"/>
            <a:ext cx="10318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0.6 m</a:t>
            </a:r>
          </a:p>
        </p:txBody>
      </p:sp>
      <p:pic>
        <p:nvPicPr>
          <p:cNvPr id="16386" name="Picture 2" descr="Risultati immagini per occhi del robo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882714" y="3558149"/>
            <a:ext cx="1613643" cy="610440"/>
          </a:xfrm>
          <a:prstGeom prst="rect">
            <a:avLst/>
          </a:prstGeom>
          <a:noFill/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xmlns="" id="{DD52D76F-3659-42E8-9B97-E1E11BE6ACA6}"/>
              </a:ext>
            </a:extLst>
          </p:cNvPr>
          <p:cNvSpPr txBox="1"/>
          <p:nvPr/>
        </p:nvSpPr>
        <p:spPr>
          <a:xfrm>
            <a:off x="8907505" y="3027897"/>
            <a:ext cx="1634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Range visivo</a:t>
            </a:r>
            <a:endParaRPr lang="it-IT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55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EFA76862-2F24-477C-AFAC-07C64159A56E}"/>
              </a:ext>
            </a:extLst>
          </p:cNvPr>
          <p:cNvSpPr txBox="1"/>
          <p:nvPr/>
        </p:nvSpPr>
        <p:spPr>
          <a:xfrm>
            <a:off x="4425208" y="2113602"/>
            <a:ext cx="430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un</a:t>
            </a:r>
            <a:r>
              <a:rPr lang="it-IT" dirty="0">
                <a:solidFill>
                  <a:srgbClr val="FF0000"/>
                </a:solidFill>
              </a:rPr>
              <a:t> meta-sistema </a:t>
            </a:r>
            <a:r>
              <a:rPr lang="it-IT" dirty="0"/>
              <a:t>operativo</a:t>
            </a:r>
            <a:r>
              <a:rPr lang="it-IT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327" y="6482080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</a:t>
            </a:r>
            <a:r>
              <a:rPr lang="it-IT" dirty="0">
                <a:solidFill>
                  <a:schemeClr val="tx1"/>
                </a:solidFill>
              </a:rPr>
              <a:t>	5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570617" cy="78827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Ambiente di sviluppo </a:t>
            </a:r>
            <a:endParaRPr lang="it-IT" dirty="0">
              <a:solidFill>
                <a:srgbClr val="1A337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Risultati immagini per ros">
            <a:extLst>
              <a:ext uri="{FF2B5EF4-FFF2-40B4-BE49-F238E27FC236}">
                <a16:creationId xmlns:a16="http://schemas.microsoft.com/office/drawing/2014/main" xmlns="" id="{640C5281-785D-4BCD-9CAB-DED80EBE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60056" y="573666"/>
            <a:ext cx="2766197" cy="148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1B72680B-9C3B-44FD-899D-BE1E9833735D}"/>
              </a:ext>
            </a:extLst>
          </p:cNvPr>
          <p:cNvSpPr txBox="1"/>
          <p:nvPr/>
        </p:nvSpPr>
        <p:spPr>
          <a:xfrm>
            <a:off x="831089" y="1116004"/>
            <a:ext cx="19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Filesystem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4217E06D-CD75-4205-A7F1-5E8E59A0792F}"/>
              </a:ext>
            </a:extLst>
          </p:cNvPr>
          <p:cNvSpPr txBox="1"/>
          <p:nvPr/>
        </p:nvSpPr>
        <p:spPr>
          <a:xfrm>
            <a:off x="8755125" y="1064757"/>
            <a:ext cx="304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ea typeface="Microsoft Sans Serif" panose="020B0604020202020204" pitchFamily="34" charset="0"/>
                <a:cs typeface="Microsoft Sans Serif" panose="020B0604020202020204" pitchFamily="34" charset="0"/>
              </a:rPr>
              <a:t>Computation Level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AC7E2A46-CED7-4AFF-8D0D-0DC2E39BE0E0}"/>
              </a:ext>
            </a:extLst>
          </p:cNvPr>
          <p:cNvSpPr txBox="1"/>
          <p:nvPr/>
        </p:nvSpPr>
        <p:spPr>
          <a:xfrm>
            <a:off x="4425208" y="1711753"/>
            <a:ext cx="274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Robot Operating System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38AE3465-6F39-4771-9B62-4E40E8B885E3}"/>
              </a:ext>
            </a:extLst>
          </p:cNvPr>
          <p:cNvSpPr txBox="1"/>
          <p:nvPr/>
        </p:nvSpPr>
        <p:spPr>
          <a:xfrm>
            <a:off x="998266" y="1603720"/>
            <a:ext cx="2479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Stack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A9DE537C-B263-4BFC-8CC6-530516D0246E}"/>
              </a:ext>
            </a:extLst>
          </p:cNvPr>
          <p:cNvSpPr txBox="1"/>
          <p:nvPr/>
        </p:nvSpPr>
        <p:spPr>
          <a:xfrm>
            <a:off x="8796144" y="1535737"/>
            <a:ext cx="2909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Node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Topic (asincrono)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Services (sincrono)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Messages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xmlns="" id="{5B182B20-F682-41EA-8A27-66ABB35F152B}"/>
              </a:ext>
            </a:extLst>
          </p:cNvPr>
          <p:cNvSpPr txBox="1"/>
          <p:nvPr/>
        </p:nvSpPr>
        <p:spPr>
          <a:xfrm>
            <a:off x="2112642" y="2852556"/>
            <a:ext cx="89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Stack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xmlns="" id="{6B861AF1-BB14-4348-BF8E-BBF81C9C1FAE}"/>
              </a:ext>
            </a:extLst>
          </p:cNvPr>
          <p:cNvSpPr txBox="1"/>
          <p:nvPr/>
        </p:nvSpPr>
        <p:spPr>
          <a:xfrm>
            <a:off x="2714365" y="3573815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Package 1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xmlns="" id="{A2AC7AFF-8012-4B99-9FA9-2762F6E2D03F}"/>
              </a:ext>
            </a:extLst>
          </p:cNvPr>
          <p:cNvGrpSpPr/>
          <p:nvPr/>
        </p:nvGrpSpPr>
        <p:grpSpPr>
          <a:xfrm>
            <a:off x="2714002" y="3947262"/>
            <a:ext cx="6997314" cy="2346037"/>
            <a:chOff x="2041236" y="3265285"/>
            <a:chExt cx="6997314" cy="234603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xmlns="" id="{9D792F9A-88CF-4D85-97C9-C136E6CE4534}"/>
                </a:ext>
              </a:extLst>
            </p:cNvPr>
            <p:cNvSpPr txBox="1"/>
            <p:nvPr/>
          </p:nvSpPr>
          <p:spPr>
            <a:xfrm>
              <a:off x="2041236" y="3265285"/>
              <a:ext cx="6997314" cy="23460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xmlns="" id="{CD14F816-ABBE-486E-8F99-E9A3709B7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3005" y="3354723"/>
              <a:ext cx="6206319" cy="2084810"/>
            </a:xfrm>
            <a:prstGeom prst="rect">
              <a:avLst/>
            </a:prstGeom>
          </p:spPr>
        </p:pic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0328AF76-2772-4795-9A7D-8FD6CF651C22}"/>
              </a:ext>
            </a:extLst>
          </p:cNvPr>
          <p:cNvSpPr txBox="1"/>
          <p:nvPr/>
        </p:nvSpPr>
        <p:spPr>
          <a:xfrm>
            <a:off x="2231155" y="3199801"/>
            <a:ext cx="7729690" cy="3277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xmlns="" id="{722357C2-C1CD-4BD2-925B-A48705AA377B}"/>
              </a:ext>
            </a:extLst>
          </p:cNvPr>
          <p:cNvCxnSpPr>
            <a:cxnSpLocks/>
          </p:cNvCxnSpPr>
          <p:nvPr/>
        </p:nvCxnSpPr>
        <p:spPr>
          <a:xfrm flipH="1">
            <a:off x="3642360" y="1361694"/>
            <a:ext cx="392805" cy="116586"/>
          </a:xfrm>
          <a:prstGeom prst="straightConnector1">
            <a:avLst/>
          </a:prstGeom>
          <a:ln>
            <a:solidFill>
              <a:srgbClr val="3A4A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C749A517-3C00-416C-BCFB-D7FBF2860A5E}"/>
              </a:ext>
            </a:extLst>
          </p:cNvPr>
          <p:cNvSpPr txBox="1"/>
          <p:nvPr/>
        </p:nvSpPr>
        <p:spPr>
          <a:xfrm>
            <a:off x="9120589" y="1547768"/>
            <a:ext cx="624302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F7B9F998-BB1A-44A7-9530-643A454B0410}"/>
              </a:ext>
            </a:extLst>
          </p:cNvPr>
          <p:cNvSpPr txBox="1"/>
          <p:nvPr/>
        </p:nvSpPr>
        <p:spPr>
          <a:xfrm>
            <a:off x="4539397" y="4881321"/>
            <a:ext cx="548640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3196AC43-194B-449B-B014-8560BEE457E0}"/>
              </a:ext>
            </a:extLst>
          </p:cNvPr>
          <p:cNvSpPr txBox="1"/>
          <p:nvPr/>
        </p:nvSpPr>
        <p:spPr>
          <a:xfrm>
            <a:off x="6892952" y="4881321"/>
            <a:ext cx="548640" cy="36933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xmlns="" id="{54F12A19-14F3-428F-968D-9DA920F2C167}"/>
              </a:ext>
            </a:extLst>
          </p:cNvPr>
          <p:cNvCxnSpPr>
            <a:cxnSpLocks/>
          </p:cNvCxnSpPr>
          <p:nvPr/>
        </p:nvCxnSpPr>
        <p:spPr>
          <a:xfrm>
            <a:off x="7500850" y="1371589"/>
            <a:ext cx="460348" cy="93620"/>
          </a:xfrm>
          <a:prstGeom prst="straightConnector1">
            <a:avLst/>
          </a:prstGeom>
          <a:ln>
            <a:solidFill>
              <a:srgbClr val="3A4A6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8981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4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7307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327" y="6482080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	6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-3587653" y="103397"/>
            <a:ext cx="10515600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Navigazione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D9FEAE7A-3EB3-49D7-A733-5F46B1DB9F3F}"/>
              </a:ext>
            </a:extLst>
          </p:cNvPr>
          <p:cNvSpPr txBox="1"/>
          <p:nvPr/>
        </p:nvSpPr>
        <p:spPr>
          <a:xfrm>
            <a:off x="5112327" y="1773930"/>
            <a:ext cx="1451229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Navigation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2D259CF-ED73-4799-804E-CE531FC88074}"/>
              </a:ext>
            </a:extLst>
          </p:cNvPr>
          <p:cNvSpPr txBox="1"/>
          <p:nvPr/>
        </p:nvSpPr>
        <p:spPr>
          <a:xfrm>
            <a:off x="1836234" y="1399826"/>
            <a:ext cx="103846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/odom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xmlns="" id="{EFD00D13-3814-491C-A3AF-19DF056AEBE8}"/>
              </a:ext>
            </a:extLst>
          </p:cNvPr>
          <p:cNvSpPr txBox="1"/>
          <p:nvPr/>
        </p:nvSpPr>
        <p:spPr>
          <a:xfrm>
            <a:off x="2047006" y="2118979"/>
            <a:ext cx="82769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/scan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xmlns="" id="{E4845AB5-1DCB-4CBA-BAD5-353A0D04F838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2874698" y="1599881"/>
            <a:ext cx="2237629" cy="3741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xmlns="" id="{5126F110-18EA-46A6-8018-37A0345D1D14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 flipV="1">
            <a:off x="2874698" y="1973985"/>
            <a:ext cx="2237629" cy="3450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16622283-962E-4545-9DF0-8BD837AC40C8}"/>
              </a:ext>
            </a:extLst>
          </p:cNvPr>
          <p:cNvSpPr txBox="1"/>
          <p:nvPr/>
        </p:nvSpPr>
        <p:spPr>
          <a:xfrm>
            <a:off x="7620000" y="1088686"/>
            <a:ext cx="25589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geometry</a:t>
            </a:r>
            <a:r>
              <a:rPr lang="it-IT" sz="2000" i="1" dirty="0"/>
              <a:t>_msgs/Twist</a:t>
            </a:r>
            <a:endParaRPr lang="it-IT" sz="2000" dirty="0"/>
          </a:p>
        </p:txBody>
      </p:sp>
      <p:sp>
        <p:nvSpPr>
          <p:cNvPr id="1024" name="CasellaDiTesto 1023">
            <a:extLst>
              <a:ext uri="{FF2B5EF4-FFF2-40B4-BE49-F238E27FC236}">
                <a16:creationId xmlns:a16="http://schemas.microsoft.com/office/drawing/2014/main" xmlns="" id="{72D54D34-1A9C-495A-9E01-829A7EB26B70}"/>
              </a:ext>
            </a:extLst>
          </p:cNvPr>
          <p:cNvSpPr txBox="1"/>
          <p:nvPr/>
        </p:nvSpPr>
        <p:spPr>
          <a:xfrm>
            <a:off x="7567961" y="2018654"/>
            <a:ext cx="27040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mobile_base_controller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xmlns="" id="{40C1BE81-11DA-4378-83F3-6A548C7D2533}"/>
              </a:ext>
            </a:extLst>
          </p:cNvPr>
          <p:cNvSpPr txBox="1"/>
          <p:nvPr/>
        </p:nvSpPr>
        <p:spPr>
          <a:xfrm>
            <a:off x="10812271" y="2024342"/>
            <a:ext cx="928336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motors</a:t>
            </a:r>
          </a:p>
        </p:txBody>
      </p:sp>
      <p:cxnSp>
        <p:nvCxnSpPr>
          <p:cNvPr id="1034" name="Connettore 2 1033">
            <a:extLst>
              <a:ext uri="{FF2B5EF4-FFF2-40B4-BE49-F238E27FC236}">
                <a16:creationId xmlns:a16="http://schemas.microsoft.com/office/drawing/2014/main" xmlns="" id="{C5D34B67-A7CC-433E-AF02-F7D906900853}"/>
              </a:ext>
            </a:extLst>
          </p:cNvPr>
          <p:cNvCxnSpPr>
            <a:cxnSpLocks/>
            <a:stCxn id="1024" idx="3"/>
            <a:endCxn id="35" idx="1"/>
          </p:cNvCxnSpPr>
          <p:nvPr/>
        </p:nvCxnSpPr>
        <p:spPr>
          <a:xfrm>
            <a:off x="10272034" y="2218709"/>
            <a:ext cx="540237" cy="5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xmlns="" id="{1EEA577D-12DA-4EAC-A27B-F8D286B5F081}"/>
              </a:ext>
            </a:extLst>
          </p:cNvPr>
          <p:cNvCxnSpPr>
            <a:cxnSpLocks/>
            <a:stCxn id="23" idx="2"/>
            <a:endCxn id="1024" idx="0"/>
          </p:cNvCxnSpPr>
          <p:nvPr/>
        </p:nvCxnSpPr>
        <p:spPr>
          <a:xfrm>
            <a:off x="8899475" y="1488796"/>
            <a:ext cx="20523" cy="52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xmlns="" id="{A55EC23D-9E83-4951-BA6A-E7D5DCDC092B}"/>
              </a:ext>
            </a:extLst>
          </p:cNvPr>
          <p:cNvSpPr txBox="1"/>
          <p:nvPr/>
        </p:nvSpPr>
        <p:spPr>
          <a:xfrm>
            <a:off x="3485593" y="4107132"/>
            <a:ext cx="17191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Map Building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xmlns="" id="{959C30BA-5294-4B70-8AF2-A93B2C05A29C}"/>
              </a:ext>
            </a:extLst>
          </p:cNvPr>
          <p:cNvSpPr txBox="1"/>
          <p:nvPr/>
        </p:nvSpPr>
        <p:spPr>
          <a:xfrm>
            <a:off x="7109164" y="4072346"/>
            <a:ext cx="155677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Autonomous Driving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xmlns="" id="{AD274689-D83D-4915-A80D-A6E169E5F7C0}"/>
              </a:ext>
            </a:extLst>
          </p:cNvPr>
          <p:cNvSpPr txBox="1"/>
          <p:nvPr/>
        </p:nvSpPr>
        <p:spPr>
          <a:xfrm>
            <a:off x="3695423" y="5020735"/>
            <a:ext cx="862547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SLAM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xmlns="" id="{3BCF99E4-A531-4046-B494-9147E5B3BADE}"/>
              </a:ext>
            </a:extLst>
          </p:cNvPr>
          <p:cNvSpPr txBox="1"/>
          <p:nvPr/>
        </p:nvSpPr>
        <p:spPr>
          <a:xfrm>
            <a:off x="7489520" y="5166535"/>
            <a:ext cx="934924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/>
              <a:t>AMCL</a:t>
            </a:r>
            <a:endParaRPr lang="it-IT" dirty="0"/>
          </a:p>
        </p:txBody>
      </p:sp>
      <p:cxnSp>
        <p:nvCxnSpPr>
          <p:cNvPr id="3" name="Connettore a gomito 2">
            <a:extLst>
              <a:ext uri="{FF2B5EF4-FFF2-40B4-BE49-F238E27FC236}">
                <a16:creationId xmlns:a16="http://schemas.microsoft.com/office/drawing/2014/main" xmlns="" id="{4B7B4E77-5D03-4E4D-96CB-B184B3919B6A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6563556" y="1288741"/>
            <a:ext cx="1056444" cy="685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79137515-6CFC-47A4-926E-503CE4FF0076}"/>
              </a:ext>
            </a:extLst>
          </p:cNvPr>
          <p:cNvSpPr txBox="1"/>
          <p:nvPr/>
        </p:nvSpPr>
        <p:spPr>
          <a:xfrm>
            <a:off x="5112327" y="2650784"/>
            <a:ext cx="1416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finalità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xmlns="" id="{E7E6A2AA-BAEF-4192-A99D-1FD826D7A512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5820623" y="2174040"/>
            <a:ext cx="17319" cy="47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xmlns="" id="{4A65B83E-2642-4F42-8701-C6FA24809779}"/>
              </a:ext>
            </a:extLst>
          </p:cNvPr>
          <p:cNvCxnSpPr>
            <a:cxnSpLocks/>
            <a:stCxn id="6" idx="2"/>
            <a:endCxn id="37" idx="0"/>
          </p:cNvCxnSpPr>
          <p:nvPr/>
        </p:nvCxnSpPr>
        <p:spPr>
          <a:xfrm rot="5400000">
            <a:off x="4554775" y="2841284"/>
            <a:ext cx="1056238" cy="1475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a gomito 19">
            <a:extLst>
              <a:ext uri="{FF2B5EF4-FFF2-40B4-BE49-F238E27FC236}">
                <a16:creationId xmlns:a16="http://schemas.microsoft.com/office/drawing/2014/main" xmlns="" id="{DDACB018-2E52-4334-BDE6-58A20BAADD5F}"/>
              </a:ext>
            </a:extLst>
          </p:cNvPr>
          <p:cNvCxnSpPr>
            <a:cxnSpLocks/>
            <a:stCxn id="6" idx="2"/>
            <a:endCxn id="71" idx="0"/>
          </p:cNvCxnSpPr>
          <p:nvPr/>
        </p:nvCxnSpPr>
        <p:spPr>
          <a:xfrm rot="16200000" flipH="1">
            <a:off x="6343362" y="2528154"/>
            <a:ext cx="1021452" cy="206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D0EAB229-A4E7-428F-81AF-1EC8A34F83A2}"/>
              </a:ext>
            </a:extLst>
          </p:cNvPr>
          <p:cNvSpPr txBox="1"/>
          <p:nvPr/>
        </p:nvSpPr>
        <p:spPr>
          <a:xfrm>
            <a:off x="4630672" y="4654874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S</a:t>
            </a:r>
            <a:r>
              <a:rPr lang="it-IT" dirty="0"/>
              <a:t>imultaneous</a:t>
            </a:r>
          </a:p>
          <a:p>
            <a:r>
              <a:rPr lang="it-IT" dirty="0">
                <a:solidFill>
                  <a:srgbClr val="FF0000"/>
                </a:solidFill>
              </a:rPr>
              <a:t>L</a:t>
            </a:r>
            <a:r>
              <a:rPr lang="it-IT" dirty="0"/>
              <a:t>ocalization</a:t>
            </a:r>
          </a:p>
          <a:p>
            <a:r>
              <a:rPr lang="it-IT" dirty="0">
                <a:solidFill>
                  <a:srgbClr val="FF0000"/>
                </a:solidFill>
              </a:rPr>
              <a:t>A</a:t>
            </a:r>
            <a:r>
              <a:rPr lang="it-IT" dirty="0"/>
              <a:t>nd</a:t>
            </a:r>
          </a:p>
          <a:p>
            <a:r>
              <a:rPr lang="it-IT" dirty="0">
                <a:solidFill>
                  <a:srgbClr val="FF0000"/>
                </a:solidFill>
              </a:rPr>
              <a:t>M</a:t>
            </a:r>
            <a:r>
              <a:rPr lang="it-IT" dirty="0"/>
              <a:t>apping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2C313AFC-EA91-42FE-8B2A-EE55B7300195}"/>
              </a:ext>
            </a:extLst>
          </p:cNvPr>
          <p:cNvSpPr txBox="1"/>
          <p:nvPr/>
        </p:nvSpPr>
        <p:spPr>
          <a:xfrm>
            <a:off x="6455646" y="4879522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A</a:t>
            </a:r>
            <a:r>
              <a:rPr lang="it-IT" dirty="0"/>
              <a:t>daptive</a:t>
            </a:r>
          </a:p>
          <a:p>
            <a:r>
              <a:rPr lang="it-IT" dirty="0">
                <a:solidFill>
                  <a:srgbClr val="FF0000"/>
                </a:solidFill>
              </a:rPr>
              <a:t>M</a:t>
            </a:r>
            <a:r>
              <a:rPr lang="it-IT" dirty="0"/>
              <a:t>onte</a:t>
            </a:r>
          </a:p>
          <a:p>
            <a:r>
              <a:rPr lang="it-IT" dirty="0">
                <a:solidFill>
                  <a:srgbClr val="FF0000"/>
                </a:solidFill>
              </a:rPr>
              <a:t>C</a:t>
            </a:r>
            <a:r>
              <a:rPr lang="it-IT" dirty="0"/>
              <a:t>arlo</a:t>
            </a:r>
          </a:p>
          <a:p>
            <a:r>
              <a:rPr lang="it-IT" dirty="0">
                <a:solidFill>
                  <a:srgbClr val="FF0000"/>
                </a:solidFill>
              </a:rPr>
              <a:t>L</a:t>
            </a:r>
            <a:r>
              <a:rPr lang="it-IT" dirty="0"/>
              <a:t>ocalization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741BA6FB-39AB-4195-862B-30EB0F6B6DE3}"/>
              </a:ext>
            </a:extLst>
          </p:cNvPr>
          <p:cNvSpPr txBox="1"/>
          <p:nvPr/>
        </p:nvSpPr>
        <p:spPr>
          <a:xfrm>
            <a:off x="1737493" y="1399826"/>
            <a:ext cx="1137205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xmlns="" id="{418E93AB-E358-4F8C-9989-94CA18220E90}"/>
              </a:ext>
            </a:extLst>
          </p:cNvPr>
          <p:cNvSpPr txBox="1"/>
          <p:nvPr/>
        </p:nvSpPr>
        <p:spPr>
          <a:xfrm>
            <a:off x="2017719" y="2099375"/>
            <a:ext cx="856979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xmlns="" id="{B1F83225-CB7A-45BF-A28A-85614EFC5E28}"/>
              </a:ext>
            </a:extLst>
          </p:cNvPr>
          <p:cNvGrpSpPr/>
          <p:nvPr/>
        </p:nvGrpSpPr>
        <p:grpSpPr>
          <a:xfrm>
            <a:off x="222467" y="3424998"/>
            <a:ext cx="3387479" cy="2960347"/>
            <a:chOff x="8621644" y="3732489"/>
            <a:chExt cx="3161348" cy="2820519"/>
          </a:xfrm>
        </p:grpSpPr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xmlns="" id="{42B72EE7-658F-4040-A1BB-416D4EFC0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8621644" y="3745228"/>
              <a:ext cx="3045296" cy="2807780"/>
            </a:xfrm>
            <a:prstGeom prst="rect">
              <a:avLst/>
            </a:prstGeom>
            <a:effectLst>
              <a:softEdge rad="50800"/>
            </a:effectLst>
          </p:spPr>
        </p:pic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xmlns="" id="{39E08CAD-3137-481D-8770-4ECFF31C9C4A}"/>
                </a:ext>
              </a:extLst>
            </p:cNvPr>
            <p:cNvSpPr txBox="1"/>
            <p:nvPr/>
          </p:nvSpPr>
          <p:spPr>
            <a:xfrm>
              <a:off x="8657194" y="3732489"/>
              <a:ext cx="3125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Mappa del laboratorio ottenuta</a:t>
              </a: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xmlns="" id="{39E08CAD-3137-481D-8770-4ECFF31C9C4A}"/>
              </a:ext>
            </a:extLst>
          </p:cNvPr>
          <p:cNvSpPr txBox="1"/>
          <p:nvPr/>
        </p:nvSpPr>
        <p:spPr>
          <a:xfrm>
            <a:off x="2174523" y="5433093"/>
            <a:ext cx="743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RViz</a:t>
            </a:r>
            <a:endParaRPr lang="it-IT" sz="2000" b="1" dirty="0"/>
          </a:p>
        </p:txBody>
      </p:sp>
      <p:sp>
        <p:nvSpPr>
          <p:cNvPr id="40" name="Freccia a destra 39"/>
          <p:cNvSpPr/>
          <p:nvPr/>
        </p:nvSpPr>
        <p:spPr>
          <a:xfrm>
            <a:off x="8780929" y="4289611"/>
            <a:ext cx="1089212" cy="2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xmlns="" id="{72D54D34-1A9C-495A-9E01-829A7EB26B70}"/>
              </a:ext>
            </a:extLst>
          </p:cNvPr>
          <p:cNvSpPr txBox="1"/>
          <p:nvPr/>
        </p:nvSpPr>
        <p:spPr>
          <a:xfrm>
            <a:off x="10048222" y="4215007"/>
            <a:ext cx="1771743" cy="400110"/>
          </a:xfrm>
          <a:prstGeom prst="rect">
            <a:avLst/>
          </a:prstGeom>
          <a:solidFill>
            <a:srgbClr val="E066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Obstacle Avoid</a:t>
            </a:r>
          </a:p>
        </p:txBody>
      </p:sp>
    </p:spTree>
    <p:extLst>
      <p:ext uri="{BB962C8B-B14F-4D97-AF65-F5344CB8AC3E}">
        <p14:creationId xmlns:p14="http://schemas.microsoft.com/office/powerpoint/2010/main" xmlns="" val="7760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47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5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327" y="6482080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	7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-2074185" y="132122"/>
            <a:ext cx="9913820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Obstacle Avoidance</a:t>
            </a:r>
            <a:endParaRPr lang="it-IT" dirty="0">
              <a:solidFill>
                <a:srgbClr val="1A337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xmlns="" id="{4458E383-A514-4B14-9C8B-4967A33FD311}"/>
              </a:ext>
            </a:extLst>
          </p:cNvPr>
          <p:cNvSpPr txBox="1"/>
          <p:nvPr/>
        </p:nvSpPr>
        <p:spPr>
          <a:xfrm>
            <a:off x="3695700" y="1533168"/>
            <a:ext cx="24775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smtClean="0"/>
              <a:t>TOPIC: move_base/Goal</a:t>
            </a:r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04CB49C9-90C6-4B51-A77B-608F5B6296FA}"/>
              </a:ext>
            </a:extLst>
          </p:cNvPr>
          <p:cNvSpPr txBox="1"/>
          <p:nvPr/>
        </p:nvSpPr>
        <p:spPr>
          <a:xfrm>
            <a:off x="753035" y="1012679"/>
            <a:ext cx="26075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b="1" dirty="0" smtClean="0"/>
              <a:t>Algoritmo</a:t>
            </a:r>
            <a:r>
              <a:rPr lang="it-IT" dirty="0" smtClean="0"/>
              <a:t>: “Go To [x,y,z]”</a:t>
            </a:r>
            <a:endParaRPr lang="it-IT" dirty="0"/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xmlns="" id="{E44415DD-DD72-4E56-8DF9-675F7DFAA151}"/>
              </a:ext>
            </a:extLst>
          </p:cNvPr>
          <p:cNvCxnSpPr>
            <a:cxnSpLocks/>
            <a:stCxn id="8" idx="3"/>
            <a:endCxn id="25" idx="0"/>
          </p:cNvCxnSpPr>
          <p:nvPr/>
        </p:nvCxnSpPr>
        <p:spPr>
          <a:xfrm>
            <a:off x="3360545" y="1197345"/>
            <a:ext cx="1573930" cy="3358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xmlns="" id="{FBA755B0-8819-46A8-A4F8-497CA5A59B2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072" t="18939" r="22229" b="35486"/>
          <a:stretch/>
        </p:blipFill>
        <p:spPr>
          <a:xfrm>
            <a:off x="7611035" y="2084294"/>
            <a:ext cx="4275560" cy="356060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4458E383-A514-4B14-9C8B-4967A33FD311}"/>
              </a:ext>
            </a:extLst>
          </p:cNvPr>
          <p:cNvSpPr txBox="1"/>
          <p:nvPr/>
        </p:nvSpPr>
        <p:spPr>
          <a:xfrm>
            <a:off x="3713629" y="3245426"/>
            <a:ext cx="2477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Start</a:t>
            </a:r>
            <a:endParaRPr lang="it-IT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xmlns="" id="{4458E383-A514-4B14-9C8B-4967A33FD311}"/>
              </a:ext>
            </a:extLst>
          </p:cNvPr>
          <p:cNvSpPr txBox="1"/>
          <p:nvPr/>
        </p:nvSpPr>
        <p:spPr>
          <a:xfrm>
            <a:off x="3691218" y="2227933"/>
            <a:ext cx="247755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Creazione di un piano provvisorio</a:t>
            </a:r>
            <a:endParaRPr lang="it-IT" sz="16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xmlns="" id="{4458E383-A514-4B14-9C8B-4967A33FD311}"/>
              </a:ext>
            </a:extLst>
          </p:cNvPr>
          <p:cNvSpPr txBox="1"/>
          <p:nvPr/>
        </p:nvSpPr>
        <p:spPr>
          <a:xfrm>
            <a:off x="3713629" y="4186722"/>
            <a:ext cx="247755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 dirty="0" smtClean="0"/>
              <a:t>Rilevazione ostacolo</a:t>
            </a:r>
            <a:r>
              <a:rPr lang="it-IT" sz="1600" dirty="0"/>
              <a:t> </a:t>
            </a:r>
            <a:r>
              <a:rPr lang="it-IT" sz="1600" dirty="0" smtClean="0"/>
              <a:t>in maniera dinamica</a:t>
            </a:r>
          </a:p>
        </p:txBody>
      </p:sp>
      <p:sp>
        <p:nvSpPr>
          <p:cNvPr id="42" name="Freccia circolare a sinistra 41"/>
          <p:cNvSpPr/>
          <p:nvPr/>
        </p:nvSpPr>
        <p:spPr>
          <a:xfrm flipV="1">
            <a:off x="6414248" y="2339786"/>
            <a:ext cx="847164" cy="22187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xmlns="" id="{4458E383-A514-4B14-9C8B-4967A33FD311}"/>
              </a:ext>
            </a:extLst>
          </p:cNvPr>
          <p:cNvSpPr txBox="1"/>
          <p:nvPr/>
        </p:nvSpPr>
        <p:spPr>
          <a:xfrm>
            <a:off x="3700182" y="5316273"/>
            <a:ext cx="247755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RAGGIUNGIMENTO OBIETTIVO: Goal</a:t>
            </a:r>
            <a:endParaRPr lang="it-IT" b="1" dirty="0"/>
          </a:p>
        </p:txBody>
      </p:sp>
      <p:cxnSp>
        <p:nvCxnSpPr>
          <p:cNvPr id="46" name="Connettore 2 45"/>
          <p:cNvCxnSpPr>
            <a:endCxn id="21" idx="0"/>
          </p:cNvCxnSpPr>
          <p:nvPr/>
        </p:nvCxnSpPr>
        <p:spPr>
          <a:xfrm rot="5400000">
            <a:off x="4773307" y="2066168"/>
            <a:ext cx="318452" cy="5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 rot="5400000">
            <a:off x="4764343" y="3038840"/>
            <a:ext cx="318451" cy="5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rot="5400000">
            <a:off x="4777790" y="3859110"/>
            <a:ext cx="318451" cy="5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rot="5400000">
            <a:off x="4764343" y="5015558"/>
            <a:ext cx="318451" cy="50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xmlns="" id="{04CB49C9-90C6-4B51-A77B-608F5B6296FA}"/>
              </a:ext>
            </a:extLst>
          </p:cNvPr>
          <p:cNvSpPr txBox="1"/>
          <p:nvPr/>
        </p:nvSpPr>
        <p:spPr>
          <a:xfrm>
            <a:off x="7709646" y="5696738"/>
            <a:ext cx="369346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Planning su RViz: mappa del laboratorio </a:t>
            </a:r>
            <a:endParaRPr lang="it-IT" sz="16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xmlns="" id="{04CB49C9-90C6-4B51-A77B-608F5B6296FA}"/>
              </a:ext>
            </a:extLst>
          </p:cNvPr>
          <p:cNvSpPr txBox="1"/>
          <p:nvPr/>
        </p:nvSpPr>
        <p:spPr>
          <a:xfrm>
            <a:off x="1196789" y="4195482"/>
            <a:ext cx="106231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Possibilità </a:t>
            </a:r>
          </a:p>
          <a:p>
            <a:r>
              <a:rPr lang="it-IT" sz="1600" dirty="0" smtClean="0"/>
              <a:t>di errore</a:t>
            </a:r>
            <a:endParaRPr lang="it-IT" sz="1600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xmlns="" id="{04CB49C9-90C6-4B51-A77B-608F5B6296FA}"/>
              </a:ext>
            </a:extLst>
          </p:cNvPr>
          <p:cNvSpPr txBox="1"/>
          <p:nvPr/>
        </p:nvSpPr>
        <p:spPr>
          <a:xfrm>
            <a:off x="5096432" y="4845425"/>
            <a:ext cx="4975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NO</a:t>
            </a:r>
            <a:endParaRPr lang="it-IT" sz="1600"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xmlns="" id="{04CB49C9-90C6-4B51-A77B-608F5B6296FA}"/>
              </a:ext>
            </a:extLst>
          </p:cNvPr>
          <p:cNvSpPr txBox="1"/>
          <p:nvPr/>
        </p:nvSpPr>
        <p:spPr>
          <a:xfrm>
            <a:off x="6378384" y="4244788"/>
            <a:ext cx="3720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SI</a:t>
            </a:r>
            <a:endParaRPr lang="it-IT" sz="1600" dirty="0"/>
          </a:p>
        </p:txBody>
      </p:sp>
      <p:cxnSp>
        <p:nvCxnSpPr>
          <p:cNvPr id="67" name="Connettore 2 66"/>
          <p:cNvCxnSpPr/>
          <p:nvPr/>
        </p:nvCxnSpPr>
        <p:spPr>
          <a:xfrm rot="10800000" flipV="1">
            <a:off x="2366682" y="4383742"/>
            <a:ext cx="1210236" cy="134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 rot="5400000">
            <a:off x="1398494" y="5204014"/>
            <a:ext cx="64545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xmlns="" id="{4458E383-A514-4B14-9C8B-4967A33FD311}"/>
              </a:ext>
            </a:extLst>
          </p:cNvPr>
          <p:cNvSpPr txBox="1"/>
          <p:nvPr/>
        </p:nvSpPr>
        <p:spPr>
          <a:xfrm>
            <a:off x="1223684" y="5670380"/>
            <a:ext cx="99508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URTO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xmlns="" val="22755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78827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34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32" name="Picture 8" descr="Risultati immagini per roma tre">
            <a:extLst>
              <a:ext uri="{FF2B5EF4-FFF2-40B4-BE49-F238E27FC236}">
                <a16:creationId xmlns:a16="http://schemas.microsoft.com/office/drawing/2014/main" xmlns="" id="{0EAA549E-A00D-4C53-9B55-AD4D47250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06057" y="8705"/>
            <a:ext cx="766130" cy="7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327D7562-9B4D-4158-8CBA-2C99417D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2327" y="6482080"/>
            <a:ext cx="6984423" cy="365125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Flavio Lorenzi. Collaudo sperimentale di robotica mobile in ambiente ROS  	8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xmlns="" id="{C30C9ABB-45D5-418F-9E81-F44B3CABAD9C}"/>
              </a:ext>
            </a:extLst>
          </p:cNvPr>
          <p:cNvSpPr txBox="1">
            <a:spLocks/>
          </p:cNvSpPr>
          <p:nvPr/>
        </p:nvSpPr>
        <p:spPr>
          <a:xfrm>
            <a:off x="-2074185" y="132122"/>
            <a:ext cx="10515600" cy="65615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smtClean="0">
                <a:solidFill>
                  <a:srgbClr val="1A337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Sensore ultrasuoni e Arduino</a:t>
            </a:r>
            <a:endParaRPr lang="it-IT" dirty="0">
              <a:solidFill>
                <a:srgbClr val="1A337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8" name="Picture 12" descr="Immagine correlata">
            <a:extLst>
              <a:ext uri="{FF2B5EF4-FFF2-40B4-BE49-F238E27FC236}">
                <a16:creationId xmlns:a16="http://schemas.microsoft.com/office/drawing/2014/main" xmlns="" id="{2A69F0E1-7D17-4A7F-8818-C16ED53C7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9842" y="2919944"/>
            <a:ext cx="25622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riangolo isoscele 19">
            <a:extLst>
              <a:ext uri="{FF2B5EF4-FFF2-40B4-BE49-F238E27FC236}">
                <a16:creationId xmlns:a16="http://schemas.microsoft.com/office/drawing/2014/main" xmlns="" id="{9E1C4DD7-A382-4F5F-97DA-38FCEE3AABE1}"/>
              </a:ext>
            </a:extLst>
          </p:cNvPr>
          <p:cNvSpPr/>
          <p:nvPr/>
        </p:nvSpPr>
        <p:spPr>
          <a:xfrm rot="15134204" flipH="1" flipV="1">
            <a:off x="6472925" y="5232215"/>
            <a:ext cx="934723" cy="1366609"/>
          </a:xfrm>
          <a:prstGeom prst="triangle">
            <a:avLst>
              <a:gd name="adj" fmla="val 15827"/>
            </a:avLst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  <a:prstDash val="lgDashDotDot"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1" name="Picture 8" descr="Risultati immagini per sensori ultrasuoni">
            <a:extLst>
              <a:ext uri="{FF2B5EF4-FFF2-40B4-BE49-F238E27FC236}">
                <a16:creationId xmlns:a16="http://schemas.microsoft.com/office/drawing/2014/main" xmlns="" id="{BF0D4C2B-6C3B-4BB1-A359-C61C9F0E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1045" y="4636438"/>
            <a:ext cx="1932628" cy="19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B1C0E33D-C727-47D5-AAF4-0B01554CC25F}"/>
              </a:ext>
            </a:extLst>
          </p:cNvPr>
          <p:cNvSpPr txBox="1"/>
          <p:nvPr/>
        </p:nvSpPr>
        <p:spPr>
          <a:xfrm>
            <a:off x="10028225" y="4443406"/>
            <a:ext cx="19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Sensori Ultrasuoni </a:t>
            </a:r>
          </a:p>
        </p:txBody>
      </p:sp>
      <p:pic>
        <p:nvPicPr>
          <p:cNvPr id="24" name="Picture 10" descr="Immagine correlata">
            <a:extLst>
              <a:ext uri="{FF2B5EF4-FFF2-40B4-BE49-F238E27FC236}">
                <a16:creationId xmlns:a16="http://schemas.microsoft.com/office/drawing/2014/main" xmlns="" id="{FABB7F58-4D8D-4B7D-9539-97C850C7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1070" y="3441739"/>
            <a:ext cx="824155" cy="67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magine correlata">
            <a:extLst>
              <a:ext uri="{FF2B5EF4-FFF2-40B4-BE49-F238E27FC236}">
                <a16:creationId xmlns:a16="http://schemas.microsoft.com/office/drawing/2014/main" xmlns="" id="{06AE976D-21EA-4674-B90D-CD2726130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7036587" y="3377229"/>
            <a:ext cx="789621" cy="61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xmlns="" id="{E651B62E-FDBF-4359-A41A-336CF6DCB1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01609" y="2422032"/>
            <a:ext cx="1384126" cy="84496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5480638" y="1675541"/>
            <a:ext cx="23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Scanner Astra Camera</a:t>
            </a:r>
            <a:endParaRPr lang="it-IT" dirty="0"/>
          </a:p>
        </p:txBody>
      </p:sp>
      <p:pic>
        <p:nvPicPr>
          <p:cNvPr id="2050" name="Picture 2" descr="Risultati immagini per arduin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0435" y="1726731"/>
            <a:ext cx="2239518" cy="1548067"/>
          </a:xfrm>
          <a:prstGeom prst="rect">
            <a:avLst/>
          </a:prstGeom>
          <a:noFill/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xmlns="" id="{B1C0E33D-C727-47D5-AAF4-0B01554CC25F}"/>
              </a:ext>
            </a:extLst>
          </p:cNvPr>
          <p:cNvSpPr txBox="1"/>
          <p:nvPr/>
        </p:nvSpPr>
        <p:spPr>
          <a:xfrm>
            <a:off x="10019261" y="1287829"/>
            <a:ext cx="194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Scheda Arduino</a:t>
            </a:r>
            <a:endParaRPr lang="it-IT" dirty="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xmlns="" id="{E651B62E-FDBF-4359-A41A-336CF6DCB1C6}"/>
              </a:ext>
            </a:extLst>
          </p:cNvPr>
          <p:cNvCxnSpPr>
            <a:cxnSpLocks/>
          </p:cNvCxnSpPr>
          <p:nvPr/>
        </p:nvCxnSpPr>
        <p:spPr>
          <a:xfrm>
            <a:off x="7490012" y="5392271"/>
            <a:ext cx="2864224" cy="51098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482814" y="1424527"/>
            <a:ext cx="4653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KOBUKI : Impossibilità di aggiungere direttamente altri sensori a bordo</a:t>
            </a:r>
            <a:endParaRPr lang="it-IT" sz="2400" dirty="0"/>
          </a:p>
        </p:txBody>
      </p:sp>
      <p:pic>
        <p:nvPicPr>
          <p:cNvPr id="8194" name="Picture 2" descr="Risultati immagini per lampadina ide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47395" y="3025587"/>
            <a:ext cx="900953" cy="900953"/>
          </a:xfrm>
          <a:prstGeom prst="rect">
            <a:avLst/>
          </a:prstGeom>
          <a:noFill/>
        </p:spPr>
      </p:pic>
      <p:sp>
        <p:nvSpPr>
          <p:cNvPr id="38" name="Freccia in giù 37"/>
          <p:cNvSpPr/>
          <p:nvPr/>
        </p:nvSpPr>
        <p:spPr>
          <a:xfrm>
            <a:off x="2398060" y="4186517"/>
            <a:ext cx="183776" cy="5199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Freccia in giù 38"/>
          <p:cNvSpPr/>
          <p:nvPr/>
        </p:nvSpPr>
        <p:spPr>
          <a:xfrm>
            <a:off x="2375648" y="2308411"/>
            <a:ext cx="183776" cy="51995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xmlns="" id="{5D10A4F2-01FC-4B1A-90F0-6C6062915F98}"/>
              </a:ext>
            </a:extLst>
          </p:cNvPr>
          <p:cNvSpPr txBox="1"/>
          <p:nvPr/>
        </p:nvSpPr>
        <p:spPr>
          <a:xfrm>
            <a:off x="931051" y="4952139"/>
            <a:ext cx="322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Estendere le possibilità con la scheda Arduino</a:t>
            </a:r>
          </a:p>
          <a:p>
            <a:endParaRPr lang="it-IT" sz="2400" dirty="0"/>
          </a:p>
        </p:txBody>
      </p:sp>
      <p:sp>
        <p:nvSpPr>
          <p:cNvPr id="23" name="Rettangolo 22"/>
          <p:cNvSpPr/>
          <p:nvPr/>
        </p:nvSpPr>
        <p:spPr>
          <a:xfrm>
            <a:off x="10021836" y="4777298"/>
            <a:ext cx="808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 SFR05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27558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33053</TotalTime>
  <Words>488</Words>
  <Application>Microsoft Office PowerPoint</Application>
  <PresentationFormat>Personalizzato</PresentationFormat>
  <Paragraphs>155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DOTTORATO DI RICERCA IN ELETTRONICA APPLICATA</dc:title>
  <dc:creator>Antonio Tedeschi</dc:creator>
  <cp:lastModifiedBy>Flavio</cp:lastModifiedBy>
  <cp:revision>948</cp:revision>
  <dcterms:created xsi:type="dcterms:W3CDTF">2015-01-16T11:43:51Z</dcterms:created>
  <dcterms:modified xsi:type="dcterms:W3CDTF">2018-07-11T08:32:54Z</dcterms:modified>
</cp:coreProperties>
</file>