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454e510eea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454e510ee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454e510eea_0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454e510ee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454e510eea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454e510ee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454e510eea_0_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454e510ee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454e510eea_0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454e510ee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454e510eea_0_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454e510ee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454e510eea_0_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454e510eea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454e510eea_0_1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454e510eea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454e510eea_0_1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454e510eea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454e510eea_0_2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454e510eea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75865d87e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75865d87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75865d87e8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75865d87e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454e510eea_0_1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454e510eea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454e510eea_0_1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454e510eea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454e510eea_0_1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454e510eea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454e510eea_0_1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454e510eea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454e510eea_0_1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454e510eea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454e510eea_0_1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454e510eea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454e510eea_0_1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454e510eea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454e510eea_0_2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454e510eea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454e510eea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454e510ee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hyperlink" Target="https://pmc.ncbi.nlm.nih.gov/articles/PMC2940043/" TargetMode="External"/><Relationship Id="rId5" Type="http://schemas.openxmlformats.org/officeDocument/2006/relationships/image" Target="../media/image35.png"/><Relationship Id="rId6" Type="http://schemas.openxmlformats.org/officeDocument/2006/relationships/image" Target="../media/image12.png"/><Relationship Id="rId7" Type="http://schemas.openxmlformats.org/officeDocument/2006/relationships/image" Target="../media/image2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mc.ncbi.nlm.nih.gov/articles/PMC2940043/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mc.ncbi.nlm.nih.gov/articles/PMC2940043/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10.png"/><Relationship Id="rId6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mc.ncbi.nlm.nih.gov/articles/PMC2940043/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19.png"/><Relationship Id="rId6" Type="http://schemas.openxmlformats.org/officeDocument/2006/relationships/image" Target="../media/image13.png"/><Relationship Id="rId7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pmc.ncbi.nlm.nih.gov/articles/PMC2940043/" TargetMode="External"/><Relationship Id="rId4" Type="http://schemas.openxmlformats.org/officeDocument/2006/relationships/image" Target="../media/image15.png"/><Relationship Id="rId5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pmc.ncbi.nlm.nih.gov/articles/PMC2940043/" TargetMode="External"/><Relationship Id="rId4" Type="http://schemas.openxmlformats.org/officeDocument/2006/relationships/image" Target="../media/image11.png"/><Relationship Id="rId5" Type="http://schemas.openxmlformats.org/officeDocument/2006/relationships/image" Target="../media/image15.png"/><Relationship Id="rId6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pmc.ncbi.nlm.nih.gov/articles/PMC2940043/" TargetMode="External"/><Relationship Id="rId4" Type="http://schemas.openxmlformats.org/officeDocument/2006/relationships/image" Target="../media/image15.png"/><Relationship Id="rId5" Type="http://schemas.openxmlformats.org/officeDocument/2006/relationships/image" Target="../media/image14.png"/><Relationship Id="rId6" Type="http://schemas.openxmlformats.org/officeDocument/2006/relationships/image" Target="../media/image18.png"/><Relationship Id="rId7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pmc.ncbi.nlm.nih.gov/articles/PMC2940043/" TargetMode="External"/><Relationship Id="rId4" Type="http://schemas.openxmlformats.org/officeDocument/2006/relationships/image" Target="../media/image15.png"/><Relationship Id="rId5" Type="http://schemas.openxmlformats.org/officeDocument/2006/relationships/image" Target="../media/image21.png"/><Relationship Id="rId6" Type="http://schemas.openxmlformats.org/officeDocument/2006/relationships/image" Target="../media/image24.png"/><Relationship Id="rId7" Type="http://schemas.openxmlformats.org/officeDocument/2006/relationships/image" Target="../media/image31.png"/><Relationship Id="rId8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pmc.ncbi.nlm.nih.gov/articles/PMC2940043/" TargetMode="External"/><Relationship Id="rId4" Type="http://schemas.openxmlformats.org/officeDocument/2006/relationships/image" Target="../media/image23.png"/><Relationship Id="rId5" Type="http://schemas.openxmlformats.org/officeDocument/2006/relationships/image" Target="../media/image28.png"/><Relationship Id="rId6" Type="http://schemas.openxmlformats.org/officeDocument/2006/relationships/image" Target="../media/image4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pmc.ncbi.nlm.nih.gov/articles/PMC2940043/" TargetMode="External"/><Relationship Id="rId4" Type="http://schemas.openxmlformats.org/officeDocument/2006/relationships/image" Target="../media/image23.png"/><Relationship Id="rId5" Type="http://schemas.openxmlformats.org/officeDocument/2006/relationships/image" Target="../media/image26.png"/><Relationship Id="rId6" Type="http://schemas.openxmlformats.org/officeDocument/2006/relationships/image" Target="../media/image4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nature.com/articles/nn.2337#Sec21" TargetMode="External"/><Relationship Id="rId4" Type="http://schemas.openxmlformats.org/officeDocument/2006/relationships/hyperlink" Target="https://pmc.ncbi.nlm.nih.gov/articles/PMC2940043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pmc.ncbi.nlm.nih.gov/articles/PMC2940043/" TargetMode="External"/><Relationship Id="rId4" Type="http://schemas.openxmlformats.org/officeDocument/2006/relationships/image" Target="../media/image15.png"/><Relationship Id="rId5" Type="http://schemas.openxmlformats.org/officeDocument/2006/relationships/image" Target="../media/image36.png"/><Relationship Id="rId6" Type="http://schemas.openxmlformats.org/officeDocument/2006/relationships/image" Target="../media/image30.png"/><Relationship Id="rId7" Type="http://schemas.openxmlformats.org/officeDocument/2006/relationships/image" Target="../media/image3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pmc.ncbi.nlm.nih.gov/articles/PMC2940043/" TargetMode="External"/><Relationship Id="rId4" Type="http://schemas.openxmlformats.org/officeDocument/2006/relationships/image" Target="../media/image15.png"/><Relationship Id="rId5" Type="http://schemas.openxmlformats.org/officeDocument/2006/relationships/image" Target="../media/image36.png"/><Relationship Id="rId6" Type="http://schemas.openxmlformats.org/officeDocument/2006/relationships/image" Target="../media/image33.png"/><Relationship Id="rId7" Type="http://schemas.openxmlformats.org/officeDocument/2006/relationships/image" Target="../media/image37.png"/><Relationship Id="rId8" Type="http://schemas.openxmlformats.org/officeDocument/2006/relationships/image" Target="../media/image3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pmc.ncbi.nlm.nih.gov/articles/PMC2940043/" TargetMode="External"/><Relationship Id="rId4" Type="http://schemas.openxmlformats.org/officeDocument/2006/relationships/image" Target="../media/image15.png"/><Relationship Id="rId9" Type="http://schemas.openxmlformats.org/officeDocument/2006/relationships/image" Target="../media/image32.png"/><Relationship Id="rId5" Type="http://schemas.openxmlformats.org/officeDocument/2006/relationships/image" Target="../media/image36.png"/><Relationship Id="rId6" Type="http://schemas.openxmlformats.org/officeDocument/2006/relationships/image" Target="../media/image27.png"/><Relationship Id="rId7" Type="http://schemas.openxmlformats.org/officeDocument/2006/relationships/image" Target="../media/image34.png"/><Relationship Id="rId8" Type="http://schemas.openxmlformats.org/officeDocument/2006/relationships/image" Target="../media/image2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pmc.ncbi.nlm.nih.gov/articles/PMC2940043/" TargetMode="External"/><Relationship Id="rId4" Type="http://schemas.openxmlformats.org/officeDocument/2006/relationships/image" Target="../media/image4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pmc.ncbi.nlm.nih.gov/articles/PMC2940043/" TargetMode="External"/><Relationship Id="rId4" Type="http://schemas.openxmlformats.org/officeDocument/2006/relationships/image" Target="../media/image47.png"/><Relationship Id="rId5" Type="http://schemas.openxmlformats.org/officeDocument/2006/relationships/image" Target="../media/image3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pmc.ncbi.nlm.nih.gov/articles/PMC2940043/" TargetMode="External"/><Relationship Id="rId4" Type="http://schemas.openxmlformats.org/officeDocument/2006/relationships/image" Target="../media/image48.png"/><Relationship Id="rId5" Type="http://schemas.openxmlformats.org/officeDocument/2006/relationships/image" Target="../media/image51.png"/><Relationship Id="rId6" Type="http://schemas.openxmlformats.org/officeDocument/2006/relationships/image" Target="../media/image4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pmc.ncbi.nlm.nih.gov/articles/PMC2940043/" TargetMode="External"/><Relationship Id="rId4" Type="http://schemas.openxmlformats.org/officeDocument/2006/relationships/image" Target="../media/image48.png"/><Relationship Id="rId5" Type="http://schemas.openxmlformats.org/officeDocument/2006/relationships/image" Target="../media/image43.png"/><Relationship Id="rId6" Type="http://schemas.openxmlformats.org/officeDocument/2006/relationships/image" Target="../media/image38.png"/><Relationship Id="rId7" Type="http://schemas.openxmlformats.org/officeDocument/2006/relationships/image" Target="../media/image4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pmc.ncbi.nlm.nih.gov/articles/PMC2940043/" TargetMode="External"/><Relationship Id="rId4" Type="http://schemas.openxmlformats.org/officeDocument/2006/relationships/image" Target="../media/image5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pmc.ncbi.nlm.nih.gov/articles/PMC2940043/" TargetMode="External"/><Relationship Id="rId4" Type="http://schemas.openxmlformats.org/officeDocument/2006/relationships/image" Target="../media/image45.png"/><Relationship Id="rId5" Type="http://schemas.openxmlformats.org/officeDocument/2006/relationships/image" Target="../media/image5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pmc.ncbi.nlm.nih.gov/articles/PMC2940043/" TargetMode="External"/><Relationship Id="rId4" Type="http://schemas.openxmlformats.org/officeDocument/2006/relationships/image" Target="../media/image49.png"/><Relationship Id="rId5" Type="http://schemas.openxmlformats.org/officeDocument/2006/relationships/image" Target="../media/image5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mc.ncbi.nlm.nih.gov/articles/PMC2940043/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3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hyperlink" Target="https://pmc.ncbi.nlm.nih.gov/articles/PMC2940043/" TargetMode="External"/><Relationship Id="rId6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/>
          <p:nvPr>
            <p:ph type="ctrTitle"/>
          </p:nvPr>
        </p:nvSpPr>
        <p:spPr>
          <a:xfrm>
            <a:off x="598714" y="1338942"/>
            <a:ext cx="7946571" cy="22723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it-IT"/>
              <a:t>Principal Component Analysis (PCA) for empirical covariances (Part I): application to neurons activity recordings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it-IT">
                <a:solidFill>
                  <a:srgbClr val="888888"/>
                </a:solidFill>
              </a:rPr>
              <a:t>Flavio Nicoletti, Chalmers University of Technology, PhD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t-IT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Analytical Connectionism 2025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/>
        </p:nvSpPr>
        <p:spPr>
          <a:xfrm>
            <a:off x="0" y="13381"/>
            <a:ext cx="9144000" cy="457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Analytical Connectionism 2025</a:t>
            </a: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2"/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Analytical Connectionism 2025</a:t>
            </a:r>
            <a:endParaRPr/>
          </a:p>
        </p:txBody>
      </p:sp>
      <p:pic>
        <p:nvPicPr>
          <p:cNvPr descr="Immagine che contiene testo, schermata, Carattere, numero&#10;&#10;Il contenuto generato dall'IA potrebbe non essere corretto." id="168" name="Google Shape;16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546010"/>
            <a:ext cx="4060672" cy="3045504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2"/>
          <p:cNvSpPr/>
          <p:nvPr/>
        </p:nvSpPr>
        <p:spPr>
          <a:xfrm>
            <a:off x="3145971" y="2546010"/>
            <a:ext cx="315686" cy="2809761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2"/>
          <p:cNvSpPr txBox="1"/>
          <p:nvPr/>
        </p:nvSpPr>
        <p:spPr>
          <a:xfrm>
            <a:off x="3160263" y="5419225"/>
            <a:ext cx="287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871158" y="3429000"/>
            <a:ext cx="3646714" cy="97971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2"/>
          <p:cNvSpPr/>
          <p:nvPr/>
        </p:nvSpPr>
        <p:spPr>
          <a:xfrm>
            <a:off x="3080657" y="3352805"/>
            <a:ext cx="446314" cy="250360"/>
          </a:xfrm>
          <a:prstGeom prst="ellipse">
            <a:avLst/>
          </a:prstGeom>
          <a:noFill/>
          <a:ln cap="flat" cmpd="sng" w="9525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2"/>
          <p:cNvSpPr txBox="1"/>
          <p:nvPr>
            <p:ph type="title"/>
          </p:nvPr>
        </p:nvSpPr>
        <p:spPr>
          <a:xfrm>
            <a:off x="457200" y="68829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it-IT" sz="1800"/>
              <a:t>Peyrache A, Benchenane K, Khamassi M, Wiener SI, Battaglia FP. </a:t>
            </a:r>
            <a:r>
              <a:rPr b="1" lang="it-IT" sz="1800"/>
              <a:t>Principal component analysis of ensemble recordings reveals cell assemblies at high temporal resolution</a:t>
            </a:r>
            <a:r>
              <a:rPr lang="it-IT" sz="1800"/>
              <a:t>. J Comput Neurosci. 2010 Aug;29(1-2):309-325. </a:t>
            </a:r>
            <a:r>
              <a:rPr lang="it-IT" sz="1800" u="sng">
                <a:solidFill>
                  <a:schemeClr val="hlink"/>
                </a:solidFill>
                <a:hlinkClick r:id="rId4"/>
              </a:rPr>
              <a:t>doi: 10.1007/s10827-009-0154-6</a:t>
            </a:r>
            <a:r>
              <a:rPr lang="it-IT" sz="1800"/>
              <a:t>. Epub 2009 Jun 16. PMID: 19529888; PMCID: PMC2940043.</a:t>
            </a:r>
            <a:br>
              <a:rPr lang="it-IT" sz="1800"/>
            </a:br>
            <a:endParaRPr sz="1800"/>
          </a:p>
        </p:txBody>
      </p:sp>
      <p:sp>
        <p:nvSpPr>
          <p:cNvPr id="174" name="Google Shape;174;p22"/>
          <p:cNvSpPr txBox="1"/>
          <p:nvPr/>
        </p:nvSpPr>
        <p:spPr>
          <a:xfrm>
            <a:off x="4665200" y="2692800"/>
            <a:ext cx="3933300" cy="27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matrix: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Google Shape;175;p22" title="[0,0,0,&quot;https://www.codecogs.com/eqnedit.php?latex=%20s_%7Bi%5Ctau%7D%20%3D%20%23%5C%7B%5Ctext%7Bspikes%20of%20neuron%20%7D%20i%20%5Ctext%7B%20in%7D%20%5CBigl%5B%5Ctau-%5Cfrac%7Bb%7D%7B2%7D%2C%5Ctau%2B%5Cfrac%7Bb%7D%7B2%7D%20%5CBigr)%5C%7D%20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0650" y="3672284"/>
            <a:ext cx="4060677" cy="433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2" title="[0,0,0,&quot;https://www.codecogs.com/eqnedit.php?latex=%20%5Ctext%7Bneuron%20index%20%7D%20i%3D1%2C%5Cdots%2C%2037%20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68200" y="4311625"/>
            <a:ext cx="2391991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2" title="[255,0,0,&quot;https://www.codecogs.com/eqnedit.php?latex=%20%5Ctext%7Btime%20index%20%7D%20%5Ctau%5Cin%20%5CBigl%5C%7Bt_%7Bmin%7D%2B%5Cfrac%7Bb%7D%7B2%7D%2Ct_%7Bmin%7D%2Bb%2C%5Cdots%2Ct_%7Bmax%7D-b%2C%20t_%7Bmax%7D-%5Cfrac%7Bb%7D%7B2%7D%5CBigr%5C%7D%20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50650" y="4707550"/>
            <a:ext cx="4131249" cy="34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3"/>
          <p:cNvSpPr txBox="1"/>
          <p:nvPr>
            <p:ph type="title"/>
          </p:nvPr>
        </p:nvSpPr>
        <p:spPr>
          <a:xfrm>
            <a:off x="457200" y="68829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it-IT" sz="1800"/>
              <a:t>Peyrache A, Benchenane K, Khamassi M, Wiener SI, Battaglia FP. </a:t>
            </a:r>
            <a:r>
              <a:rPr b="1" lang="it-IT" sz="1800"/>
              <a:t>Principal component analysis of ensemble recordings reveals cell assemblies at high temporal resolution</a:t>
            </a:r>
            <a:r>
              <a:rPr lang="it-IT" sz="1800"/>
              <a:t>. J Comput Neurosci. 2010 Aug;29(1-2):309-325. </a:t>
            </a:r>
            <a:r>
              <a:rPr lang="it-IT" sz="1800" u="sng">
                <a:solidFill>
                  <a:schemeClr val="hlink"/>
                </a:solidFill>
                <a:hlinkClick r:id="rId3"/>
              </a:rPr>
              <a:t>doi: 10.1007/s10827-009-0154-6</a:t>
            </a:r>
            <a:r>
              <a:rPr lang="it-IT" sz="1800"/>
              <a:t>. Epub 2009 Jun 16. PMID: 19529888; PMCID: PMC2940043.</a:t>
            </a:r>
            <a:br>
              <a:rPr lang="it-IT" sz="1800"/>
            </a:br>
            <a:endParaRPr sz="1800"/>
          </a:p>
        </p:txBody>
      </p:sp>
      <p:sp>
        <p:nvSpPr>
          <p:cNvPr id="184" name="Google Shape;184;p23"/>
          <p:cNvSpPr txBox="1"/>
          <p:nvPr/>
        </p:nvSpPr>
        <p:spPr>
          <a:xfrm>
            <a:off x="0" y="0"/>
            <a:ext cx="914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Analytical Connectionism 2025</a:t>
            </a:r>
            <a:endParaRPr/>
          </a:p>
        </p:txBody>
      </p:sp>
      <p:pic>
        <p:nvPicPr>
          <p:cNvPr descr="Immagine che contiene testo, schermata, Carattere, numero&#10;&#10;Il contenuto generato dall'IA potrebbe non essere corretto." id="185" name="Google Shape;185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2546010"/>
            <a:ext cx="4060672" cy="3045504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3"/>
          <p:cNvSpPr txBox="1"/>
          <p:nvPr/>
        </p:nvSpPr>
        <p:spPr>
          <a:xfrm>
            <a:off x="4841800" y="2286850"/>
            <a:ext cx="3933300" cy="27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z-Score Activity matrix: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Centered variables! Null model: independent activitations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p23" title="[0,0,0,&quot;https://www.codecogs.com/eqnedit.php?latex=%20q_%7Bi%5Ctau%7D%20%3D%20%5Cfrac%7Bs_%7Bi%5Ctau%7D-f_i%7D%7B%5Csigma_i%7D%20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30125" y="3023050"/>
            <a:ext cx="1839575" cy="72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4"/>
          <p:cNvSpPr txBox="1"/>
          <p:nvPr>
            <p:ph type="title"/>
          </p:nvPr>
        </p:nvSpPr>
        <p:spPr>
          <a:xfrm>
            <a:off x="457200" y="68829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it-IT" sz="1800"/>
              <a:t>Peyrache A, Benchenane K, Khamassi M, Wiener SI, Battaglia FP. </a:t>
            </a:r>
            <a:r>
              <a:rPr b="1" lang="it-IT" sz="1800"/>
              <a:t>Principal component analysis of ensemble recordings reveals cell assemblies at high temporal resolution</a:t>
            </a:r>
            <a:r>
              <a:rPr lang="it-IT" sz="1800"/>
              <a:t>. J Comput Neurosci. 2010 Aug;29(1-2):309-325. </a:t>
            </a:r>
            <a:r>
              <a:rPr lang="it-IT" sz="1800" u="sng">
                <a:solidFill>
                  <a:schemeClr val="hlink"/>
                </a:solidFill>
                <a:hlinkClick r:id="rId3"/>
              </a:rPr>
              <a:t>doi: 10.1007/s10827-009-0154-6</a:t>
            </a:r>
            <a:r>
              <a:rPr lang="it-IT" sz="1800"/>
              <a:t>. Epub 2009 Jun 16. PMID: 19529888; PMCID: PMC2940043.</a:t>
            </a:r>
            <a:br>
              <a:rPr lang="it-IT" sz="1800"/>
            </a:br>
            <a:endParaRPr sz="1800"/>
          </a:p>
        </p:txBody>
      </p:sp>
      <p:sp>
        <p:nvSpPr>
          <p:cNvPr id="194" name="Google Shape;194;p24"/>
          <p:cNvSpPr txBox="1"/>
          <p:nvPr/>
        </p:nvSpPr>
        <p:spPr>
          <a:xfrm>
            <a:off x="0" y="0"/>
            <a:ext cx="914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Analytical Connectionism 2025</a:t>
            </a:r>
            <a:endParaRPr/>
          </a:p>
        </p:txBody>
      </p:sp>
      <p:pic>
        <p:nvPicPr>
          <p:cNvPr descr="Immagine che contiene testo, schermata, Carattere, numero&#10;&#10;Il contenuto generato dall'IA potrebbe non essere corretto." id="195" name="Google Shape;195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2546010"/>
            <a:ext cx="4060672" cy="3045504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4"/>
          <p:cNvSpPr txBox="1"/>
          <p:nvPr/>
        </p:nvSpPr>
        <p:spPr>
          <a:xfrm>
            <a:off x="4841800" y="2286850"/>
            <a:ext cx="3933300" cy="27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z-Score Activity matrix: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p24" title="[0,0,0,&quot;https://www.codecogs.com/eqnedit.php?latex=%20q_%7Bi%5Ctau%7D%20%3D%20%5Cfrac%7Bs_%7Bi%5Ctau%7D-%7B%5Ccolor%7Bred%7D%20f_i%7D%7D%7B%5Csigma_i%7D%20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30125" y="3023050"/>
            <a:ext cx="1810151" cy="74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4" title="[255,0,0,&quot;https://www.codecogs.com/eqnedit.php?latex=%20f_i%3D%5Coverline%7Bs_%7Bi%5Ctau%7D%7D%5Cequiv%20%5Cfrac%7B1%7D%7BN_%7Bb%7D%7D%5Csum_%7B%5Ctau%3D1%7D%5E%7BN_%7Bbin%7D%7D%20s_%7Bi%5Ctau%7D%20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30125" y="4082275"/>
            <a:ext cx="2247023" cy="74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5"/>
          <p:cNvSpPr txBox="1"/>
          <p:nvPr>
            <p:ph type="title"/>
          </p:nvPr>
        </p:nvSpPr>
        <p:spPr>
          <a:xfrm>
            <a:off x="457200" y="68829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it-IT" sz="1800"/>
              <a:t>Peyrache A, Benchenane K, Khamassi M, Wiener SI, Battaglia FP. </a:t>
            </a:r>
            <a:r>
              <a:rPr b="1" lang="it-IT" sz="1800"/>
              <a:t>Principal component analysis of ensemble recordings reveals cell assemblies at high temporal resolution</a:t>
            </a:r>
            <a:r>
              <a:rPr lang="it-IT" sz="1800"/>
              <a:t>. J Comput Neurosci. 2010 Aug;29(1-2):309-325. </a:t>
            </a:r>
            <a:r>
              <a:rPr lang="it-IT" sz="1800" u="sng">
                <a:solidFill>
                  <a:schemeClr val="hlink"/>
                </a:solidFill>
                <a:hlinkClick r:id="rId3"/>
              </a:rPr>
              <a:t>doi: 10.1007/s10827-009-0154-6</a:t>
            </a:r>
            <a:r>
              <a:rPr lang="it-IT" sz="1800"/>
              <a:t>. Epub 2009 Jun 16. PMID: 19529888; PMCID: PMC2940043.</a:t>
            </a:r>
            <a:br>
              <a:rPr lang="it-IT" sz="1800"/>
            </a:br>
            <a:endParaRPr sz="1800"/>
          </a:p>
        </p:txBody>
      </p:sp>
      <p:sp>
        <p:nvSpPr>
          <p:cNvPr id="205" name="Google Shape;205;p25"/>
          <p:cNvSpPr txBox="1"/>
          <p:nvPr/>
        </p:nvSpPr>
        <p:spPr>
          <a:xfrm>
            <a:off x="0" y="0"/>
            <a:ext cx="914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Analytical Connectionism 2025</a:t>
            </a:r>
            <a:endParaRPr/>
          </a:p>
        </p:txBody>
      </p:sp>
      <p:pic>
        <p:nvPicPr>
          <p:cNvPr descr="Immagine che contiene testo, schermata, Carattere, numero&#10;&#10;Il contenuto generato dall'IA potrebbe non essere corretto." id="206" name="Google Shape;206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2546010"/>
            <a:ext cx="4060672" cy="3045504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5"/>
          <p:cNvSpPr txBox="1"/>
          <p:nvPr/>
        </p:nvSpPr>
        <p:spPr>
          <a:xfrm>
            <a:off x="4841800" y="2286850"/>
            <a:ext cx="3933300" cy="27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z-Score </a:t>
            </a:r>
            <a:r>
              <a:rPr lang="it-IT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matrix: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8" name="Google Shape;208;p25" title="[0,0,0,&quot;https://www.codecogs.com/eqnedit.php?latex=%20f_i%3D%5Coverline%7Bs_%7Bi%5Ctau%7D%7D%5Cequiv%20%5Cfrac%7B1%7D%7BN_%7Bb%7D%7D%5Csum_%7B%5Ctau%3D1%7D%5E%7BN_%7Bbin%7D%7D%20s_%7Bi%5Ctau%7D%20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30125" y="4082275"/>
            <a:ext cx="2197282" cy="72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5" title="[0,0,0,&quot;https://www.codecogs.com/eqnedit.php?latex=%20q_%7Bi%5Ctau%7D%20%3D%20%5Cfrac%7Bs_%7Bi%5Ctau%7D-f_i%7D%7B%7B%5Ccolor%7Bred%7D%20%5Csigma_i%7D%7D%20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30125" y="3023050"/>
            <a:ext cx="1839520" cy="72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5" title="[255,0,0,&quot;https://www.codecogs.com/eqnedit.php?latex=%20%5Csigma_i%5E2%3D%5Cfrac%7BN_%7Bb%7D%7D%7BN_%7Bb%7D-1%7D%5Coverline%7Bs_%7Bi%5Ctau%7D%5E2%7D-f_i%5E2%20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30125" y="5223375"/>
            <a:ext cx="2197274" cy="563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6"/>
          <p:cNvSpPr txBox="1"/>
          <p:nvPr>
            <p:ph type="title"/>
          </p:nvPr>
        </p:nvSpPr>
        <p:spPr>
          <a:xfrm>
            <a:off x="457200" y="68829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it-IT" sz="1800"/>
              <a:t>Peyrache A, Benchenane K, Khamassi M, Wiener SI, Battaglia FP. </a:t>
            </a:r>
            <a:r>
              <a:rPr b="1" lang="it-IT" sz="1800"/>
              <a:t>Principal component analysis of ensemble recordings reveals cell assemblies at high temporal resolution</a:t>
            </a:r>
            <a:r>
              <a:rPr lang="it-IT" sz="1800"/>
              <a:t>. J Comput Neurosci. 2010 Aug;29(1-2):309-325. </a:t>
            </a:r>
            <a:r>
              <a:rPr lang="it-IT" sz="1800" u="sng">
                <a:solidFill>
                  <a:schemeClr val="hlink"/>
                </a:solidFill>
                <a:hlinkClick r:id="rId3"/>
              </a:rPr>
              <a:t>doi: 10.1007/s10827-009-0154-6</a:t>
            </a:r>
            <a:r>
              <a:rPr lang="it-IT" sz="1800"/>
              <a:t>. Epub 2009 Jun 16. PMID: 19529888; PMCID: PMC2940043.</a:t>
            </a:r>
            <a:br>
              <a:rPr lang="it-IT" sz="1800"/>
            </a:br>
            <a:endParaRPr sz="1800"/>
          </a:p>
        </p:txBody>
      </p:sp>
      <p:sp>
        <p:nvSpPr>
          <p:cNvPr id="217" name="Google Shape;217;p26"/>
          <p:cNvSpPr txBox="1"/>
          <p:nvPr/>
        </p:nvSpPr>
        <p:spPr>
          <a:xfrm>
            <a:off x="0" y="0"/>
            <a:ext cx="914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Analytical Connectionism 2025</a:t>
            </a:r>
            <a:endParaRPr/>
          </a:p>
        </p:txBody>
      </p:sp>
      <p:sp>
        <p:nvSpPr>
          <p:cNvPr id="218" name="Google Shape;218;p26"/>
          <p:cNvSpPr txBox="1"/>
          <p:nvPr/>
        </p:nvSpPr>
        <p:spPr>
          <a:xfrm>
            <a:off x="4856575" y="2488300"/>
            <a:ext cx="3992100" cy="26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z-Score activity covariance: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</a:t>
            </a:r>
            <a:r>
              <a:rPr lang="it-IT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N_b</a:t>
            </a:r>
            <a:r>
              <a:rPr lang="it-IT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the number of bins.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9" name="Google Shape;219;p26" title="[0,0,0,&quot;https://www.codecogs.com/eqnedit.php?latex=%20C_%7Bij%7D%20%3D%20%5Cfrac%7B1%7D%7BN_b%7D%5Csum_%7B%5Ctau%3D1%7D%5E%7BN_b%7D%20q_%7Bi%5Ctau%7Dq_%7Bj%5Ctau%7D%20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5225" y="3356388"/>
            <a:ext cx="2501825" cy="91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6" title="Full_correlation_matrix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983696"/>
            <a:ext cx="4389851" cy="3658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7"/>
          <p:cNvSpPr txBox="1"/>
          <p:nvPr>
            <p:ph type="title"/>
          </p:nvPr>
        </p:nvSpPr>
        <p:spPr>
          <a:xfrm>
            <a:off x="457200" y="68829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it-IT" sz="1800"/>
              <a:t>Peyrache A, Benchenane K, Khamassi M, Wiener SI, Battaglia FP. </a:t>
            </a:r>
            <a:r>
              <a:rPr b="1" lang="it-IT" sz="1800"/>
              <a:t>Principal component analysis of ensemble recordings reveals cell assemblies at high temporal resolution</a:t>
            </a:r>
            <a:r>
              <a:rPr lang="it-IT" sz="1800"/>
              <a:t>. J Comput Neurosci. 2010 Aug;29(1-2):309-325. </a:t>
            </a:r>
            <a:r>
              <a:rPr lang="it-IT" sz="1800" u="sng">
                <a:solidFill>
                  <a:schemeClr val="hlink"/>
                </a:solidFill>
                <a:hlinkClick r:id="rId3"/>
              </a:rPr>
              <a:t>doi: 10.1007/s10827-009-0154-6</a:t>
            </a:r>
            <a:r>
              <a:rPr lang="it-IT" sz="1800"/>
              <a:t>. Epub 2009 Jun 16. PMID: 19529888; PMCID: PMC2940043.</a:t>
            </a:r>
            <a:br>
              <a:rPr lang="it-IT" sz="1800"/>
            </a:br>
            <a:endParaRPr sz="1800"/>
          </a:p>
        </p:txBody>
      </p:sp>
      <p:sp>
        <p:nvSpPr>
          <p:cNvPr id="227" name="Google Shape;227;p27"/>
          <p:cNvSpPr txBox="1"/>
          <p:nvPr/>
        </p:nvSpPr>
        <p:spPr>
          <a:xfrm>
            <a:off x="0" y="0"/>
            <a:ext cx="914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Analytical Connectionism 2025</a:t>
            </a:r>
            <a:endParaRPr/>
          </a:p>
        </p:txBody>
      </p:sp>
      <p:sp>
        <p:nvSpPr>
          <p:cNvPr id="228" name="Google Shape;228;p27"/>
          <p:cNvSpPr txBox="1"/>
          <p:nvPr/>
        </p:nvSpPr>
        <p:spPr>
          <a:xfrm>
            <a:off x="4856575" y="2261200"/>
            <a:ext cx="3992100" cy="31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Spectral Decomposition: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9" name="Google Shape;229;p27" title="[255,0,0,&quot;https://www.codecogs.com/eqnedit.php?latex=%20%3D%20%5Csum_%7Bl%3D1%7D%5EN%20%5Clambda_l%20%5Cpsi_l%5E%7B(i)%7D%5Cpsi_l%5E%7B(j)%7D%20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7300" y="4350975"/>
            <a:ext cx="2023339" cy="91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7" title="[0,0,0,&quot;https://www.codecogs.com/eqnedit.php?latex=%20C_%7Bij%7D%20%3D%20%5Cfrac%7B1%7D%7BN_b%7D%5Csum_%7B%5Ctau%3D1%7D%5E%7BN_b%7D%20q_%7Bi%5Ctau%7Dq_%7Bj%5Ctau%7D%20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86375" y="3085300"/>
            <a:ext cx="2500664" cy="91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7" title="Full_correlation_matrix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1983696"/>
            <a:ext cx="4389851" cy="3658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8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8"/>
          <p:cNvSpPr txBox="1"/>
          <p:nvPr>
            <p:ph type="title"/>
          </p:nvPr>
        </p:nvSpPr>
        <p:spPr>
          <a:xfrm>
            <a:off x="457200" y="68829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it-IT" sz="1800"/>
              <a:t>Peyrache A, Benchenane K, Khamassi M, Wiener SI, Battaglia FP. </a:t>
            </a:r>
            <a:r>
              <a:rPr b="1" lang="it-IT" sz="1800"/>
              <a:t>Principal component analysis of ensemble recordings reveals cell assemblies at high temporal resolution</a:t>
            </a:r>
            <a:r>
              <a:rPr lang="it-IT" sz="1800"/>
              <a:t>. J Comput Neurosci. 2010 Aug;29(1-2):309-325. </a:t>
            </a:r>
            <a:r>
              <a:rPr lang="it-IT" sz="1800" u="sng">
                <a:solidFill>
                  <a:schemeClr val="hlink"/>
                </a:solidFill>
                <a:hlinkClick r:id="rId3"/>
              </a:rPr>
              <a:t>doi: 10.1007/s10827-009-0154-6</a:t>
            </a:r>
            <a:r>
              <a:rPr lang="it-IT" sz="1800"/>
              <a:t>. Epub 2009 Jun 16. PMID: 19529888; PMCID: PMC2940043.</a:t>
            </a:r>
            <a:br>
              <a:rPr lang="it-IT" sz="1800"/>
            </a:br>
            <a:endParaRPr sz="1800"/>
          </a:p>
        </p:txBody>
      </p:sp>
      <p:sp>
        <p:nvSpPr>
          <p:cNvPr id="238" name="Google Shape;238;p28"/>
          <p:cNvSpPr txBox="1"/>
          <p:nvPr/>
        </p:nvSpPr>
        <p:spPr>
          <a:xfrm>
            <a:off x="0" y="0"/>
            <a:ext cx="914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Analytical Connectionism 2025</a:t>
            </a:r>
            <a:endParaRPr/>
          </a:p>
        </p:txBody>
      </p:sp>
      <p:sp>
        <p:nvSpPr>
          <p:cNvPr id="239" name="Google Shape;239;p28"/>
          <p:cNvSpPr txBox="1"/>
          <p:nvPr/>
        </p:nvSpPr>
        <p:spPr>
          <a:xfrm>
            <a:off x="4915450" y="2062400"/>
            <a:ext cx="3992100" cy="45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Spectral Decomposition: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0" name="Google Shape;240;p28" title="[0,0,0,&quot;https://www.codecogs.com/eqnedit.php?latex=%20C_%7Bij%7D%20%3D%20%5Cfrac%7B1%7D%7BN_b%7D%5Csum_%7B%5Ctau%3D1%7D%5E%7BN_b%7D%20q_%7Bi%5Ctau%7Dq_%7Bj%5Ctau%7D%20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5250" y="2886500"/>
            <a:ext cx="2500664" cy="91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8" title="[0,0,0,&quot;https://www.codecogs.com/eqnedit.php?latex=%20%3D%20%5Csum_%7Bl%3D1%7D%5EN%20%7B%5Ccolor%7Bred%7D%5Clambda_l%7D%20%5Cpsi_l%5E%7B(i)%7D%5Cpsi_l%5E%7B(j)%7D%20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16175" y="4152175"/>
            <a:ext cx="2023339" cy="91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8" title="[255,0,0,&quot;https://www.codecogs.com/eqnedit.php?latex=%20%5C%7B%5Clambda_l%5C%7D_%7Bl%3D1%7D%5EN%3A%5Ctext%7B%20eigenvalues%7D%20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45250" y="5623850"/>
            <a:ext cx="2421853" cy="30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8" title="Full_correlation_matrix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1983696"/>
            <a:ext cx="4389851" cy="3658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9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9"/>
          <p:cNvSpPr txBox="1"/>
          <p:nvPr>
            <p:ph type="title"/>
          </p:nvPr>
        </p:nvSpPr>
        <p:spPr>
          <a:xfrm>
            <a:off x="457200" y="68829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it-IT" sz="1800"/>
              <a:t>Peyrache A, Benchenane K, Khamassi M, Wiener SI, Battaglia FP. </a:t>
            </a:r>
            <a:r>
              <a:rPr b="1" lang="it-IT" sz="1800"/>
              <a:t>Principal component analysis of ensemble recordings reveals cell assemblies at high temporal resolution</a:t>
            </a:r>
            <a:r>
              <a:rPr lang="it-IT" sz="1800"/>
              <a:t>. J Comput Neurosci. 2010 Aug;29(1-2):309-325. </a:t>
            </a:r>
            <a:r>
              <a:rPr lang="it-IT" sz="1800" u="sng">
                <a:solidFill>
                  <a:schemeClr val="hlink"/>
                </a:solidFill>
                <a:hlinkClick r:id="rId3"/>
              </a:rPr>
              <a:t>doi: 10.1007/s10827-009-0154-6</a:t>
            </a:r>
            <a:r>
              <a:rPr lang="it-IT" sz="1800"/>
              <a:t>. Epub 2009 Jun 16. PMID: 19529888; PMCID: PMC2940043.</a:t>
            </a:r>
            <a:br>
              <a:rPr lang="it-IT" sz="1800"/>
            </a:br>
            <a:endParaRPr sz="1800"/>
          </a:p>
        </p:txBody>
      </p:sp>
      <p:sp>
        <p:nvSpPr>
          <p:cNvPr id="250" name="Google Shape;250;p29"/>
          <p:cNvSpPr txBox="1"/>
          <p:nvPr/>
        </p:nvSpPr>
        <p:spPr>
          <a:xfrm>
            <a:off x="0" y="0"/>
            <a:ext cx="914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Analytical Connectionism 2025</a:t>
            </a:r>
            <a:endParaRPr/>
          </a:p>
        </p:txBody>
      </p:sp>
      <p:sp>
        <p:nvSpPr>
          <p:cNvPr id="251" name="Google Shape;251;p29"/>
          <p:cNvSpPr txBox="1"/>
          <p:nvPr/>
        </p:nvSpPr>
        <p:spPr>
          <a:xfrm>
            <a:off x="4911175" y="2062400"/>
            <a:ext cx="3992100" cy="45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Spectral Decomposition: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2" name="Google Shape;252;p29" title="[0,0,0,&quot;https://www.codecogs.com/eqnedit.php?latex=%20C_%7Bij%7D%20%3D%20%5Cfrac%7B1%7D%7BN_b%7D%5Csum_%7B%5Ctau%3D1%7D%5E%7BN_b%7D%20q_%7Bi%5Ctau%7Dq_%7Bj%5Ctau%7D%20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0975" y="2886500"/>
            <a:ext cx="2500664" cy="91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9" title="[0,0,0,&quot;https://www.codecogs.com/eqnedit.php?latex=%20%3D%20%5Csum_%7Bl%3D1%7D%5EN%20%5Clambda_l%20%7B%5Ccolor%7Bred%7D%5Cpsi_l%5E%7B(i)%7D%5Cpsi_l%5E%7B(j)%7D%7D%20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11900" y="4152175"/>
            <a:ext cx="2023339" cy="91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9" title="[0,0,0,&quot;https://www.codecogs.com/eqnedit.php?latex=%20%5C%7B%5Clambda_l%5C%7D_%7Bl%3D1%7D%5EN%3A%5Ctext%7B%20eigenvalues%7D%20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40975" y="5623850"/>
            <a:ext cx="2664720" cy="338667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9"/>
          <p:cNvSpPr txBox="1"/>
          <p:nvPr/>
        </p:nvSpPr>
        <p:spPr>
          <a:xfrm>
            <a:off x="4911175" y="2062400"/>
            <a:ext cx="7066800" cy="6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6" name="Google Shape;256;p29" title="[255,0,0,&quot;https://www.codecogs.com/eqnedit.php?latex=%20%5C%7B%5Cvec%7B%5Cpsi%7D_l%5C%7D_%7Bl%3D1%7D%5EN%3A%20%5Ctext%7B%20eigenvectors%7D%20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17625" y="6228225"/>
            <a:ext cx="2547377" cy="33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9" title="Full_correlation_matrix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2400" y="1983696"/>
            <a:ext cx="4389851" cy="3658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30"/>
          <p:cNvSpPr txBox="1"/>
          <p:nvPr>
            <p:ph type="title"/>
          </p:nvPr>
        </p:nvSpPr>
        <p:spPr>
          <a:xfrm>
            <a:off x="457200" y="68829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it-IT" sz="1800"/>
              <a:t>Peyrache A, Benchenane K, Khamassi M, Wiener SI, Battaglia FP. </a:t>
            </a:r>
            <a:r>
              <a:rPr b="1" lang="it-IT" sz="1800"/>
              <a:t>Principal component analysis of ensemble recordings reveals cell assemblies at high temporal resolution</a:t>
            </a:r>
            <a:r>
              <a:rPr lang="it-IT" sz="1800"/>
              <a:t>. J Comput Neurosci. 2010 Aug;29(1-2):309-325. </a:t>
            </a:r>
            <a:r>
              <a:rPr lang="it-IT" sz="1800" u="sng">
                <a:solidFill>
                  <a:schemeClr val="hlink"/>
                </a:solidFill>
                <a:hlinkClick r:id="rId3"/>
              </a:rPr>
              <a:t>doi: 10.1007/s10827-009-0154-6</a:t>
            </a:r>
            <a:r>
              <a:rPr lang="it-IT" sz="1800"/>
              <a:t>. Epub 2009 Jun 16. PMID: 19529888; PMCID: PMC2940043.</a:t>
            </a:r>
            <a:br>
              <a:rPr lang="it-IT" sz="1800"/>
            </a:br>
            <a:endParaRPr sz="1800"/>
          </a:p>
        </p:txBody>
      </p:sp>
      <p:sp>
        <p:nvSpPr>
          <p:cNvPr id="264" name="Google Shape;264;p30"/>
          <p:cNvSpPr txBox="1"/>
          <p:nvPr/>
        </p:nvSpPr>
        <p:spPr>
          <a:xfrm>
            <a:off x="0" y="0"/>
            <a:ext cx="914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Analytical Connectionism 2025</a:t>
            </a:r>
            <a:endParaRPr/>
          </a:p>
        </p:txBody>
      </p:sp>
      <p:pic>
        <p:nvPicPr>
          <p:cNvPr id="265" name="Google Shape;265;p30" title="Full_correlation_matrix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338" y="3138250"/>
            <a:ext cx="3958024" cy="329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0" title="PC_correlation_matrix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8362" y="3138249"/>
            <a:ext cx="3958025" cy="3298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0" title="[0,0,0,&quot;https://www.codecogs.com/eqnedit.php?latex=%20C_%7Bij%7D%3D%5Csum_%7Bl%3D1%7D%5E%7BN%7D%5Clambda_l%5C%2C%5Cpsi_l%5E%7B(i)%7D%5Cpsi_l%5E%7B(j)%7D%5CLongrightarrow%20C_%7Bij%7D%5Capprox%20%5Clambda_1%5Cpsi_1%5E%7B(i)%7D%5Cpsi_1%5E%7B(j)%7D%20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00663" y="1831300"/>
            <a:ext cx="6342674" cy="107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1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31"/>
          <p:cNvSpPr txBox="1"/>
          <p:nvPr>
            <p:ph type="title"/>
          </p:nvPr>
        </p:nvSpPr>
        <p:spPr>
          <a:xfrm>
            <a:off x="457200" y="68829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it-IT" sz="1800"/>
              <a:t>Peyrache A, Benchenane K, Khamassi M, Wiener SI, Battaglia FP. </a:t>
            </a:r>
            <a:r>
              <a:rPr b="1" lang="it-IT" sz="1800"/>
              <a:t>Principal component analysis of ensemble recordings reveals cell assemblies at high temporal resolution</a:t>
            </a:r>
            <a:r>
              <a:rPr lang="it-IT" sz="1800"/>
              <a:t>. J Comput Neurosci. 2010 Aug;29(1-2):309-325. </a:t>
            </a:r>
            <a:r>
              <a:rPr lang="it-IT" sz="1800" u="sng">
                <a:solidFill>
                  <a:schemeClr val="hlink"/>
                </a:solidFill>
                <a:hlinkClick r:id="rId3"/>
              </a:rPr>
              <a:t>doi: 10.1007/s10827-009-0154-6</a:t>
            </a:r>
            <a:r>
              <a:rPr lang="it-IT" sz="1800"/>
              <a:t>. Epub 2009 Jun 16. PMID: 19529888; PMCID: PMC2940043.</a:t>
            </a:r>
            <a:br>
              <a:rPr lang="it-IT" sz="1800"/>
            </a:br>
            <a:endParaRPr sz="1800"/>
          </a:p>
        </p:txBody>
      </p:sp>
      <p:sp>
        <p:nvSpPr>
          <p:cNvPr id="274" name="Google Shape;274;p31"/>
          <p:cNvSpPr txBox="1"/>
          <p:nvPr/>
        </p:nvSpPr>
        <p:spPr>
          <a:xfrm>
            <a:off x="0" y="0"/>
            <a:ext cx="914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Analytical Connectionism 2025</a:t>
            </a:r>
            <a:endParaRPr/>
          </a:p>
        </p:txBody>
      </p:sp>
      <p:pic>
        <p:nvPicPr>
          <p:cNvPr id="275" name="Google Shape;275;p31" title="Full_correlation_matrix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338" y="3138250"/>
            <a:ext cx="3958024" cy="329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1" title="PC_1--6_correlation_matrix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6800" y="3138263"/>
            <a:ext cx="3958001" cy="3298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1" title="[0,0,0,&quot;https://www.codecogs.com/eqnedit.php?latex=%20C_%7Bij%7D%3D%5Csum_%7Bl%3D1%7D%5E%7BN%7D%5Clambda_l%5C%2C%5Cpsi_l%5E%7B(i)%7D%5Cpsi_l%5E%7B(j)%7D%5CLongrightarrow%20C_%7Bij%7D%5Capprox%20%5Csum_%7Bl%3D1%7D%5En%5Clambda_l%5Cpsi_l%5E%7B(i)%7D%5Cpsi_l%5E%7B(j)%7D%20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00695" y="1831300"/>
            <a:ext cx="6343200" cy="10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457200" y="1262743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it-IT" sz="2400"/>
              <a:t>Learn the basic tools to perform PCA of empirical covariance matrices. In this tutorial: </a:t>
            </a:r>
            <a:r>
              <a:rPr lang="it-IT" sz="2400" u="sng"/>
              <a:t>neuronal activity correlations</a:t>
            </a:r>
            <a:r>
              <a:rPr lang="it-IT" sz="2400"/>
              <a:t>.</a:t>
            </a:r>
            <a:endParaRPr/>
          </a:p>
          <a:p>
            <a:pPr indent="-342900" lvl="0" marL="3429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it-IT" sz="2400" u="sng"/>
              <a:t>In-class exercise</a:t>
            </a:r>
            <a:r>
              <a:rPr lang="it-IT" sz="2400"/>
              <a:t>: jupyter notebook tutorial (1 h).</a:t>
            </a:r>
            <a:endParaRPr/>
          </a:p>
          <a:p>
            <a:pPr indent="0" lvl="0" marL="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t-IT" sz="2400"/>
              <a:t>The exercise and the methods discussed in this tutorial are based on the two following publications:</a:t>
            </a:r>
            <a:endParaRPr/>
          </a:p>
          <a:p>
            <a:pPr indent="0" lvl="0" marL="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it-IT" sz="2000"/>
              <a:t>Peyrache, A., Khamassi, M., Benchenane, K. </a:t>
            </a:r>
            <a:r>
              <a:rPr i="1" lang="it-IT" sz="2000"/>
              <a:t>et al.</a:t>
            </a:r>
            <a:r>
              <a:rPr lang="it-IT" sz="2000"/>
              <a:t> Replay of rule-learning related neural patterns in the prefrontal cortex during sleep. </a:t>
            </a:r>
            <a:r>
              <a:rPr i="1" lang="it-IT" sz="2000"/>
              <a:t>Nat Neurosci</a:t>
            </a:r>
            <a:r>
              <a:rPr lang="it-IT" sz="2000"/>
              <a:t> </a:t>
            </a:r>
            <a:r>
              <a:rPr b="1" lang="it-IT" sz="2000"/>
              <a:t>12</a:t>
            </a:r>
            <a:r>
              <a:rPr lang="it-IT" sz="2000"/>
              <a:t>, 919–926 (2009). </a:t>
            </a:r>
            <a:r>
              <a:rPr lang="it-IT" sz="2000" u="sng">
                <a:solidFill>
                  <a:schemeClr val="hlink"/>
                </a:solidFill>
                <a:hlinkClick r:id="rId3"/>
              </a:rPr>
              <a:t>https://doi.org/10.1038/nn.2337</a:t>
            </a:r>
            <a:endParaRPr sz="2000"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it-IT" sz="2000"/>
              <a:t>Peyrache A, Benchenane K, Khamassi M, Wiener SI, Battaglia FP. Principal component analysis of ensemble recordings reveals cell assemblies at high temporal resolution. J Comput Neurosci. 2010 Aug;29(1-2):309-325. </a:t>
            </a:r>
            <a:r>
              <a:rPr lang="it-IT" sz="2000" u="sng">
                <a:solidFill>
                  <a:schemeClr val="hlink"/>
                </a:solidFill>
                <a:hlinkClick r:id="rId4"/>
              </a:rPr>
              <a:t>doi: 10.1007/s10827-009-0154-6</a:t>
            </a:r>
            <a:r>
              <a:rPr lang="it-IT" sz="2000"/>
              <a:t>. Epub 2009 Jun 16. PMID: 19529888; PMCID: PMC2940043.</a:t>
            </a:r>
            <a:endParaRPr/>
          </a:p>
          <a:p>
            <a:pPr indent="-225425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/>
          </a:p>
        </p:txBody>
      </p:sp>
      <p:sp>
        <p:nvSpPr>
          <p:cNvPr id="93" name="Google Shape;93;p14"/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t-IT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Analytical Connectionism 2025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32"/>
          <p:cNvSpPr txBox="1"/>
          <p:nvPr>
            <p:ph type="title"/>
          </p:nvPr>
        </p:nvSpPr>
        <p:spPr>
          <a:xfrm>
            <a:off x="457200" y="68829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it-IT" sz="1800"/>
              <a:t>Peyrache A, Benchenane K, Khamassi M, Wiener SI, Battaglia FP. </a:t>
            </a:r>
            <a:r>
              <a:rPr b="1" lang="it-IT" sz="1800"/>
              <a:t>Principal component analysis of ensemble recordings reveals cell assemblies at high temporal resolution</a:t>
            </a:r>
            <a:r>
              <a:rPr lang="it-IT" sz="1800"/>
              <a:t>. J Comput Neurosci. 2010 Aug;29(1-2):309-325. </a:t>
            </a:r>
            <a:r>
              <a:rPr lang="it-IT" sz="1800" u="sng">
                <a:solidFill>
                  <a:schemeClr val="hlink"/>
                </a:solidFill>
                <a:hlinkClick r:id="rId3"/>
              </a:rPr>
              <a:t>doi: 10.1007/s10827-009-0154-6</a:t>
            </a:r>
            <a:r>
              <a:rPr lang="it-IT" sz="1800"/>
              <a:t>. Epub 2009 Jun 16. PMID: 19529888; PMCID: PMC2940043.</a:t>
            </a:r>
            <a:br>
              <a:rPr lang="it-IT" sz="1800"/>
            </a:br>
            <a:endParaRPr sz="1800"/>
          </a:p>
        </p:txBody>
      </p:sp>
      <p:sp>
        <p:nvSpPr>
          <p:cNvPr id="284" name="Google Shape;284;p32"/>
          <p:cNvSpPr txBox="1"/>
          <p:nvPr/>
        </p:nvSpPr>
        <p:spPr>
          <a:xfrm>
            <a:off x="0" y="0"/>
            <a:ext cx="914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Analytical Connectionism 2025</a:t>
            </a:r>
            <a:endParaRPr/>
          </a:p>
        </p:txBody>
      </p:sp>
      <p:sp>
        <p:nvSpPr>
          <p:cNvPr id="285" name="Google Shape;285;p32"/>
          <p:cNvSpPr txBox="1"/>
          <p:nvPr/>
        </p:nvSpPr>
        <p:spPr>
          <a:xfrm>
            <a:off x="4911175" y="2062400"/>
            <a:ext cx="7066800" cy="6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32"/>
          <p:cNvSpPr txBox="1"/>
          <p:nvPr/>
        </p:nvSpPr>
        <p:spPr>
          <a:xfrm>
            <a:off x="4910400" y="2062400"/>
            <a:ext cx="4572000" cy="49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>
                <a:latin typeface="Calibri"/>
                <a:ea typeface="Calibri"/>
                <a:cs typeface="Calibri"/>
                <a:sym typeface="Calibri"/>
              </a:rPr>
              <a:t>Spectral Decomposition: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>
                <a:latin typeface="Calibri"/>
                <a:ea typeface="Calibri"/>
                <a:cs typeface="Calibri"/>
                <a:sym typeface="Calibri"/>
              </a:rPr>
              <a:t>Null model: independent activations —&gt; Wishart matrix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>
                <a:latin typeface="Calibri"/>
                <a:ea typeface="Calibri"/>
                <a:cs typeface="Calibri"/>
                <a:sym typeface="Calibri"/>
              </a:rPr>
              <a:t>—&gt; (asymptotic large matrix) Marchenko-Pastur pdf of eigenvalues (Tutorial Part II):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7" name="Google Shape;287;p32" title="[0,0,0,&quot;https://www.codecogs.com/eqnedit.php?latex=%20C_%7Bij%7D%20%3D%20%5Cfrac%7B1%7D%7BN_b%7D%5Csum_%7B%5Ctau%3D1%7D%5E%7BN_b%7D%20q_%7Bi%5Ctau%7Dq_%7Bj%5Ctau%7D%20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8900" y="2898300"/>
            <a:ext cx="1657606" cy="6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2" title="[0,0,0,&quot;https://www.codecogs.com/eqnedit.php?latex=%20%3D%20%5Csum_%7Bl%3D1%7D%5EN%20%5Clambda_l%20%5Cpsi_l%5E%7B(i)%7D%5Cpsi_l%5E%7B(j)%7D%20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23675" y="2898300"/>
            <a:ext cx="1341157" cy="6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2" title="[0,0,0,&quot;https://www.codecogs.com/eqnedit.php?latex=%20%5Crho(%5Clambda)%3D%5Cfrac%7B%5Calpha%7D%7B2%5Cpi%5Clambda%7D%5Csqrt%7B(%5Clambda_%2B-%5Clambda)(%5Clambda-%5Clambda_-)%7D%20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28900" y="6093600"/>
            <a:ext cx="3370179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2" title="example_MP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7125" y="2461175"/>
            <a:ext cx="4404875" cy="3303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33"/>
          <p:cNvSpPr txBox="1"/>
          <p:nvPr>
            <p:ph type="title"/>
          </p:nvPr>
        </p:nvSpPr>
        <p:spPr>
          <a:xfrm>
            <a:off x="457200" y="68829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it-IT" sz="1800"/>
              <a:t>Peyrache A, Benchenane K, Khamassi M, Wiener SI, Battaglia FP. </a:t>
            </a:r>
            <a:r>
              <a:rPr b="1" lang="it-IT" sz="1800"/>
              <a:t>Principal component analysis of ensemble recordings reveals cell assemblies at high temporal resolution</a:t>
            </a:r>
            <a:r>
              <a:rPr lang="it-IT" sz="1800"/>
              <a:t>. J Comput Neurosci. 2010 Aug;29(1-2):309-325. </a:t>
            </a:r>
            <a:r>
              <a:rPr lang="it-IT" sz="1800" u="sng">
                <a:solidFill>
                  <a:schemeClr val="hlink"/>
                </a:solidFill>
                <a:hlinkClick r:id="rId3"/>
              </a:rPr>
              <a:t>doi: 10.1007/s10827-009-0154-6</a:t>
            </a:r>
            <a:r>
              <a:rPr lang="it-IT" sz="1800"/>
              <a:t>. Epub 2009 Jun 16. PMID: 19529888; PMCID: PMC2940043.</a:t>
            </a:r>
            <a:br>
              <a:rPr lang="it-IT" sz="1800"/>
            </a:br>
            <a:endParaRPr sz="1800"/>
          </a:p>
        </p:txBody>
      </p:sp>
      <p:sp>
        <p:nvSpPr>
          <p:cNvPr id="297" name="Google Shape;297;p33"/>
          <p:cNvSpPr txBox="1"/>
          <p:nvPr/>
        </p:nvSpPr>
        <p:spPr>
          <a:xfrm>
            <a:off x="0" y="0"/>
            <a:ext cx="914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Analytical Connectionism 2025</a:t>
            </a:r>
            <a:endParaRPr/>
          </a:p>
        </p:txBody>
      </p:sp>
      <p:sp>
        <p:nvSpPr>
          <p:cNvPr id="298" name="Google Shape;298;p33"/>
          <p:cNvSpPr txBox="1"/>
          <p:nvPr/>
        </p:nvSpPr>
        <p:spPr>
          <a:xfrm>
            <a:off x="4911175" y="2062400"/>
            <a:ext cx="7066800" cy="6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33"/>
          <p:cNvSpPr txBox="1"/>
          <p:nvPr/>
        </p:nvSpPr>
        <p:spPr>
          <a:xfrm>
            <a:off x="4674950" y="2062400"/>
            <a:ext cx="4572000" cy="49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>
                <a:latin typeface="Calibri"/>
                <a:ea typeface="Calibri"/>
                <a:cs typeface="Calibri"/>
                <a:sym typeface="Calibri"/>
              </a:rPr>
              <a:t>Spectral Decomposition: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>
                <a:latin typeface="Calibri"/>
                <a:ea typeface="Calibri"/>
                <a:cs typeface="Calibri"/>
                <a:sym typeface="Calibri"/>
              </a:rPr>
              <a:t>Marchenko-Pastur (iid activations):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0" name="Google Shape;300;p33" title="[0,0,0,&quot;https://www.codecogs.com/eqnedit.php?latex=%20C_%7Bij%7D%20%3D%20%5Cfrac%7B1%7D%7BN_b%7D%5Csum_%7B%5Ctau%3D1%7D%5E%7BN_b%7D%20q_%7Bi%5Ctau%7Dq_%7Bj%5Ctau%7D%20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8900" y="2898300"/>
            <a:ext cx="1657606" cy="6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3" title="[0,0,0,&quot;https://www.codecogs.com/eqnedit.php?latex=%20%3D%20%5Csum_%7Bl%3D1%7D%5EN%20%5Clambda_l%20%5Cpsi_l%5E%7B(i)%7D%5Cpsi_l%5E%7B(j)%7D%20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23675" y="2898300"/>
            <a:ext cx="1341157" cy="6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3" title="[0,0,0,&quot;https://www.codecogs.com/eqnedit.php?latex=%20%5Crho(%5Clambda)%3D%5Cfrac%7B%5Calpha%7D%7B2%5Cpi%5Clambda%7D%5Csqrt%7B(%7B%5Ccolor%7Bred%7D%5Clambda_%2B%7D-%5Clambda)(%5Clambda-%7B%5Ccolor%7Bred%7D%5Clambda_-%7D)%7D%20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28900" y="4737425"/>
            <a:ext cx="3370089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3" title="[255,0,0,&quot;https://www.codecogs.com/eqnedit.php?latex=%20%5Clambda_%7B%5Cpm%7D%20%3D%201%20%5Cpm%20%5Cfrac%7B1%7D%7B%5Csqrt%7B%5Calpha%7D%7D%20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28900" y="5506125"/>
            <a:ext cx="1517331" cy="6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3" title="example_MP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67125" y="2461171"/>
            <a:ext cx="4406400" cy="3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34"/>
          <p:cNvSpPr txBox="1"/>
          <p:nvPr>
            <p:ph type="title"/>
          </p:nvPr>
        </p:nvSpPr>
        <p:spPr>
          <a:xfrm>
            <a:off x="457200" y="68829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it-IT" sz="1800"/>
              <a:t>Peyrache A, Benchenane K, Khamassi M, Wiener SI, Battaglia FP. </a:t>
            </a:r>
            <a:r>
              <a:rPr b="1" lang="it-IT" sz="1800"/>
              <a:t>Principal component analysis of ensemble recordings reveals cell assemblies at high temporal resolution</a:t>
            </a:r>
            <a:r>
              <a:rPr lang="it-IT" sz="1800"/>
              <a:t>. J Comput Neurosci. 2010 Aug;29(1-2):309-325. </a:t>
            </a:r>
            <a:r>
              <a:rPr lang="it-IT" sz="1800" u="sng">
                <a:solidFill>
                  <a:schemeClr val="hlink"/>
                </a:solidFill>
                <a:hlinkClick r:id="rId3"/>
              </a:rPr>
              <a:t>doi: 10.1007/s10827-009-0154-6</a:t>
            </a:r>
            <a:r>
              <a:rPr lang="it-IT" sz="1800"/>
              <a:t>. Epub 2009 Jun 16. PMID: 19529888; PMCID: PMC2940043.</a:t>
            </a:r>
            <a:br>
              <a:rPr lang="it-IT" sz="1800"/>
            </a:br>
            <a:endParaRPr sz="1800"/>
          </a:p>
        </p:txBody>
      </p:sp>
      <p:sp>
        <p:nvSpPr>
          <p:cNvPr id="311" name="Google Shape;311;p34"/>
          <p:cNvSpPr txBox="1"/>
          <p:nvPr/>
        </p:nvSpPr>
        <p:spPr>
          <a:xfrm>
            <a:off x="0" y="0"/>
            <a:ext cx="914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Analytical Connectionism 2025</a:t>
            </a:r>
            <a:endParaRPr/>
          </a:p>
        </p:txBody>
      </p:sp>
      <p:sp>
        <p:nvSpPr>
          <p:cNvPr id="312" name="Google Shape;312;p34"/>
          <p:cNvSpPr txBox="1"/>
          <p:nvPr/>
        </p:nvSpPr>
        <p:spPr>
          <a:xfrm>
            <a:off x="4911175" y="2062400"/>
            <a:ext cx="7066800" cy="6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34"/>
          <p:cNvSpPr txBox="1"/>
          <p:nvPr/>
        </p:nvSpPr>
        <p:spPr>
          <a:xfrm>
            <a:off x="4674950" y="2062400"/>
            <a:ext cx="4572000" cy="49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>
                <a:latin typeface="Calibri"/>
                <a:ea typeface="Calibri"/>
                <a:cs typeface="Calibri"/>
                <a:sym typeface="Calibri"/>
              </a:rPr>
              <a:t>Spectral Decomposition: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>
                <a:latin typeface="Calibri"/>
                <a:ea typeface="Calibri"/>
                <a:cs typeface="Calibri"/>
                <a:sym typeface="Calibri"/>
              </a:rPr>
              <a:t>Marchenko-Pastur (iid activations):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4" name="Google Shape;314;p34" title="[0,0,0,&quot;https://www.codecogs.com/eqnedit.php?latex=%20C_%7Bij%7D%20%3D%20%5Cfrac%7B1%7D%7BN_b%7D%5Csum_%7B%5Ctau%3D1%7D%5E%7BN_b%7D%20q_%7Bi%5Ctau%7Dq_%7Bj%5Ctau%7D%20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8900" y="2898300"/>
            <a:ext cx="1657606" cy="6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34" title="[0,0,0,&quot;https://www.codecogs.com/eqnedit.php?latex=%20%3D%20%5Csum_%7Bl%3D1%7D%5EN%20%5Clambda_l%20%5Cpsi_l%5E%7B(i)%7D%5Cpsi_l%5E%7B(j)%7D%20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23675" y="2898300"/>
            <a:ext cx="1341157" cy="6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34" title="[0,0,0,&quot;https://www.codecogs.com/eqnedit.php?latex=%20%5Crho(%5Clambda)%3D%5Cfrac%7B%7B%5Ccolor%7Bred%7D%20%5Calpha%7D%7D%7B2%5Cpi%5Clambda%7D%5Csqrt%7B(%5Clambda_%2B-%5Clambda)(%5Clambda-%5Clambda_-)%7D%20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28900" y="4737425"/>
            <a:ext cx="3369598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34" title="[0,0,0,&quot;https://www.codecogs.com/eqnedit.php?latex=%20%5Clambda_%7B%5Cpm%7D%20%3D%201%20%5Cpm%20%5Cfrac%7B1%7D%7B%5Csqrt%7B%5Calpha%7D%7D%20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28900" y="5506125"/>
            <a:ext cx="1515600" cy="6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34" title="[255,0,0,&quot;https://www.codecogs.com/eqnedit.php?latex=%20%5Calpha%3D%5Cfrac%7BN_b%7D%7BN%7D%3E1%20#0&quot;]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27261" y="5506123"/>
            <a:ext cx="1468618" cy="6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34" title="example_MP.pn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67125" y="2461171"/>
            <a:ext cx="4406400" cy="3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5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35"/>
          <p:cNvSpPr txBox="1"/>
          <p:nvPr>
            <p:ph type="title"/>
          </p:nvPr>
        </p:nvSpPr>
        <p:spPr>
          <a:xfrm>
            <a:off x="457200" y="68829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it-IT" sz="1800"/>
              <a:t>Peyrache A, Benchenane K, Khamassi M, Wiener SI, Battaglia FP. </a:t>
            </a:r>
            <a:r>
              <a:rPr b="1" lang="it-IT" sz="1800"/>
              <a:t>Principal component analysis of ensemble recordings reveals cell assemblies at high temporal resolution</a:t>
            </a:r>
            <a:r>
              <a:rPr lang="it-IT" sz="1800"/>
              <a:t>. J Comput Neurosci. 2010 Aug;29(1-2):309-325. </a:t>
            </a:r>
            <a:r>
              <a:rPr lang="it-IT" sz="1800" u="sng">
                <a:solidFill>
                  <a:schemeClr val="hlink"/>
                </a:solidFill>
                <a:hlinkClick r:id="rId3"/>
              </a:rPr>
              <a:t>doi: 10.1007/s10827-009-0154-6</a:t>
            </a:r>
            <a:r>
              <a:rPr lang="it-IT" sz="1800"/>
              <a:t>. Epub 2009 Jun 16. PMID: 19529888; PMCID: PMC2940043.</a:t>
            </a:r>
            <a:br>
              <a:rPr lang="it-IT" sz="1800"/>
            </a:br>
            <a:endParaRPr sz="1800"/>
          </a:p>
        </p:txBody>
      </p:sp>
      <p:sp>
        <p:nvSpPr>
          <p:cNvPr id="326" name="Google Shape;326;p35"/>
          <p:cNvSpPr txBox="1"/>
          <p:nvPr/>
        </p:nvSpPr>
        <p:spPr>
          <a:xfrm>
            <a:off x="0" y="0"/>
            <a:ext cx="914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Analytical Connectionism 2025</a:t>
            </a:r>
            <a:endParaRPr/>
          </a:p>
        </p:txBody>
      </p:sp>
      <p:sp>
        <p:nvSpPr>
          <p:cNvPr id="327" name="Google Shape;327;p35"/>
          <p:cNvSpPr txBox="1"/>
          <p:nvPr/>
        </p:nvSpPr>
        <p:spPr>
          <a:xfrm>
            <a:off x="307350" y="2062400"/>
            <a:ext cx="8529300" cy="22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Replay of activations (intermediate passages: blackboard):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8" name="Google Shape;328;p35" title="[0,0,0,&quot;https://www.codecogs.com/eqnedit.php?latex=%20M_%7BA%2CPOST%7D%3D%5Csum_%7Bi%2Cj%3Ai%3Cj%7DC_%7Bij%7D%5E%7B(A)%7DC_%7Bij%7D%5E%7B(POST)%7D%3D%5Cfrac%7B1%7D%7B2%7D%5Coperatorname%7BTr%7D%5B(%5Cboldsymbol%7BC%7D%5E%7B(A)%7D-%5Cboldsymbol%7BI%7D)(%5Cboldsymbol%7BC%7D%5E%7B(POST)%7D-%5Cboldsymbol%7BI%7D)%5D%20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950" y="3068350"/>
            <a:ext cx="7148878" cy="69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6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36"/>
          <p:cNvSpPr txBox="1"/>
          <p:nvPr>
            <p:ph type="title"/>
          </p:nvPr>
        </p:nvSpPr>
        <p:spPr>
          <a:xfrm>
            <a:off x="457200" y="68829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it-IT" sz="1800"/>
              <a:t>Peyrache A, Benchenane K, Khamassi M, Wiener SI, Battaglia FP. </a:t>
            </a:r>
            <a:r>
              <a:rPr b="1" lang="it-IT" sz="1800"/>
              <a:t>Principal component analysis of ensemble recordings reveals cell assemblies at high temporal resolution</a:t>
            </a:r>
            <a:r>
              <a:rPr lang="it-IT" sz="1800"/>
              <a:t>. J Comput Neurosci. 2010 Aug;29(1-2):309-325. </a:t>
            </a:r>
            <a:r>
              <a:rPr lang="it-IT" sz="1800" u="sng">
                <a:solidFill>
                  <a:schemeClr val="hlink"/>
                </a:solidFill>
                <a:hlinkClick r:id="rId3"/>
              </a:rPr>
              <a:t>doi: 10.1007/s10827-009-0154-6</a:t>
            </a:r>
            <a:r>
              <a:rPr lang="it-IT" sz="1800"/>
              <a:t>. Epub 2009 Jun 16. PMID: 19529888; PMCID: PMC2940043.</a:t>
            </a:r>
            <a:br>
              <a:rPr lang="it-IT" sz="1800"/>
            </a:br>
            <a:endParaRPr sz="1800"/>
          </a:p>
        </p:txBody>
      </p:sp>
      <p:sp>
        <p:nvSpPr>
          <p:cNvPr id="335" name="Google Shape;335;p36"/>
          <p:cNvSpPr txBox="1"/>
          <p:nvPr/>
        </p:nvSpPr>
        <p:spPr>
          <a:xfrm>
            <a:off x="0" y="0"/>
            <a:ext cx="914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Analytical Connectionism 2025</a:t>
            </a:r>
            <a:endParaRPr/>
          </a:p>
        </p:txBody>
      </p:sp>
      <p:sp>
        <p:nvSpPr>
          <p:cNvPr id="336" name="Google Shape;336;p36"/>
          <p:cNvSpPr txBox="1"/>
          <p:nvPr/>
        </p:nvSpPr>
        <p:spPr>
          <a:xfrm>
            <a:off x="307350" y="2062800"/>
            <a:ext cx="8529300" cy="31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Replay of activations (intermediate passages: blackboard):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7" name="Google Shape;337;p36" title="[0,0,0,&quot;https://www.codecogs.com/eqnedit.php?latex=%20M_%7BA%2CPOST%7D%3D%5Csum_%7Bi%2Cj%3Ai%3Cj%7D%7B%5Ccolor%7Bred%7DC_%7Bij%7D%5E%7B(A)%7D%7DC_%7Bij%7D%5E%7B(POST)%7D%3D%5Cfrac%7B1%7D%7B2%7D%5Coperatorname%7BTr%7D%5B(%7B%5Ccolor%7Bred%7D%5Cboldsymbol%7BC%7D%5E%7B(A)%7D%7D-%5Cboldsymbol%7BI%7D)(%5Cboldsymbol%7BC%7D%5E%7B(POST)%7D-%5Cboldsymbol%7BI%7D)%5D%20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950" y="3068750"/>
            <a:ext cx="7149603" cy="69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36" title="[255,0,0,&quot;https://www.codecogs.com/eqnedit.php?latex=%20%5Cboldsymbol%7BC%7D%5E%7B(A)%7D%3A%5Ctext%7B%20Awake%20epoch%20correlation%20matrix%7D%20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3950" y="4112100"/>
            <a:ext cx="4629905" cy="30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7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37"/>
          <p:cNvSpPr txBox="1"/>
          <p:nvPr>
            <p:ph type="title"/>
          </p:nvPr>
        </p:nvSpPr>
        <p:spPr>
          <a:xfrm>
            <a:off x="457200" y="68829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it-IT" sz="1800"/>
              <a:t>Peyrache A, Benchenane K, Khamassi M, Wiener SI, Battaglia FP. </a:t>
            </a:r>
            <a:r>
              <a:rPr b="1" lang="it-IT" sz="1800"/>
              <a:t>Principal component analysis of ensemble recordings reveals cell assemblies at high temporal resolution</a:t>
            </a:r>
            <a:r>
              <a:rPr lang="it-IT" sz="1800"/>
              <a:t>. J Comput Neurosci. 2010 Aug;29(1-2):309-325. </a:t>
            </a:r>
            <a:r>
              <a:rPr lang="it-IT" sz="1800" u="sng">
                <a:solidFill>
                  <a:schemeClr val="hlink"/>
                </a:solidFill>
                <a:hlinkClick r:id="rId3"/>
              </a:rPr>
              <a:t>doi: 10.1007/s10827-009-0154-6</a:t>
            </a:r>
            <a:r>
              <a:rPr lang="it-IT" sz="1800"/>
              <a:t>. Epub 2009 Jun 16. PMID: 19529888; PMCID: PMC2940043.</a:t>
            </a:r>
            <a:br>
              <a:rPr lang="it-IT" sz="1800"/>
            </a:br>
            <a:endParaRPr sz="1800"/>
          </a:p>
        </p:txBody>
      </p:sp>
      <p:sp>
        <p:nvSpPr>
          <p:cNvPr id="345" name="Google Shape;345;p37"/>
          <p:cNvSpPr txBox="1"/>
          <p:nvPr/>
        </p:nvSpPr>
        <p:spPr>
          <a:xfrm>
            <a:off x="0" y="0"/>
            <a:ext cx="914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Analytical Connectionism 2025</a:t>
            </a:r>
            <a:endParaRPr/>
          </a:p>
        </p:txBody>
      </p:sp>
      <p:sp>
        <p:nvSpPr>
          <p:cNvPr id="346" name="Google Shape;346;p37"/>
          <p:cNvSpPr txBox="1"/>
          <p:nvPr/>
        </p:nvSpPr>
        <p:spPr>
          <a:xfrm>
            <a:off x="307350" y="2062800"/>
            <a:ext cx="8529300" cy="38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Replay of activations (intermediate passages: blackboard):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7" name="Google Shape;347;p37" title="[255,0,0,&quot;https://www.codecogs.com/eqnedit.php?latex=%20%5Cboldsymbol%7BC%7D%5E%7B(A)%7D%3A%5Ctext%7B%20Awake%20epoch%20correlation%20matrix%7D%20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950" y="4112100"/>
            <a:ext cx="4629905" cy="30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37" title="[0,0,0,&quot;https://www.codecogs.com/eqnedit.php?latex=%20M_%7BA%2CPOST%7D%3D%5Csum_%7Bi%2Cj%3Ai%3Cj%7DC_%7Bij%7D%5E%7B(A)%7D%7B%5Ccolor%7Bred%7DC_%7Bij%7D%5E%7B(POST)%7D%7D%3D%5Cfrac%7B1%7D%7B2%7D%5Coperatorname%7BTr%7D%5B(%5Cboldsymbol%7BC%7D%5E%7B(A)%7D-%5Cboldsymbol%7BI%7D)(%7B%5Ccolor%7Bred%7D%5Cboldsymbol%7BC%7D%5E%7B(POST)%7D%7D-%5Cboldsymbol%7BI%7D)%5D%20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3950" y="3068750"/>
            <a:ext cx="7149603" cy="69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37" title="[255,0,0,&quot;https://www.codecogs.com/eqnedit.php?latex=%20%5Cboldsymbol%7BC%7D%5E%7B(POST)%7D%3A%5Ctext%7B%20Sleep%20post-task%20epoch%20correlation%20matrix%7D%20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3950" y="4764850"/>
            <a:ext cx="6063709" cy="30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8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38"/>
          <p:cNvSpPr txBox="1"/>
          <p:nvPr>
            <p:ph type="title"/>
          </p:nvPr>
        </p:nvSpPr>
        <p:spPr>
          <a:xfrm>
            <a:off x="457200" y="68829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it-IT" sz="1800"/>
              <a:t>Peyrache A, Benchenane K, Khamassi M, Wiener SI, Battaglia FP. </a:t>
            </a:r>
            <a:r>
              <a:rPr b="1" lang="it-IT" sz="1800"/>
              <a:t>Principal component analysis of ensemble recordings reveals cell assemblies at high temporal resolution</a:t>
            </a:r>
            <a:r>
              <a:rPr lang="it-IT" sz="1800"/>
              <a:t>. J Comput Neurosci. 2010 Aug;29(1-2):309-325. </a:t>
            </a:r>
            <a:r>
              <a:rPr lang="it-IT" sz="1800" u="sng">
                <a:solidFill>
                  <a:schemeClr val="hlink"/>
                </a:solidFill>
                <a:hlinkClick r:id="rId3"/>
              </a:rPr>
              <a:t>doi: 10.1007/s10827-009-0154-6</a:t>
            </a:r>
            <a:r>
              <a:rPr lang="it-IT" sz="1800"/>
              <a:t>. Epub 2009 Jun 16. PMID: 19529888; PMCID: PMC2940043.</a:t>
            </a:r>
            <a:br>
              <a:rPr lang="it-IT" sz="1800"/>
            </a:br>
            <a:endParaRPr sz="1800"/>
          </a:p>
        </p:txBody>
      </p:sp>
      <p:sp>
        <p:nvSpPr>
          <p:cNvPr id="356" name="Google Shape;356;p38"/>
          <p:cNvSpPr txBox="1"/>
          <p:nvPr/>
        </p:nvSpPr>
        <p:spPr>
          <a:xfrm>
            <a:off x="0" y="0"/>
            <a:ext cx="914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Analytical Connectionism 2025</a:t>
            </a:r>
            <a:endParaRPr/>
          </a:p>
        </p:txBody>
      </p:sp>
      <p:sp>
        <p:nvSpPr>
          <p:cNvPr id="357" name="Google Shape;357;p38"/>
          <p:cNvSpPr txBox="1"/>
          <p:nvPr/>
        </p:nvSpPr>
        <p:spPr>
          <a:xfrm>
            <a:off x="307350" y="2062800"/>
            <a:ext cx="8529300" cy="46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Replay of activations (intermediate passages: blackboard):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 is a measure of similarity between correlation matrices! Compare with               , the pre-task sleep epoch correlation matrix.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8" name="Google Shape;358;p38" title="[255,0,0,&quot;https://www.codecogs.com/eqnedit.php?latex=%20%5Cboldsymbol%7BC%7D%5E%7B(A)%7D%3A%5Ctext%7B%20Awake%20epoch%20correlation%20matrix%7D%20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950" y="4112100"/>
            <a:ext cx="4629905" cy="30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38" title="[0,0,0,&quot;https://www.codecogs.com/eqnedit.php?latex=%20%5Cboldsymbol%7BC%7D%5E%7B(POST)%7D%3A%5Ctext%7B%20Sleep%20post-task%20epoch%20correlation%20matrix%7D%20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3950" y="4764850"/>
            <a:ext cx="6062401" cy="3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38" title="[0,0,0,&quot;https://www.codecogs.com/eqnedit.php?latex=%20M_%7BA%2C%20PRE%7D%20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80275" y="5930550"/>
            <a:ext cx="857251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38" title="[0,0,0,&quot;https://www.codecogs.com/eqnedit.php?latex=%20M_%7BA%2CPOST%7D%3D%5Csum_%7Bi%2Cj%3Ai%3Cj%7DC_%7Bij%7D%5E%7B(A)%7DC_%7Bij%7D%5E%7B(POST)%7D%3D%5Cfrac%7B1%7D%7B2%7D%5Coperatorname%7BTr%7D%5B(%5Cboldsymbol%7BC%7D%5E%7B(A)%7D-%5Cboldsymbol%7BI%7D)(%5Cboldsymbol%7BC%7D%5E%7B(POST)%7D-%5Cboldsymbol%7BI%7D)%5D%20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3950" y="3068750"/>
            <a:ext cx="7149603" cy="69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9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39"/>
          <p:cNvSpPr txBox="1"/>
          <p:nvPr>
            <p:ph type="title"/>
          </p:nvPr>
        </p:nvSpPr>
        <p:spPr>
          <a:xfrm>
            <a:off x="457200" y="68829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it-IT" sz="1800"/>
              <a:t>Peyrache A, Benchenane K, Khamassi M, Wiener SI, Battaglia FP. </a:t>
            </a:r>
            <a:r>
              <a:rPr b="1" lang="it-IT" sz="1800"/>
              <a:t>Principal component analysis of ensemble recordings reveals cell assemblies at high temporal resolution</a:t>
            </a:r>
            <a:r>
              <a:rPr lang="it-IT" sz="1800"/>
              <a:t>. J Comput Neurosci. 2010 Aug;29(1-2):309-325. </a:t>
            </a:r>
            <a:r>
              <a:rPr lang="it-IT" sz="1800" u="sng">
                <a:solidFill>
                  <a:schemeClr val="hlink"/>
                </a:solidFill>
                <a:hlinkClick r:id="rId3"/>
              </a:rPr>
              <a:t>doi: 10.1007/s10827-009-0154-6</a:t>
            </a:r>
            <a:r>
              <a:rPr lang="it-IT" sz="1800"/>
              <a:t>. Epub 2009 Jun 16. PMID: 19529888; PMCID: PMC2940043.</a:t>
            </a:r>
            <a:br>
              <a:rPr lang="it-IT" sz="1800"/>
            </a:br>
            <a:endParaRPr sz="1800"/>
          </a:p>
        </p:txBody>
      </p:sp>
      <p:sp>
        <p:nvSpPr>
          <p:cNvPr id="368" name="Google Shape;368;p39"/>
          <p:cNvSpPr txBox="1"/>
          <p:nvPr/>
        </p:nvSpPr>
        <p:spPr>
          <a:xfrm>
            <a:off x="0" y="0"/>
            <a:ext cx="914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Analytical Connectionism 2025</a:t>
            </a:r>
            <a:endParaRPr/>
          </a:p>
        </p:txBody>
      </p:sp>
      <p:sp>
        <p:nvSpPr>
          <p:cNvPr id="369" name="Google Shape;369;p39"/>
          <p:cNvSpPr txBox="1"/>
          <p:nvPr/>
        </p:nvSpPr>
        <p:spPr>
          <a:xfrm>
            <a:off x="307350" y="2062800"/>
            <a:ext cx="8529300" cy="46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Replay of activations (intermediate passages: blackboard): spectral decomposition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0" name="Google Shape;370;p39" title="[0,0,0,&quot;https://www.codecogs.com/eqnedit.php?latex=%20M_%7BA%2C%20POST%7D%20%3D%20%5Csum_%7Bl%3D1%7D%5EN%20%5Clambda_l%20%5Coverline%7BR_%7Bl%5Ctau%7D%5E%7B(A%2C%20POST)%7D%7D%3D%5Csum_%7Bl%3D1%7D%5EN%20M_l%5E%7B(A%2C%20POST)%7D%20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3302000"/>
            <a:ext cx="4114802" cy="75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0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40"/>
          <p:cNvSpPr txBox="1"/>
          <p:nvPr>
            <p:ph type="title"/>
          </p:nvPr>
        </p:nvSpPr>
        <p:spPr>
          <a:xfrm>
            <a:off x="457200" y="68829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it-IT" sz="1800"/>
              <a:t>Peyrache A, Benchenane K, Khamassi M, Wiener SI, Battaglia FP. </a:t>
            </a:r>
            <a:r>
              <a:rPr b="1" lang="it-IT" sz="1800"/>
              <a:t>Principal component analysis of ensemble recordings reveals cell assemblies at high temporal resolution</a:t>
            </a:r>
            <a:r>
              <a:rPr lang="it-IT" sz="1800"/>
              <a:t>. J Comput Neurosci. 2010 Aug;29(1-2):309-325. </a:t>
            </a:r>
            <a:r>
              <a:rPr lang="it-IT" sz="1800" u="sng">
                <a:solidFill>
                  <a:schemeClr val="hlink"/>
                </a:solidFill>
                <a:hlinkClick r:id="rId3"/>
              </a:rPr>
              <a:t>doi: 10.1007/s10827-009-0154-6</a:t>
            </a:r>
            <a:r>
              <a:rPr lang="it-IT" sz="1800"/>
              <a:t>. Epub 2009 Jun 16. PMID: 19529888; PMCID: PMC2940043.</a:t>
            </a:r>
            <a:br>
              <a:rPr lang="it-IT" sz="1800"/>
            </a:br>
            <a:endParaRPr sz="1800"/>
          </a:p>
        </p:txBody>
      </p:sp>
      <p:sp>
        <p:nvSpPr>
          <p:cNvPr id="377" name="Google Shape;377;p40"/>
          <p:cNvSpPr txBox="1"/>
          <p:nvPr/>
        </p:nvSpPr>
        <p:spPr>
          <a:xfrm>
            <a:off x="0" y="0"/>
            <a:ext cx="914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Analytical Connectionism 2025</a:t>
            </a:r>
            <a:endParaRPr/>
          </a:p>
        </p:txBody>
      </p:sp>
      <p:sp>
        <p:nvSpPr>
          <p:cNvPr id="378" name="Google Shape;378;p40"/>
          <p:cNvSpPr txBox="1"/>
          <p:nvPr/>
        </p:nvSpPr>
        <p:spPr>
          <a:xfrm>
            <a:off x="307350" y="2062800"/>
            <a:ext cx="8529300" cy="46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Replay of activations (intermediate passages: blackboard): spectral decomposition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9" name="Google Shape;379;p40" title="[255,0,0,&quot;https://www.codecogs.com/eqnedit.php?latex=%20R_%7Bl%5Ctau%7D%5E%7B(A%2C%20POST)%7D%3D%5Csum_%7Bi%2Cj%3Ai%3Cj%7Dq_%7Bi%5Ctau%7D%5E%7B(POST)%7D%5Cpsi_l%5E%7B(i)%7D%5Cpsi_l%5E%7B(j)%7Dq_%7Bj%5Ctau%7D%5E%7B(POST)%7D%3A%5Ctext%7B%20Time-dependent%20reactivation%20of%20component%20%7D%20l%20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4281500"/>
            <a:ext cx="8229596" cy="510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40" title="[0,0,0,&quot;https://www.codecogs.com/eqnedit.php?latex=%20M_%7BA%2C%20POST%7D%20%3D%20%5Csum_%7Bl%3D1%7D%5EN%20%5Clambda_l%20%5Coverline%7B%7B%5Ccolor%7Bred%7DR_%7Bl%5Ctau%7D%5E%7B(A%2C%20POST)%7D%7D%7D%3D%5Csum_%7Bl%3D1%7D%5EN%20M_l%5E%7B(A%2C%20POST)%7D%20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" y="3302000"/>
            <a:ext cx="4114802" cy="75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1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41"/>
          <p:cNvSpPr txBox="1"/>
          <p:nvPr>
            <p:ph type="title"/>
          </p:nvPr>
        </p:nvSpPr>
        <p:spPr>
          <a:xfrm>
            <a:off x="457200" y="68829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it-IT" sz="1800"/>
              <a:t>Peyrache A, Benchenane K, Khamassi M, Wiener SI, Battaglia FP. </a:t>
            </a:r>
            <a:r>
              <a:rPr b="1" lang="it-IT" sz="1800"/>
              <a:t>Principal component analysis of ensemble recordings reveals cell assemblies at high temporal resolution</a:t>
            </a:r>
            <a:r>
              <a:rPr lang="it-IT" sz="1800"/>
              <a:t>. J Comput Neurosci. 2010 Aug;29(1-2):309-325. </a:t>
            </a:r>
            <a:r>
              <a:rPr lang="it-IT" sz="1800" u="sng">
                <a:solidFill>
                  <a:schemeClr val="hlink"/>
                </a:solidFill>
                <a:hlinkClick r:id="rId3"/>
              </a:rPr>
              <a:t>doi: 10.1007/s10827-009-0154-6</a:t>
            </a:r>
            <a:r>
              <a:rPr lang="it-IT" sz="1800"/>
              <a:t>. Epub 2009 Jun 16. PMID: 19529888; PMCID: PMC2940043.</a:t>
            </a:r>
            <a:br>
              <a:rPr lang="it-IT" sz="1800"/>
            </a:br>
            <a:endParaRPr sz="1800"/>
          </a:p>
        </p:txBody>
      </p:sp>
      <p:sp>
        <p:nvSpPr>
          <p:cNvPr id="387" name="Google Shape;387;p41"/>
          <p:cNvSpPr txBox="1"/>
          <p:nvPr/>
        </p:nvSpPr>
        <p:spPr>
          <a:xfrm>
            <a:off x="0" y="0"/>
            <a:ext cx="914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Analytical Connectionism 2025</a:t>
            </a:r>
            <a:endParaRPr/>
          </a:p>
        </p:txBody>
      </p:sp>
      <p:sp>
        <p:nvSpPr>
          <p:cNvPr id="388" name="Google Shape;388;p41"/>
          <p:cNvSpPr txBox="1"/>
          <p:nvPr/>
        </p:nvSpPr>
        <p:spPr>
          <a:xfrm>
            <a:off x="307350" y="2062800"/>
            <a:ext cx="8529300" cy="46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Replay of activations (intermediate passages: blackboard): spectral decomposition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9" name="Google Shape;389;p41" title="[255,0,0,&quot;https://www.codecogs.com/eqnedit.php?latex=%20%5Coverline%7BR_%7Bl%5Ctau%7D%5E%7B(A%2C%20POST)%7D%7D%3D%5Csum_%7Bi%2Cj%3Ai%3Cj%7D%5Cpsi_l%5E%7B(i)%7DC_%7Bij%7D%5E%7B(POST)%7D%5Cpsi_l%5E%7B(j)%7D%3A%5Ctext%7B%20reactivation%20of%20component%20%7D%20l%20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4281500"/>
            <a:ext cx="7530248" cy="68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41" title="[0,0,0,&quot;https://www.codecogs.com/eqnedit.php?latex=%20M_%7BA%2C%20POST%7D%20%3D%20%5Csum_%7Bl%3D1%7D%5EN%20%5Clambda_l%20%7B%5Ccolor%7Bred%7D%5Coverline%7BR_%7Bl%5Ctau%7D%5E%7B(A%2C%20POST)%7D%7D%7D%3D%5Csum_%7Bl%3D1%7D%5EN%20M_l%5E%7B(A%2C%20POST)%7D%20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" y="3302000"/>
            <a:ext cx="4114802" cy="75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t-IT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Analytical Connectionism 2025</a:t>
            </a:r>
            <a:endParaRPr/>
          </a:p>
        </p:txBody>
      </p:sp>
      <p:pic>
        <p:nvPicPr>
          <p:cNvPr descr="Immagine che contiene testo, diagramma, schermata, mappa&#10;&#10;Il contenuto generato dall'IA potrebbe non essere corretto." id="100" name="Google Shape;10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3915" y="1970314"/>
            <a:ext cx="4736519" cy="3447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>
            <p:ph type="title"/>
          </p:nvPr>
        </p:nvSpPr>
        <p:spPr>
          <a:xfrm>
            <a:off x="457200" y="41365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it-IT" sz="1800"/>
              <a:t>Peyrache, A., Khamassi, M., Benchenane, K. </a:t>
            </a:r>
            <a:r>
              <a:rPr i="1" lang="it-IT" sz="1800"/>
              <a:t>et al.</a:t>
            </a:r>
            <a:r>
              <a:rPr lang="it-IT" sz="1800"/>
              <a:t> </a:t>
            </a:r>
            <a:r>
              <a:rPr b="1" lang="it-IT" sz="1800"/>
              <a:t>Replay of rule-learning related neural patterns in the prefrontal cortex during sleep</a:t>
            </a:r>
            <a:r>
              <a:rPr lang="it-IT" sz="1800"/>
              <a:t>. </a:t>
            </a:r>
            <a:r>
              <a:rPr i="1" lang="it-IT" sz="1800"/>
              <a:t>Nat Neurosci</a:t>
            </a:r>
            <a:r>
              <a:rPr lang="it-IT" sz="1800"/>
              <a:t> </a:t>
            </a:r>
            <a:r>
              <a:rPr b="1" lang="it-IT" sz="1800"/>
              <a:t>12</a:t>
            </a:r>
            <a:r>
              <a:rPr lang="it-IT" sz="1800"/>
              <a:t>, 919–926 (2009). https://doi.org/10.1038/nn.2337</a:t>
            </a:r>
            <a:endParaRPr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42"/>
          <p:cNvSpPr txBox="1"/>
          <p:nvPr/>
        </p:nvSpPr>
        <p:spPr>
          <a:xfrm>
            <a:off x="0" y="0"/>
            <a:ext cx="914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Analytical Connectionism 2025</a:t>
            </a:r>
            <a:endParaRPr/>
          </a:p>
        </p:txBody>
      </p:sp>
      <p:sp>
        <p:nvSpPr>
          <p:cNvPr id="397" name="Google Shape;397;p42"/>
          <p:cNvSpPr txBox="1"/>
          <p:nvPr/>
        </p:nvSpPr>
        <p:spPr>
          <a:xfrm>
            <a:off x="173175" y="692725"/>
            <a:ext cx="8789100" cy="16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Exercise starts now! Link: </a:t>
            </a:r>
            <a:r>
              <a:rPr lang="it-IT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https://github.com/FlavioNicoletti/Tutorial_Signal_Retrieval/tree/main/notebooks</a:t>
            </a:r>
            <a:br>
              <a:rPr lang="it-IT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it-IT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Recap of useful formula: on the blackboard.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42"/>
          <p:cNvSpPr txBox="1"/>
          <p:nvPr/>
        </p:nvSpPr>
        <p:spPr>
          <a:xfrm>
            <a:off x="173175" y="2866200"/>
            <a:ext cx="8399400" cy="11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of Part I of the Tutorial: Thank You for your attention!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9" name="Google Shape;399;p42" title="Banksy_Mous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3901" y="3819650"/>
            <a:ext cx="1868701" cy="270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t-IT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Analytical Connectionism 2025</a:t>
            </a:r>
            <a:endParaRPr/>
          </a:p>
        </p:txBody>
      </p:sp>
      <p:pic>
        <p:nvPicPr>
          <p:cNvPr descr="Immagine che contiene testo, diagramma, schermata, mappa&#10;&#10;Il contenuto generato dall'IA potrebbe non essere corretto." id="108" name="Google Shape;10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3915" y="1970314"/>
            <a:ext cx="4736519" cy="3447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 txBox="1"/>
          <p:nvPr>
            <p:ph type="title"/>
          </p:nvPr>
        </p:nvSpPr>
        <p:spPr>
          <a:xfrm>
            <a:off x="457200" y="41365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it-IT" sz="1800"/>
              <a:t>Peyrache, A., Khamassi, M., Benchenane, K. </a:t>
            </a:r>
            <a:r>
              <a:rPr i="1" lang="it-IT" sz="1800"/>
              <a:t>et al.</a:t>
            </a:r>
            <a:r>
              <a:rPr lang="it-IT" sz="1800"/>
              <a:t> </a:t>
            </a:r>
            <a:r>
              <a:rPr b="1" lang="it-IT" sz="1800"/>
              <a:t>Replay of rule-learning related neural patterns in the prefrontal cortex during sleep</a:t>
            </a:r>
            <a:r>
              <a:rPr lang="it-IT" sz="1800"/>
              <a:t>. </a:t>
            </a:r>
            <a:r>
              <a:rPr i="1" lang="it-IT" sz="1800"/>
              <a:t>Nat Neurosci</a:t>
            </a:r>
            <a:r>
              <a:rPr lang="it-IT" sz="1800"/>
              <a:t> </a:t>
            </a:r>
            <a:r>
              <a:rPr b="1" lang="it-IT" sz="1800"/>
              <a:t>12</a:t>
            </a:r>
            <a:r>
              <a:rPr lang="it-IT" sz="1800"/>
              <a:t>, 919–926 (2009). https://doi.org/10.1038/nn.2337</a:t>
            </a:r>
            <a:endParaRPr sz="1800"/>
          </a:p>
        </p:txBody>
      </p:sp>
      <p:sp>
        <p:nvSpPr>
          <p:cNvPr id="110" name="Google Shape;110;p16"/>
          <p:cNvSpPr txBox="1"/>
          <p:nvPr/>
        </p:nvSpPr>
        <p:spPr>
          <a:xfrm>
            <a:off x="5464629" y="2951946"/>
            <a:ext cx="3037114" cy="95410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6578" l="-416" r="-1249" t="-131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800" u="none" cap="none" strike="noStrik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Analytical Connectionism 2025</a:t>
            </a:r>
            <a:endParaRPr/>
          </a:p>
        </p:txBody>
      </p:sp>
      <p:pic>
        <p:nvPicPr>
          <p:cNvPr descr="Immagine che contiene testo, diagramma, schermata, mappa&#10;&#10;Il contenuto generato dall'IA potrebbe non essere corretto." id="117" name="Google Shape;11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3915" y="1970314"/>
            <a:ext cx="4736519" cy="3447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 txBox="1"/>
          <p:nvPr>
            <p:ph type="title"/>
          </p:nvPr>
        </p:nvSpPr>
        <p:spPr>
          <a:xfrm>
            <a:off x="457200" y="41365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it-IT" sz="1800"/>
              <a:t>Peyrache, A., Khamassi, M., Benchenane, K. </a:t>
            </a:r>
            <a:r>
              <a:rPr i="1" lang="it-IT" sz="1800"/>
              <a:t>et al.</a:t>
            </a:r>
            <a:r>
              <a:rPr lang="it-IT" sz="1800"/>
              <a:t> </a:t>
            </a:r>
            <a:r>
              <a:rPr b="1" lang="it-IT" sz="1800"/>
              <a:t>Replay of rule-learning related neural patterns in the prefrontal cortex during sleep</a:t>
            </a:r>
            <a:r>
              <a:rPr lang="it-IT" sz="1800"/>
              <a:t>. </a:t>
            </a:r>
            <a:r>
              <a:rPr i="1" lang="it-IT" sz="1800"/>
              <a:t>Nat Neurosci</a:t>
            </a:r>
            <a:r>
              <a:rPr lang="it-IT" sz="1800"/>
              <a:t> </a:t>
            </a:r>
            <a:r>
              <a:rPr b="1" lang="it-IT" sz="1800"/>
              <a:t>12</a:t>
            </a:r>
            <a:r>
              <a:rPr lang="it-IT" sz="1800"/>
              <a:t>, 919–926 (2009). https://doi.org/10.1038/nn.2337</a:t>
            </a:r>
            <a:endParaRPr sz="1800"/>
          </a:p>
        </p:txBody>
      </p:sp>
      <p:sp>
        <p:nvSpPr>
          <p:cNvPr id="119" name="Google Shape;119;p17"/>
          <p:cNvSpPr txBox="1"/>
          <p:nvPr/>
        </p:nvSpPr>
        <p:spPr>
          <a:xfrm>
            <a:off x="5442857" y="2167116"/>
            <a:ext cx="3037114" cy="252376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416" r="-1249" t="-49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Analytical Connectionism 2025</a:t>
            </a:r>
            <a:endParaRPr/>
          </a:p>
        </p:txBody>
      </p:sp>
      <p:pic>
        <p:nvPicPr>
          <p:cNvPr descr="Immagine che contiene testo, diagramma, schermata, mappa&#10;&#10;Il contenuto generato dall'IA potrebbe non essere corretto." id="126" name="Google Shape;12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3915" y="1970314"/>
            <a:ext cx="4736519" cy="3447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 txBox="1"/>
          <p:nvPr>
            <p:ph type="title"/>
          </p:nvPr>
        </p:nvSpPr>
        <p:spPr>
          <a:xfrm>
            <a:off x="457200" y="41365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it-IT" sz="1800"/>
              <a:t>Peyrache, A., Khamassi, M., Benchenane, K. </a:t>
            </a:r>
            <a:r>
              <a:rPr i="1" lang="it-IT" sz="1800"/>
              <a:t>et al.</a:t>
            </a:r>
            <a:r>
              <a:rPr lang="it-IT" sz="1800"/>
              <a:t> </a:t>
            </a:r>
            <a:r>
              <a:rPr b="1" lang="it-IT" sz="1800"/>
              <a:t>Replay of rule-learning related neural patterns in the prefrontal cortex during sleep</a:t>
            </a:r>
            <a:r>
              <a:rPr lang="it-IT" sz="1800"/>
              <a:t>. </a:t>
            </a:r>
            <a:r>
              <a:rPr i="1" lang="it-IT" sz="1800"/>
              <a:t>Nat Neurosci</a:t>
            </a:r>
            <a:r>
              <a:rPr lang="it-IT" sz="1800"/>
              <a:t> </a:t>
            </a:r>
            <a:r>
              <a:rPr b="1" lang="it-IT" sz="1800"/>
              <a:t>12</a:t>
            </a:r>
            <a:r>
              <a:rPr lang="it-IT" sz="1800"/>
              <a:t>, 919–926 (2009). https://doi.org/10.1038/nn.2337</a:t>
            </a:r>
            <a:endParaRPr sz="1800"/>
          </a:p>
        </p:txBody>
      </p:sp>
      <p:sp>
        <p:nvSpPr>
          <p:cNvPr id="128" name="Google Shape;128;p18"/>
          <p:cNvSpPr txBox="1"/>
          <p:nvPr/>
        </p:nvSpPr>
        <p:spPr>
          <a:xfrm>
            <a:off x="5421085" y="2001230"/>
            <a:ext cx="3037114" cy="338554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416" r="-1664" t="-37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9"/>
          <p:cNvSpPr txBox="1"/>
          <p:nvPr/>
        </p:nvSpPr>
        <p:spPr>
          <a:xfrm>
            <a:off x="0" y="0"/>
            <a:ext cx="914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Analytical Connectionism 2025</a:t>
            </a:r>
            <a:endParaRPr/>
          </a:p>
        </p:txBody>
      </p:sp>
      <p:pic>
        <p:nvPicPr>
          <p:cNvPr descr="Immagine che contiene testo, diagramma, schermata, mappa&#10;&#10;Il contenuto generato dall'IA potrebbe non essere corretto." id="135" name="Google Shape;13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3915" y="1970314"/>
            <a:ext cx="4736518" cy="344737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9"/>
          <p:cNvSpPr txBox="1"/>
          <p:nvPr>
            <p:ph type="title"/>
          </p:nvPr>
        </p:nvSpPr>
        <p:spPr>
          <a:xfrm>
            <a:off x="457200" y="41365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it-IT" sz="1800"/>
              <a:t>Peyrache, A., Khamassi, M., Benchenane, K. </a:t>
            </a:r>
            <a:r>
              <a:rPr i="1" lang="it-IT" sz="1800"/>
              <a:t>et al.</a:t>
            </a:r>
            <a:r>
              <a:rPr lang="it-IT" sz="1800"/>
              <a:t> </a:t>
            </a:r>
            <a:r>
              <a:rPr b="1" lang="it-IT" sz="1800"/>
              <a:t>Replay of rule-learning related neural patterns in the prefrontal cortex during sleep</a:t>
            </a:r>
            <a:r>
              <a:rPr lang="it-IT" sz="1800"/>
              <a:t>. </a:t>
            </a:r>
            <a:r>
              <a:rPr i="1" lang="it-IT" sz="1800"/>
              <a:t>Nat Neurosci</a:t>
            </a:r>
            <a:r>
              <a:rPr lang="it-IT" sz="1800"/>
              <a:t> </a:t>
            </a:r>
            <a:r>
              <a:rPr b="1" lang="it-IT" sz="1800"/>
              <a:t>12</a:t>
            </a:r>
            <a:r>
              <a:rPr lang="it-IT" sz="1800"/>
              <a:t>, 919–926 (2009). https://doi.org/10.1038/nn.2337</a:t>
            </a:r>
            <a:endParaRPr sz="1800"/>
          </a:p>
        </p:txBody>
      </p:sp>
      <p:sp>
        <p:nvSpPr>
          <p:cNvPr id="137" name="Google Shape;137;p19"/>
          <p:cNvSpPr txBox="1"/>
          <p:nvPr/>
        </p:nvSpPr>
        <p:spPr>
          <a:xfrm>
            <a:off x="5312700" y="2435550"/>
            <a:ext cx="3374100" cy="19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Goal</a:t>
            </a:r>
            <a:r>
              <a:rPr lang="it-IT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study the </a:t>
            </a:r>
            <a:r>
              <a:rPr i="1" lang="it-IT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Replay</a:t>
            </a:r>
            <a:r>
              <a:rPr lang="it-IT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neural activity patterns during the post-task sleep, use pre-task sleep as a control.</a:t>
            </a:r>
            <a:r>
              <a:rPr lang="it-IT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0"/>
          <p:cNvSpPr txBox="1"/>
          <p:nvPr>
            <p:ph type="title"/>
          </p:nvPr>
        </p:nvSpPr>
        <p:spPr>
          <a:xfrm>
            <a:off x="457200" y="68829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it-IT" sz="1800"/>
              <a:t>Peyrache A, Benchenane K, Khamassi M, Wiener SI, Battaglia FP. </a:t>
            </a:r>
            <a:r>
              <a:rPr b="1" lang="it-IT" sz="1800"/>
              <a:t>Principal component analysis of ensemble recordings reveals cell assemblies at high temporal resolution</a:t>
            </a:r>
            <a:r>
              <a:rPr lang="it-IT" sz="1800"/>
              <a:t>. J Comput Neurosci. 2010 Aug;29(1-2):309-325. </a:t>
            </a:r>
            <a:r>
              <a:rPr lang="it-IT" sz="1800" u="sng">
                <a:solidFill>
                  <a:schemeClr val="hlink"/>
                </a:solidFill>
                <a:hlinkClick r:id="rId3"/>
              </a:rPr>
              <a:t>doi: 10.1007/s10827-009-0154-6</a:t>
            </a:r>
            <a:r>
              <a:rPr lang="it-IT" sz="1800"/>
              <a:t>. Epub 2009 Jun 16. PMID: 19529888; PMCID: PMC2940043.</a:t>
            </a:r>
            <a:br>
              <a:rPr lang="it-IT" sz="1800"/>
            </a:br>
            <a:endParaRPr sz="1800"/>
          </a:p>
        </p:txBody>
      </p:sp>
      <p:sp>
        <p:nvSpPr>
          <p:cNvPr id="144" name="Google Shape;144;p20"/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Analytical Connectionism 2025</a:t>
            </a:r>
            <a:endParaRPr/>
          </a:p>
        </p:txBody>
      </p:sp>
      <p:pic>
        <p:nvPicPr>
          <p:cNvPr descr="Immagine che contiene testo, schermata, Carattere, numero&#10;&#10;Il contenuto generato dall'IA potrebbe non essere corretto." id="145" name="Google Shape;145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2546010"/>
            <a:ext cx="4060672" cy="304550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0"/>
          <p:cNvSpPr txBox="1"/>
          <p:nvPr/>
        </p:nvSpPr>
        <p:spPr>
          <a:xfrm>
            <a:off x="4665200" y="2692800"/>
            <a:ext cx="3933300" cy="27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matrix: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p20" title="[0,0,0,&quot;https://www.codecogs.com/eqnedit.php?latex=%20s_%7Bi%5Ctau%7D%20%3D%20%23%5C%7B%5Ctext%7Bspikes%20of%20neuron%20%7D%20i%20%5Ctext%7B%20in%7D%20%5CBigl%5B%5Ctau-%5Cfrac%7Bb%7D%7B2%7D%2C%5Ctau%2B%5Cfrac%7Bb%7D%7B2%7D%20%5CBigr)%5C%7D%20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0650" y="3672284"/>
            <a:ext cx="4060677" cy="433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/>
        </p:nvSpPr>
        <p:spPr>
          <a:xfrm>
            <a:off x="0" y="13381"/>
            <a:ext cx="9144000" cy="457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Analytical Connectionism 2025</a:t>
            </a:r>
            <a:endParaRPr/>
          </a:p>
        </p:txBody>
      </p:sp>
      <p:sp>
        <p:nvSpPr>
          <p:cNvPr id="153" name="Google Shape;153;p21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1"/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Analytical Connectionism 2025</a:t>
            </a:r>
            <a:endParaRPr/>
          </a:p>
        </p:txBody>
      </p:sp>
      <p:pic>
        <p:nvPicPr>
          <p:cNvPr descr="Immagine che contiene testo, schermata, Carattere, numero&#10;&#10;Il contenuto generato dall'IA potrebbe non essere corretto." id="155" name="Google Shape;15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546010"/>
            <a:ext cx="4060672" cy="3045504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1"/>
          <p:cNvSpPr/>
          <p:nvPr/>
        </p:nvSpPr>
        <p:spPr>
          <a:xfrm>
            <a:off x="762000" y="3429000"/>
            <a:ext cx="3646714" cy="97971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1"/>
          <p:cNvSpPr txBox="1"/>
          <p:nvPr/>
        </p:nvSpPr>
        <p:spPr>
          <a:xfrm>
            <a:off x="4665200" y="2692800"/>
            <a:ext cx="3933300" cy="27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matrix: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Google Shape;158;p21" title="[255,0,0,&quot;https://www.codecogs.com/eqnedit.php?latex=%20%5Ctext%7Bneuron%20index%20%7D%20i%3D1%2C%5Cdots%2C%2037%20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8200" y="4311625"/>
            <a:ext cx="2391991" cy="1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1"/>
          <p:cNvSpPr txBox="1"/>
          <p:nvPr>
            <p:ph type="title"/>
          </p:nvPr>
        </p:nvSpPr>
        <p:spPr>
          <a:xfrm>
            <a:off x="457200" y="68829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it-IT" sz="1800"/>
              <a:t>Peyrache A, Benchenane K, Khamassi M, Wiener SI, Battaglia FP. </a:t>
            </a:r>
            <a:r>
              <a:rPr b="1" lang="it-IT" sz="1800"/>
              <a:t>Principal component analysis of ensemble recordings reveals cell assemblies at high temporal resolution</a:t>
            </a:r>
            <a:r>
              <a:rPr lang="it-IT" sz="1800"/>
              <a:t>. J Comput Neurosci. 2010 Aug;29(1-2):309-325. </a:t>
            </a:r>
            <a:r>
              <a:rPr lang="it-IT" sz="1800" u="sng">
                <a:solidFill>
                  <a:schemeClr val="hlink"/>
                </a:solidFill>
                <a:hlinkClick r:id="rId5"/>
              </a:rPr>
              <a:t>doi: 10.1007/s10827-009-0154-6</a:t>
            </a:r>
            <a:r>
              <a:rPr lang="it-IT" sz="1800"/>
              <a:t>. Epub 2009 Jun 16. PMID: 19529888; PMCID: PMC2940043.</a:t>
            </a:r>
            <a:br>
              <a:rPr lang="it-IT" sz="1800"/>
            </a:br>
            <a:endParaRPr sz="1800"/>
          </a:p>
        </p:txBody>
      </p:sp>
      <p:pic>
        <p:nvPicPr>
          <p:cNvPr id="160" name="Google Shape;160;p21" title="[0,0,0,&quot;https://www.codecogs.com/eqnedit.php?latex=%20s_%7Bi%5Ctau%7D%20%3D%20%23%5C%7B%5Ctext%7Bspikes%20of%20neuron%20%7D%20i%20%5Ctext%7B%20in%7D%20%5CBigl%5B%5Ctau-%5Cfrac%7Bb%7D%7B2%7D%2C%5Ctau%2B%5Cfrac%7Bb%7D%7B2%7D%20%5CBigr)%5C%7D%20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50650" y="3672284"/>
            <a:ext cx="4060677" cy="433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