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98" r:id="rId4"/>
    <p:sldId id="308" r:id="rId5"/>
    <p:sldId id="258" r:id="rId6"/>
    <p:sldId id="259" r:id="rId7"/>
    <p:sldId id="269" r:id="rId8"/>
    <p:sldId id="271" r:id="rId9"/>
    <p:sldId id="304" r:id="rId10"/>
    <p:sldId id="305" r:id="rId11"/>
    <p:sldId id="306" r:id="rId12"/>
    <p:sldId id="307" r:id="rId13"/>
    <p:sldId id="309" r:id="rId14"/>
    <p:sldId id="310" r:id="rId15"/>
    <p:sldId id="261" r:id="rId16"/>
    <p:sldId id="311" r:id="rId17"/>
    <p:sldId id="263" r:id="rId18"/>
    <p:sldId id="264" r:id="rId19"/>
    <p:sldId id="272" r:id="rId20"/>
    <p:sldId id="274" r:id="rId21"/>
    <p:sldId id="295" r:id="rId22"/>
    <p:sldId id="312" r:id="rId23"/>
    <p:sldId id="260" r:id="rId24"/>
    <p:sldId id="268" r:id="rId25"/>
    <p:sldId id="313" r:id="rId26"/>
    <p:sldId id="262" r:id="rId27"/>
    <p:sldId id="300" r:id="rId28"/>
    <p:sldId id="301" r:id="rId29"/>
    <p:sldId id="299" r:id="rId30"/>
    <p:sldId id="302" r:id="rId31"/>
    <p:sldId id="266" r:id="rId32"/>
    <p:sldId id="265" r:id="rId33"/>
    <p:sldId id="297" r:id="rId34"/>
    <p:sldId id="303" r:id="rId3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E583C-9109-4427-9D4F-8CF5367EEC4B}" v="1" dt="2024-12-09T11:04:00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Simona Colucci" userId="0b262d18-cd05-4a17-8126-6dcf8013d971" providerId="ADAL" clId="{F5811C1C-E80D-460A-BD57-BA97758F3FA8}"/>
    <pc:docChg chg="undo custSel addSld delSld modSld">
      <pc:chgData name="Prof. Simona Colucci" userId="0b262d18-cd05-4a17-8126-6dcf8013d971" providerId="ADAL" clId="{F5811C1C-E80D-460A-BD57-BA97758F3FA8}" dt="2023-12-21T16:17:14.918" v="477" actId="20577"/>
      <pc:docMkLst>
        <pc:docMk/>
      </pc:docMkLst>
      <pc:sldChg chg="modSp mod">
        <pc:chgData name="Prof. Simona Colucci" userId="0b262d18-cd05-4a17-8126-6dcf8013d971" providerId="ADAL" clId="{F5811C1C-E80D-460A-BD57-BA97758F3FA8}" dt="2023-12-21T15:19:58.915" v="36"/>
        <pc:sldMkLst>
          <pc:docMk/>
          <pc:sldMk cId="0" sldId="257"/>
        </pc:sldMkLst>
        <pc:spChg chg="mod">
          <ac:chgData name="Prof. Simona Colucci" userId="0b262d18-cd05-4a17-8126-6dcf8013d971" providerId="ADAL" clId="{F5811C1C-E80D-460A-BD57-BA97758F3FA8}" dt="2023-12-21T15:19:58.915" v="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21:39.316" v="57"/>
        <pc:sldMkLst>
          <pc:docMk/>
          <pc:sldMk cId="0" sldId="258"/>
        </pc:sldMkLst>
        <pc:spChg chg="mod">
          <ac:chgData name="Prof. Simona Colucci" userId="0b262d18-cd05-4a17-8126-6dcf8013d971" providerId="ADAL" clId="{F5811C1C-E80D-460A-BD57-BA97758F3FA8}" dt="2023-12-21T15:21:39.316" v="57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27:09.949" v="170"/>
        <pc:sldMkLst>
          <pc:docMk/>
          <pc:sldMk cId="0" sldId="259"/>
        </pc:sldMkLst>
        <pc:spChg chg="mod">
          <ac:chgData name="Prof. Simona Colucci" userId="0b262d18-cd05-4a17-8126-6dcf8013d971" providerId="ADAL" clId="{F5811C1C-E80D-460A-BD57-BA97758F3FA8}" dt="2023-12-21T15:27:09.949" v="170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41:24.945" v="334" actId="20577"/>
        <pc:sldMkLst>
          <pc:docMk/>
          <pc:sldMk cId="0" sldId="261"/>
        </pc:sldMkLst>
        <pc:spChg chg="mod">
          <ac:chgData name="Prof. Simona Colucci" userId="0b262d18-cd05-4a17-8126-6dcf8013d971" providerId="ADAL" clId="{F5811C1C-E80D-460A-BD57-BA97758F3FA8}" dt="2023-12-21T15:41:24.945" v="334" actId="20577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6:16:42.915" v="471" actId="20577"/>
        <pc:sldMkLst>
          <pc:docMk/>
          <pc:sldMk cId="0" sldId="262"/>
        </pc:sldMkLst>
        <pc:spChg chg="mod">
          <ac:chgData name="Prof. Simona Colucci" userId="0b262d18-cd05-4a17-8126-6dcf8013d971" providerId="ADAL" clId="{F5811C1C-E80D-460A-BD57-BA97758F3FA8}" dt="2023-12-21T16:16:42.915" v="471" actId="20577"/>
          <ac:spMkLst>
            <pc:docMk/>
            <pc:sldMk cId="0" sldId="262"/>
            <ac:spMk id="4" creationId="{00000000-0000-0000-0000-000000000000}"/>
          </ac:spMkLst>
        </pc:spChg>
        <pc:spChg chg="mod">
          <ac:chgData name="Prof. Simona Colucci" userId="0b262d18-cd05-4a17-8126-6dcf8013d971" providerId="ADAL" clId="{F5811C1C-E80D-460A-BD57-BA97758F3FA8}" dt="2023-12-21T16:14:44.391" v="361" actId="20577"/>
          <ac:spMkLst>
            <pc:docMk/>
            <pc:sldMk cId="0" sldId="262"/>
            <ac:spMk id="5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6:17:14.918" v="477" actId="20577"/>
        <pc:sldMkLst>
          <pc:docMk/>
          <pc:sldMk cId="0" sldId="265"/>
        </pc:sldMkLst>
        <pc:spChg chg="mod">
          <ac:chgData name="Prof. Simona Colucci" userId="0b262d18-cd05-4a17-8126-6dcf8013d971" providerId="ADAL" clId="{F5811C1C-E80D-460A-BD57-BA97758F3FA8}" dt="2023-12-21T16:17:14.918" v="477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39:52.707" v="311" actId="20577"/>
        <pc:sldMkLst>
          <pc:docMk/>
          <pc:sldMk cId="0" sldId="271"/>
        </pc:sldMkLst>
        <pc:spChg chg="mod">
          <ac:chgData name="Prof. Simona Colucci" userId="0b262d18-cd05-4a17-8126-6dcf8013d971" providerId="ADAL" clId="{F5811C1C-E80D-460A-BD57-BA97758F3FA8}" dt="2023-12-21T15:39:52.707" v="311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20:38.754" v="54" actId="27636"/>
        <pc:sldMkLst>
          <pc:docMk/>
          <pc:sldMk cId="0" sldId="298"/>
        </pc:sldMkLst>
        <pc:spChg chg="mod">
          <ac:chgData name="Prof. Simona Colucci" userId="0b262d18-cd05-4a17-8126-6dcf8013d971" providerId="ADAL" clId="{F5811C1C-E80D-460A-BD57-BA97758F3FA8}" dt="2023-12-21T15:20:38.754" v="54" actId="27636"/>
          <ac:spMkLst>
            <pc:docMk/>
            <pc:sldMk cId="0" sldId="298"/>
            <ac:spMk id="3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6:17:00.877" v="475" actId="20577"/>
        <pc:sldMkLst>
          <pc:docMk/>
          <pc:sldMk cId="0" sldId="299"/>
        </pc:sldMkLst>
        <pc:spChg chg="mod">
          <ac:chgData name="Prof. Simona Colucci" userId="0b262d18-cd05-4a17-8126-6dcf8013d971" providerId="ADAL" clId="{F5811C1C-E80D-460A-BD57-BA97758F3FA8}" dt="2023-12-21T16:17:00.877" v="475" actId="20577"/>
          <ac:spMkLst>
            <pc:docMk/>
            <pc:sldMk cId="0" sldId="299"/>
            <ac:spMk id="5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6:16:50.515" v="472" actId="20577"/>
        <pc:sldMkLst>
          <pc:docMk/>
          <pc:sldMk cId="0" sldId="300"/>
        </pc:sldMkLst>
        <pc:spChg chg="mod">
          <ac:chgData name="Prof. Simona Colucci" userId="0b262d18-cd05-4a17-8126-6dcf8013d971" providerId="ADAL" clId="{F5811C1C-E80D-460A-BD57-BA97758F3FA8}" dt="2023-12-21T16:16:50.515" v="472" actId="20577"/>
          <ac:spMkLst>
            <pc:docMk/>
            <pc:sldMk cId="0" sldId="300"/>
            <ac:spMk id="4" creationId="{00000000-0000-0000-0000-000000000000}"/>
          </ac:spMkLst>
        </pc:spChg>
        <pc:spChg chg="mod">
          <ac:chgData name="Prof. Simona Colucci" userId="0b262d18-cd05-4a17-8126-6dcf8013d971" providerId="ADAL" clId="{F5811C1C-E80D-460A-BD57-BA97758F3FA8}" dt="2023-12-21T16:15:40.189" v="394" actId="6549"/>
          <ac:spMkLst>
            <pc:docMk/>
            <pc:sldMk cId="0" sldId="300"/>
            <ac:spMk id="5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6:16:55.781" v="474" actId="20577"/>
        <pc:sldMkLst>
          <pc:docMk/>
          <pc:sldMk cId="0" sldId="301"/>
        </pc:sldMkLst>
        <pc:spChg chg="mod">
          <ac:chgData name="Prof. Simona Colucci" userId="0b262d18-cd05-4a17-8126-6dcf8013d971" providerId="ADAL" clId="{F5811C1C-E80D-460A-BD57-BA97758F3FA8}" dt="2023-12-21T16:16:55.781" v="474" actId="20577"/>
          <ac:spMkLst>
            <pc:docMk/>
            <pc:sldMk cId="0" sldId="301"/>
            <ac:spMk id="4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6:17:05.203" v="476" actId="20577"/>
        <pc:sldMkLst>
          <pc:docMk/>
          <pc:sldMk cId="0" sldId="302"/>
        </pc:sldMkLst>
        <pc:spChg chg="mod">
          <ac:chgData name="Prof. Simona Colucci" userId="0b262d18-cd05-4a17-8126-6dcf8013d971" providerId="ADAL" clId="{F5811C1C-E80D-460A-BD57-BA97758F3FA8}" dt="2023-12-21T16:17:05.203" v="476" actId="20577"/>
          <ac:spMkLst>
            <pc:docMk/>
            <pc:sldMk cId="0" sldId="302"/>
            <ac:spMk id="2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43:33.985" v="336" actId="20577"/>
        <pc:sldMkLst>
          <pc:docMk/>
          <pc:sldMk cId="0" sldId="303"/>
        </pc:sldMkLst>
        <pc:spChg chg="mod">
          <ac:chgData name="Prof. Simona Colucci" userId="0b262d18-cd05-4a17-8126-6dcf8013d971" providerId="ADAL" clId="{F5811C1C-E80D-460A-BD57-BA97758F3FA8}" dt="2023-12-21T15:43:33.985" v="336" actId="20577"/>
          <ac:spMkLst>
            <pc:docMk/>
            <pc:sldMk cId="0" sldId="303"/>
            <ac:spMk id="3" creationId="{00000000-0000-0000-0000-000000000000}"/>
          </ac:spMkLst>
        </pc:spChg>
      </pc:sldChg>
      <pc:sldChg chg="modSp mod">
        <pc:chgData name="Prof. Simona Colucci" userId="0b262d18-cd05-4a17-8126-6dcf8013d971" providerId="ADAL" clId="{F5811C1C-E80D-460A-BD57-BA97758F3FA8}" dt="2023-12-21T15:21:06.599" v="56" actId="20577"/>
        <pc:sldMkLst>
          <pc:docMk/>
          <pc:sldMk cId="1583648698" sldId="308"/>
        </pc:sldMkLst>
        <pc:spChg chg="mod">
          <ac:chgData name="Prof. Simona Colucci" userId="0b262d18-cd05-4a17-8126-6dcf8013d971" providerId="ADAL" clId="{F5811C1C-E80D-460A-BD57-BA97758F3FA8}" dt="2023-12-21T15:21:06.599" v="56" actId="20577"/>
          <ac:spMkLst>
            <pc:docMk/>
            <pc:sldMk cId="1583648698" sldId="308"/>
            <ac:spMk id="3" creationId="{00D5B770-5290-42EA-B9A0-E125649AFB69}"/>
          </ac:spMkLst>
        </pc:spChg>
      </pc:sldChg>
      <pc:sldChg chg="modSp add mod">
        <pc:chgData name="Prof. Simona Colucci" userId="0b262d18-cd05-4a17-8126-6dcf8013d971" providerId="ADAL" clId="{F5811C1C-E80D-460A-BD57-BA97758F3FA8}" dt="2023-12-21T16:16:30.106" v="470" actId="115"/>
        <pc:sldMkLst>
          <pc:docMk/>
          <pc:sldMk cId="565458930" sldId="313"/>
        </pc:sldMkLst>
        <pc:spChg chg="mod">
          <ac:chgData name="Prof. Simona Colucci" userId="0b262d18-cd05-4a17-8126-6dcf8013d971" providerId="ADAL" clId="{F5811C1C-E80D-460A-BD57-BA97758F3FA8}" dt="2023-12-21T16:16:30.106" v="470" actId="115"/>
          <ac:spMkLst>
            <pc:docMk/>
            <pc:sldMk cId="565458930" sldId="313"/>
            <ac:spMk id="5" creationId="{00000000-0000-0000-0000-000000000000}"/>
          </ac:spMkLst>
        </pc:spChg>
      </pc:sldChg>
      <pc:sldChg chg="addSp delSp modSp new del mod">
        <pc:chgData name="Prof. Simona Colucci" userId="0b262d18-cd05-4a17-8126-6dcf8013d971" providerId="ADAL" clId="{F5811C1C-E80D-460A-BD57-BA97758F3FA8}" dt="2023-12-21T16:13:19.558" v="348" actId="47"/>
        <pc:sldMkLst>
          <pc:docMk/>
          <pc:sldMk cId="1758790544" sldId="313"/>
        </pc:sldMkLst>
        <pc:spChg chg="del mod">
          <ac:chgData name="Prof. Simona Colucci" userId="0b262d18-cd05-4a17-8126-6dcf8013d971" providerId="ADAL" clId="{F5811C1C-E80D-460A-BD57-BA97758F3FA8}" dt="2023-12-21T16:13:12.795" v="347" actId="478"/>
          <ac:spMkLst>
            <pc:docMk/>
            <pc:sldMk cId="1758790544" sldId="313"/>
            <ac:spMk id="2" creationId="{6999A2D7-5A8A-4B92-F4B7-5B77EFA206EF}"/>
          </ac:spMkLst>
        </pc:spChg>
        <pc:spChg chg="add mod">
          <ac:chgData name="Prof. Simona Colucci" userId="0b262d18-cd05-4a17-8126-6dcf8013d971" providerId="ADAL" clId="{F5811C1C-E80D-460A-BD57-BA97758F3FA8}" dt="2023-12-21T16:13:12.795" v="347" actId="478"/>
          <ac:spMkLst>
            <pc:docMk/>
            <pc:sldMk cId="1758790544" sldId="313"/>
            <ac:spMk id="6" creationId="{4998037F-ED0E-85CA-3AB6-14DF4752616B}"/>
          </ac:spMkLst>
        </pc:spChg>
      </pc:sldChg>
      <pc:sldChg chg="add del">
        <pc:chgData name="Prof. Simona Colucci" userId="0b262d18-cd05-4a17-8126-6dcf8013d971" providerId="ADAL" clId="{F5811C1C-E80D-460A-BD57-BA97758F3FA8}" dt="2023-12-21T15:26:29.137" v="129" actId="47"/>
        <pc:sldMkLst>
          <pc:docMk/>
          <pc:sldMk cId="1928166584" sldId="313"/>
        </pc:sldMkLst>
      </pc:sldChg>
    </pc:docChg>
  </pc:docChgLst>
  <pc:docChgLst>
    <pc:chgData name="Prof. Simona Colucci" userId="0b262d18-cd05-4a17-8126-6dcf8013d971" providerId="ADAL" clId="{BE7E583C-9109-4427-9D4F-8CF5367EEC4B}"/>
    <pc:docChg chg="modSld">
      <pc:chgData name="Prof. Simona Colucci" userId="0b262d18-cd05-4a17-8126-6dcf8013d971" providerId="ADAL" clId="{BE7E583C-9109-4427-9D4F-8CF5367EEC4B}" dt="2024-12-09T11:04:34.624" v="0" actId="20577"/>
      <pc:docMkLst>
        <pc:docMk/>
      </pc:docMkLst>
      <pc:sldChg chg="modSp mod">
        <pc:chgData name="Prof. Simona Colucci" userId="0b262d18-cd05-4a17-8126-6dcf8013d971" providerId="ADAL" clId="{BE7E583C-9109-4427-9D4F-8CF5367EEC4B}" dt="2024-12-09T11:04:34.624" v="0" actId="20577"/>
        <pc:sldMkLst>
          <pc:docMk/>
          <pc:sldMk cId="0" sldId="303"/>
        </pc:sldMkLst>
        <pc:spChg chg="mod">
          <ac:chgData name="Prof. Simona Colucci" userId="0b262d18-cd05-4a17-8126-6dcf8013d971" providerId="ADAL" clId="{BE7E583C-9109-4427-9D4F-8CF5367EEC4B}" dt="2024-12-09T11:04:34.624" v="0" actId="20577"/>
          <ac:spMkLst>
            <pc:docMk/>
            <pc:sldMk cId="0" sldId="30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24EEF-5CF8-4F1C-A2DD-C5C9A142E56B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6B652-4F7B-4FBA-BF59-141CAC1F6461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CDAFE-7BB2-415F-BE93-00D4A3C997E6}" type="slidenum">
              <a:rPr lang="it-IT" smtClean="0">
                <a:solidFill>
                  <a:prstClr val="black"/>
                </a:solidFill>
              </a:rPr>
              <a:pPr/>
              <a:t>1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4213"/>
            <a:ext cx="4576763" cy="34321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 flipV="1">
            <a:off x="0" y="6921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4" descr="Simbolo_Politecn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838" y="1125538"/>
            <a:ext cx="1296987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 flipV="1">
            <a:off x="0" y="61658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65400"/>
            <a:ext cx="7772400" cy="1035050"/>
          </a:xfr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333399"/>
              </a:solidFill>
            </a:endParaRPr>
          </a:p>
        </p:txBody>
      </p:sp>
      <p:pic>
        <p:nvPicPr>
          <p:cNvPr id="10" name="Immagine 9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5200" y="3886200"/>
            <a:ext cx="2174359" cy="738462"/>
          </a:xfrm>
          <a:prstGeom prst="rect">
            <a:avLst/>
          </a:prstGeom>
        </p:spPr>
      </p:pic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324600"/>
            <a:ext cx="6172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40513" y="115888"/>
            <a:ext cx="2057400" cy="575151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19800" cy="575151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mbolo_Politecnic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101600"/>
            <a:ext cx="6794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 flipV="1">
            <a:off x="0" y="85090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1658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  <p:pic>
        <p:nvPicPr>
          <p:cNvPr id="12" name="Immagine 11" descr="logo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315200" y="175938"/>
            <a:ext cx="1725626" cy="586062"/>
          </a:xfrm>
          <a:prstGeom prst="rect">
            <a:avLst/>
          </a:prstGeom>
        </p:spPr>
      </p:pic>
      <p:sp>
        <p:nvSpPr>
          <p:cNvPr id="10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324600"/>
            <a:ext cx="6172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3414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55875" y="115888"/>
            <a:ext cx="46799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pic>
        <p:nvPicPr>
          <p:cNvPr id="1029" name="Picture 3" descr="Simbolo_Politecnic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600" y="101600"/>
            <a:ext cx="6794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Rectangle 6"/>
          <p:cNvSpPr>
            <a:spLocks noChangeArrowheads="1"/>
          </p:cNvSpPr>
          <p:nvPr/>
        </p:nvSpPr>
        <p:spPr bwMode="auto">
          <a:xfrm flipV="1">
            <a:off x="0" y="85090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4750" y="6410325"/>
            <a:ext cx="11620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333399"/>
              </a:solidFill>
            </a:endParaRP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324600"/>
            <a:ext cx="617220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8313" y="6410325"/>
            <a:ext cx="903287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333399"/>
                </a:solidFill>
              </a:rPr>
              <a:t>1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 flipV="1">
            <a:off x="0" y="6165850"/>
            <a:ext cx="9144000" cy="71438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" name="Immagine 12" descr="logo.pn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315200" y="175938"/>
            <a:ext cx="1725626" cy="5860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rdf2vec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989138"/>
            <a:ext cx="8280400" cy="2043112"/>
          </a:xfrm>
        </p:spPr>
        <p:txBody>
          <a:bodyPr/>
          <a:lstStyle/>
          <a:p>
            <a:pPr eaLnBrk="1" hangingPunct="1">
              <a:defRPr/>
            </a:pPr>
            <a:r>
              <a:rPr lang="it-IT" sz="2800" dirty="0" err="1"/>
              <a:t>Second</a:t>
            </a:r>
            <a:r>
              <a:rPr lang="it-IT" sz="2800" dirty="0"/>
              <a:t> Project</a:t>
            </a:r>
            <a:endParaRPr lang="en-US" sz="280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FE01C-4096-44EE-BC3A-467CE27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4F503-0425-4FD6-A222-04A7B5B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Clustering machines for predictive maintenance in Industry 4.0 (anomaly detection)</a:t>
            </a:r>
          </a:p>
          <a:p>
            <a:r>
              <a:rPr lang="en-US" dirty="0"/>
              <a:t>Big Data: Any dataset modeling working parameters of machines</a:t>
            </a:r>
          </a:p>
          <a:p>
            <a:r>
              <a:rPr lang="en-US" dirty="0"/>
              <a:t>Spark Module: </a:t>
            </a:r>
            <a:r>
              <a:rPr lang="en-US" dirty="0" err="1"/>
              <a:t>MLib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EDDEC-A693-4004-9E2C-54AE0B6D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9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FE01C-4096-44EE-BC3A-467CE27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4F503-0425-4FD6-A222-04A7B5B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Predictive production in factories (prediction of quantities to produce)</a:t>
            </a:r>
          </a:p>
          <a:p>
            <a:r>
              <a:rPr lang="en-US" dirty="0"/>
              <a:t>Big Data: Any dataset modeling production and selling data</a:t>
            </a:r>
          </a:p>
          <a:p>
            <a:r>
              <a:rPr lang="en-US" dirty="0"/>
              <a:t>Spark Module: </a:t>
            </a:r>
            <a:r>
              <a:rPr lang="en-US" dirty="0" err="1"/>
              <a:t>MLib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EDDEC-A693-4004-9E2C-54AE0B6D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FE01C-4096-44EE-BC3A-467CE27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7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4F503-0425-4FD6-A222-04A7B5B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Prediction of data for the simplification of IoT architectures (reduction of sensed information) </a:t>
            </a:r>
          </a:p>
          <a:p>
            <a:r>
              <a:rPr lang="en-US" dirty="0"/>
              <a:t>Big Data: Any dataset retrieved from IoT scenarios</a:t>
            </a:r>
          </a:p>
          <a:p>
            <a:r>
              <a:rPr lang="en-US" dirty="0"/>
              <a:t>Spark Module: </a:t>
            </a:r>
            <a:r>
              <a:rPr lang="en-US" dirty="0" err="1"/>
              <a:t>MLib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EDDEC-A693-4004-9E2C-54AE0B6D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8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Prediction of hiring probability/classification in a specific job title </a:t>
            </a:r>
          </a:p>
          <a:p>
            <a:r>
              <a:rPr lang="en-US" dirty="0"/>
              <a:t>Big data: Any dataset modeling curriculum  vitae and/or job offers 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CA3D87E-B2BB-462C-9000-46112865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19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9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Clustering CV  and analyzing clusters</a:t>
            </a:r>
          </a:p>
          <a:p>
            <a:r>
              <a:rPr lang="en-US" dirty="0"/>
              <a:t>Big Data: Any dataset modeling curriculum  vitae</a:t>
            </a:r>
          </a:p>
          <a:p>
            <a:r>
              <a:rPr lang="en-US" dirty="0"/>
              <a:t>Suggested Spark Module: </a:t>
            </a:r>
            <a:r>
              <a:rPr lang="en-US" dirty="0" err="1"/>
              <a:t>MLib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5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dirty="0"/>
              <a:t>Solving </a:t>
            </a:r>
            <a:r>
              <a:rPr lang="en-US" u="sng" dirty="0"/>
              <a:t>student-defined</a:t>
            </a:r>
            <a:r>
              <a:rPr lang="en-US" dirty="0"/>
              <a:t>  analytical problems  on </a:t>
            </a:r>
            <a:r>
              <a:rPr lang="en-US" u="sng" dirty="0"/>
              <a:t>suggested</a:t>
            </a:r>
            <a:r>
              <a:rPr lang="en-US" dirty="0"/>
              <a:t> big data contexts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Projects: Category 2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2971800" y="6324600"/>
            <a:ext cx="6172200" cy="331788"/>
          </a:xfrm>
        </p:spPr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10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modeling machines  working parameters  in a smart factory environment (Industry 4.0)</a:t>
            </a:r>
          </a:p>
          <a:p>
            <a:r>
              <a:rPr lang="en-US" dirty="0"/>
              <a:t>Spark Module: depends on the elected problem and dataset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2BF1997-E302-4957-B967-46B6336E6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0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11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retrieved from </a:t>
            </a:r>
            <a:r>
              <a:rPr lang="en-US" dirty="0" err="1"/>
              <a:t>IoT</a:t>
            </a:r>
            <a:r>
              <a:rPr lang="en-US" dirty="0"/>
              <a:t> scenarios</a:t>
            </a:r>
          </a:p>
          <a:p>
            <a:r>
              <a:rPr lang="en-US" dirty="0"/>
              <a:t>Spark Module: depends on the elected problem and dataset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2BF1997-E302-4957-B967-46B6336E6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12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modeling curriculum  vitae and job offers</a:t>
            </a:r>
          </a:p>
          <a:p>
            <a:r>
              <a:rPr lang="en-US" dirty="0"/>
              <a:t>Spark Module: depends on the elected problem and dataset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52548AB-A8F2-4CEF-862C-F0252F99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13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embedding streams of data</a:t>
            </a:r>
          </a:p>
          <a:p>
            <a:r>
              <a:rPr lang="en-US" dirty="0"/>
              <a:t>Spark Module: </a:t>
            </a:r>
            <a:r>
              <a:rPr lang="en-US" dirty="0" err="1"/>
              <a:t>SparkStream</a:t>
            </a:r>
            <a:r>
              <a:rPr lang="en-US" dirty="0"/>
              <a:t> + other modules depending on the elected problem and dataset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488439A-9BB9-493C-A3FB-0DEA56DB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1520" y="1341438"/>
            <a:ext cx="8675688" cy="4525962"/>
          </a:xfrm>
        </p:spPr>
        <p:txBody>
          <a:bodyPr>
            <a:normAutofit/>
          </a:bodyPr>
          <a:lstStyle/>
          <a:p>
            <a:r>
              <a:rPr lang="en-US" dirty="0"/>
              <a:t>Project objective:</a:t>
            </a:r>
          </a:p>
          <a:p>
            <a:pPr lvl="1"/>
            <a:r>
              <a:rPr lang="en-US" dirty="0"/>
              <a:t>Testing the ability of applying learned technologies to a challenging  problem involving Big Data Analytics</a:t>
            </a:r>
          </a:p>
          <a:p>
            <a:r>
              <a:rPr lang="en-US" dirty="0"/>
              <a:t>Project categories: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solving given analytical problems on suggested  big data contexts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solving student-defined analytical problems  on suggested  big data contexts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solving given analytical problems on big data  contexts elected  by students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solving student-defined analytical problems on big data  contexts elected by students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14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modeling players behavior in sports (soccer, basket, and so on)</a:t>
            </a:r>
          </a:p>
          <a:p>
            <a:r>
              <a:rPr lang="en-US" dirty="0"/>
              <a:t>Spark Module: Depends on the elected problem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46D68E9-0805-4898-BD44-AD711800A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15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modeling  social network data</a:t>
            </a:r>
          </a:p>
          <a:p>
            <a:r>
              <a:rPr lang="en-US" dirty="0"/>
              <a:t>Suggested Spark Module: </a:t>
            </a:r>
            <a:r>
              <a:rPr lang="en-US" dirty="0" err="1"/>
              <a:t>GraphX</a:t>
            </a:r>
            <a:r>
              <a:rPr lang="en-US" dirty="0"/>
              <a:t> + other modules depending on the elected problem and dataset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E3DBA18-C05B-4173-8744-447AE781A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16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Elected by Student</a:t>
            </a:r>
          </a:p>
          <a:p>
            <a:r>
              <a:rPr lang="en-US" dirty="0"/>
              <a:t>Big Data: Any dataset modeling data related to bioengineering</a:t>
            </a:r>
          </a:p>
          <a:p>
            <a:r>
              <a:rPr lang="en-US" dirty="0"/>
              <a:t>Spark Module: Depends on the elected problem 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46D68E9-0805-4898-BD44-AD711800A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59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dirty="0"/>
              <a:t>Solving </a:t>
            </a:r>
            <a:r>
              <a:rPr lang="en-US" u="sng" dirty="0"/>
              <a:t>given</a:t>
            </a:r>
            <a:r>
              <a:rPr lang="en-US" dirty="0"/>
              <a:t> problems on big data contexts  </a:t>
            </a:r>
            <a:r>
              <a:rPr lang="en-US" u="sng" dirty="0"/>
              <a:t>elected by students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Projects: Category 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2971800" y="6324600"/>
            <a:ext cx="6172200" cy="331788"/>
          </a:xfrm>
        </p:spPr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Electing a dataset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https://www.kaggle.com/datasets</a:t>
            </a:r>
          </a:p>
          <a:p>
            <a:r>
              <a:rPr lang="en-US" dirty="0"/>
              <a:t>http://aws.amazon.com/datasets</a:t>
            </a:r>
          </a:p>
          <a:p>
            <a:r>
              <a:rPr lang="en-US" dirty="0"/>
              <a:t>http://crowdsignals.io/</a:t>
            </a:r>
          </a:p>
          <a:p>
            <a:r>
              <a:rPr lang="en-US" dirty="0"/>
              <a:t>http://reddit.com/r/datasets</a:t>
            </a:r>
          </a:p>
          <a:p>
            <a:r>
              <a:rPr lang="pt-BR" dirty="0"/>
              <a:t>https://datahub.io/ alias http://ckan.net</a:t>
            </a:r>
          </a:p>
          <a:p>
            <a:r>
              <a:rPr lang="en-US" dirty="0"/>
              <a:t>http://quandl.com</a:t>
            </a:r>
          </a:p>
          <a:p>
            <a:r>
              <a:rPr lang="en-US" dirty="0"/>
              <a:t>http://data.worldbank.org/</a:t>
            </a:r>
          </a:p>
          <a:p>
            <a:r>
              <a:rPr lang="en-US" dirty="0"/>
              <a:t>http://www.data.gov/</a:t>
            </a:r>
          </a:p>
          <a:p>
            <a:r>
              <a:rPr lang="en-US" dirty="0"/>
              <a:t>http://www.dati.gov.it</a:t>
            </a:r>
          </a:p>
          <a:p>
            <a:r>
              <a:rPr lang="en-US" dirty="0"/>
              <a:t>http://www.kdnuggets.com/datasets/index.html (Datasets for Data Mining)</a:t>
            </a:r>
          </a:p>
          <a:p>
            <a:r>
              <a:rPr lang="en-US" dirty="0"/>
              <a:t>http://databib.org</a:t>
            </a:r>
          </a:p>
          <a:p>
            <a:r>
              <a:rPr lang="en-US" dirty="0"/>
              <a:t>http://datacite.org</a:t>
            </a:r>
          </a:p>
          <a:p>
            <a:r>
              <a:rPr lang="en-US" dirty="0"/>
              <a:t>http://figshare.com</a:t>
            </a:r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8803313-B77C-476D-BA75-623050A92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17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Prediction of features weights for feature selection </a:t>
            </a:r>
          </a:p>
          <a:p>
            <a:r>
              <a:rPr lang="en-US" dirty="0"/>
              <a:t>Big data: Elected by students, </a:t>
            </a:r>
            <a:r>
              <a:rPr lang="en-US" u="sng" dirty="0"/>
              <a:t>possibly in RDF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32CC99-5FF6-46EF-BB15-DBEDF442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58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18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Cluster analysis</a:t>
            </a:r>
          </a:p>
          <a:p>
            <a:r>
              <a:rPr lang="en-US" dirty="0"/>
              <a:t>Big data: Elected by students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32CC99-5FF6-46EF-BB15-DBEDF442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19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Regression</a:t>
            </a:r>
          </a:p>
          <a:p>
            <a:r>
              <a:rPr lang="en-US" dirty="0"/>
              <a:t>Big data: Elected by students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32CC99-5FF6-46EF-BB15-DBEDF442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20 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Classification</a:t>
            </a:r>
          </a:p>
          <a:p>
            <a:r>
              <a:rPr lang="en-US" dirty="0"/>
              <a:t>Big data: Elected by students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B32CC99-5FF6-46EF-BB15-DBEDF4427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Collaborative Filtering</a:t>
            </a:r>
          </a:p>
          <a:p>
            <a:r>
              <a:rPr lang="en-US" dirty="0"/>
              <a:t>Big data: Elected by students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  <p:sp>
        <p:nvSpPr>
          <p:cNvPr id="5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all  projects producing a ML model:</a:t>
            </a:r>
          </a:p>
          <a:p>
            <a:pPr lvl="1"/>
            <a:r>
              <a:rPr lang="en-US" u="sng" dirty="0"/>
              <a:t>use the Pipeline approach in </a:t>
            </a:r>
            <a:r>
              <a:rPr lang="en-US" u="sng" dirty="0" err="1"/>
              <a:t>MLib</a:t>
            </a:r>
            <a:r>
              <a:rPr lang="en-US" u="sng" dirty="0"/>
              <a:t> APIs</a:t>
            </a:r>
          </a:p>
          <a:p>
            <a:pPr lvl="1"/>
            <a:r>
              <a:rPr lang="en-US" dirty="0"/>
              <a:t>include  the pipeline design in the documentation</a:t>
            </a:r>
          </a:p>
          <a:p>
            <a:pPr lvl="1"/>
            <a:r>
              <a:rPr lang="en-US" dirty="0"/>
              <a:t>evaluate the model </a:t>
            </a:r>
            <a:r>
              <a:rPr lang="en-US" dirty="0" err="1"/>
              <a:t>w.r.t</a:t>
            </a:r>
            <a:r>
              <a:rPr lang="en-US" dirty="0"/>
              <a:t>. different available metrics and parameters (</a:t>
            </a:r>
            <a:r>
              <a:rPr lang="en-US" dirty="0" err="1"/>
              <a:t>CrossValidationSplit</a:t>
            </a:r>
            <a:r>
              <a:rPr lang="en-US" dirty="0"/>
              <a:t> or </a:t>
            </a:r>
            <a:r>
              <a:rPr lang="en-US" dirty="0" err="1"/>
              <a:t>TrainValidation</a:t>
            </a:r>
            <a:r>
              <a:rPr lang="en-US" dirty="0"/>
              <a:t> Split)</a:t>
            </a:r>
          </a:p>
          <a:p>
            <a:pPr lvl="1"/>
            <a:r>
              <a:rPr lang="en-US" dirty="0"/>
              <a:t>plot results</a:t>
            </a:r>
          </a:p>
          <a:p>
            <a:r>
              <a:rPr lang="en-US" dirty="0"/>
              <a:t>You are strongly encouraged to combine different  Spark modules (e.g. data ingested with </a:t>
            </a:r>
            <a:r>
              <a:rPr lang="en-US" dirty="0" err="1"/>
              <a:t>SparkStreaming</a:t>
            </a:r>
            <a:r>
              <a:rPr lang="en-US" dirty="0"/>
              <a:t>, </a:t>
            </a:r>
            <a:r>
              <a:rPr lang="en-US" dirty="0" err="1"/>
              <a:t>SparkSQL</a:t>
            </a:r>
            <a:r>
              <a:rPr lang="en-US" dirty="0"/>
              <a:t>, </a:t>
            </a:r>
            <a:r>
              <a:rPr lang="en-US" dirty="0" err="1"/>
              <a:t>GraphX</a:t>
            </a:r>
            <a:r>
              <a:rPr lang="en-US" dirty="0"/>
              <a:t> and processed with </a:t>
            </a:r>
            <a:r>
              <a:rPr lang="en-US" dirty="0" err="1"/>
              <a:t>Mlib</a:t>
            </a:r>
            <a:r>
              <a:rPr lang="en-US" dirty="0"/>
              <a:t>)</a:t>
            </a:r>
          </a:p>
          <a:p>
            <a:r>
              <a:rPr lang="en-US" dirty="0" err="1"/>
              <a:t>MLib</a:t>
            </a:r>
            <a:r>
              <a:rPr lang="en-US" dirty="0"/>
              <a:t> basic statistics may be used to support any kind of analysis, e.g. preliminary analysis of the dataset, interpretation of final results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22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Frequent Pattern Mining</a:t>
            </a:r>
          </a:p>
          <a:p>
            <a:r>
              <a:rPr lang="en-US" dirty="0"/>
              <a:t>Big data: Elected by students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dirty="0"/>
              <a:t>Solving </a:t>
            </a:r>
            <a:r>
              <a:rPr lang="en-US" u="sng" dirty="0"/>
              <a:t>student-defined</a:t>
            </a:r>
            <a:r>
              <a:rPr lang="en-US" dirty="0"/>
              <a:t>  problems on big data  contexts </a:t>
            </a:r>
            <a:r>
              <a:rPr lang="en-US" u="sng" dirty="0"/>
              <a:t>elected</a:t>
            </a:r>
            <a:r>
              <a:rPr lang="en-US" dirty="0"/>
              <a:t> by student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Projects: Category 4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2971800" y="6324600"/>
            <a:ext cx="6172200" cy="331788"/>
          </a:xfrm>
        </p:spPr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23	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any problem you need in any  Big Data context with any Spark Module</a:t>
            </a:r>
          </a:p>
          <a:p>
            <a:pPr lvl="1"/>
            <a:r>
              <a:rPr lang="en-US" dirty="0"/>
              <a:t>Hint:</a:t>
            </a:r>
          </a:p>
          <a:p>
            <a:pPr lvl="2"/>
            <a:r>
              <a:rPr lang="en-US" dirty="0"/>
              <a:t>look through Big Data ”Introduction” in our course material </a:t>
            </a:r>
          </a:p>
          <a:p>
            <a:pPr lvl="2"/>
            <a:r>
              <a:rPr lang="en-US" dirty="0"/>
              <a:t>look through success examples of Big Data exploitation over the Web</a:t>
            </a:r>
          </a:p>
          <a:p>
            <a:pPr lvl="2"/>
            <a:r>
              <a:rPr lang="en-US" dirty="0"/>
              <a:t>look at the available datasets (slide 24)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https://github.com/ldbc/ldbc_spb_bm_2.0 (Tabular and RDF data)</a:t>
            </a:r>
          </a:p>
          <a:p>
            <a:r>
              <a:rPr lang="en-US" dirty="0"/>
              <a:t>https://github.com/ldbc/ldbc_snb_datagen (Graphs – Social Network)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166018"/>
            <a:ext cx="8229600" cy="485526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project and propose it in classroom (or send a descriptive email to the teacher</a:t>
            </a:r>
          </a:p>
          <a:p>
            <a:pPr marL="857250" lvl="1" indent="-457200"/>
            <a:r>
              <a:rPr lang="en-US" dirty="0"/>
              <a:t>include reference to the dataset and the analysis to perform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Wait for teacher approval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on the project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When you are ready, ask the teacher for an exam 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Upload a report of your project in your </a:t>
            </a:r>
            <a:r>
              <a:rPr lang="en-US" dirty="0" err="1"/>
              <a:t>sharepoint</a:t>
            </a:r>
            <a:r>
              <a:rPr lang="en-US" dirty="0"/>
              <a:t> folder at least one week before the exam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Organize your discussion on:</a:t>
            </a:r>
          </a:p>
          <a:p>
            <a:pPr marL="857250" lvl="1" indent="-457200"/>
            <a:r>
              <a:rPr lang="en-US" dirty="0"/>
              <a:t>First project  with  MapReduce and Spark</a:t>
            </a:r>
          </a:p>
          <a:p>
            <a:pPr marL="857250" lvl="1" indent="-457200"/>
            <a:r>
              <a:rPr lang="en-US" dirty="0"/>
              <a:t>Second project (PowerPoint  presentation)</a:t>
            </a:r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9786D-0C38-4F70-AA2F-C04B08A1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Research</a:t>
            </a:r>
            <a:r>
              <a:rPr lang="it-IT" dirty="0"/>
              <a:t> trend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D5B770-5290-42EA-B9A0-E125649A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56852"/>
            <a:ext cx="8229600" cy="4510548"/>
          </a:xfrm>
        </p:spPr>
        <p:txBody>
          <a:bodyPr/>
          <a:lstStyle/>
          <a:p>
            <a:r>
              <a:rPr lang="en-GB" dirty="0"/>
              <a:t>Analysing</a:t>
            </a:r>
            <a:r>
              <a:rPr lang="it-IT" dirty="0"/>
              <a:t>  data coming from the Semantic web </a:t>
            </a:r>
            <a:r>
              <a:rPr lang="it-IT" dirty="0" err="1"/>
              <a:t>through</a:t>
            </a:r>
            <a:r>
              <a:rPr lang="it-IT" dirty="0"/>
              <a:t> machine learning techniques </a:t>
            </a:r>
          </a:p>
          <a:p>
            <a:r>
              <a:rPr lang="en-US" dirty="0"/>
              <a:t>Consider the chance to work on datasets released in Resource Description Framework  (RDF):</a:t>
            </a:r>
          </a:p>
          <a:p>
            <a:pPr lvl="1"/>
            <a:r>
              <a:rPr lang="en-US" dirty="0"/>
              <a:t>RDF data may be converted to vectors with specific APIs: </a:t>
            </a:r>
          </a:p>
          <a:p>
            <a:pPr lvl="2"/>
            <a:r>
              <a:rPr lang="en-US" dirty="0"/>
              <a:t>RDF2Vec (</a:t>
            </a:r>
            <a:r>
              <a:rPr lang="en-US" dirty="0">
                <a:hlinkClick r:id="rId2"/>
              </a:rPr>
              <a:t>http://rdf2vec.org/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Most logical features are embedded in numerical vectors</a:t>
            </a:r>
          </a:p>
          <a:p>
            <a:pPr lvl="1"/>
            <a:r>
              <a:rPr lang="en-US" dirty="0"/>
              <a:t>Analysis of ML results  may employ logic-based algorithms</a:t>
            </a: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AAA24B-50EA-4096-B69C-98FACAAF0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64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en-US" dirty="0"/>
              <a:t>Solving </a:t>
            </a:r>
            <a:r>
              <a:rPr lang="en-US" u="sng" dirty="0"/>
              <a:t>given</a:t>
            </a:r>
            <a:r>
              <a:rPr lang="en-US" dirty="0"/>
              <a:t> analytical problems on </a:t>
            </a:r>
            <a:r>
              <a:rPr lang="en-US" u="sng" dirty="0"/>
              <a:t>suggested</a:t>
            </a:r>
            <a:r>
              <a:rPr lang="en-US" dirty="0"/>
              <a:t> big data contexts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Projects: Category 1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294967295"/>
          </p:nvPr>
        </p:nvSpPr>
        <p:spPr>
          <a:xfrm>
            <a:off x="2971800" y="6324600"/>
            <a:ext cx="6172200" cy="331788"/>
          </a:xfrm>
        </p:spPr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Prediction of diagnosis</a:t>
            </a:r>
          </a:p>
          <a:p>
            <a:r>
              <a:rPr lang="en-US" dirty="0"/>
              <a:t>Big data: A dataset describing  Patient Health Records with labeled diagnosis / a dataset of textual reports (ask the teacher before searching)</a:t>
            </a:r>
          </a:p>
          <a:p>
            <a:r>
              <a:rPr lang="en-US" dirty="0"/>
              <a:t>Spark Module:  </a:t>
            </a:r>
            <a:r>
              <a:rPr lang="en-US" dirty="0" err="1"/>
              <a:t>MLib</a:t>
            </a:r>
            <a:endParaRPr lang="en-US" dirty="0"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CA3D87E-B2BB-462C-9000-46112865B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Clustering patients  and analyzing clusters</a:t>
            </a:r>
          </a:p>
          <a:p>
            <a:r>
              <a:rPr lang="en-US" dirty="0"/>
              <a:t>Big Data: A dataset describing  Patient Health Records (ask the teacher before searching)</a:t>
            </a:r>
          </a:p>
          <a:p>
            <a:r>
              <a:rPr lang="en-US" dirty="0"/>
              <a:t>Suggested Spark Module: </a:t>
            </a:r>
            <a:r>
              <a:rPr lang="en-US" dirty="0" err="1"/>
              <a:t>MLib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Clustering patients (for finding hidden patterns about, e.g.,  drug  assumption  and/or side effects)</a:t>
            </a:r>
          </a:p>
          <a:p>
            <a:r>
              <a:rPr lang="en-US" dirty="0"/>
              <a:t>Big Data: Any dataset modeling patient health records (with drug assumption)</a:t>
            </a:r>
          </a:p>
          <a:p>
            <a:r>
              <a:rPr lang="en-US" dirty="0"/>
              <a:t>Spark Module: </a:t>
            </a:r>
            <a:r>
              <a:rPr lang="en-US" dirty="0" err="1"/>
              <a:t>MLib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0FE01C-4096-44EE-BC3A-467CE27B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4F503-0425-4FD6-A222-04A7B5BB6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Predictive maintenance in Industry 4.0 (prediction of failure points)</a:t>
            </a:r>
          </a:p>
          <a:p>
            <a:r>
              <a:rPr lang="en-US" dirty="0"/>
              <a:t>Big Data: Any dataset modeling working parameters of machines (with explicit failure points)</a:t>
            </a:r>
          </a:p>
          <a:p>
            <a:r>
              <a:rPr lang="en-US" dirty="0"/>
              <a:t>Spark Module: </a:t>
            </a:r>
            <a:r>
              <a:rPr lang="en-US" dirty="0" err="1"/>
              <a:t>MLib</a:t>
            </a:r>
            <a:endParaRPr lang="en-US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FEDDEC-A693-4004-9E2C-54AE0B6D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it-IT">
                <a:solidFill>
                  <a:srgbClr val="333399"/>
                </a:solidFill>
              </a:rPr>
              <a:t>Big Data Analytics - LM Ingegneria dei Sistemi Medicali/Ingegneria delle Telecomunicazioni (A.A. 2024/2025)</a:t>
            </a:r>
            <a:endParaRPr lang="it-IT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256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isinf">
  <a:themeElements>
    <a:clrScheme name="template sisin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sisinf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sisin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sisinf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sisinf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E0BA8719F35B4F8C5E5049E51CA122" ma:contentTypeVersion="4" ma:contentTypeDescription="Creare un nuovo documento." ma:contentTypeScope="" ma:versionID="2865793a20e1689d69ddfd8f0ff197b5">
  <xsd:schema xmlns:xsd="http://www.w3.org/2001/XMLSchema" xmlns:xs="http://www.w3.org/2001/XMLSchema" xmlns:p="http://schemas.microsoft.com/office/2006/metadata/properties" xmlns:ns2="a98983b2-bf1d-4fe4-9271-fcea544b12c3" targetNamespace="http://schemas.microsoft.com/office/2006/metadata/properties" ma:root="true" ma:fieldsID="00f97dfe59505d357384597559b6af7b" ns2:_="">
    <xsd:import namespace="a98983b2-bf1d-4fe4-9271-fcea544b12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983b2-bf1d-4fe4-9271-fcea544b12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60CD6C-2600-4DE8-8152-5F037B03C110}"/>
</file>

<file path=customXml/itemProps2.xml><?xml version="1.0" encoding="utf-8"?>
<ds:datastoreItem xmlns:ds="http://schemas.openxmlformats.org/officeDocument/2006/customXml" ds:itemID="{BAFB4DFD-8AFA-4CFF-A656-BCB7FAF48684}"/>
</file>

<file path=customXml/itemProps3.xml><?xml version="1.0" encoding="utf-8"?>
<ds:datastoreItem xmlns:ds="http://schemas.openxmlformats.org/officeDocument/2006/customXml" ds:itemID="{1B69BE33-145A-4BDC-831C-41B876722BE9}"/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1856</Words>
  <Application>Microsoft Office PowerPoint</Application>
  <PresentationFormat>Presentazione su schermo (4:3)</PresentationFormat>
  <Paragraphs>190</Paragraphs>
  <Slides>34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Arial</vt:lpstr>
      <vt:lpstr>Calibri</vt:lpstr>
      <vt:lpstr>Tahoma</vt:lpstr>
      <vt:lpstr>template sisinf</vt:lpstr>
      <vt:lpstr>Second Project</vt:lpstr>
      <vt:lpstr>Outline</vt:lpstr>
      <vt:lpstr>Guidelines</vt:lpstr>
      <vt:lpstr>New Research trend</vt:lpstr>
      <vt:lpstr>Solving given analytical problems on suggested big data contexts  </vt:lpstr>
      <vt:lpstr>Project 1</vt:lpstr>
      <vt:lpstr>Project 2 </vt:lpstr>
      <vt:lpstr>Project 3</vt:lpstr>
      <vt:lpstr>Project 4</vt:lpstr>
      <vt:lpstr>Project 5</vt:lpstr>
      <vt:lpstr>Project 6</vt:lpstr>
      <vt:lpstr>Project 7</vt:lpstr>
      <vt:lpstr>Project 8</vt:lpstr>
      <vt:lpstr>Project 9 </vt:lpstr>
      <vt:lpstr>Solving student-defined  analytical problems  on suggested big data contexts  </vt:lpstr>
      <vt:lpstr>Project  10</vt:lpstr>
      <vt:lpstr>Project  11</vt:lpstr>
      <vt:lpstr>Project  12</vt:lpstr>
      <vt:lpstr>Project 13 </vt:lpstr>
      <vt:lpstr>Project  14 </vt:lpstr>
      <vt:lpstr>Project  15 </vt:lpstr>
      <vt:lpstr>Project  16 </vt:lpstr>
      <vt:lpstr>Solving given problems on big data contexts  elected by students </vt:lpstr>
      <vt:lpstr>Electing a dataset</vt:lpstr>
      <vt:lpstr>Project 17</vt:lpstr>
      <vt:lpstr>Project 18</vt:lpstr>
      <vt:lpstr>Project 19 </vt:lpstr>
      <vt:lpstr>Project 20 </vt:lpstr>
      <vt:lpstr>Project 21</vt:lpstr>
      <vt:lpstr>Project 22</vt:lpstr>
      <vt:lpstr>Solving student-defined  problems on big data  contexts elected by student</vt:lpstr>
      <vt:lpstr>Project 23 </vt:lpstr>
      <vt:lpstr>Generating Data</vt:lpstr>
      <vt:lpstr>Project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Project</dc:title>
  <dc:creator>SimonaColucci</dc:creator>
  <cp:lastModifiedBy>Prof. Simona Colucci</cp:lastModifiedBy>
  <cp:revision>68</cp:revision>
  <dcterms:created xsi:type="dcterms:W3CDTF">2018-12-17T09:34:42Z</dcterms:created>
  <dcterms:modified xsi:type="dcterms:W3CDTF">2024-12-09T11:04:42Z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0x010100E0E0BA8719F35B4F8C5E5049E51CA122</vt:lpwstr>
  </property>
</Properties>
</file>