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2" r:id="rId14"/>
    <p:sldId id="274" r:id="rId15"/>
    <p:sldId id="276" r:id="rId16"/>
    <p:sldId id="309" r:id="rId17"/>
    <p:sldId id="310" r:id="rId18"/>
    <p:sldId id="275" r:id="rId19"/>
    <p:sldId id="277" r:id="rId20"/>
    <p:sldId id="303" r:id="rId21"/>
    <p:sldId id="267" r:id="rId22"/>
    <p:sldId id="268" r:id="rId23"/>
    <p:sldId id="270" r:id="rId24"/>
    <p:sldId id="271" r:id="rId25"/>
    <p:sldId id="273" r:id="rId26"/>
    <p:sldId id="278" r:id="rId27"/>
    <p:sldId id="281" r:id="rId28"/>
    <p:sldId id="282" r:id="rId29"/>
    <p:sldId id="280" r:id="rId30"/>
    <p:sldId id="283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7" r:id="rId40"/>
    <p:sldId id="299" r:id="rId41"/>
    <p:sldId id="300" r:id="rId42"/>
    <p:sldId id="279" r:id="rId43"/>
    <p:sldId id="284" r:id="rId44"/>
    <p:sldId id="285" r:id="rId45"/>
    <p:sldId id="286" r:id="rId46"/>
    <p:sldId id="287" r:id="rId47"/>
    <p:sldId id="288" r:id="rId48"/>
    <p:sldId id="301" r:id="rId49"/>
    <p:sldId id="302" r:id="rId50"/>
    <p:sldId id="304" r:id="rId51"/>
    <p:sldId id="317" r:id="rId52"/>
    <p:sldId id="305" r:id="rId53"/>
    <p:sldId id="306" r:id="rId54"/>
    <p:sldId id="316" r:id="rId55"/>
    <p:sldId id="307" r:id="rId56"/>
    <p:sldId id="308" r:id="rId57"/>
    <p:sldId id="289" r:id="rId58"/>
    <p:sldId id="311" r:id="rId59"/>
    <p:sldId id="312" r:id="rId60"/>
    <p:sldId id="313" r:id="rId61"/>
    <p:sldId id="320" r:id="rId62"/>
    <p:sldId id="315" r:id="rId63"/>
    <p:sldId id="318" r:id="rId64"/>
    <p:sldId id="319" r:id="rId65"/>
    <p:sldId id="314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29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t>10/1/2014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t>10/1/2014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t>10/1/2014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t>10/1/2014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2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4710" y="-76200"/>
            <a:ext cx="5182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Entrada de dados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24000" y="1981200"/>
            <a:ext cx="4937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err="1" smtClean="0"/>
              <a:t>int</a:t>
            </a:r>
            <a:r>
              <a:rPr lang="pt-PT" sz="2400" dirty="0" smtClean="0"/>
              <a:t> inteiro;</a:t>
            </a:r>
          </a:p>
          <a:p>
            <a:r>
              <a:rPr lang="pt-PT" sz="2400" dirty="0" smtClean="0"/>
              <a:t>inteiro = </a:t>
            </a:r>
            <a:r>
              <a:rPr lang="pt-PT" sz="2400" dirty="0" err="1" smtClean="0">
                <a:solidFill>
                  <a:srgbClr val="FF0000"/>
                </a:solidFill>
              </a:rPr>
              <a:t>objeto_do_Scanner</a:t>
            </a:r>
            <a:r>
              <a:rPr lang="pt-PT" sz="2400" dirty="0" err="1" smtClean="0"/>
              <a:t>.nextInt</a:t>
            </a:r>
            <a:r>
              <a:rPr lang="pt-PT" sz="2400" dirty="0" smtClean="0"/>
              <a:t>();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1244025"/>
            <a:ext cx="5614101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S</a:t>
            </a:r>
            <a:r>
              <a:rPr lang="en-US" dirty="0" smtClean="0"/>
              <a:t>canner </a:t>
            </a:r>
            <a:r>
              <a:rPr lang="pt-PT" dirty="0" err="1" smtClean="0">
                <a:solidFill>
                  <a:srgbClr val="FF0000"/>
                </a:solidFill>
              </a:rPr>
              <a:t>objeto_do_Scanner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sz="3200" dirty="0"/>
              <a:t>S</a:t>
            </a:r>
            <a:r>
              <a:rPr lang="en-US" dirty="0" smtClean="0"/>
              <a:t>canner(</a:t>
            </a:r>
            <a:r>
              <a:rPr lang="en-US" sz="3200" dirty="0"/>
              <a:t>S</a:t>
            </a:r>
            <a:r>
              <a:rPr lang="en-US" dirty="0" smtClean="0"/>
              <a:t>ystem.in);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905000" y="99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526957" y="7620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maiúsculas</a:t>
            </a:r>
            <a:endParaRPr lang="pt-PT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755178" y="1066800"/>
            <a:ext cx="127402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</p:cNvCxnSpPr>
          <p:nvPr/>
        </p:nvCxnSpPr>
        <p:spPr>
          <a:xfrm>
            <a:off x="3755178" y="946666"/>
            <a:ext cx="2188422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24000" y="3131403"/>
            <a:ext cx="532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err="1" smtClean="0"/>
              <a:t>double</a:t>
            </a:r>
            <a:r>
              <a:rPr lang="pt-PT" sz="2400" dirty="0" smtClean="0"/>
              <a:t> real;</a:t>
            </a:r>
          </a:p>
          <a:p>
            <a:r>
              <a:rPr lang="pt-PT" sz="2400" dirty="0" smtClean="0"/>
              <a:t>real = </a:t>
            </a:r>
            <a:r>
              <a:rPr lang="pt-PT" sz="2400" dirty="0" err="1" smtClean="0">
                <a:solidFill>
                  <a:srgbClr val="FF0000"/>
                </a:solidFill>
              </a:rPr>
              <a:t>objeto_do_Scanner</a:t>
            </a:r>
            <a:r>
              <a:rPr lang="pt-PT" sz="2400" dirty="0" err="1" smtClean="0"/>
              <a:t>.nextDouble</a:t>
            </a:r>
            <a:r>
              <a:rPr lang="pt-PT" sz="2400" dirty="0" smtClean="0"/>
              <a:t>();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270592" y="304800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maiúsculas</a:t>
            </a:r>
            <a:endParaRPr lang="pt-PT" dirty="0"/>
          </a:p>
        </p:txBody>
      </p:sp>
      <p:sp>
        <p:nvSpPr>
          <p:cNvPr id="41" name="Freeform 40"/>
          <p:cNvSpPr/>
          <p:nvPr/>
        </p:nvSpPr>
        <p:spPr>
          <a:xfrm>
            <a:off x="5758249" y="2743200"/>
            <a:ext cx="1565189" cy="494270"/>
          </a:xfrm>
          <a:custGeom>
            <a:avLst/>
            <a:gdLst>
              <a:gd name="connsiteX0" fmla="*/ 1565189 w 1565189"/>
              <a:gd name="connsiteY0" fmla="*/ 494270 h 494270"/>
              <a:gd name="connsiteX1" fmla="*/ 329513 w 1565189"/>
              <a:gd name="connsiteY1" fmla="*/ 378941 h 494270"/>
              <a:gd name="connsiteX2" fmla="*/ 0 w 1565189"/>
              <a:gd name="connsiteY2" fmla="*/ 0 h 494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5189" h="494270">
                <a:moveTo>
                  <a:pt x="1565189" y="494270"/>
                </a:moveTo>
                <a:cubicBezTo>
                  <a:pt x="1077783" y="477794"/>
                  <a:pt x="590378" y="461319"/>
                  <a:pt x="329513" y="378941"/>
                </a:cubicBezTo>
                <a:cubicBezTo>
                  <a:pt x="68648" y="296563"/>
                  <a:pt x="34324" y="148281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486400" y="3311611"/>
            <a:ext cx="1823737" cy="313038"/>
          </a:xfrm>
          <a:custGeom>
            <a:avLst/>
            <a:gdLst>
              <a:gd name="connsiteX0" fmla="*/ 1713470 w 1716645"/>
              <a:gd name="connsiteY0" fmla="*/ 0 h 313038"/>
              <a:gd name="connsiteX1" fmla="*/ 1573427 w 1716645"/>
              <a:gd name="connsiteY1" fmla="*/ 8238 h 313038"/>
              <a:gd name="connsiteX2" fmla="*/ 535459 w 1716645"/>
              <a:gd name="connsiteY2" fmla="*/ 32951 h 313038"/>
              <a:gd name="connsiteX3" fmla="*/ 0 w 1716645"/>
              <a:gd name="connsiteY3" fmla="*/ 313038 h 31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45" h="313038">
                <a:moveTo>
                  <a:pt x="1713470" y="0"/>
                </a:moveTo>
                <a:cubicBezTo>
                  <a:pt x="1741616" y="1373"/>
                  <a:pt x="1573427" y="8238"/>
                  <a:pt x="1573427" y="8238"/>
                </a:cubicBezTo>
                <a:lnTo>
                  <a:pt x="535459" y="32951"/>
                </a:lnTo>
                <a:cubicBezTo>
                  <a:pt x="273221" y="83751"/>
                  <a:pt x="136610" y="198394"/>
                  <a:pt x="0" y="31303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4160" y="-76200"/>
            <a:ext cx="4503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Saida</a:t>
            </a:r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de dados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143000"/>
            <a:ext cx="40552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double</a:t>
            </a:r>
            <a:r>
              <a:rPr lang="en-US" dirty="0" smtClean="0"/>
              <a:t> f; // </a:t>
            </a:r>
            <a:r>
              <a:rPr lang="en-US" dirty="0" err="1" smtClean="0"/>
              <a:t>Variáveis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// </a:t>
            </a:r>
            <a:r>
              <a:rPr lang="en-US" dirty="0" err="1" smtClean="0"/>
              <a:t>Ler</a:t>
            </a:r>
            <a:r>
              <a:rPr lang="en-US" dirty="0" smtClean="0"/>
              <a:t> dados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 smtClean="0"/>
              <a:t>("Double: ");</a:t>
            </a:r>
          </a:p>
          <a:p>
            <a:r>
              <a:rPr lang="en-US" dirty="0" smtClean="0"/>
              <a:t>  f = </a:t>
            </a:r>
            <a:r>
              <a:rPr lang="en-US" dirty="0" err="1" smtClean="0"/>
              <a:t>sc.nextDouble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("Valor: %</a:t>
            </a:r>
            <a:r>
              <a:rPr lang="en-US" dirty="0" err="1" smtClean="0"/>
              <a:t>f",f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nValor</a:t>
            </a:r>
            <a:r>
              <a:rPr lang="en-US" dirty="0" smtClean="0"/>
              <a:t>: "+f+"   "+f);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 smtClean="0"/>
              <a:t>(“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System.out.printf</a:t>
            </a:r>
            <a:r>
              <a:rPr lang="en-US" dirty="0" smtClean="0"/>
              <a:t>("\</a:t>
            </a:r>
            <a:r>
              <a:rPr lang="en-US" dirty="0" err="1" smtClean="0"/>
              <a:t>nValor</a:t>
            </a:r>
            <a:r>
              <a:rPr lang="en-US" dirty="0" smtClean="0"/>
              <a:t>: %10.3f",f);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46" y="1600200"/>
            <a:ext cx="4080096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429000" y="1828800"/>
            <a:ext cx="1210146" cy="3048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90800" y="1905000"/>
            <a:ext cx="3352800" cy="533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2362200"/>
            <a:ext cx="914400" cy="35046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114800" y="2712660"/>
            <a:ext cx="524346" cy="10674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886200" y="3048000"/>
            <a:ext cx="799537" cy="2286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85968" y="3429000"/>
            <a:ext cx="514632" cy="381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484273" y="3619500"/>
            <a:ext cx="3810000" cy="605155"/>
            <a:chOff x="3505200" y="3619500"/>
            <a:chExt cx="3810000" cy="60515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5562600" y="3657600"/>
              <a:ext cx="175260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258380" y="36195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en-US" dirty="0"/>
            </a:p>
          </p:txBody>
        </p:sp>
        <p:sp>
          <p:nvSpPr>
            <p:cNvPr id="23" name="Down Arrow 22"/>
            <p:cNvSpPr/>
            <p:nvPr/>
          </p:nvSpPr>
          <p:spPr>
            <a:xfrm flipV="1">
              <a:off x="3505200" y="3931166"/>
              <a:ext cx="76200" cy="293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698790" y="2813398"/>
            <a:ext cx="3278658" cy="1412612"/>
            <a:chOff x="3698790" y="2813398"/>
            <a:chExt cx="3278658" cy="141261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644132" y="3132438"/>
              <a:ext cx="33331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60608" y="28133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 flipV="1">
              <a:off x="3698790" y="3932521"/>
              <a:ext cx="76200" cy="293489"/>
            </a:xfrm>
            <a:prstGeom prst="down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0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1665" y="-76200"/>
            <a:ext cx="4488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Identificadores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19200"/>
            <a:ext cx="8800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b="1" dirty="0" smtClean="0"/>
              <a:t>Identificadores</a:t>
            </a:r>
            <a:r>
              <a:rPr lang="pt-PT" sz="3200" dirty="0" smtClean="0"/>
              <a:t> – nomes utilizados para designar todos os </a:t>
            </a:r>
            <a:r>
              <a:rPr lang="pt-PT" sz="3200" dirty="0" err="1" smtClean="0"/>
              <a:t>objetos</a:t>
            </a:r>
            <a:r>
              <a:rPr lang="pt-PT" sz="3200" dirty="0" smtClean="0"/>
              <a:t> existentes num programa. Devem começar por uma letra ou por símbolo ‘_’ e só podem conter letras, números e símbolo ‘_’ (ex. </a:t>
            </a:r>
            <a:r>
              <a:rPr lang="pt-PT" sz="3200" dirty="0" smtClean="0">
                <a:latin typeface="Courier New" pitchFamily="49" charset="0"/>
                <a:cs typeface="Courier New" pitchFamily="49" charset="0"/>
              </a:rPr>
              <a:t>nome, idade, i, j, cont_1, dia_mes,</a:t>
            </a:r>
            <a:r>
              <a:rPr lang="pt-PT" sz="3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3200" dirty="0" smtClean="0">
                <a:latin typeface="Courier New" pitchFamily="49" charset="0"/>
                <a:cs typeface="Courier New" pitchFamily="49" charset="0"/>
              </a:rPr>
              <a:t>_km, res</a:t>
            </a:r>
            <a:r>
              <a:rPr lang="pt-PT" sz="3200" dirty="0" smtClean="0"/>
              <a:t>, </a:t>
            </a:r>
            <a:r>
              <a:rPr lang="pt-PT" sz="3200" dirty="0" smtClean="0">
                <a:latin typeface="Courier New" pitchFamily="49" charset="0"/>
                <a:cs typeface="Courier New" pitchFamily="49" charset="0"/>
              </a:rPr>
              <a:t>nome1, n1_and_n3, a_____123_____b,</a:t>
            </a:r>
            <a:r>
              <a:rPr lang="pt-PT" sz="3200" dirty="0" smtClean="0"/>
              <a:t> …).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939" y="5018782"/>
            <a:ext cx="7861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Exemplos errados</a:t>
            </a:r>
            <a:r>
              <a:rPr lang="pt-PT" sz="32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pt-PT" sz="3200" dirty="0" smtClean="0">
                <a:latin typeface="Courier New" pitchFamily="49" charset="0"/>
                <a:cs typeface="Courier New" pitchFamily="49" charset="0"/>
              </a:rPr>
              <a:t>3i, 1__nome,22, meu nome, o maior 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1939" y="5867400"/>
            <a:ext cx="2890289" cy="678251"/>
            <a:chOff x="511939" y="5867400"/>
            <a:chExt cx="2890289" cy="678251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173628" y="5867400"/>
              <a:ext cx="228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1939" y="6176319"/>
              <a:ext cx="2734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FF0000"/>
                  </a:solidFill>
                </a:rPr>
                <a:t>Espaço não pode ser usado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066800" y="5867400"/>
              <a:ext cx="381000" cy="30891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76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07979" y="-76200"/>
            <a:ext cx="4755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Erros potenciais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371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Quando vai copiar código no editor de Java a partir de outro editor podem aparecer erros na codificação de </a:t>
            </a:r>
            <a:r>
              <a:rPr lang="pt-PT" dirty="0" err="1" smtClean="0"/>
              <a:t>carateres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79071" y="2967335"/>
            <a:ext cx="3385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/>
                <a:solidFill>
                  <a:schemeClr val="accent3"/>
                </a:solidFill>
                <a:effectLst/>
              </a:rPr>
              <a:t>Cuidado !!!</a:t>
            </a:r>
            <a:endParaRPr lang="pt-PT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93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457200"/>
            <a:ext cx="8439472" cy="5085928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Estruturas de controlo – decisão</a:t>
            </a:r>
          </a:p>
          <a:p>
            <a:r>
              <a:rPr lang="pt-PT" sz="2800" dirty="0" smtClean="0">
                <a:cs typeface="Courier New" pitchFamily="49" charset="0"/>
              </a:rPr>
              <a:t>Tipos de dados </a:t>
            </a:r>
            <a:r>
              <a:rPr lang="pt-PT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endParaRPr lang="pt-PT" sz="2800" dirty="0" smtClean="0">
              <a:solidFill>
                <a:srgbClr val="FF0000"/>
              </a:solidFill>
              <a:cs typeface="Courier New" pitchFamily="49" charset="0"/>
            </a:endParaRPr>
          </a:p>
          <a:p>
            <a:r>
              <a:rPr lang="pt-PT" sz="2800" dirty="0" smtClean="0">
                <a:cs typeface="Courier New" pitchFamily="49" charset="0"/>
              </a:rPr>
              <a:t>Operadores relacionais</a:t>
            </a:r>
          </a:p>
          <a:p>
            <a:r>
              <a:rPr lang="pt-PT" sz="2800" dirty="0" smtClean="0">
                <a:cs typeface="Courier New" pitchFamily="49" charset="0"/>
              </a:rPr>
              <a:t>Operadores lógicos</a:t>
            </a:r>
          </a:p>
          <a:p>
            <a:r>
              <a:rPr lang="pt-PT" sz="2800" dirty="0" smtClean="0">
                <a:cs typeface="Courier New" pitchFamily="49" charset="0"/>
              </a:rPr>
              <a:t>Estrutura de decisão </a:t>
            </a:r>
            <a:r>
              <a:rPr lang="pt-PT" sz="2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endParaRPr lang="pt-PT" sz="28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PT" sz="2800" dirty="0" smtClean="0">
                <a:cs typeface="Courier New" pitchFamily="49" charset="0"/>
              </a:rPr>
              <a:t>Estrutura de decisão múltipla </a:t>
            </a:r>
            <a:r>
              <a:rPr lang="pt-PT" sz="28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endParaRPr lang="pt-PT" dirty="0" smtClean="0">
              <a:cs typeface="Courier New" pitchFamily="49" charset="0"/>
            </a:endParaRP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2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4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85852" y="26965"/>
            <a:ext cx="7091386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cs typeface="Courier New" pitchFamily="49" charset="0"/>
              </a:rPr>
              <a:t>Alguns conceitos essenciais…</a:t>
            </a:r>
            <a:endParaRPr lang="pt-PT" dirty="0">
              <a:cs typeface="Courier New" pitchFamily="49" charset="0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179512" y="1066800"/>
            <a:ext cx="8640960" cy="5013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smtClean="0"/>
              <a:t>Tipo de dados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(ou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)– </a:t>
            </a:r>
            <a:r>
              <a:rPr lang="pt-PT" sz="2400" dirty="0" smtClean="0">
                <a:cs typeface="Courier New" pitchFamily="49" charset="0"/>
              </a:rPr>
              <a:t>Podem assumir os valores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smtClean="0">
                <a:cs typeface="Courier New" pitchFamily="49" charset="0"/>
              </a:rPr>
              <a:t>e </a:t>
            </a:r>
            <a:r>
              <a:rPr lang="pt-PT" sz="2400" b="1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smtClean="0">
                <a:cs typeface="Courier New" pitchFamily="49" charset="0"/>
              </a:rPr>
              <a:t>(verdadeiro e falso).</a:t>
            </a:r>
          </a:p>
          <a:p>
            <a:r>
              <a:rPr lang="pt-PT" sz="2400" dirty="0" smtClean="0">
                <a:cs typeface="Courier New" pitchFamily="49" charset="0"/>
              </a:rPr>
              <a:t>Operadores relacionais: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&lt;, &lt;=, &gt;, &gt;=, ==, !=</a:t>
            </a:r>
          </a:p>
          <a:p>
            <a:r>
              <a:rPr lang="pt-PT" sz="2400" dirty="0" smtClean="0">
                <a:cs typeface="Courier New" pitchFamily="49" charset="0"/>
              </a:rPr>
              <a:t>Operadores lógicos: 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!, ||, &amp;&amp;</a:t>
            </a:r>
          </a:p>
          <a:p>
            <a:r>
              <a:rPr lang="pt-PT" sz="2400" dirty="0" smtClean="0">
                <a:cs typeface="Courier New" pitchFamily="49" charset="0"/>
              </a:rPr>
              <a:t>Exemplos:</a:t>
            </a:r>
          </a:p>
          <a:p>
            <a:pPr lvl="1"/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cond1, cond2, cond3, cond4, cond5;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cond1 = 3 &gt; 0;         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cond1 fica com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cond2 = 5 != 5;        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cond2 fica com false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cond3 = cond1 || cond2 </a:t>
            </a:r>
            <a:r>
              <a:rPr lang="pt-PT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|| </a:t>
            </a:r>
            <a:r>
              <a:rPr lang="pt-PT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cond3 							// fica com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cond4 = cond1 &amp;&amp; cond2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pt-PT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PT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&amp;&amp; </a:t>
            </a:r>
            <a:r>
              <a:rPr lang="pt-PT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cond4 							// fica com false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cond5 = !cond4 </a:t>
            </a:r>
            <a:r>
              <a:rPr lang="pt-PT" sz="2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 !false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   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cond5 fica com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0380" y="89892"/>
            <a:ext cx="8735020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java.util.Scanner</a:t>
            </a:r>
            <a:r>
              <a:rPr lang="pt-PT" dirty="0" smtClean="0"/>
              <a:t>;</a:t>
            </a:r>
          </a:p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bool</a:t>
            </a:r>
            <a:endParaRPr lang="pt-PT" dirty="0" smtClean="0"/>
          </a:p>
          <a:p>
            <a:r>
              <a:rPr lang="pt-PT" dirty="0" smtClean="0"/>
              <a:t>{ 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 (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args</a:t>
            </a:r>
            <a:r>
              <a:rPr lang="pt-PT" dirty="0" smtClean="0"/>
              <a:t>[])</a:t>
            </a:r>
          </a:p>
          <a:p>
            <a:r>
              <a:rPr lang="pt-PT" dirty="0" smtClean="0"/>
              <a:t> {     Scanner </a:t>
            </a:r>
            <a:r>
              <a:rPr lang="pt-PT" dirty="0" err="1" smtClean="0"/>
              <a:t>sc</a:t>
            </a:r>
            <a:r>
              <a:rPr lang="pt-PT" dirty="0" smtClean="0"/>
              <a:t> = </a:t>
            </a:r>
            <a:r>
              <a:rPr lang="pt-PT" b="1" dirty="0" err="1" smtClean="0"/>
              <a:t>new</a:t>
            </a:r>
            <a:r>
              <a:rPr lang="pt-PT" dirty="0" smtClean="0"/>
              <a:t> Scanner(System.in);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int</a:t>
            </a:r>
            <a:r>
              <a:rPr lang="pt-PT" dirty="0" smtClean="0"/>
              <a:t> A,B,C,D;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boolean</a:t>
            </a:r>
            <a:r>
              <a:rPr lang="pt-PT" dirty="0" smtClean="0"/>
              <a:t> a, b;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Boolean</a:t>
            </a:r>
            <a:r>
              <a:rPr lang="pt-PT" dirty="0" smtClean="0"/>
              <a:t> c, y;</a:t>
            </a:r>
          </a:p>
          <a:p>
            <a:r>
              <a:rPr lang="pt-PT" dirty="0" smtClean="0"/>
              <a:t>       A = </a:t>
            </a:r>
            <a:r>
              <a:rPr lang="pt-PT" dirty="0" err="1" smtClean="0"/>
              <a:t>sc.nextInt</a:t>
            </a:r>
            <a:r>
              <a:rPr lang="pt-PT" dirty="0" smtClean="0"/>
              <a:t>(); B = </a:t>
            </a:r>
            <a:r>
              <a:rPr lang="pt-PT" dirty="0" err="1" smtClean="0"/>
              <a:t>sc.nextInt</a:t>
            </a:r>
            <a:r>
              <a:rPr lang="pt-PT" dirty="0" smtClean="0"/>
              <a:t>(); C = </a:t>
            </a:r>
            <a:r>
              <a:rPr lang="pt-PT" dirty="0" err="1" smtClean="0"/>
              <a:t>sc.nextInt</a:t>
            </a:r>
            <a:r>
              <a:rPr lang="pt-PT" dirty="0" smtClean="0"/>
              <a:t>(); D = </a:t>
            </a:r>
            <a:r>
              <a:rPr lang="pt-PT" dirty="0" err="1" smtClean="0"/>
              <a:t>sc.nextInt</a:t>
            </a:r>
            <a:r>
              <a:rPr lang="pt-PT" dirty="0" smtClean="0"/>
              <a:t>();</a:t>
            </a:r>
          </a:p>
          <a:p>
            <a:r>
              <a:rPr lang="pt-PT" dirty="0" smtClean="0"/>
              <a:t>       a = </a:t>
            </a:r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A==B</a:t>
            </a:r>
            <a:r>
              <a:rPr lang="pt-PT" dirty="0" smtClean="0"/>
              <a:t>;    // a é </a:t>
            </a:r>
            <a:r>
              <a:rPr lang="pt-PT" dirty="0" err="1" smtClean="0"/>
              <a:t>true</a:t>
            </a:r>
            <a:r>
              <a:rPr lang="pt-PT" dirty="0" smtClean="0"/>
              <a:t> se A for igual a B e a é false no caso opósito</a:t>
            </a:r>
          </a:p>
          <a:p>
            <a:r>
              <a:rPr lang="pt-PT" dirty="0" smtClean="0"/>
              <a:t>       b = </a:t>
            </a:r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B==C</a:t>
            </a:r>
            <a:r>
              <a:rPr lang="pt-PT" dirty="0" smtClean="0"/>
              <a:t>; </a:t>
            </a:r>
          </a:p>
          <a:p>
            <a:r>
              <a:rPr lang="pt-PT" dirty="0" smtClean="0"/>
              <a:t>       c = </a:t>
            </a:r>
            <a:r>
              <a:rPr lang="pt-PT" dirty="0" smtClean="0">
                <a:solidFill>
                  <a:schemeClr val="accent3">
                    <a:lumMod val="50000"/>
                  </a:schemeClr>
                </a:solidFill>
              </a:rPr>
              <a:t>C==D</a:t>
            </a:r>
            <a:r>
              <a:rPr lang="pt-PT" dirty="0" smtClean="0"/>
              <a:t>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if</a:t>
            </a:r>
            <a:r>
              <a:rPr lang="pt-PT" dirty="0" smtClean="0"/>
              <a:t> (a &amp;&amp; b &amp;&amp; c) </a:t>
            </a:r>
            <a:r>
              <a:rPr lang="pt-PT" dirty="0" err="1" smtClean="0"/>
              <a:t>System.out.println</a:t>
            </a:r>
            <a:r>
              <a:rPr lang="pt-PT" dirty="0" smtClean="0"/>
              <a:t>("A = B = C = D");</a:t>
            </a:r>
          </a:p>
          <a:p>
            <a:r>
              <a:rPr lang="pt-PT" dirty="0" smtClean="0"/>
              <a:t>  </a:t>
            </a:r>
          </a:p>
          <a:p>
            <a:r>
              <a:rPr lang="pt-PT" dirty="0"/>
              <a:t> </a:t>
            </a:r>
            <a:r>
              <a:rPr lang="pt-PT" dirty="0" smtClean="0"/>
              <a:t>      y = !a &amp;&amp; !b &amp;&amp; !c;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if</a:t>
            </a:r>
            <a:r>
              <a:rPr lang="pt-PT" dirty="0" smtClean="0"/>
              <a:t> (y) </a:t>
            </a:r>
            <a:r>
              <a:rPr lang="pt-PT" dirty="0" err="1" smtClean="0"/>
              <a:t>System.out.println</a:t>
            </a:r>
            <a:r>
              <a:rPr lang="pt-PT" dirty="0" smtClean="0"/>
              <a:t>("todas valores A, B, C, D são diferentes");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if</a:t>
            </a:r>
            <a:r>
              <a:rPr lang="pt-PT" dirty="0" smtClean="0"/>
              <a:t> (a || b || c) </a:t>
            </a:r>
          </a:p>
          <a:p>
            <a:r>
              <a:rPr lang="pt-PT" dirty="0"/>
              <a:t>	</a:t>
            </a:r>
            <a:r>
              <a:rPr lang="pt-PT" dirty="0" err="1" smtClean="0"/>
              <a:t>System.out.println</a:t>
            </a:r>
            <a:r>
              <a:rPr lang="pt-PT" dirty="0" smtClean="0"/>
              <a:t>("pelo menos dois valores  do conjunto {A, B, C, D} são iguais");</a:t>
            </a:r>
          </a:p>
          <a:p>
            <a:r>
              <a:rPr lang="pt-PT" dirty="0" smtClean="0"/>
              <a:t>  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System.out.printf</a:t>
            </a:r>
            <a:r>
              <a:rPr lang="pt-PT" dirty="0" smtClean="0"/>
              <a:t>("a </a:t>
            </a:r>
            <a:r>
              <a:rPr lang="pt-PT" dirty="0" err="1" smtClean="0"/>
              <a:t>and</a:t>
            </a:r>
            <a:r>
              <a:rPr lang="pt-PT" dirty="0" smtClean="0"/>
              <a:t> b </a:t>
            </a:r>
            <a:r>
              <a:rPr lang="pt-PT" dirty="0" err="1" smtClean="0"/>
              <a:t>and</a:t>
            </a:r>
            <a:r>
              <a:rPr lang="pt-PT" dirty="0" smtClean="0"/>
              <a:t> c = </a:t>
            </a:r>
            <a:r>
              <a:rPr lang="pt-PT" dirty="0" smtClean="0">
                <a:solidFill>
                  <a:srgbClr val="C00000"/>
                </a:solidFill>
              </a:rPr>
              <a:t>%b</a:t>
            </a:r>
            <a:r>
              <a:rPr lang="pt-PT" dirty="0" smtClean="0"/>
              <a:t>\</a:t>
            </a:r>
            <a:r>
              <a:rPr lang="pt-PT" dirty="0" err="1" smtClean="0"/>
              <a:t>n",a</a:t>
            </a:r>
            <a:r>
              <a:rPr lang="pt-PT" dirty="0" smtClean="0"/>
              <a:t> &amp;&amp; b &amp;&amp; c);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System.out.printf</a:t>
            </a:r>
            <a:r>
              <a:rPr lang="pt-PT" dirty="0" smtClean="0"/>
              <a:t>("</a:t>
            </a:r>
            <a:r>
              <a:rPr lang="pt-PT" dirty="0" err="1" smtClean="0"/>
              <a:t>not</a:t>
            </a:r>
            <a:r>
              <a:rPr lang="pt-PT" dirty="0" smtClean="0"/>
              <a:t>(</a:t>
            </a:r>
            <a:r>
              <a:rPr lang="pt-PT" dirty="0" err="1" smtClean="0"/>
              <a:t>not</a:t>
            </a:r>
            <a:r>
              <a:rPr lang="pt-PT" dirty="0" smtClean="0"/>
              <a:t> a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b </a:t>
            </a:r>
            <a:r>
              <a:rPr lang="pt-PT" dirty="0" err="1" smtClean="0"/>
              <a:t>or</a:t>
            </a:r>
            <a:r>
              <a:rPr lang="pt-PT" dirty="0" smtClean="0"/>
              <a:t> </a:t>
            </a:r>
            <a:r>
              <a:rPr lang="pt-PT" dirty="0" err="1" smtClean="0"/>
              <a:t>not</a:t>
            </a:r>
            <a:r>
              <a:rPr lang="pt-PT" dirty="0" smtClean="0"/>
              <a:t> c) = %b\n",!(!a || !b || !c));  </a:t>
            </a:r>
          </a:p>
          <a:p>
            <a:r>
              <a:rPr lang="pt-PT" dirty="0" smtClean="0"/>
              <a:t> }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781800" y="2819400"/>
            <a:ext cx="19050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Exemplo</a:t>
            </a:r>
          </a:p>
          <a:p>
            <a:r>
              <a:rPr lang="pt-PT" sz="2800" b="1" i="1" dirty="0" smtClean="0"/>
              <a:t>(código completo):</a:t>
            </a:r>
          </a:p>
        </p:txBody>
      </p:sp>
      <p:sp>
        <p:nvSpPr>
          <p:cNvPr id="9" name="Freeform 8"/>
          <p:cNvSpPr/>
          <p:nvPr/>
        </p:nvSpPr>
        <p:spPr>
          <a:xfrm>
            <a:off x="3814119" y="5096895"/>
            <a:ext cx="3537075" cy="998821"/>
          </a:xfrm>
          <a:custGeom>
            <a:avLst/>
            <a:gdLst>
              <a:gd name="connsiteX0" fmla="*/ 3418703 w 3537075"/>
              <a:gd name="connsiteY0" fmla="*/ 974391 h 998821"/>
              <a:gd name="connsiteX1" fmla="*/ 3443416 w 3537075"/>
              <a:gd name="connsiteY1" fmla="*/ 900251 h 998821"/>
              <a:gd name="connsiteX2" fmla="*/ 3286897 w 3537075"/>
              <a:gd name="connsiteY2" fmla="*/ 183559 h 998821"/>
              <a:gd name="connsiteX3" fmla="*/ 650789 w 3537075"/>
              <a:gd name="connsiteY3" fmla="*/ 2327 h 998821"/>
              <a:gd name="connsiteX4" fmla="*/ 0 w 3537075"/>
              <a:gd name="connsiteY4" fmla="*/ 265937 h 99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7075" h="998821">
                <a:moveTo>
                  <a:pt x="3418703" y="974391"/>
                </a:moveTo>
                <a:cubicBezTo>
                  <a:pt x="3442043" y="1003223"/>
                  <a:pt x="3465384" y="1032056"/>
                  <a:pt x="3443416" y="900251"/>
                </a:cubicBezTo>
                <a:cubicBezTo>
                  <a:pt x="3421448" y="768446"/>
                  <a:pt x="3752335" y="333213"/>
                  <a:pt x="3286897" y="183559"/>
                </a:cubicBezTo>
                <a:cubicBezTo>
                  <a:pt x="2821459" y="33905"/>
                  <a:pt x="1198605" y="-11403"/>
                  <a:pt x="650789" y="2327"/>
                </a:cubicBezTo>
                <a:cubicBezTo>
                  <a:pt x="102973" y="16057"/>
                  <a:pt x="51486" y="140997"/>
                  <a:pt x="0" y="265937"/>
                </a:cubicBezTo>
              </a:path>
            </a:pathLst>
          </a:custGeom>
          <a:noFill/>
          <a:ln w="63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0002" y="6127297"/>
            <a:ext cx="291753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Para imprimir valor booleano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59" y="-10297"/>
            <a:ext cx="4874741" cy="2156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27522" y="228600"/>
            <a:ext cx="2787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Os resultados</a:t>
            </a:r>
            <a:endParaRPr lang="pt-PT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6896" y="152400"/>
            <a:ext cx="7786299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java.util.Scanner</a:t>
            </a:r>
            <a:r>
              <a:rPr lang="pt-PT" dirty="0" smtClean="0"/>
              <a:t>;</a:t>
            </a:r>
          </a:p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class</a:t>
            </a:r>
            <a:r>
              <a:rPr lang="pt-PT" dirty="0" smtClean="0"/>
              <a:t> </a:t>
            </a:r>
            <a:r>
              <a:rPr lang="pt-PT" dirty="0" err="1" smtClean="0"/>
              <a:t>bool</a:t>
            </a:r>
            <a:endParaRPr lang="pt-PT" dirty="0" smtClean="0"/>
          </a:p>
          <a:p>
            <a:r>
              <a:rPr lang="pt-PT" dirty="0" smtClean="0"/>
              <a:t>{ 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 (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args</a:t>
            </a:r>
            <a:r>
              <a:rPr lang="pt-PT" dirty="0" smtClean="0"/>
              <a:t>[])</a:t>
            </a:r>
          </a:p>
          <a:p>
            <a:r>
              <a:rPr lang="pt-PT" dirty="0" smtClean="0"/>
              <a:t> {     Scanner </a:t>
            </a:r>
            <a:r>
              <a:rPr lang="pt-PT" dirty="0" err="1" smtClean="0"/>
              <a:t>sc</a:t>
            </a:r>
            <a:r>
              <a:rPr lang="pt-PT" dirty="0" smtClean="0"/>
              <a:t> = </a:t>
            </a:r>
            <a:r>
              <a:rPr lang="pt-PT" b="1" dirty="0" err="1" smtClean="0"/>
              <a:t>new</a:t>
            </a:r>
            <a:r>
              <a:rPr lang="pt-PT" dirty="0" smtClean="0"/>
              <a:t> Scanner(System.in);</a:t>
            </a:r>
          </a:p>
          <a:p>
            <a:r>
              <a:rPr lang="pt-PT" dirty="0" smtClean="0"/>
              <a:t>       </a:t>
            </a:r>
            <a:r>
              <a:rPr lang="pt-PT" b="1" dirty="0" err="1" smtClean="0"/>
              <a:t>int</a:t>
            </a:r>
            <a:r>
              <a:rPr lang="pt-PT" dirty="0" smtClean="0"/>
              <a:t> A,B,C,D;</a:t>
            </a:r>
          </a:p>
          <a:p>
            <a:r>
              <a:rPr lang="pt-PT" dirty="0" smtClean="0"/>
              <a:t>       A = </a:t>
            </a:r>
            <a:r>
              <a:rPr lang="pt-PT" dirty="0" err="1" smtClean="0"/>
              <a:t>sc.nextInt</a:t>
            </a:r>
            <a:r>
              <a:rPr lang="pt-PT" dirty="0" smtClean="0"/>
              <a:t>(); </a:t>
            </a:r>
          </a:p>
          <a:p>
            <a:r>
              <a:rPr lang="pt-PT" dirty="0"/>
              <a:t> </a:t>
            </a:r>
            <a:r>
              <a:rPr lang="pt-PT" dirty="0" smtClean="0"/>
              <a:t>      B = </a:t>
            </a:r>
            <a:r>
              <a:rPr lang="pt-PT" dirty="0" err="1" smtClean="0"/>
              <a:t>sc.nextInt</a:t>
            </a:r>
            <a:r>
              <a:rPr lang="pt-PT" dirty="0" smtClean="0"/>
              <a:t>(); </a:t>
            </a:r>
          </a:p>
          <a:p>
            <a:r>
              <a:rPr lang="pt-PT" dirty="0"/>
              <a:t> </a:t>
            </a:r>
            <a:r>
              <a:rPr lang="pt-PT" dirty="0" smtClean="0"/>
              <a:t>      C = </a:t>
            </a:r>
            <a:r>
              <a:rPr lang="pt-PT" dirty="0" err="1" smtClean="0"/>
              <a:t>sc.nextInt</a:t>
            </a:r>
            <a:r>
              <a:rPr lang="pt-PT" dirty="0" smtClean="0"/>
              <a:t>(); </a:t>
            </a:r>
          </a:p>
          <a:p>
            <a:r>
              <a:rPr lang="pt-PT" dirty="0"/>
              <a:t> </a:t>
            </a:r>
            <a:r>
              <a:rPr lang="pt-PT" dirty="0" smtClean="0"/>
              <a:t>      D = </a:t>
            </a:r>
            <a:r>
              <a:rPr lang="pt-PT" dirty="0" err="1" smtClean="0"/>
              <a:t>sc.nextInt</a:t>
            </a:r>
            <a:r>
              <a:rPr lang="pt-PT" dirty="0" smtClean="0"/>
              <a:t>();</a:t>
            </a:r>
          </a:p>
          <a:p>
            <a:endParaRPr lang="pt-PT" dirty="0" smtClean="0"/>
          </a:p>
          <a:p>
            <a:r>
              <a:rPr lang="pt-PT" dirty="0" smtClean="0"/>
              <a:t> 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((A==B)!=(C==D))              </a:t>
            </a:r>
            <a:r>
              <a:rPr lang="en-US" dirty="0" smtClean="0"/>
              <a:t>             </a:t>
            </a:r>
            <a:r>
              <a:rPr lang="en-US" dirty="0" err="1">
                <a:solidFill>
                  <a:srgbClr val="0070C0"/>
                </a:solidFill>
              </a:rPr>
              <a:t>System.out.println</a:t>
            </a:r>
            <a:r>
              <a:rPr lang="en-US" dirty="0">
                <a:solidFill>
                  <a:srgbClr val="0070C0"/>
                </a:solidFill>
              </a:rPr>
              <a:t>("A = B </a:t>
            </a:r>
            <a:r>
              <a:rPr lang="en-US" dirty="0" err="1">
                <a:solidFill>
                  <a:srgbClr val="0070C0"/>
                </a:solidFill>
              </a:rPr>
              <a:t>ou</a:t>
            </a:r>
            <a:r>
              <a:rPr lang="en-US" dirty="0">
                <a:solidFill>
                  <a:srgbClr val="0070C0"/>
                </a:solidFill>
              </a:rPr>
              <a:t> C = D" +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" mas </a:t>
            </a:r>
            <a:r>
              <a:rPr lang="en-US" dirty="0" err="1">
                <a:solidFill>
                  <a:srgbClr val="0070C0"/>
                </a:solidFill>
              </a:rPr>
              <a:t>não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A=B e C=D </a:t>
            </a:r>
            <a:r>
              <a:rPr lang="en-US" dirty="0">
                <a:solidFill>
                  <a:srgbClr val="0070C0"/>
                </a:solidFill>
              </a:rPr>
              <a:t>" );</a:t>
            </a:r>
          </a:p>
          <a:p>
            <a:endParaRPr lang="en-US" dirty="0" smtClean="0"/>
          </a:p>
          <a:p>
            <a:r>
              <a:rPr lang="pt-PT" dirty="0" smtClean="0"/>
              <a:t>       </a:t>
            </a:r>
            <a:r>
              <a:rPr lang="en-US" b="1" dirty="0" smtClean="0"/>
              <a:t>if</a:t>
            </a:r>
            <a:r>
              <a:rPr lang="en-US" dirty="0" smtClean="0"/>
              <a:t> ((A&gt;=B) &amp;&amp; (B&gt;=C) </a:t>
            </a:r>
            <a:r>
              <a:rPr lang="en-US" dirty="0"/>
              <a:t>&amp;&amp; </a:t>
            </a:r>
            <a:r>
              <a:rPr lang="en-US" dirty="0" smtClean="0"/>
              <a:t>(C&gt;=D))   </a:t>
            </a:r>
            <a:r>
              <a:rPr lang="en-US" dirty="0" err="1" smtClean="0"/>
              <a:t>System.out.println</a:t>
            </a:r>
            <a:r>
              <a:rPr lang="en-US" dirty="0"/>
              <a:t>("A </a:t>
            </a:r>
            <a:r>
              <a:rPr lang="en-US" dirty="0" smtClean="0"/>
              <a:t>&gt;= </a:t>
            </a:r>
            <a:r>
              <a:rPr lang="en-US" dirty="0"/>
              <a:t>B &gt;=</a:t>
            </a:r>
            <a:r>
              <a:rPr lang="en-US" dirty="0" smtClean="0"/>
              <a:t> </a:t>
            </a:r>
            <a:r>
              <a:rPr lang="en-US" dirty="0"/>
              <a:t>C &gt;=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");</a:t>
            </a:r>
          </a:p>
          <a:p>
            <a:endParaRPr lang="en-US" dirty="0" smtClean="0"/>
          </a:p>
          <a:p>
            <a:r>
              <a:rPr lang="pt-PT" dirty="0"/>
              <a:t> </a:t>
            </a:r>
            <a:r>
              <a:rPr lang="pt-PT" dirty="0" smtClean="0"/>
              <a:t>      </a:t>
            </a:r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/>
              <a:t>((</a:t>
            </a:r>
            <a:r>
              <a:rPr lang="en-US" dirty="0" smtClean="0"/>
              <a:t>A!=B</a:t>
            </a:r>
            <a:r>
              <a:rPr lang="en-US" dirty="0"/>
              <a:t>) &amp;&amp; 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!=</a:t>
            </a:r>
            <a:r>
              <a:rPr lang="en-US" dirty="0"/>
              <a:t>C) &amp;&amp; </a:t>
            </a:r>
            <a:r>
              <a:rPr lang="en-US" dirty="0" smtClean="0"/>
              <a:t>(A!=</a:t>
            </a:r>
            <a:r>
              <a:rPr lang="en-US" dirty="0"/>
              <a:t>D</a:t>
            </a:r>
            <a:r>
              <a:rPr lang="en-US" dirty="0" smtClean="0"/>
              <a:t>)</a:t>
            </a:r>
            <a:r>
              <a:rPr lang="en-US" dirty="0"/>
              <a:t> &amp;&amp; </a:t>
            </a:r>
            <a:r>
              <a:rPr lang="en-US" dirty="0" smtClean="0"/>
              <a:t>(B!=C)</a:t>
            </a:r>
            <a:r>
              <a:rPr lang="en-US" dirty="0"/>
              <a:t> &amp;&amp; </a:t>
            </a:r>
            <a:r>
              <a:rPr lang="en-US" dirty="0" smtClean="0"/>
              <a:t>(B!=</a:t>
            </a:r>
            <a:r>
              <a:rPr lang="en-US" dirty="0"/>
              <a:t>D</a:t>
            </a:r>
            <a:r>
              <a:rPr lang="en-US" dirty="0" smtClean="0"/>
              <a:t>)</a:t>
            </a:r>
            <a:r>
              <a:rPr lang="en-US" dirty="0"/>
              <a:t> &amp;&amp; </a:t>
            </a:r>
            <a:r>
              <a:rPr lang="en-US" dirty="0" smtClean="0"/>
              <a:t>(C!=</a:t>
            </a:r>
            <a:r>
              <a:rPr lang="en-US" dirty="0"/>
              <a:t>D)</a:t>
            </a:r>
            <a:r>
              <a:rPr lang="en-US" dirty="0" smtClean="0"/>
              <a:t>)   </a:t>
            </a:r>
          </a:p>
          <a:p>
            <a:r>
              <a:rPr lang="en-US" dirty="0"/>
              <a:t>	</a:t>
            </a:r>
            <a:r>
              <a:rPr lang="en-US" dirty="0" smtClean="0"/>
              <a:t>                                                   </a:t>
            </a:r>
            <a:r>
              <a:rPr lang="en-US" dirty="0" err="1" smtClean="0">
                <a:solidFill>
                  <a:srgbClr val="0070C0"/>
                </a:solidFill>
              </a:rPr>
              <a:t>System.out.println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pt-PT" dirty="0">
                <a:solidFill>
                  <a:srgbClr val="0070C0"/>
                </a:solidFill>
              </a:rPr>
              <a:t>"todas valores A, B</a:t>
            </a:r>
            <a:r>
              <a:rPr lang="pt-PT" dirty="0" smtClean="0">
                <a:solidFill>
                  <a:srgbClr val="0070C0"/>
                </a:solidFill>
              </a:rPr>
              <a:t>, “ + </a:t>
            </a:r>
          </a:p>
          <a:p>
            <a:r>
              <a:rPr lang="pt-PT" dirty="0">
                <a:solidFill>
                  <a:srgbClr val="0070C0"/>
                </a:solidFill>
              </a:rPr>
              <a:t> </a:t>
            </a:r>
            <a:r>
              <a:rPr lang="pt-PT" dirty="0" smtClean="0">
                <a:solidFill>
                  <a:srgbClr val="0070C0"/>
                </a:solidFill>
              </a:rPr>
              <a:t>                                                                                       "C</a:t>
            </a:r>
            <a:r>
              <a:rPr lang="pt-PT" dirty="0">
                <a:solidFill>
                  <a:srgbClr val="0070C0"/>
                </a:solidFill>
              </a:rPr>
              <a:t>, D são diferentes"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pt-PT" dirty="0" smtClean="0">
              <a:solidFill>
                <a:srgbClr val="0070C0"/>
              </a:solidFill>
            </a:endParaRPr>
          </a:p>
          <a:p>
            <a:r>
              <a:rPr lang="pt-PT" dirty="0" smtClean="0"/>
              <a:t>         </a:t>
            </a:r>
          </a:p>
          <a:p>
            <a:r>
              <a:rPr lang="pt-PT" dirty="0" smtClean="0"/>
              <a:t> }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152400"/>
            <a:ext cx="4343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Exemplo (código completo):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762000"/>
            <a:ext cx="4049486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04868" y="1143000"/>
            <a:ext cx="27878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36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Os resultados</a:t>
            </a:r>
            <a:endParaRPr lang="pt-PT" sz="36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4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18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14400" y="214290"/>
            <a:ext cx="7091386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/>
              <a:t>Estruturas de controlo - decisão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23528" y="914400"/>
            <a:ext cx="8496944" cy="50139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Uma das particularidades de um computador é a capacidade de repetir tarefas ou executar tarefas consoante determinadas condições.</a:t>
            </a:r>
          </a:p>
          <a:p>
            <a:pPr algn="just"/>
            <a:r>
              <a:rPr lang="pt-PT" sz="2400" dirty="0" smtClean="0"/>
              <a:t>Para implementar programas mais complexos, temos a necessidade de executar instruções de forma condicional.</a:t>
            </a:r>
          </a:p>
          <a:p>
            <a:pPr algn="just"/>
            <a:r>
              <a:rPr lang="pt-PT" sz="2400" dirty="0" smtClean="0"/>
              <a:t>Determinadas instruções só podem/devem ser executadas depois da avaliação de determinadas condições.</a:t>
            </a:r>
          </a:p>
          <a:p>
            <a:pPr algn="just"/>
            <a:r>
              <a:rPr lang="pt-PT" sz="2400" dirty="0" smtClean="0"/>
              <a:t>As instruções que permitem condicionar a execução de outras designam-se por </a:t>
            </a:r>
            <a:r>
              <a:rPr lang="pt-PT" sz="2400" b="1" dirty="0" smtClean="0"/>
              <a:t>estruturas de controlo</a:t>
            </a:r>
            <a:r>
              <a:rPr lang="pt-PT" sz="2400" dirty="0" smtClean="0"/>
              <a:t>. Nestes slides vamos apresentar as </a:t>
            </a:r>
            <a:r>
              <a:rPr lang="pt-PT" sz="2400" b="1" dirty="0" smtClean="0"/>
              <a:t>estruturas de decisão</a:t>
            </a:r>
            <a:r>
              <a:rPr lang="pt-PT" sz="2400" dirty="0" smtClean="0"/>
              <a:t>.</a:t>
            </a:r>
          </a:p>
          <a:p>
            <a:pPr algn="just"/>
            <a:r>
              <a:rPr lang="pt-PT" sz="2400" dirty="0" smtClean="0"/>
              <a:t>Temos em JAVA dois tipos de instruções de decisão: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dirty="0" smtClean="0">
                <a:cs typeface="Courier New" pitchFamily="49" charset="0"/>
              </a:rPr>
              <a:t>e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400" b="1" dirty="0" err="1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pt-PT" sz="2400" dirty="0" smtClean="0"/>
          </a:p>
          <a:p>
            <a:endParaRPr lang="pt-PT" sz="2400" dirty="0" smtClean="0"/>
          </a:p>
          <a:p>
            <a:endParaRPr lang="pt-PT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3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7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19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0"/>
            <a:ext cx="7091386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 smtClean="0">
                <a:latin typeface="+mn-lt"/>
                <a:cs typeface="Courier New" pitchFamily="49" charset="0"/>
              </a:rPr>
              <a:t>Instrução de decisão </a:t>
            </a:r>
            <a:r>
              <a:rPr lang="pt-PT" dirty="0" err="1" smtClean="0">
                <a:latin typeface="Courier New" pitchFamily="49" charset="0"/>
                <a:cs typeface="Courier New" pitchFamily="49" charset="0"/>
              </a:rPr>
              <a:t>if</a:t>
            </a:r>
            <a:endParaRPr lang="pt-PT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910454"/>
            <a:ext cx="8224838" cy="51617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(expressão) instrução;</a:t>
            </a:r>
            <a:endParaRPr lang="pt-PT" sz="2800" dirty="0" smtClean="0"/>
          </a:p>
          <a:p>
            <a:r>
              <a:rPr lang="pt-PT" sz="2400" dirty="0" smtClean="0"/>
              <a:t>a expressão é avaliada;</a:t>
            </a:r>
          </a:p>
          <a:p>
            <a:r>
              <a:rPr lang="pt-PT" sz="2400" dirty="0" smtClean="0"/>
              <a:t>tem que ser uma expressão cujo resultado seja do tipo booleano;</a:t>
            </a:r>
          </a:p>
          <a:p>
            <a:r>
              <a:rPr lang="pt-PT" sz="2400" dirty="0" smtClean="0"/>
              <a:t>se verdadeira, é executada a instrução;</a:t>
            </a:r>
          </a:p>
          <a:p>
            <a:r>
              <a:rPr lang="pt-PT" sz="2400" dirty="0" smtClean="0"/>
              <a:t>se falsa, o programa continua na linha seguinte;</a:t>
            </a:r>
          </a:p>
          <a:p>
            <a:r>
              <a:rPr lang="pt-PT" sz="2400" dirty="0" smtClean="0">
                <a:cs typeface="Courier New" pitchFamily="49" charset="0"/>
              </a:rPr>
              <a:t>exemplo:</a:t>
            </a:r>
            <a:endParaRPr lang="pt-PT" sz="2000" dirty="0" smtClean="0">
              <a:cs typeface="Courier New" pitchFamily="49" charset="0"/>
            </a:endParaRPr>
          </a:p>
          <a:p>
            <a:pPr lvl="1"/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("Um valor inteiro:");</a:t>
            </a:r>
          </a:p>
          <a:p>
            <a:pPr lvl="1"/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sc.nextInt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 x &lt; 0) x = -x;</a:t>
            </a:r>
            <a:endParaRPr lang="pt-PT" sz="2000" dirty="0" smtClean="0"/>
          </a:p>
          <a:p>
            <a:pPr lvl="1"/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("O valor absoluto é " + x);</a:t>
            </a:r>
            <a:endParaRPr lang="pt-PT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5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971800"/>
            <a:ext cx="7126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Revisão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da aula anterior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42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Arrow Connector 102"/>
          <p:cNvCxnSpPr/>
          <p:nvPr/>
        </p:nvCxnSpPr>
        <p:spPr>
          <a:xfrm>
            <a:off x="5512813" y="4454610"/>
            <a:ext cx="0" cy="259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988"/>
            <a:ext cx="4038600" cy="5854320"/>
          </a:xfrm>
          <a:prstGeom prst="rect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owchart: Decision 13"/>
          <p:cNvSpPr/>
          <p:nvPr/>
        </p:nvSpPr>
        <p:spPr>
          <a:xfrm>
            <a:off x="6166509" y="2813304"/>
            <a:ext cx="838200" cy="38100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69860" y="280720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a==b</a:t>
            </a:r>
            <a:endParaRPr lang="en-US" dirty="0"/>
          </a:p>
        </p:txBody>
      </p:sp>
      <p:cxnSp>
        <p:nvCxnSpPr>
          <p:cNvPr id="16" name="Elbow Connector 15"/>
          <p:cNvCxnSpPr>
            <a:stCxn id="14" idx="1"/>
          </p:cNvCxnSpPr>
          <p:nvPr/>
        </p:nvCxnSpPr>
        <p:spPr>
          <a:xfrm rot="10800000" flipV="1">
            <a:off x="5861709" y="3003804"/>
            <a:ext cx="304800" cy="419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21" idx="0"/>
          </p:cNvCxnSpPr>
          <p:nvPr/>
        </p:nvCxnSpPr>
        <p:spPr>
          <a:xfrm rot="16200000" flipH="1">
            <a:off x="6861808" y="3139389"/>
            <a:ext cx="1104900" cy="833729"/>
          </a:xfrm>
          <a:prstGeom prst="bentConnector3">
            <a:avLst>
              <a:gd name="adj1" fmla="val 47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50253" y="267257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34200" y="269321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7412023" y="4108704"/>
            <a:ext cx="838200" cy="381000"/>
            <a:chOff x="990600" y="3810000"/>
            <a:chExt cx="838200" cy="381000"/>
          </a:xfrm>
        </p:grpSpPr>
        <p:sp>
          <p:nvSpPr>
            <p:cNvPr id="21" name="Flowchart: Decision 20"/>
            <p:cNvSpPr/>
            <p:nvPr/>
          </p:nvSpPr>
          <p:spPr>
            <a:xfrm>
              <a:off x="990600" y="3810000"/>
              <a:ext cx="838200" cy="3810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32120" y="3811219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b==c</a:t>
              </a:r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004404" y="39752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93713" y="4718304"/>
            <a:ext cx="838200" cy="387096"/>
            <a:chOff x="990600" y="3803904"/>
            <a:chExt cx="838200" cy="387096"/>
          </a:xfrm>
        </p:grpSpPr>
        <p:sp>
          <p:nvSpPr>
            <p:cNvPr id="26" name="Flowchart: Decision 25"/>
            <p:cNvSpPr/>
            <p:nvPr/>
          </p:nvSpPr>
          <p:spPr>
            <a:xfrm>
              <a:off x="990600" y="3810000"/>
              <a:ext cx="838200" cy="38100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3951" y="380390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 &lt; d</a:t>
              </a:r>
              <a:endParaRPr lang="en-US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588453" y="2514600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26" idx="1"/>
          </p:cNvCxnSpPr>
          <p:nvPr/>
        </p:nvCxnSpPr>
        <p:spPr>
          <a:xfrm rot="10800000" flipV="1">
            <a:off x="4794909" y="4914900"/>
            <a:ext cx="298805" cy="4191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23486" y="45702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505200" y="5334001"/>
            <a:ext cx="264529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System.out.println</a:t>
            </a:r>
            <a:r>
              <a:rPr lang="pt-PT" dirty="0"/>
              <a:t>("c&lt;d")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3" idx="2"/>
          </p:cNvCxnSpPr>
          <p:nvPr/>
        </p:nvCxnSpPr>
        <p:spPr>
          <a:xfrm>
            <a:off x="4827845" y="571500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26" idx="3"/>
          </p:cNvCxnSpPr>
          <p:nvPr/>
        </p:nvCxnSpPr>
        <p:spPr>
          <a:xfrm>
            <a:off x="5931913" y="4914900"/>
            <a:ext cx="718110" cy="110695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67835" y="44908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910819" y="46049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Não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4898510" y="457200"/>
            <a:ext cx="4199695" cy="1828800"/>
            <a:chOff x="4898510" y="457200"/>
            <a:chExt cx="4199695" cy="1828800"/>
          </a:xfrm>
        </p:grpSpPr>
        <p:grpSp>
          <p:nvGrpSpPr>
            <p:cNvPr id="7" name="Group 6"/>
            <p:cNvGrpSpPr/>
            <p:nvPr/>
          </p:nvGrpSpPr>
          <p:grpSpPr>
            <a:xfrm>
              <a:off x="6533963" y="755904"/>
              <a:ext cx="838200" cy="387096"/>
              <a:chOff x="990600" y="3803904"/>
              <a:chExt cx="838200" cy="387096"/>
            </a:xfrm>
          </p:grpSpPr>
          <p:sp>
            <p:nvSpPr>
              <p:cNvPr id="8" name="Flowchart: Decision 7"/>
              <p:cNvSpPr/>
              <p:nvPr/>
            </p:nvSpPr>
            <p:spPr>
              <a:xfrm>
                <a:off x="990600" y="3810000"/>
                <a:ext cx="838200" cy="381000"/>
              </a:xfrm>
              <a:prstGeom prst="flowChartDecis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93951" y="3803904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 &lt; b</a:t>
                </a:r>
                <a:endParaRPr lang="en-US" dirty="0"/>
              </a:p>
            </p:txBody>
          </p:sp>
        </p:grpSp>
        <p:cxnSp>
          <p:nvCxnSpPr>
            <p:cNvPr id="10" name="Elbow Connector 9"/>
            <p:cNvCxnSpPr>
              <a:stCxn id="8" idx="1"/>
            </p:cNvCxnSpPr>
            <p:nvPr/>
          </p:nvCxnSpPr>
          <p:spPr>
            <a:xfrm rot="10800000" flipV="1">
              <a:off x="6229163" y="952500"/>
              <a:ext cx="304800" cy="419100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17707" y="62126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Sim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01654" y="64191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Não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9" idx="0"/>
            </p:cNvCxnSpPr>
            <p:nvPr/>
          </p:nvCxnSpPr>
          <p:spPr>
            <a:xfrm>
              <a:off x="6967693" y="457200"/>
              <a:ext cx="0" cy="2987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4898510" y="1371600"/>
              <a:ext cx="2645290" cy="380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 smtClean="0"/>
                <a:t>System.out.println</a:t>
              </a:r>
              <a:r>
                <a:rPr lang="pt-PT" dirty="0" smtClean="0"/>
                <a:t>(“a&lt;b")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1905001"/>
              <a:ext cx="2773605" cy="3809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err="1" smtClean="0"/>
                <a:t>System.out.println</a:t>
              </a:r>
              <a:r>
                <a:rPr lang="pt-PT" dirty="0" smtClean="0"/>
                <a:t>(“a&gt;=b")</a:t>
              </a:r>
              <a:endParaRPr lang="en-US" dirty="0"/>
            </a:p>
          </p:txBody>
        </p:sp>
        <p:cxnSp>
          <p:nvCxnSpPr>
            <p:cNvPr id="81" name="Elbow Connector 80"/>
            <p:cNvCxnSpPr>
              <a:endCxn id="75" idx="0"/>
            </p:cNvCxnSpPr>
            <p:nvPr/>
          </p:nvCxnSpPr>
          <p:spPr>
            <a:xfrm rot="16200000" flipH="1">
              <a:off x="7058335" y="1251932"/>
              <a:ext cx="952501" cy="353635"/>
            </a:xfrm>
            <a:prstGeom prst="bentConnector3">
              <a:avLst>
                <a:gd name="adj1" fmla="val -2757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/>
          <p:cNvCxnSpPr/>
          <p:nvPr/>
        </p:nvCxnSpPr>
        <p:spPr>
          <a:xfrm flipH="1">
            <a:off x="4114800" y="1828800"/>
            <a:ext cx="78371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3810000" y="2324100"/>
            <a:ext cx="2453864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560757" y="3429000"/>
            <a:ext cx="2699951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System.out.println(“a==</a:t>
            </a:r>
            <a:r>
              <a:rPr lang="pt-PT" dirty="0"/>
              <a:t>b</a:t>
            </a:r>
            <a:r>
              <a:rPr lang="pt-PT" dirty="0" smtClean="0"/>
              <a:t>")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3962400" y="3524249"/>
            <a:ext cx="54425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114800" y="4114800"/>
            <a:ext cx="2743200" cy="380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 smtClean="0"/>
              <a:t>System.out.println</a:t>
            </a:r>
            <a:r>
              <a:rPr lang="pt-PT" dirty="0" smtClean="0"/>
              <a:t>(“b==c")</a:t>
            </a:r>
            <a:endParaRPr lang="en-US" dirty="0"/>
          </a:p>
        </p:txBody>
      </p:sp>
      <p:cxnSp>
        <p:nvCxnSpPr>
          <p:cNvPr id="96" name="Straight Arrow Connector 95"/>
          <p:cNvCxnSpPr>
            <a:endCxn id="94" idx="3"/>
          </p:cNvCxnSpPr>
          <p:nvPr/>
        </p:nvCxnSpPr>
        <p:spPr>
          <a:xfrm flipH="1">
            <a:off x="6858000" y="4305299"/>
            <a:ext cx="556258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21" idx="2"/>
          </p:cNvCxnSpPr>
          <p:nvPr/>
        </p:nvCxnSpPr>
        <p:spPr>
          <a:xfrm rot="5400000">
            <a:off x="5563407" y="3754142"/>
            <a:ext cx="1532155" cy="300327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reeform 105"/>
          <p:cNvSpPr/>
          <p:nvPr/>
        </p:nvSpPr>
        <p:spPr>
          <a:xfrm>
            <a:off x="2183027" y="3924284"/>
            <a:ext cx="5387546" cy="211111"/>
          </a:xfrm>
          <a:custGeom>
            <a:avLst/>
            <a:gdLst>
              <a:gd name="connsiteX0" fmla="*/ 5387546 w 5387546"/>
              <a:gd name="connsiteY0" fmla="*/ 211111 h 211111"/>
              <a:gd name="connsiteX1" fmla="*/ 4572000 w 5387546"/>
              <a:gd name="connsiteY1" fmla="*/ 5165 h 211111"/>
              <a:gd name="connsiteX2" fmla="*/ 2199503 w 5387546"/>
              <a:gd name="connsiteY2" fmla="*/ 62830 h 211111"/>
              <a:gd name="connsiteX3" fmla="*/ 0 w 5387546"/>
              <a:gd name="connsiteY3" fmla="*/ 71067 h 21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7546" h="211111">
                <a:moveTo>
                  <a:pt x="5387546" y="211111"/>
                </a:moveTo>
                <a:cubicBezTo>
                  <a:pt x="5245443" y="120494"/>
                  <a:pt x="5103340" y="29878"/>
                  <a:pt x="4572000" y="5165"/>
                </a:cubicBezTo>
                <a:cubicBezTo>
                  <a:pt x="4040659" y="-19549"/>
                  <a:pt x="2961503" y="51846"/>
                  <a:pt x="2199503" y="62830"/>
                </a:cubicBezTo>
                <a:cubicBezTo>
                  <a:pt x="1437503" y="73814"/>
                  <a:pt x="718751" y="72440"/>
                  <a:pt x="0" y="710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3505200" y="4344619"/>
            <a:ext cx="457200" cy="1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3767058" y="4603486"/>
            <a:ext cx="1538110" cy="528779"/>
          </a:xfrm>
          <a:custGeom>
            <a:avLst/>
            <a:gdLst>
              <a:gd name="connsiteX0" fmla="*/ 1538110 w 1538110"/>
              <a:gd name="connsiteY0" fmla="*/ 157984 h 528779"/>
              <a:gd name="connsiteX1" fmla="*/ 1002650 w 1538110"/>
              <a:gd name="connsiteY1" fmla="*/ 1465 h 528779"/>
              <a:gd name="connsiteX2" fmla="*/ 566045 w 1538110"/>
              <a:gd name="connsiteY2" fmla="*/ 240363 h 528779"/>
              <a:gd name="connsiteX3" fmla="*/ 80012 w 1538110"/>
              <a:gd name="connsiteY3" fmla="*/ 528687 h 528779"/>
              <a:gd name="connsiteX4" fmla="*/ 5872 w 1538110"/>
              <a:gd name="connsiteY4" fmla="*/ 265076 h 52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8110" h="528779">
                <a:moveTo>
                  <a:pt x="1538110" y="157984"/>
                </a:moveTo>
                <a:cubicBezTo>
                  <a:pt x="1351385" y="72859"/>
                  <a:pt x="1164661" y="-12265"/>
                  <a:pt x="1002650" y="1465"/>
                </a:cubicBezTo>
                <a:cubicBezTo>
                  <a:pt x="840639" y="15195"/>
                  <a:pt x="719818" y="152493"/>
                  <a:pt x="566045" y="240363"/>
                </a:cubicBezTo>
                <a:cubicBezTo>
                  <a:pt x="412272" y="328233"/>
                  <a:pt x="173374" y="524568"/>
                  <a:pt x="80012" y="528687"/>
                </a:cubicBezTo>
                <a:cubicBezTo>
                  <a:pt x="-13350" y="532806"/>
                  <a:pt x="-3739" y="398941"/>
                  <a:pt x="5872" y="26507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 flipH="1" flipV="1">
            <a:off x="2819400" y="4914900"/>
            <a:ext cx="685800" cy="553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reeform 111"/>
          <p:cNvSpPr/>
          <p:nvPr/>
        </p:nvSpPr>
        <p:spPr>
          <a:xfrm>
            <a:off x="1375719" y="2631202"/>
            <a:ext cx="5033319" cy="976971"/>
          </a:xfrm>
          <a:custGeom>
            <a:avLst/>
            <a:gdLst>
              <a:gd name="connsiteX0" fmla="*/ 5033319 w 5033319"/>
              <a:gd name="connsiteY0" fmla="*/ 144949 h 976971"/>
              <a:gd name="connsiteX1" fmla="*/ 4267200 w 5033319"/>
              <a:gd name="connsiteY1" fmla="*/ 37857 h 976971"/>
              <a:gd name="connsiteX2" fmla="*/ 2578443 w 5033319"/>
              <a:gd name="connsiteY2" fmla="*/ 713360 h 976971"/>
              <a:gd name="connsiteX3" fmla="*/ 716692 w 5033319"/>
              <a:gd name="connsiteY3" fmla="*/ 779263 h 976971"/>
              <a:gd name="connsiteX4" fmla="*/ 0 w 5033319"/>
              <a:gd name="connsiteY4" fmla="*/ 976971 h 97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3319" h="976971">
                <a:moveTo>
                  <a:pt x="5033319" y="144949"/>
                </a:moveTo>
                <a:cubicBezTo>
                  <a:pt x="4854832" y="44035"/>
                  <a:pt x="4676346" y="-56878"/>
                  <a:pt x="4267200" y="37857"/>
                </a:cubicBezTo>
                <a:cubicBezTo>
                  <a:pt x="3858054" y="132592"/>
                  <a:pt x="3170194" y="589792"/>
                  <a:pt x="2578443" y="713360"/>
                </a:cubicBezTo>
                <a:cubicBezTo>
                  <a:pt x="1986692" y="836928"/>
                  <a:pt x="1146432" y="735328"/>
                  <a:pt x="716692" y="779263"/>
                </a:cubicBezTo>
                <a:cubicBezTo>
                  <a:pt x="286952" y="823198"/>
                  <a:pt x="143476" y="900084"/>
                  <a:pt x="0" y="97697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-30545"/>
            <a:ext cx="6616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Instrução de decisão </a:t>
            </a:r>
            <a:r>
              <a:rPr lang="pt-PT" sz="5400" b="1" cap="none" spc="0" dirty="0" err="1" smtClean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if</a:t>
            </a:r>
            <a:endParaRPr lang="pt-PT" sz="5400" b="1" cap="none" spc="0" dirty="0">
              <a:ln w="11430"/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 (expressão) instrução;</a:t>
            </a:r>
            <a:endParaRPr lang="pt-PT" sz="2800" dirty="0" smtClean="0"/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a expressão é avaliada;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tem que ser uma expressão cujo resultado seja do tipo booleano;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se verdadeira, é executada a instrução;</a:t>
            </a:r>
          </a:p>
          <a:p>
            <a:pPr>
              <a:buFont typeface="Arial" pitchFamily="34" charset="0"/>
              <a:buChar char="•"/>
            </a:pPr>
            <a:r>
              <a:rPr lang="pt-PT" sz="2400" dirty="0" smtClean="0"/>
              <a:t> se falsa, o programa continua na linha seguinte;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526" y="30480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810000"/>
            <a:ext cx="7921912" cy="15696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00B050"/>
                </a:solidFill>
              </a:rPr>
              <a:t>_i___1___para_comparar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&gt;=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_i___2___para_comparar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primeiro</a:t>
            </a:r>
            <a:r>
              <a:rPr lang="en-US" sz="2400" dirty="0" smtClean="0"/>
              <a:t> é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igual</a:t>
            </a:r>
            <a:r>
              <a:rPr lang="en-US" sz="2400" dirty="0" smtClean="0"/>
              <a:t> a </a:t>
            </a:r>
            <a:r>
              <a:rPr lang="en-US" sz="2400" dirty="0" err="1" smtClean="0"/>
              <a:t>segundo</a:t>
            </a:r>
            <a:r>
              <a:rPr lang="en-US" sz="2400" dirty="0" smtClean="0"/>
              <a:t>");</a:t>
            </a:r>
          </a:p>
          <a:p>
            <a:r>
              <a:rPr lang="en-US" sz="2400" b="1" dirty="0" smtClean="0"/>
              <a:t>else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segundo</a:t>
            </a:r>
            <a:r>
              <a:rPr lang="en-US" sz="2400" dirty="0" smtClean="0"/>
              <a:t> é o </a:t>
            </a:r>
            <a:r>
              <a:rPr lang="en-US" sz="2400" dirty="0" err="1" smtClean="0"/>
              <a:t>maior</a:t>
            </a:r>
            <a:r>
              <a:rPr lang="en-US" sz="2400" dirty="0" smtClean="0"/>
              <a:t>");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5600" y="228600"/>
            <a:ext cx="6133602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if1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Scanner </a:t>
            </a:r>
            <a:r>
              <a:rPr lang="en-US" dirty="0" err="1" smtClean="0"/>
              <a:t>ob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_i___1___para_comparar, _i___2___para_comparar;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("_i___1___para_comparar ???"     );</a:t>
            </a:r>
          </a:p>
          <a:p>
            <a:r>
              <a:rPr lang="en-US" dirty="0" smtClean="0"/>
              <a:t>    _i___1___para_comparar = </a:t>
            </a:r>
            <a:r>
              <a:rPr lang="en-US" dirty="0" err="1" smtClean="0"/>
              <a:t>ob.nextInt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("_i___2___para_comparar ???"     );</a:t>
            </a:r>
          </a:p>
          <a:p>
            <a:r>
              <a:rPr lang="en-US" dirty="0" smtClean="0"/>
              <a:t>    _i___2___para_comparar = </a:t>
            </a:r>
            <a:r>
              <a:rPr lang="en-US" dirty="0" err="1" smtClean="0"/>
              <a:t>ob.nextInt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if</a:t>
            </a:r>
            <a:r>
              <a:rPr lang="en-US" dirty="0" smtClean="0"/>
              <a:t> (_i___1___para_comparar &gt;= _i___2___para_comparar)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primeiro</a:t>
            </a:r>
            <a:r>
              <a:rPr lang="en-US" dirty="0" smtClean="0"/>
              <a:t> é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segundo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else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segundo</a:t>
            </a:r>
            <a:r>
              <a:rPr lang="en-US" dirty="0" smtClean="0"/>
              <a:t> é </a:t>
            </a:r>
            <a:r>
              <a:rPr lang="en-US" dirty="0" err="1" smtClean="0"/>
              <a:t>maior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1" y="216361"/>
            <a:ext cx="190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Exemplo 1</a:t>
            </a:r>
          </a:p>
          <a:p>
            <a:r>
              <a:rPr lang="pt-PT" sz="2800" b="1" i="1" dirty="0" smtClean="0"/>
              <a:t>(código completo):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1356"/>
            <a:ext cx="2857146" cy="94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9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525" y="2286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" y="990600"/>
            <a:ext cx="7921912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00B050"/>
                </a:solidFill>
              </a:rPr>
              <a:t>_i___1___para_comparar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&gt;=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_i___2___para_comparar</a:t>
            </a:r>
            <a:r>
              <a:rPr lang="en-US" sz="2400" dirty="0" smtClean="0"/>
              <a:t>)</a:t>
            </a:r>
          </a:p>
          <a:p>
            <a:r>
              <a:rPr lang="pt-PT" sz="2400" dirty="0" smtClean="0">
                <a:solidFill>
                  <a:srgbClr val="FF0000"/>
                </a:solidFill>
              </a:rPr>
              <a:t>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primeiro</a:t>
            </a:r>
            <a:r>
              <a:rPr lang="en-US" sz="2400" dirty="0" smtClean="0"/>
              <a:t> é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igual</a:t>
            </a:r>
            <a:r>
              <a:rPr lang="en-US" sz="2400" dirty="0" smtClean="0"/>
              <a:t> a </a:t>
            </a:r>
            <a:r>
              <a:rPr lang="en-US" sz="2400" dirty="0" err="1" smtClean="0"/>
              <a:t>segundo</a:t>
            </a:r>
            <a:r>
              <a:rPr lang="en-US" sz="2400" dirty="0" smtClean="0"/>
              <a:t>");</a:t>
            </a:r>
          </a:p>
          <a:p>
            <a:r>
              <a:rPr lang="pt-PT" sz="2400" dirty="0">
                <a:solidFill>
                  <a:srgbClr val="FF0000"/>
                </a:solidFill>
              </a:rPr>
              <a:t>}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/>
              <a:t>e</a:t>
            </a:r>
            <a:r>
              <a:rPr lang="en-US" sz="2400" b="1" dirty="0" smtClean="0"/>
              <a:t>lse</a:t>
            </a:r>
          </a:p>
          <a:p>
            <a:r>
              <a:rPr lang="pt-PT" sz="2400" dirty="0">
                <a:solidFill>
                  <a:srgbClr val="FF0000"/>
                </a:solidFill>
              </a:rPr>
              <a:t>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segundo</a:t>
            </a:r>
            <a:r>
              <a:rPr lang="en-US" sz="2400" dirty="0" smtClean="0"/>
              <a:t> é o </a:t>
            </a:r>
            <a:r>
              <a:rPr lang="en-US" sz="2400" dirty="0" err="1" smtClean="0"/>
              <a:t>maior</a:t>
            </a:r>
            <a:r>
              <a:rPr lang="en-US" sz="2400" dirty="0" smtClean="0"/>
              <a:t>");</a:t>
            </a:r>
          </a:p>
          <a:p>
            <a:r>
              <a:rPr lang="pt-PT" sz="2400" dirty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948883"/>
            <a:ext cx="6629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300" dirty="0" smtClean="0"/>
              <a:t>Pode usar chavetas </a:t>
            </a:r>
            <a:r>
              <a:rPr lang="pt-PT" sz="2300" dirty="0" smtClean="0">
                <a:solidFill>
                  <a:srgbClr val="FF0000"/>
                </a:solidFill>
              </a:rPr>
              <a:t>{}</a:t>
            </a:r>
            <a:r>
              <a:rPr lang="pt-PT" sz="2300" dirty="0" smtClean="0"/>
              <a:t> mas estas não são necessários se quer executar uma só instrução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770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470" y="6858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3: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86369"/>
            <a:ext cx="8083816" cy="378565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if</a:t>
            </a:r>
            <a:r>
              <a:rPr lang="en-US" sz="2400" dirty="0" smtClean="0"/>
              <a:t> (</a:t>
            </a:r>
            <a:r>
              <a:rPr lang="en-US" sz="2400" i="1" dirty="0" smtClean="0">
                <a:solidFill>
                  <a:srgbClr val="00B050"/>
                </a:solidFill>
              </a:rPr>
              <a:t>_i___1___para_comparar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&gt;=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00B050"/>
                </a:solidFill>
              </a:rPr>
              <a:t>_i___2___para_comparar</a:t>
            </a:r>
            <a:r>
              <a:rPr lang="en-US" sz="2400" dirty="0" smtClean="0"/>
              <a:t>)</a:t>
            </a:r>
          </a:p>
          <a:p>
            <a:r>
              <a:rPr lang="pt-PT" sz="2400" dirty="0" smtClean="0">
                <a:solidFill>
                  <a:srgbClr val="FF0000"/>
                </a:solidFill>
              </a:rPr>
              <a:t>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primeiro</a:t>
            </a:r>
            <a:r>
              <a:rPr lang="en-US" sz="2400" dirty="0" smtClean="0"/>
              <a:t> é </a:t>
            </a:r>
            <a:r>
              <a:rPr lang="en-US" sz="2400" dirty="0" err="1" smtClean="0"/>
              <a:t>maior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igual</a:t>
            </a:r>
            <a:r>
              <a:rPr lang="en-US" sz="2400" dirty="0" smtClean="0"/>
              <a:t> </a:t>
            </a:r>
            <a:r>
              <a:rPr lang="en-US" sz="2400" dirty="0" err="1" smtClean="0"/>
              <a:t>ao</a:t>
            </a:r>
            <a:r>
              <a:rPr lang="en-US" sz="2400" dirty="0" smtClean="0"/>
              <a:t> </a:t>
            </a:r>
            <a:r>
              <a:rPr lang="en-US" sz="2400" dirty="0" err="1" smtClean="0"/>
              <a:t>segundo</a:t>
            </a:r>
            <a:r>
              <a:rPr lang="en-US" sz="2400" dirty="0" smtClean="0"/>
              <a:t>");</a:t>
            </a:r>
          </a:p>
          <a:p>
            <a:r>
              <a:rPr lang="pt-PT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smtClean="0"/>
              <a:t>é o </a:t>
            </a:r>
            <a:r>
              <a:rPr lang="en-US" sz="2400" dirty="0" err="1" smtClean="0"/>
              <a:t>exemplo</a:t>
            </a:r>
            <a:r>
              <a:rPr lang="en-US" sz="2400" dirty="0" smtClean="0"/>
              <a:t> de </a:t>
            </a:r>
            <a:r>
              <a:rPr lang="en-US" sz="2400" dirty="0" err="1" smtClean="0"/>
              <a:t>bloco</a:t>
            </a:r>
            <a:r>
              <a:rPr lang="en-US" sz="2400" dirty="0" smtClean="0"/>
              <a:t>");</a:t>
            </a:r>
          </a:p>
          <a:p>
            <a:r>
              <a:rPr lang="pt-PT" sz="2400" dirty="0">
                <a:solidFill>
                  <a:srgbClr val="FF0000"/>
                </a:solidFill>
              </a:rPr>
              <a:t>}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b="1" dirty="0"/>
              <a:t>e</a:t>
            </a:r>
            <a:r>
              <a:rPr lang="en-US" sz="2400" b="1" dirty="0" smtClean="0"/>
              <a:t>lse</a:t>
            </a:r>
          </a:p>
          <a:p>
            <a:r>
              <a:rPr lang="pt-PT" sz="2400" dirty="0">
                <a:solidFill>
                  <a:srgbClr val="FF0000"/>
                </a:solidFill>
              </a:rPr>
              <a:t>{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</a:t>
            </a:r>
            <a:r>
              <a:rPr lang="en-US" sz="2400" dirty="0" err="1" smtClean="0"/>
              <a:t>segundo</a:t>
            </a:r>
            <a:r>
              <a:rPr lang="en-US" sz="2400" dirty="0" smtClean="0"/>
              <a:t> é </a:t>
            </a:r>
            <a:r>
              <a:rPr lang="en-US" sz="2400" dirty="0" err="1" smtClean="0"/>
              <a:t>maior</a:t>
            </a:r>
            <a:r>
              <a:rPr lang="en-US" sz="2400" dirty="0" smtClean="0"/>
              <a:t>");</a:t>
            </a:r>
          </a:p>
          <a:p>
            <a:r>
              <a:rPr lang="pt-PT" sz="2400" dirty="0"/>
              <a:t> </a:t>
            </a:r>
            <a:r>
              <a:rPr lang="pt-PT" sz="2400" dirty="0" smtClean="0"/>
              <a:t>     </a:t>
            </a:r>
            <a:r>
              <a:rPr lang="en-US" sz="2400" dirty="0" err="1" smtClean="0"/>
              <a:t>System.out.println</a:t>
            </a:r>
            <a:r>
              <a:rPr lang="en-US" sz="2400" dirty="0"/>
              <a:t>("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smtClean="0"/>
              <a:t>é o </a:t>
            </a:r>
            <a:r>
              <a:rPr lang="en-US" sz="2400" dirty="0" err="1" smtClean="0"/>
              <a:t>exemplo</a:t>
            </a:r>
            <a:r>
              <a:rPr lang="en-US" sz="2400" dirty="0" smtClean="0"/>
              <a:t> de </a:t>
            </a:r>
            <a:r>
              <a:rPr lang="en-US" sz="2400" dirty="0" err="1" smtClean="0"/>
              <a:t>bloco</a:t>
            </a:r>
            <a:r>
              <a:rPr lang="en-US" sz="2400" dirty="0" smtClean="0"/>
              <a:t>");</a:t>
            </a:r>
          </a:p>
          <a:p>
            <a:r>
              <a:rPr lang="pt-PT" sz="2400" dirty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5574330"/>
            <a:ext cx="489230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300" dirty="0" smtClean="0"/>
              <a:t>Para blocos chavetas </a:t>
            </a:r>
            <a:r>
              <a:rPr lang="pt-PT" sz="2300" dirty="0" smtClean="0">
                <a:solidFill>
                  <a:srgbClr val="FF0000"/>
                </a:solidFill>
              </a:rPr>
              <a:t>{}</a:t>
            </a:r>
            <a:r>
              <a:rPr lang="pt-PT" sz="2300" dirty="0" smtClean="0"/>
              <a:t> são obrigatórias</a:t>
            </a:r>
            <a:endParaRPr lang="en-US" sz="23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52400"/>
            <a:ext cx="6457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Um bloco é composto por mais que uma instrução</a:t>
            </a:r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4804"/>
            <a:ext cx="2987285" cy="12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09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51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616089"/>
            <a:ext cx="671869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public class</a:t>
            </a:r>
            <a:r>
              <a:rPr lang="en-US" dirty="0"/>
              <a:t> if2 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</a:t>
            </a:r>
            <a:r>
              <a:rPr lang="en-US" dirty="0"/>
              <a:t>Scanner </a:t>
            </a:r>
            <a:r>
              <a:rPr lang="en-US" dirty="0" err="1"/>
              <a:t>ob</a:t>
            </a:r>
            <a:r>
              <a:rPr lang="en-US" dirty="0"/>
              <a:t> = </a:t>
            </a:r>
            <a:r>
              <a:rPr lang="en-US" b="1" dirty="0"/>
              <a:t>new </a:t>
            </a:r>
            <a:r>
              <a:rPr lang="en-US" dirty="0"/>
              <a:t>Scanner(System.in);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err="1"/>
              <a:t>int</a:t>
            </a:r>
            <a:r>
              <a:rPr lang="en-US" dirty="0"/>
              <a:t> i1;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System.out.print</a:t>
            </a:r>
            <a:r>
              <a:rPr lang="en-US" dirty="0"/>
              <a:t>("i1 ???"     );</a:t>
            </a:r>
          </a:p>
          <a:p>
            <a:r>
              <a:rPr lang="en-US" dirty="0"/>
              <a:t>    i1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i2;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("i2 ???"     );</a:t>
            </a:r>
          </a:p>
          <a:p>
            <a:r>
              <a:rPr lang="en-US" dirty="0"/>
              <a:t>    i2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(i1 &gt; i2)        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smtClean="0"/>
              <a:t>é </a:t>
            </a:r>
            <a:r>
              <a:rPr lang="en-US" dirty="0" err="1"/>
              <a:t>maior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b="1" dirty="0"/>
              <a:t>else if </a:t>
            </a:r>
            <a:r>
              <a:rPr lang="en-US" dirty="0"/>
              <a:t>(i1 == i2)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primeiro</a:t>
            </a:r>
            <a:r>
              <a:rPr lang="en-US" dirty="0"/>
              <a:t> é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/>
              <a:t>segundo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                </a:t>
            </a: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smtClean="0"/>
              <a:t>é </a:t>
            </a:r>
            <a:r>
              <a:rPr lang="en-US" dirty="0" err="1"/>
              <a:t>maior</a:t>
            </a:r>
            <a:r>
              <a:rPr lang="en-US" dirty="0"/>
              <a:t>");</a:t>
            </a:r>
          </a:p>
          <a:p>
            <a:r>
              <a:rPr lang="en-US" dirty="0"/>
              <a:t>    </a:t>
            </a:r>
            <a:r>
              <a:rPr lang="en-US" dirty="0" err="1"/>
              <a:t>ob.close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2718082" cy="137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39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51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5</a:t>
            </a:r>
            <a:r>
              <a:rPr lang="pt-PT" sz="2800" b="1" i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" y="11430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smtClean="0"/>
              <a:t>                                 </a:t>
            </a:r>
            <a:r>
              <a:rPr lang="pt-PT" sz="1600" dirty="0"/>
              <a:t>Pretende-se escrever um programa que dados </a:t>
            </a:r>
            <a:r>
              <a:rPr lang="pt-PT" sz="1600" dirty="0" smtClean="0"/>
              <a:t>quatro números </a:t>
            </a:r>
            <a:r>
              <a:rPr lang="pt-PT" sz="1600" dirty="0"/>
              <a:t>inteiros introduzidos </a:t>
            </a:r>
            <a:r>
              <a:rPr lang="pt-PT" sz="1600" dirty="0" smtClean="0"/>
              <a:t>através</a:t>
            </a:r>
            <a:r>
              <a:rPr lang="pt-PT" sz="1600" dirty="0"/>
              <a:t> </a:t>
            </a:r>
            <a:r>
              <a:rPr lang="pt-PT" sz="1600" dirty="0" smtClean="0"/>
              <a:t>do </a:t>
            </a:r>
            <a:r>
              <a:rPr lang="pt-PT" sz="1600" dirty="0"/>
              <a:t>teclado imprime no terminal o </a:t>
            </a:r>
            <a:r>
              <a:rPr lang="pt-PT" sz="1600" dirty="0" smtClean="0"/>
              <a:t>maior e o menor número</a:t>
            </a:r>
            <a:r>
              <a:rPr lang="pt-PT" sz="1700" dirty="0" smtClean="0"/>
              <a:t>.</a:t>
            </a:r>
            <a:endParaRPr 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200342" y="838200"/>
            <a:ext cx="8552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do próprio modelo de computação é muito importante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7088" y="1447800"/>
            <a:ext cx="5158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Redes de procura</a:t>
            </a:r>
            <a:endParaRPr lang="pt-PT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28310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31358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34406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37454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90600" y="283106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344066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47800" y="283106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313586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28471" y="2438400"/>
            <a:ext cx="159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Maior número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75743" y="3440668"/>
            <a:ext cx="166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Menor número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243" y="26464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996" y="29314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324670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7153" y="35317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n4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2845" y="4027966"/>
            <a:ext cx="6087241" cy="772634"/>
            <a:chOff x="262845" y="4027966"/>
            <a:chExt cx="6087241" cy="77263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43434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3400" y="46482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990600" y="4343400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62845" y="414624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7598" y="44312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979740" y="4158734"/>
              <a:ext cx="3370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Comparação e troca se necessário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08943" y="4027966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11405" y="4343400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  <p:sp>
          <p:nvSpPr>
            <p:cNvPr id="38" name="Right Brace 37"/>
            <p:cNvSpPr/>
            <p:nvPr/>
          </p:nvSpPr>
          <p:spPr>
            <a:xfrm>
              <a:off x="2590800" y="4027966"/>
              <a:ext cx="304799" cy="62023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75914" y="5085472"/>
            <a:ext cx="2881892" cy="781928"/>
            <a:chOff x="575914" y="5085472"/>
            <a:chExt cx="2881892" cy="781928"/>
          </a:xfrm>
        </p:grpSpPr>
        <p:sp>
          <p:nvSpPr>
            <p:cNvPr id="40" name="TextBox 39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10</a:t>
              </a:r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=12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473604" y="5181600"/>
            <a:ext cx="424046" cy="685800"/>
            <a:chOff x="3473604" y="5181600"/>
            <a:chExt cx="424046" cy="685800"/>
          </a:xfrm>
        </p:grpSpPr>
        <p:sp>
          <p:nvSpPr>
            <p:cNvPr id="51" name="TextBox 50"/>
            <p:cNvSpPr txBox="1"/>
            <p:nvPr/>
          </p:nvSpPr>
          <p:spPr>
            <a:xfrm>
              <a:off x="3478946" y="5181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473604" y="5498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984064" y="5085472"/>
            <a:ext cx="2881892" cy="781928"/>
            <a:chOff x="575914" y="5085472"/>
            <a:chExt cx="2881892" cy="781928"/>
          </a:xfrm>
        </p:grpSpPr>
        <p:sp>
          <p:nvSpPr>
            <p:cNvPr id="56" name="TextBox 55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40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=30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881754" y="5181600"/>
            <a:ext cx="424046" cy="685800"/>
            <a:chOff x="3473604" y="5181600"/>
            <a:chExt cx="424046" cy="685800"/>
          </a:xfrm>
        </p:grpSpPr>
        <p:sp>
          <p:nvSpPr>
            <p:cNvPr id="64" name="TextBox 63"/>
            <p:cNvSpPr txBox="1"/>
            <p:nvPr/>
          </p:nvSpPr>
          <p:spPr>
            <a:xfrm>
              <a:off x="3478946" y="5181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40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73604" y="5498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77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94280" y="381000"/>
            <a:ext cx="2881892" cy="781928"/>
            <a:chOff x="575914" y="5085472"/>
            <a:chExt cx="2881892" cy="781928"/>
          </a:xfrm>
        </p:grpSpPr>
        <p:sp>
          <p:nvSpPr>
            <p:cNvPr id="5" name="TextBox 4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10</a:t>
              </a:r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=12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1970" y="477128"/>
            <a:ext cx="424046" cy="685800"/>
            <a:chOff x="3473604" y="5181600"/>
            <a:chExt cx="424046" cy="685800"/>
          </a:xfrm>
        </p:grpSpPr>
        <p:sp>
          <p:nvSpPr>
            <p:cNvPr id="13" name="TextBox 12"/>
            <p:cNvSpPr txBox="1"/>
            <p:nvPr/>
          </p:nvSpPr>
          <p:spPr>
            <a:xfrm>
              <a:off x="3478946" y="5181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73604" y="5498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6856" y="359368"/>
            <a:ext cx="2881892" cy="781928"/>
            <a:chOff x="575914" y="5085472"/>
            <a:chExt cx="2881892" cy="781928"/>
          </a:xfrm>
        </p:grpSpPr>
        <p:sp>
          <p:nvSpPr>
            <p:cNvPr id="16" name="TextBox 15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40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=30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74546" y="455496"/>
            <a:ext cx="424046" cy="685800"/>
            <a:chOff x="3473604" y="5181600"/>
            <a:chExt cx="42404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3478946" y="5181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40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73604" y="5498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30</a:t>
              </a:r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81000" y="190500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if</a:t>
            </a:r>
            <a:r>
              <a:rPr lang="pt-PT" dirty="0" smtClean="0"/>
              <a:t> (A &lt; B)  </a:t>
            </a:r>
            <a:r>
              <a:rPr lang="pt-PT" dirty="0" smtClean="0">
                <a:solidFill>
                  <a:srgbClr val="FF0000"/>
                </a:solidFill>
              </a:rPr>
              <a:t>{</a:t>
            </a:r>
            <a:r>
              <a:rPr lang="pt-PT" dirty="0" smtClean="0"/>
              <a:t>  </a:t>
            </a:r>
            <a:r>
              <a:rPr lang="pt-PT" dirty="0" err="1" smtClean="0"/>
              <a:t>tmp</a:t>
            </a:r>
            <a:r>
              <a:rPr lang="pt-PT" dirty="0" smtClean="0"/>
              <a:t> = A; A = B; B = </a:t>
            </a:r>
            <a:r>
              <a:rPr lang="pt-PT" dirty="0" err="1" smtClean="0"/>
              <a:t>tmp</a:t>
            </a:r>
            <a:r>
              <a:rPr lang="pt-PT" dirty="0" smtClean="0"/>
              <a:t>; </a:t>
            </a:r>
            <a:r>
              <a:rPr lang="pt-PT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ight Brace 26"/>
          <p:cNvSpPr/>
          <p:nvPr/>
        </p:nvSpPr>
        <p:spPr>
          <a:xfrm rot="5400000">
            <a:off x="2423982" y="1290082"/>
            <a:ext cx="401768" cy="23702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490063" y="2626672"/>
            <a:ext cx="231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smtClean="0"/>
              <a:t>Um bloco : chavetas </a:t>
            </a:r>
            <a:r>
              <a:rPr lang="pt-PT" dirty="0" smtClean="0">
                <a:solidFill>
                  <a:srgbClr val="FF0000"/>
                </a:solidFill>
              </a:rPr>
              <a:t>{}</a:t>
            </a:r>
            <a:r>
              <a:rPr lang="pt-PT" dirty="0" smtClean="0"/>
              <a:t> </a:t>
            </a:r>
          </a:p>
          <a:p>
            <a:pPr algn="ctr"/>
            <a:r>
              <a:rPr lang="pt-PT" dirty="0" smtClean="0"/>
              <a:t>são obrigatórias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346680" y="4171072"/>
            <a:ext cx="2881892" cy="781928"/>
            <a:chOff x="575914" y="5085472"/>
            <a:chExt cx="2881892" cy="781928"/>
          </a:xfrm>
        </p:grpSpPr>
        <p:sp>
          <p:nvSpPr>
            <p:cNvPr id="30" name="TextBox 29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10</a:t>
              </a:r>
              <a:endParaRPr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=12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44370" y="4267200"/>
            <a:ext cx="424046" cy="685800"/>
            <a:chOff x="3473604" y="5181600"/>
            <a:chExt cx="424046" cy="685800"/>
          </a:xfrm>
        </p:grpSpPr>
        <p:sp>
          <p:nvSpPr>
            <p:cNvPr id="38" name="TextBox 37"/>
            <p:cNvSpPr txBox="1"/>
            <p:nvPr/>
          </p:nvSpPr>
          <p:spPr>
            <a:xfrm>
              <a:off x="3478946" y="5181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12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73604" y="54980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10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56952" y="2248930"/>
            <a:ext cx="1331887" cy="1625602"/>
            <a:chOff x="956952" y="2248930"/>
            <a:chExt cx="1331887" cy="1625602"/>
          </a:xfrm>
        </p:grpSpPr>
        <p:sp>
          <p:nvSpPr>
            <p:cNvPr id="40" name="TextBox 39"/>
            <p:cNvSpPr txBox="1"/>
            <p:nvPr/>
          </p:nvSpPr>
          <p:spPr>
            <a:xfrm>
              <a:off x="1371600" y="350520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tmp</a:t>
              </a:r>
              <a:r>
                <a:rPr lang="pt-PT" dirty="0" smtClean="0"/>
                <a:t>=10</a:t>
              </a:r>
              <a:endParaRPr lang="en-US" dirty="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24679" y="2248930"/>
              <a:ext cx="531126" cy="1326292"/>
            </a:xfrm>
            <a:custGeom>
              <a:avLst/>
              <a:gdLst>
                <a:gd name="connsiteX0" fmla="*/ 531126 w 531126"/>
                <a:gd name="connsiteY0" fmla="*/ 0 h 1326292"/>
                <a:gd name="connsiteX1" fmla="*/ 3905 w 531126"/>
                <a:gd name="connsiteY1" fmla="*/ 617838 h 1326292"/>
                <a:gd name="connsiteX2" fmla="*/ 333418 w 531126"/>
                <a:gd name="connsiteY2" fmla="*/ 1326292 h 1326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126" h="1326292">
                  <a:moveTo>
                    <a:pt x="531126" y="0"/>
                  </a:moveTo>
                  <a:cubicBezTo>
                    <a:pt x="283991" y="198394"/>
                    <a:pt x="36856" y="396789"/>
                    <a:pt x="3905" y="617838"/>
                  </a:cubicBezTo>
                  <a:cubicBezTo>
                    <a:pt x="-29046" y="838887"/>
                    <a:pt x="152186" y="1082589"/>
                    <a:pt x="333418" y="1326292"/>
                  </a:cubicBezTo>
                </a:path>
              </a:pathLst>
            </a:custGeom>
            <a:noFill/>
            <a:ln w="31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956952" y="272157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1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49712" y="3352800"/>
            <a:ext cx="907621" cy="1002938"/>
            <a:chOff x="3249712" y="3352800"/>
            <a:chExt cx="907621" cy="1002938"/>
          </a:xfrm>
        </p:grpSpPr>
        <p:sp>
          <p:nvSpPr>
            <p:cNvPr id="46" name="TextBox 45"/>
            <p:cNvSpPr txBox="1"/>
            <p:nvPr/>
          </p:nvSpPr>
          <p:spPr>
            <a:xfrm>
              <a:off x="3249712" y="3689866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A=B=12</a:t>
              </a:r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3429000" y="3352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2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H="1">
              <a:off x="3516016" y="3994666"/>
              <a:ext cx="494504" cy="361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663074" y="3505200"/>
            <a:ext cx="2171471" cy="1263134"/>
            <a:chOff x="3663074" y="3505200"/>
            <a:chExt cx="2171471" cy="1263134"/>
          </a:xfrm>
        </p:grpSpPr>
        <p:sp>
          <p:nvSpPr>
            <p:cNvPr id="48" name="TextBox 47"/>
            <p:cNvSpPr txBox="1"/>
            <p:nvPr/>
          </p:nvSpPr>
          <p:spPr>
            <a:xfrm>
              <a:off x="4676856" y="3810000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B=</a:t>
              </a:r>
              <a:r>
                <a:rPr lang="pt-PT" dirty="0" err="1" smtClean="0"/>
                <a:t>tmp</a:t>
              </a:r>
              <a:r>
                <a:rPr lang="pt-PT" dirty="0" smtClean="0"/>
                <a:t>=10</a:t>
              </a: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4998743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3</a:t>
              </a:r>
              <a:endParaRPr lang="en-US" dirty="0"/>
            </a:p>
          </p:txBody>
        </p:sp>
        <p:cxnSp>
          <p:nvCxnSpPr>
            <p:cNvPr id="53" name="Straight Arrow Connector 52"/>
            <p:cNvCxnSpPr>
              <a:endCxn id="39" idx="3"/>
            </p:cNvCxnSpPr>
            <p:nvPr/>
          </p:nvCxnSpPr>
          <p:spPr>
            <a:xfrm flipH="1">
              <a:off x="3663074" y="4175202"/>
              <a:ext cx="1366126" cy="5931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438280" y="144780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if</a:t>
            </a:r>
            <a:r>
              <a:rPr lang="pt-PT" dirty="0" smtClean="0"/>
              <a:t> (A &lt; B)  </a:t>
            </a:r>
            <a:r>
              <a:rPr lang="pt-PT" dirty="0" smtClean="0">
                <a:solidFill>
                  <a:srgbClr val="FF0000"/>
                </a:solidFill>
              </a:rPr>
              <a:t>{</a:t>
            </a:r>
            <a:r>
              <a:rPr lang="pt-PT" dirty="0" smtClean="0"/>
              <a:t>  </a:t>
            </a:r>
            <a:r>
              <a:rPr lang="pt-PT" dirty="0" err="1" smtClean="0"/>
              <a:t>tmp</a:t>
            </a:r>
            <a:r>
              <a:rPr lang="pt-PT" dirty="0" smtClean="0"/>
              <a:t> = A; A = B; B = </a:t>
            </a:r>
            <a:r>
              <a:rPr lang="pt-PT" dirty="0" err="1" smtClean="0"/>
              <a:t>tmp</a:t>
            </a:r>
            <a:r>
              <a:rPr lang="pt-PT" dirty="0" smtClean="0"/>
              <a:t>; </a:t>
            </a:r>
            <a:r>
              <a:rPr lang="pt-PT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5841148" y="2037472"/>
            <a:ext cx="2881892" cy="781928"/>
            <a:chOff x="575914" y="5085472"/>
            <a:chExt cx="2881892" cy="781928"/>
          </a:xfrm>
        </p:grpSpPr>
        <p:sp>
          <p:nvSpPr>
            <p:cNvPr id="59" name="TextBox 58"/>
            <p:cNvSpPr txBox="1"/>
            <p:nvPr/>
          </p:nvSpPr>
          <p:spPr>
            <a:xfrm>
              <a:off x="575914" y="51816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40</a:t>
              </a:r>
              <a:endParaRPr lang="en-US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364166" y="54009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64166" y="5705706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821366" y="5400906"/>
              <a:ext cx="0" cy="304800"/>
            </a:xfrm>
            <a:prstGeom prst="line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06371" y="5498068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=30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839709" y="5085472"/>
              <a:ext cx="15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Maior número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842171" y="5400906"/>
              <a:ext cx="16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Menor número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87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1" y="0"/>
            <a:ext cx="1689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Exemplos: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669462" y="10784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9462" y="13832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69462" y="16880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9462" y="1992868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6662" y="107846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26662" y="168806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3862" y="107846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41062" y="138326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5533" y="685800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92805" y="1688068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5305" y="8623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20058" y="11473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8462" y="14626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03215" y="1747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47943" y="726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2696" y="10692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31100" y="1378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5853" y="1663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062343" y="729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FF0000"/>
                </a:solidFill>
              </a:rPr>
              <a:t>99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7096" y="10717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45500" y="13808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60253" y="166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6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667000" y="28162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67000" y="31210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667000" y="34258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67000" y="37306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24200" y="28162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124200" y="34258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581400" y="28162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8600" y="31210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43071" y="2423532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90343" y="3425800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02843" y="2631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17596" y="29165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0" y="3231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00753" y="3516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45481" y="2464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160234" y="2806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28638" y="311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143391" y="3401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59881" y="2466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74634" y="2809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43038" y="3118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57791" y="340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2667000" y="44926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667000" y="47974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667000" y="51022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667000" y="54070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24200" y="44926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124200" y="51022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81400" y="44926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038600" y="47974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43071" y="4099932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590343" y="5102200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302843" y="4307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17596" y="459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86000" y="4908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00753" y="5193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145481" y="4140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160234" y="4483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128638" y="4792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43391" y="5077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059881" y="4143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074634" y="4485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43038" y="479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57791" y="508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7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91000" y="152400"/>
            <a:ext cx="4819140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max_min</a:t>
            </a:r>
            <a:r>
              <a:rPr lang="en-US" dirty="0"/>
              <a:t> {</a:t>
            </a:r>
          </a:p>
          <a:p>
            <a:r>
              <a:rPr lang="en-US" dirty="0" smtClean="0"/>
              <a:t>  </a:t>
            </a:r>
            <a:r>
              <a:rPr lang="en-US" b="1" dirty="0"/>
              <a:t>public static 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Scanner </a:t>
            </a:r>
            <a:r>
              <a:rPr lang="en-US" dirty="0" err="1"/>
              <a:t>ob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n1,n2,n3,n4;</a:t>
            </a:r>
          </a:p>
          <a:p>
            <a:r>
              <a:rPr lang="en-US" dirty="0"/>
              <a:t>    </a:t>
            </a:r>
            <a:r>
              <a:rPr lang="en-US" dirty="0" err="1" smtClean="0"/>
              <a:t>System.out.print</a:t>
            </a:r>
            <a:r>
              <a:rPr lang="en-US" dirty="0"/>
              <a:t>("n1 ???"     );</a:t>
            </a:r>
          </a:p>
          <a:p>
            <a:r>
              <a:rPr lang="en-US" dirty="0"/>
              <a:t>    n1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("n1 ???"     );</a:t>
            </a:r>
          </a:p>
          <a:p>
            <a:r>
              <a:rPr lang="en-US" dirty="0"/>
              <a:t>    n2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("n1 ???"     );</a:t>
            </a:r>
          </a:p>
          <a:p>
            <a:r>
              <a:rPr lang="en-US" dirty="0"/>
              <a:t>    n3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("n1 ???"     );</a:t>
            </a:r>
          </a:p>
          <a:p>
            <a:r>
              <a:rPr lang="en-US" dirty="0"/>
              <a:t>    n4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(n1 &gt; n2) { </a:t>
            </a:r>
            <a:r>
              <a:rPr lang="en-US" dirty="0" err="1"/>
              <a:t>tmp</a:t>
            </a:r>
            <a:r>
              <a:rPr lang="en-US" dirty="0"/>
              <a:t> = n1; n1 = n2; n2 = </a:t>
            </a:r>
            <a:r>
              <a:rPr lang="en-US" dirty="0" err="1"/>
              <a:t>tmp</a:t>
            </a:r>
            <a:r>
              <a:rPr lang="en-US" dirty="0"/>
              <a:t>; } 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(n3 &gt; n4) { </a:t>
            </a:r>
            <a:r>
              <a:rPr lang="en-US" dirty="0" err="1"/>
              <a:t>tmp</a:t>
            </a:r>
            <a:r>
              <a:rPr lang="en-US" dirty="0"/>
              <a:t> = n3; n3 = n4; n4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(n1 &gt; n3) { </a:t>
            </a:r>
            <a:r>
              <a:rPr lang="en-US" dirty="0" err="1"/>
              <a:t>tmp</a:t>
            </a:r>
            <a:r>
              <a:rPr lang="en-US" dirty="0"/>
              <a:t> = n1; n1 = n3; n3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é " + n1);</a:t>
            </a:r>
          </a:p>
          <a:p>
            <a:r>
              <a:rPr lang="en-US" dirty="0"/>
              <a:t>   </a:t>
            </a:r>
            <a:r>
              <a:rPr lang="en-US" dirty="0" smtClean="0"/>
              <a:t> </a:t>
            </a:r>
            <a:r>
              <a:rPr lang="en-US" b="1" dirty="0"/>
              <a:t>if</a:t>
            </a:r>
            <a:r>
              <a:rPr lang="en-US" dirty="0"/>
              <a:t> (n2 &gt; n4) { </a:t>
            </a:r>
            <a:r>
              <a:rPr lang="en-US" dirty="0" err="1"/>
              <a:t>tmp</a:t>
            </a:r>
            <a:r>
              <a:rPr lang="en-US" dirty="0"/>
              <a:t> = n2; n2 = n4; n4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n4);</a:t>
            </a:r>
          </a:p>
          <a:p>
            <a:r>
              <a:rPr lang="en-US" dirty="0"/>
              <a:t>    </a:t>
            </a:r>
            <a:r>
              <a:rPr lang="en-US" dirty="0" smtClean="0"/>
              <a:t>    </a:t>
            </a:r>
            <a:r>
              <a:rPr lang="en-US" dirty="0" err="1"/>
              <a:t>ob.close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1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5</a:t>
            </a:r>
            <a:r>
              <a:rPr lang="pt-PT" sz="2800" b="1" i="1" dirty="0" smtClean="0"/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6764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19812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22860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3400" y="25908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0600" y="16764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0600" y="22860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47800" y="16764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05000" y="19812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49481" y="2590800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75743" y="1304324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243" y="1488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996" y="17740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" y="2089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7153" y="23743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7018" y="0"/>
            <a:ext cx="5837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Pontos importantes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62466" y="80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698" y="1171718"/>
            <a:ext cx="727641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import </a:t>
            </a:r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java.util.Scanner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;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5152" y="2928552"/>
            <a:ext cx="73606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Scanner </a:t>
            </a:r>
            <a:r>
              <a:rPr lang="en-US" sz="36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= new Scanner(System.in);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19400" y="1937952"/>
            <a:ext cx="4009687" cy="891064"/>
            <a:chOff x="2819400" y="1143000"/>
            <a:chExt cx="4009687" cy="89106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114800" y="1143000"/>
              <a:ext cx="1447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19400" y="1664732"/>
              <a:ext cx="400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92D050"/>
                  </a:solidFill>
                </a:rPr>
                <a:t>Importar a biblioteca de classes </a:t>
              </a:r>
              <a:r>
                <a:rPr lang="pt-PT" b="1" dirty="0" smtClean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" y="3461952"/>
            <a:ext cx="3757760" cy="1066800"/>
            <a:chOff x="2819400" y="967264"/>
            <a:chExt cx="3757760" cy="10668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4114800" y="967264"/>
              <a:ext cx="762000" cy="7091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19400" y="1664732"/>
              <a:ext cx="3757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92D050"/>
                  </a:solidFill>
                </a:rPr>
                <a:t>Criar um </a:t>
              </a:r>
              <a:r>
                <a:rPr lang="pt-PT" b="1" dirty="0" err="1" smtClean="0">
                  <a:solidFill>
                    <a:srgbClr val="92D050"/>
                  </a:solidFill>
                </a:rPr>
                <a:t>objeto</a:t>
              </a:r>
              <a:r>
                <a:rPr lang="pt-PT" b="1" dirty="0" smtClean="0">
                  <a:solidFill>
                    <a:srgbClr val="92D050"/>
                  </a:solidFill>
                </a:rPr>
                <a:t> novo do tipo </a:t>
              </a:r>
              <a:r>
                <a:rPr lang="pt-PT" b="1" dirty="0" smtClean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141730" y="4757352"/>
            <a:ext cx="314028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 = </a:t>
            </a:r>
            <a:r>
              <a:rPr lang="en-US" sz="36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sc.nextInt</a:t>
            </a:r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();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19040" y="5334000"/>
            <a:ext cx="3268715" cy="882134"/>
            <a:chOff x="2819400" y="967264"/>
            <a:chExt cx="3268715" cy="10668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114800" y="967264"/>
              <a:ext cx="762000" cy="70913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19400" y="1664732"/>
              <a:ext cx="3268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92D050"/>
                  </a:solidFill>
                </a:rPr>
                <a:t>Utilizar o </a:t>
              </a:r>
              <a:r>
                <a:rPr lang="pt-PT" b="1" dirty="0" err="1" smtClean="0">
                  <a:solidFill>
                    <a:srgbClr val="92D050"/>
                  </a:solidFill>
                </a:rPr>
                <a:t>objeto</a:t>
              </a:r>
              <a:r>
                <a:rPr lang="pt-PT" b="1" dirty="0" smtClean="0">
                  <a:solidFill>
                    <a:srgbClr val="92D050"/>
                  </a:solidFill>
                </a:rPr>
                <a:t> do tipo </a:t>
              </a:r>
              <a:r>
                <a:rPr lang="pt-PT" b="1" dirty="0" smtClean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48200" y="4083220"/>
            <a:ext cx="4374005" cy="826532"/>
            <a:chOff x="2336035" y="1664732"/>
            <a:chExt cx="4374005" cy="826532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2336035" y="2034064"/>
              <a:ext cx="990600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488435" y="1664732"/>
              <a:ext cx="422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 smtClean="0">
                  <a:solidFill>
                    <a:srgbClr val="92D050"/>
                  </a:solidFill>
                </a:rPr>
                <a:t>Função </a:t>
              </a:r>
              <a:r>
                <a:rPr lang="pt-PT" b="1" dirty="0" err="1" smtClean="0">
                  <a:solidFill>
                    <a:srgbClr val="C00000"/>
                  </a:solidFill>
                </a:rPr>
                <a:t>nextInt</a:t>
              </a:r>
              <a:r>
                <a:rPr lang="pt-PT" b="1" dirty="0" smtClean="0">
                  <a:solidFill>
                    <a:srgbClr val="92D050"/>
                  </a:solidFill>
                </a:rPr>
                <a:t> do </a:t>
              </a:r>
              <a:r>
                <a:rPr lang="pt-PT" b="1" dirty="0" err="1" smtClean="0">
                  <a:solidFill>
                    <a:srgbClr val="92D050"/>
                  </a:solidFill>
                </a:rPr>
                <a:t>objeto</a:t>
              </a:r>
              <a:r>
                <a:rPr lang="pt-PT" b="1" dirty="0" smtClean="0">
                  <a:solidFill>
                    <a:srgbClr val="92D050"/>
                  </a:solidFill>
                </a:rPr>
                <a:t> do tipo </a:t>
              </a:r>
              <a:r>
                <a:rPr lang="pt-PT" b="1" dirty="0" smtClean="0">
                  <a:solidFill>
                    <a:srgbClr val="C00000"/>
                  </a:solidFill>
                </a:rPr>
                <a:t>Scanner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7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"/>
            <a:ext cx="7772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Pretende-se escrever um programa que dados </a:t>
            </a:r>
            <a:r>
              <a:rPr lang="pt-PT" dirty="0" smtClean="0"/>
              <a:t>oito (dezasseis) </a:t>
            </a:r>
            <a:r>
              <a:rPr lang="pt-PT" dirty="0"/>
              <a:t>números inteiros introduzidos através do teclado imprime no terminal o maior e o menor número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6764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19812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22860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259080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16764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90600" y="228600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800" y="16764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198120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47800" y="1219200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19200" y="3962400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243" y="14889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3996" y="177401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" y="20892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153" y="23743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n4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33400" y="2895144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3400" y="3199944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3400" y="3504744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3400" y="3809544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0600" y="289514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0600" y="350474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447800" y="289514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905000" y="319994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9243" y="270773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996" y="299276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n6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2400" y="330804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7153" y="3593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n8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362200" y="1676400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2591256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14143" y="13393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14143" y="19489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71343" y="133933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28543" y="164413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1205" y="5726668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Menor número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92786" y="11519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07539" y="14369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75943" y="175223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90696" y="203725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n4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514143" y="255807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14143" y="316767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971343" y="255807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28543" y="286287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692786" y="2370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n5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707539" y="265569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675943" y="297097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n7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690696" y="32560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n8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885743" y="1339334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190543" y="2254190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514143" y="37777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14143" y="43873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971343" y="377773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428543" y="4082534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2543" y="1178242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Maior número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692786" y="359032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n9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36796" y="387535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05200" y="419063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19953" y="44756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n12</a:t>
            </a:r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4056943" y="1339334"/>
            <a:ext cx="2895600" cy="4571544"/>
            <a:chOff x="4056943" y="990600"/>
            <a:chExt cx="2286000" cy="4571544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056943" y="9906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56943" y="1295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056943" y="1600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056943" y="1905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056943" y="22093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056943" y="25141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056943" y="28189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056943" y="31237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56943" y="34290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056943" y="37338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056943" y="40386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056943" y="43434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056943" y="46477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56943" y="49525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056943" y="52573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056943" y="5562144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Connector 79"/>
          <p:cNvCxnSpPr/>
          <p:nvPr/>
        </p:nvCxnSpPr>
        <p:spPr>
          <a:xfrm>
            <a:off x="4514143" y="499647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14143" y="560607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971343" y="499647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428543" y="5301278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522043" y="48090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n13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3536796" y="509409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505200" y="540937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519953" y="56944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n16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885743" y="3777734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190543" y="4692590"/>
            <a:ext cx="0" cy="1218744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477000" y="1339334"/>
            <a:ext cx="0" cy="24384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781800" y="3472934"/>
            <a:ext cx="0" cy="24384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1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42444" y="13758"/>
            <a:ext cx="40121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Outro modelo de computação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1713" y="524470"/>
            <a:ext cx="48894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Á</a:t>
            </a:r>
            <a:r>
              <a:rPr lang="pt-PT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rvores binárias</a:t>
            </a:r>
            <a:endParaRPr lang="pt-PT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957" y="1518047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Pretende-se </a:t>
            </a:r>
            <a:r>
              <a:rPr lang="pt-PT" sz="1600" dirty="0"/>
              <a:t>escrever um programa que dados </a:t>
            </a:r>
            <a:r>
              <a:rPr lang="pt-PT" sz="1600" dirty="0" smtClean="0"/>
              <a:t>três números inteiros (A, B, C) </a:t>
            </a:r>
            <a:r>
              <a:rPr lang="pt-PT" sz="1600" dirty="0"/>
              <a:t>introduzidos </a:t>
            </a:r>
            <a:r>
              <a:rPr lang="pt-PT" sz="1600" dirty="0" smtClean="0"/>
              <a:t>através</a:t>
            </a:r>
            <a:r>
              <a:rPr lang="pt-PT" sz="1600" dirty="0"/>
              <a:t> </a:t>
            </a:r>
            <a:r>
              <a:rPr lang="pt-PT" sz="1600" dirty="0" smtClean="0"/>
              <a:t>do </a:t>
            </a:r>
            <a:r>
              <a:rPr lang="pt-PT" sz="1600" dirty="0"/>
              <a:t>teclado imprime no terminal o </a:t>
            </a:r>
            <a:r>
              <a:rPr lang="pt-PT" sz="1600" dirty="0" smtClean="0"/>
              <a:t>maior e o menor número</a:t>
            </a:r>
            <a:r>
              <a:rPr lang="pt-PT" sz="1700" dirty="0" smtClean="0"/>
              <a:t>.</a:t>
            </a:r>
            <a:endParaRPr lang="en-US" sz="17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0" y="2393044"/>
            <a:ext cx="5253681" cy="2224230"/>
            <a:chOff x="0" y="2393044"/>
            <a:chExt cx="5253681" cy="2224230"/>
          </a:xfrm>
        </p:grpSpPr>
        <p:sp>
          <p:nvSpPr>
            <p:cNvPr id="11" name="TextBox 10"/>
            <p:cNvSpPr txBox="1"/>
            <p:nvPr/>
          </p:nvSpPr>
          <p:spPr>
            <a:xfrm>
              <a:off x="2283586" y="23930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0" y="2577710"/>
              <a:ext cx="5253681" cy="2039564"/>
              <a:chOff x="1705960" y="2362200"/>
              <a:chExt cx="5253681" cy="203956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38600" y="2743200"/>
                <a:ext cx="437820" cy="381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B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0" y="2738037"/>
                <a:ext cx="2387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Raiz da árvore  (nível B)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257510" y="2362200"/>
                <a:ext cx="0" cy="37583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276600" y="3505200"/>
                <a:ext cx="43782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19980" y="3505200"/>
                <a:ext cx="437820" cy="381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</a:t>
                </a:r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7" idx="3"/>
                <a:endCxn id="12" idx="7"/>
              </p:cNvCxnSpPr>
              <p:nvPr/>
            </p:nvCxnSpPr>
            <p:spPr>
              <a:xfrm flipH="1">
                <a:off x="3650303" y="3068404"/>
                <a:ext cx="45241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5"/>
                <a:endCxn id="13" idx="1"/>
              </p:cNvCxnSpPr>
              <p:nvPr/>
            </p:nvCxnSpPr>
            <p:spPr>
              <a:xfrm>
                <a:off x="4412303" y="3068404"/>
                <a:ext cx="47179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486400" y="350520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</a:t>
                </a:r>
                <a:r>
                  <a:rPr lang="pt-PT" dirty="0" smtClean="0"/>
                  <a:t>ível C</a:t>
                </a:r>
                <a:endParaRPr lang="en-US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514600" y="3314700"/>
                <a:ext cx="2438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705960" y="2929983"/>
                <a:ext cx="1472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Valor máximo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895600" y="3856464"/>
                <a:ext cx="45241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3657600" y="3856464"/>
                <a:ext cx="47179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27034" y="3863898"/>
                <a:ext cx="45241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189034" y="3863898"/>
                <a:ext cx="47179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951640" y="4114800"/>
                <a:ext cx="381979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870943" y="3755433"/>
                <a:ext cx="114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Valor máximo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702677" y="294536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A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495800" y="293700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B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935777" y="374546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A</a:t>
                </a:r>
                <a:endParaRPr lang="en-US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728900" y="373710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C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467211" y="3745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B</a:t>
                </a:r>
                <a:endParaRPr 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60334" y="373710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C</a:t>
                </a:r>
                <a:endParaRPr lang="en-US" dirty="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4197060" y="2737544"/>
            <a:ext cx="4946940" cy="2825056"/>
            <a:chOff x="4197060" y="2737544"/>
            <a:chExt cx="4946940" cy="2825056"/>
          </a:xfrm>
        </p:grpSpPr>
        <p:sp>
          <p:nvSpPr>
            <p:cNvPr id="36" name="Flowchart: Decision 35"/>
            <p:cNvSpPr/>
            <p:nvPr/>
          </p:nvSpPr>
          <p:spPr>
            <a:xfrm>
              <a:off x="6248400" y="3124200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010400" y="2737544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Decision 37"/>
            <p:cNvSpPr/>
            <p:nvPr/>
          </p:nvSpPr>
          <p:spPr>
            <a:xfrm>
              <a:off x="5029200" y="4052613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7620000" y="4038600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42" name="Elbow Connector 41"/>
            <p:cNvCxnSpPr>
              <a:stCxn id="36" idx="1"/>
              <a:endCxn id="38" idx="0"/>
            </p:cNvCxnSpPr>
            <p:nvPr/>
          </p:nvCxnSpPr>
          <p:spPr>
            <a:xfrm rot="10800000" flipV="1">
              <a:off x="5791200" y="3345793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6" idx="3"/>
              <a:endCxn id="39" idx="0"/>
            </p:cNvCxnSpPr>
            <p:nvPr/>
          </p:nvCxnSpPr>
          <p:spPr>
            <a:xfrm>
              <a:off x="7772400" y="3345794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33642" y="30397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78091" y="30480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70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Elbow Connector 48"/>
            <p:cNvCxnSpPr>
              <a:stCxn id="38" idx="1"/>
              <a:endCxn id="47" idx="0"/>
            </p:cNvCxnSpPr>
            <p:nvPr/>
          </p:nvCxnSpPr>
          <p:spPr>
            <a:xfrm rot="10800000" flipV="1">
              <a:off x="4689330" y="4274206"/>
              <a:ext cx="339870" cy="75499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94302" y="395496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02404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C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38" idx="2"/>
              <a:endCxn id="51" idx="0"/>
            </p:cNvCxnSpPr>
            <p:nvPr/>
          </p:nvCxnSpPr>
          <p:spPr>
            <a:xfrm>
              <a:off x="5791200" y="4495800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1962" y="443126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592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B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>
              <a:stCxn id="39" idx="1"/>
              <a:endCxn id="55" idx="0"/>
            </p:cNvCxnSpPr>
            <p:nvPr/>
          </p:nvCxnSpPr>
          <p:spPr>
            <a:xfrm rot="10800000" flipV="1">
              <a:off x="7051530" y="4260194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092291" y="39624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60" name="Elbow Connector 59"/>
            <p:cNvCxnSpPr>
              <a:stCxn id="39" idx="2"/>
            </p:cNvCxnSpPr>
            <p:nvPr/>
          </p:nvCxnSpPr>
          <p:spPr>
            <a:xfrm rot="5400000">
              <a:off x="6946244" y="3326743"/>
              <a:ext cx="280713" cy="259080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779834" y="444190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5175470" y="2192989"/>
            <a:ext cx="3752117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Fluxograma (diagrama de blocos</a:t>
            </a:r>
            <a:r>
              <a:rPr lang="pt-PT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1"/>
                </a:solidFill>
              </a:rPr>
              <a:t>)</a:t>
            </a:r>
            <a:endParaRPr lang="pt-PT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8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57" y="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Pretende-se </a:t>
            </a:r>
            <a:r>
              <a:rPr lang="pt-PT" sz="1600" dirty="0"/>
              <a:t>escrever um programa que dados </a:t>
            </a:r>
            <a:r>
              <a:rPr lang="pt-PT" sz="1600" dirty="0" smtClean="0"/>
              <a:t>três números inteiros (A, B, C) </a:t>
            </a:r>
            <a:r>
              <a:rPr lang="pt-PT" sz="1600" dirty="0"/>
              <a:t>introduzidos </a:t>
            </a:r>
            <a:r>
              <a:rPr lang="pt-PT" sz="1600" dirty="0" smtClean="0"/>
              <a:t>através</a:t>
            </a:r>
            <a:r>
              <a:rPr lang="pt-PT" sz="1600" dirty="0"/>
              <a:t> </a:t>
            </a:r>
            <a:r>
              <a:rPr lang="pt-PT" sz="1600" dirty="0" smtClean="0"/>
              <a:t>do </a:t>
            </a:r>
            <a:r>
              <a:rPr lang="pt-PT" sz="1600" dirty="0"/>
              <a:t>teclado imprime no terminal o </a:t>
            </a:r>
            <a:r>
              <a:rPr lang="pt-PT" sz="1600" dirty="0" smtClean="0"/>
              <a:t>maior e o menor número</a:t>
            </a:r>
            <a:r>
              <a:rPr lang="pt-PT" sz="1700" dirty="0" smtClean="0"/>
              <a:t>.</a:t>
            </a:r>
            <a:endParaRPr lang="en-US" sz="17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86542" y="644872"/>
            <a:ext cx="4946940" cy="2825056"/>
            <a:chOff x="4197060" y="2737544"/>
            <a:chExt cx="4946940" cy="2825056"/>
          </a:xfrm>
        </p:grpSpPr>
        <p:sp>
          <p:nvSpPr>
            <p:cNvPr id="36" name="Flowchart: Decision 35"/>
            <p:cNvSpPr/>
            <p:nvPr/>
          </p:nvSpPr>
          <p:spPr>
            <a:xfrm>
              <a:off x="6248400" y="3124200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7010400" y="2737544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Decision 37"/>
            <p:cNvSpPr/>
            <p:nvPr/>
          </p:nvSpPr>
          <p:spPr>
            <a:xfrm>
              <a:off x="5029200" y="4052613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7620000" y="4038600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42" name="Elbow Connector 41"/>
            <p:cNvCxnSpPr>
              <a:stCxn id="36" idx="1"/>
              <a:endCxn id="38" idx="0"/>
            </p:cNvCxnSpPr>
            <p:nvPr/>
          </p:nvCxnSpPr>
          <p:spPr>
            <a:xfrm rot="10800000" flipV="1">
              <a:off x="5791200" y="3345793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6" idx="3"/>
              <a:endCxn id="39" idx="0"/>
            </p:cNvCxnSpPr>
            <p:nvPr/>
          </p:nvCxnSpPr>
          <p:spPr>
            <a:xfrm>
              <a:off x="7772400" y="3345794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33642" y="30397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78091" y="30480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70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Elbow Connector 48"/>
            <p:cNvCxnSpPr>
              <a:stCxn id="38" idx="1"/>
              <a:endCxn id="47" idx="0"/>
            </p:cNvCxnSpPr>
            <p:nvPr/>
          </p:nvCxnSpPr>
          <p:spPr>
            <a:xfrm rot="10800000" flipV="1">
              <a:off x="4689330" y="4274206"/>
              <a:ext cx="339870" cy="75499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94302" y="395496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02404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C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38" idx="2"/>
              <a:endCxn id="51" idx="0"/>
            </p:cNvCxnSpPr>
            <p:nvPr/>
          </p:nvCxnSpPr>
          <p:spPr>
            <a:xfrm>
              <a:off x="5791200" y="4495800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1962" y="443126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59260" y="5029200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B</a:t>
              </a:r>
              <a:r>
                <a:rPr lang="pt-PT" dirty="0" smtClean="0">
                  <a:solidFill>
                    <a:schemeClr val="tx1"/>
                  </a:solidFill>
                </a:rPr>
                <a:t> é o máximo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Elbow Connector 56"/>
            <p:cNvCxnSpPr>
              <a:stCxn id="39" idx="1"/>
              <a:endCxn id="55" idx="0"/>
            </p:cNvCxnSpPr>
            <p:nvPr/>
          </p:nvCxnSpPr>
          <p:spPr>
            <a:xfrm rot="10800000" flipV="1">
              <a:off x="7051530" y="4260194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092291" y="39624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60" name="Elbow Connector 59"/>
            <p:cNvCxnSpPr>
              <a:stCxn id="39" idx="2"/>
            </p:cNvCxnSpPr>
            <p:nvPr/>
          </p:nvCxnSpPr>
          <p:spPr>
            <a:xfrm rot="5400000">
              <a:off x="6946244" y="3326743"/>
              <a:ext cx="280713" cy="259080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779834" y="444190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979386" y="3886200"/>
            <a:ext cx="5758499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en-US" dirty="0"/>
              <a:t>     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if </a:t>
            </a:r>
            <a:r>
              <a:rPr lang="en-US" dirty="0">
                <a:solidFill>
                  <a:srgbClr val="00B050"/>
                </a:solidFill>
              </a:rPr>
              <a:t>(A &gt; C) </a:t>
            </a:r>
            <a:r>
              <a:rPr lang="en-US" dirty="0" smtClean="0">
                <a:solidFill>
                  <a:srgbClr val="00B050"/>
                </a:solidFill>
              </a:rPr>
              <a:t>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A);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(B &gt; C)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B);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</p:txBody>
      </p:sp>
    </p:spTree>
    <p:extLst>
      <p:ext uri="{BB962C8B-B14F-4D97-AF65-F5344CB8AC3E}">
        <p14:creationId xmlns:p14="http://schemas.microsoft.com/office/powerpoint/2010/main" val="22669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41502" y="76200"/>
            <a:ext cx="5864298" cy="6740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dirty="0"/>
              <a:t>class if3 {</a:t>
            </a:r>
          </a:p>
          <a:p>
            <a:r>
              <a:rPr lang="en-US" dirty="0" smtClean="0"/>
              <a:t>  </a:t>
            </a:r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 Scanner </a:t>
            </a:r>
            <a:r>
              <a:rPr lang="en-US" dirty="0" err="1"/>
              <a:t>ob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A,B,C;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("A ???"     );</a:t>
            </a:r>
          </a:p>
          <a:p>
            <a:r>
              <a:rPr lang="en-US" dirty="0"/>
              <a:t>    A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("B ???"     );</a:t>
            </a:r>
          </a:p>
          <a:p>
            <a:r>
              <a:rPr lang="en-US" dirty="0"/>
              <a:t>    B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("C ???"     );</a:t>
            </a:r>
          </a:p>
          <a:p>
            <a:r>
              <a:rPr lang="en-US" dirty="0"/>
              <a:t>    C = </a:t>
            </a:r>
            <a:r>
              <a:rPr lang="en-US" dirty="0" err="1"/>
              <a:t>ob.nextInt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(A &gt; B)  </a:t>
            </a:r>
          </a:p>
          <a:p>
            <a:r>
              <a:rPr lang="en-US" dirty="0"/>
              <a:t>     </a:t>
            </a:r>
            <a:r>
              <a:rPr lang="en-US" b="1" dirty="0"/>
              <a:t> if </a:t>
            </a:r>
            <a:r>
              <a:rPr lang="en-US" dirty="0"/>
              <a:t>(A &gt; C)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A);</a:t>
            </a:r>
          </a:p>
          <a:p>
            <a:r>
              <a:rPr lang="en-US" dirty="0"/>
              <a:t>      </a:t>
            </a:r>
            <a:r>
              <a:rPr lang="en-US" b="1" dirty="0"/>
              <a:t>else</a:t>
            </a:r>
            <a:r>
              <a:rPr lang="en-US" dirty="0"/>
              <a:t>       </a:t>
            </a: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 </a:t>
            </a:r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 (B &gt; C) </a:t>
            </a:r>
            <a:r>
              <a:rPr lang="en-US" dirty="0" smtClean="0"/>
              <a:t>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B);</a:t>
            </a:r>
          </a:p>
          <a:p>
            <a:r>
              <a:rPr lang="en-US" dirty="0"/>
              <a:t>      </a:t>
            </a:r>
            <a:r>
              <a:rPr lang="en-US" b="1" dirty="0"/>
              <a:t>else</a:t>
            </a:r>
            <a:r>
              <a:rPr lang="en-US" dirty="0"/>
              <a:t>       </a:t>
            </a: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ob.close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1" y="0"/>
            <a:ext cx="16652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O código completo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" y="2057399"/>
            <a:ext cx="2470734" cy="138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6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57" y="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Pretende-se </a:t>
            </a:r>
            <a:r>
              <a:rPr lang="pt-PT" sz="1600" dirty="0"/>
              <a:t>escrever um programa que dados </a:t>
            </a:r>
            <a:r>
              <a:rPr lang="pt-PT" sz="1600" dirty="0" smtClean="0"/>
              <a:t>três números inteiros (A, B, C) </a:t>
            </a:r>
            <a:r>
              <a:rPr lang="pt-PT" sz="1600" dirty="0"/>
              <a:t>introduzidos </a:t>
            </a:r>
            <a:r>
              <a:rPr lang="pt-PT" sz="1600" dirty="0" smtClean="0"/>
              <a:t>através</a:t>
            </a:r>
            <a:r>
              <a:rPr lang="pt-PT" sz="1600" dirty="0"/>
              <a:t> </a:t>
            </a:r>
            <a:r>
              <a:rPr lang="pt-PT" sz="1600" dirty="0" smtClean="0"/>
              <a:t>do </a:t>
            </a:r>
            <a:r>
              <a:rPr lang="pt-PT" sz="1600" dirty="0"/>
              <a:t>teclado imprime no terminal o </a:t>
            </a:r>
            <a:r>
              <a:rPr lang="pt-PT" sz="1600" dirty="0" smtClean="0"/>
              <a:t>maior e o menor número</a:t>
            </a:r>
            <a:r>
              <a:rPr lang="pt-PT" sz="1700" dirty="0" smtClean="0"/>
              <a:t>.</a:t>
            </a:r>
            <a:endParaRPr lang="en-US" sz="17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86542" y="644872"/>
            <a:ext cx="4946940" cy="2825056"/>
            <a:chOff x="1886542" y="644872"/>
            <a:chExt cx="4946940" cy="2825056"/>
          </a:xfrm>
        </p:grpSpPr>
        <p:sp>
          <p:nvSpPr>
            <p:cNvPr id="6" name="Flowchart: Decision 5"/>
            <p:cNvSpPr/>
            <p:nvPr/>
          </p:nvSpPr>
          <p:spPr>
            <a:xfrm>
              <a:off x="3937882" y="1031528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&lt; B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699882" y="644872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718682" y="1959941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&lt; C</a:t>
              </a:r>
              <a:endParaRPr lang="en-US" dirty="0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309482" y="1945928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&lt; C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6" idx="1"/>
              <a:endCxn id="8" idx="0"/>
            </p:cNvCxnSpPr>
            <p:nvPr/>
          </p:nvCxnSpPr>
          <p:spPr>
            <a:xfrm rot="10800000" flipV="1">
              <a:off x="3480682" y="1253121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6" idx="3"/>
              <a:endCxn id="9" idx="0"/>
            </p:cNvCxnSpPr>
            <p:nvPr/>
          </p:nvCxnSpPr>
          <p:spPr>
            <a:xfrm>
              <a:off x="5461882" y="1253122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423124" y="9471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67573" y="95532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Não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86542" y="2936528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é o mínimo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Elbow Connector 14"/>
            <p:cNvCxnSpPr>
              <a:stCxn id="8" idx="1"/>
              <a:endCxn id="14" idx="0"/>
            </p:cNvCxnSpPr>
            <p:nvPr/>
          </p:nvCxnSpPr>
          <p:spPr>
            <a:xfrm rot="10800000" flipV="1">
              <a:off x="2378812" y="2181534"/>
              <a:ext cx="339870" cy="754993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83784" y="186229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91886" y="2936528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 smtClean="0">
                  <a:solidFill>
                    <a:schemeClr val="tx1"/>
                  </a:solidFill>
                </a:rPr>
                <a:t>C</a:t>
              </a:r>
              <a:r>
                <a:rPr lang="pt-PT" dirty="0" smtClean="0">
                  <a:solidFill>
                    <a:schemeClr val="tx1"/>
                  </a:solidFill>
                </a:rPr>
                <a:t> é o mínimo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0"/>
            </p:cNvCxnSpPr>
            <p:nvPr/>
          </p:nvCxnSpPr>
          <p:spPr>
            <a:xfrm>
              <a:off x="3480682" y="2403128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71444" y="233859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Não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48742" y="2936528"/>
              <a:ext cx="984540" cy="533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solidFill>
                    <a:schemeClr val="tx1"/>
                  </a:solidFill>
                </a:rPr>
                <a:t>B</a:t>
              </a:r>
              <a:r>
                <a:rPr lang="pt-PT" dirty="0" smtClean="0">
                  <a:solidFill>
                    <a:schemeClr val="tx1"/>
                  </a:solidFill>
                </a:rPr>
                <a:t> é o mínimo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1"/>
              <a:endCxn id="20" idx="0"/>
            </p:cNvCxnSpPr>
            <p:nvPr/>
          </p:nvCxnSpPr>
          <p:spPr>
            <a:xfrm rot="10800000" flipV="1">
              <a:off x="4741012" y="2167522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81773" y="186972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Elbow Connector 22"/>
            <p:cNvCxnSpPr>
              <a:stCxn id="9" idx="2"/>
            </p:cNvCxnSpPr>
            <p:nvPr/>
          </p:nvCxnSpPr>
          <p:spPr>
            <a:xfrm rot="5400000">
              <a:off x="4635726" y="1234071"/>
              <a:ext cx="280713" cy="2590801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69316" y="234923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>
                  <a:solidFill>
                    <a:srgbClr val="C00000"/>
                  </a:solidFill>
                </a:rPr>
                <a:t>Não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648071" y="4038600"/>
            <a:ext cx="5667129" cy="17543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(A &lt; B)  </a:t>
            </a:r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 (A &lt; C)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é " + A);</a:t>
            </a:r>
          </a:p>
          <a:p>
            <a:r>
              <a:rPr lang="en-US" dirty="0"/>
              <a:t>      </a:t>
            </a:r>
            <a:r>
              <a:rPr lang="en-US" b="1" dirty="0"/>
              <a:t>else</a:t>
            </a:r>
            <a:r>
              <a:rPr lang="en-US" dirty="0"/>
              <a:t>      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é " + C);</a:t>
            </a:r>
          </a:p>
          <a:p>
            <a:r>
              <a:rPr lang="en-US" b="1" dirty="0" smtClean="0"/>
              <a:t>else</a:t>
            </a:r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 (B &lt; C)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é " + B);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        </a:t>
            </a:r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é " + C);</a:t>
            </a:r>
          </a:p>
        </p:txBody>
      </p:sp>
    </p:spTree>
    <p:extLst>
      <p:ext uri="{BB962C8B-B14F-4D97-AF65-F5344CB8AC3E}">
        <p14:creationId xmlns:p14="http://schemas.microsoft.com/office/powerpoint/2010/main" val="126034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957" y="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Pretende-se </a:t>
            </a:r>
            <a:r>
              <a:rPr lang="pt-PT" sz="1600" dirty="0"/>
              <a:t>escrever um programa que dados </a:t>
            </a:r>
            <a:r>
              <a:rPr lang="pt-PT" sz="1600" dirty="0" smtClean="0"/>
              <a:t>três números inteiros (A, B, C) </a:t>
            </a:r>
            <a:r>
              <a:rPr lang="pt-PT" sz="1600" dirty="0"/>
              <a:t>introduzidos </a:t>
            </a:r>
            <a:r>
              <a:rPr lang="pt-PT" sz="1600" dirty="0" smtClean="0"/>
              <a:t>através</a:t>
            </a:r>
            <a:r>
              <a:rPr lang="pt-PT" sz="1600" dirty="0"/>
              <a:t> </a:t>
            </a:r>
            <a:r>
              <a:rPr lang="pt-PT" sz="1600" dirty="0" smtClean="0"/>
              <a:t>do </a:t>
            </a:r>
            <a:r>
              <a:rPr lang="pt-PT" sz="1600" dirty="0"/>
              <a:t>teclado imprime no terminal o </a:t>
            </a:r>
            <a:r>
              <a:rPr lang="pt-PT" sz="1600" dirty="0" smtClean="0"/>
              <a:t>maior e o menor número</a:t>
            </a:r>
            <a:r>
              <a:rPr lang="pt-PT" sz="1700" dirty="0" smtClean="0"/>
              <a:t>.</a:t>
            </a:r>
            <a:endParaRPr lang="en-US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9" y="615554"/>
            <a:ext cx="3917131" cy="221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696213"/>
            <a:ext cx="3733800" cy="204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572176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73"/>
          <p:cNvSpPr/>
          <p:nvPr/>
        </p:nvSpPr>
        <p:spPr>
          <a:xfrm>
            <a:off x="4351205" y="1263109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+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04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36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8957" y="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 smtClean="0"/>
              <a:t>Pretende-se </a:t>
            </a:r>
            <a:r>
              <a:rPr lang="pt-PT" sz="1600" b="1" dirty="0"/>
              <a:t>escrever um programa que dados </a:t>
            </a:r>
            <a:r>
              <a:rPr lang="pt-PT" sz="1600" b="1" dirty="0" smtClean="0"/>
              <a:t>três números inteiros (A, B, C) </a:t>
            </a:r>
            <a:r>
              <a:rPr lang="pt-PT" sz="1600" b="1" dirty="0"/>
              <a:t>introduzidos </a:t>
            </a:r>
            <a:r>
              <a:rPr lang="pt-PT" sz="1600" b="1" dirty="0" smtClean="0"/>
              <a:t>através</a:t>
            </a:r>
            <a:r>
              <a:rPr lang="pt-PT" sz="1600" b="1" dirty="0"/>
              <a:t> </a:t>
            </a:r>
            <a:r>
              <a:rPr lang="pt-PT" sz="1600" b="1" dirty="0" smtClean="0"/>
              <a:t>do </a:t>
            </a:r>
            <a:r>
              <a:rPr lang="pt-PT" sz="1600" b="1" dirty="0"/>
              <a:t>teclado imprime no terminal o </a:t>
            </a:r>
            <a:r>
              <a:rPr lang="pt-PT" sz="1600" b="1" dirty="0" smtClean="0"/>
              <a:t>maior e o menor número</a:t>
            </a:r>
            <a:r>
              <a:rPr lang="pt-PT" sz="1700" b="1" dirty="0" smtClean="0"/>
              <a:t>.</a:t>
            </a:r>
            <a:endParaRPr lang="en-US" sz="1700" b="1" dirty="0"/>
          </a:p>
        </p:txBody>
      </p:sp>
      <p:grpSp>
        <p:nvGrpSpPr>
          <p:cNvPr id="63" name="Group 62"/>
          <p:cNvGrpSpPr/>
          <p:nvPr/>
        </p:nvGrpSpPr>
        <p:grpSpPr>
          <a:xfrm>
            <a:off x="762000" y="609600"/>
            <a:ext cx="7086600" cy="4191000"/>
            <a:chOff x="76200" y="838200"/>
            <a:chExt cx="7086600" cy="4191000"/>
          </a:xfrm>
        </p:grpSpPr>
        <p:sp>
          <p:nvSpPr>
            <p:cNvPr id="4" name="Rounded Rectangle 3"/>
            <p:cNvSpPr/>
            <p:nvPr/>
          </p:nvSpPr>
          <p:spPr>
            <a:xfrm>
              <a:off x="76200" y="838200"/>
              <a:ext cx="7086600" cy="4191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Decision 5"/>
            <p:cNvSpPr/>
            <p:nvPr/>
          </p:nvSpPr>
          <p:spPr>
            <a:xfrm>
              <a:off x="4108740" y="1224856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870740" y="838200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Decision 7"/>
            <p:cNvSpPr/>
            <p:nvPr/>
          </p:nvSpPr>
          <p:spPr>
            <a:xfrm>
              <a:off x="2889540" y="2153269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9" name="Flowchart: Decision 8"/>
            <p:cNvSpPr/>
            <p:nvPr/>
          </p:nvSpPr>
          <p:spPr>
            <a:xfrm>
              <a:off x="5480340" y="2139256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stCxn id="6" idx="1"/>
              <a:endCxn id="8" idx="0"/>
            </p:cNvCxnSpPr>
            <p:nvPr/>
          </p:nvCxnSpPr>
          <p:spPr>
            <a:xfrm rot="10800000" flipV="1">
              <a:off x="3651540" y="1446449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6" idx="3"/>
              <a:endCxn id="9" idx="0"/>
            </p:cNvCxnSpPr>
            <p:nvPr/>
          </p:nvCxnSpPr>
          <p:spPr>
            <a:xfrm>
              <a:off x="5632740" y="1446450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66676" y="1123956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r>
                <a:rPr lang="pt-PT" dirty="0" smtClean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31337" y="109151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3530" y="3810000"/>
              <a:ext cx="984540" cy="829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</a:t>
              </a:r>
              <a:r>
                <a:rPr lang="pt-PT" dirty="0">
                  <a:solidFill>
                    <a:schemeClr val="tx1"/>
                  </a:solidFill>
                </a:rPr>
                <a:t>é o </a:t>
              </a:r>
              <a:r>
                <a:rPr lang="pt-PT" dirty="0" smtClean="0">
                  <a:solidFill>
                    <a:schemeClr val="tx1"/>
                  </a:solidFill>
                </a:rPr>
                <a:t>máximo</a:t>
              </a:r>
            </a:p>
            <a:p>
              <a:pPr algn="ctr">
                <a:lnSpc>
                  <a:spcPts val="1500"/>
                </a:lnSpc>
              </a:pPr>
              <a:r>
                <a:rPr lang="pt-PT" b="1" dirty="0">
                  <a:solidFill>
                    <a:srgbClr val="C00000"/>
                  </a:solidFill>
                </a:rPr>
                <a:t>C</a:t>
              </a:r>
              <a:r>
                <a:rPr lang="pt-PT" dirty="0">
                  <a:solidFill>
                    <a:srgbClr val="C00000"/>
                  </a:solidFill>
                </a:rPr>
                <a:t> é o </a:t>
              </a:r>
              <a:r>
                <a:rPr lang="pt-PT" dirty="0" smtClean="0">
                  <a:solidFill>
                    <a:srgbClr val="C00000"/>
                  </a:solidFill>
                </a:rPr>
                <a:t>mínimo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Elbow Connector 14"/>
            <p:cNvCxnSpPr>
              <a:stCxn id="8" idx="1"/>
              <a:endCxn id="48" idx="0"/>
            </p:cNvCxnSpPr>
            <p:nvPr/>
          </p:nvCxnSpPr>
          <p:spPr>
            <a:xfrm rot="10800000" flipV="1">
              <a:off x="2131660" y="2374862"/>
              <a:ext cx="757880" cy="48459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38400" y="204435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60" y="259730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3129856"/>
              <a:ext cx="984540" cy="8325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chemeClr val="tx1"/>
                  </a:solidFill>
                </a:rPr>
                <a:t>B</a:t>
              </a:r>
              <a:r>
                <a:rPr lang="pt-PT" dirty="0" smtClean="0">
                  <a:solidFill>
                    <a:schemeClr val="tx1"/>
                  </a:solidFill>
                </a:rPr>
                <a:t> </a:t>
              </a:r>
              <a:r>
                <a:rPr lang="pt-PT" dirty="0">
                  <a:solidFill>
                    <a:schemeClr val="tx1"/>
                  </a:solidFill>
                </a:rPr>
                <a:t>é o máximo</a:t>
              </a:r>
            </a:p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rgbClr val="C00000"/>
                  </a:solidFill>
                </a:rPr>
                <a:t>C</a:t>
              </a:r>
              <a:r>
                <a:rPr lang="pt-PT" dirty="0" smtClean="0">
                  <a:solidFill>
                    <a:srgbClr val="C00000"/>
                  </a:solidFill>
                </a:rPr>
                <a:t> </a:t>
              </a:r>
              <a:r>
                <a:rPr lang="pt-PT" dirty="0">
                  <a:solidFill>
                    <a:srgbClr val="C00000"/>
                  </a:solidFill>
                </a:rPr>
                <a:t>é o mínimo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1"/>
              <a:endCxn id="20" idx="0"/>
            </p:cNvCxnSpPr>
            <p:nvPr/>
          </p:nvCxnSpPr>
          <p:spPr>
            <a:xfrm rot="10800000" flipV="1">
              <a:off x="4911870" y="2360850"/>
              <a:ext cx="568470" cy="7690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756190" y="3124200"/>
              <a:ext cx="984540" cy="8325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pt-PT" b="1" dirty="0">
                  <a:solidFill>
                    <a:schemeClr val="tx1"/>
                  </a:solidFill>
                </a:rPr>
                <a:t>C</a:t>
              </a:r>
              <a:r>
                <a:rPr lang="pt-PT" dirty="0">
                  <a:solidFill>
                    <a:schemeClr val="tx1"/>
                  </a:solidFill>
                </a:rPr>
                <a:t> é o máximo</a:t>
              </a:r>
            </a:p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rgbClr val="C00000"/>
                  </a:solidFill>
                </a:rPr>
                <a:t>A</a:t>
              </a:r>
              <a:r>
                <a:rPr lang="pt-PT" dirty="0" smtClean="0">
                  <a:solidFill>
                    <a:srgbClr val="C00000"/>
                  </a:solidFill>
                </a:rPr>
                <a:t> </a:t>
              </a:r>
              <a:r>
                <a:rPr lang="pt-PT" dirty="0">
                  <a:solidFill>
                    <a:srgbClr val="C00000"/>
                  </a:solidFill>
                </a:rPr>
                <a:t>é o mínimo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9" idx="2"/>
              <a:endCxn id="22" idx="0"/>
            </p:cNvCxnSpPr>
            <p:nvPr/>
          </p:nvCxnSpPr>
          <p:spPr>
            <a:xfrm>
              <a:off x="6242340" y="2582443"/>
              <a:ext cx="6120" cy="5417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953000" y="200553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82219" y="2521917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</a:p>
          </p:txBody>
        </p:sp>
        <p:cxnSp>
          <p:nvCxnSpPr>
            <p:cNvPr id="37" name="Straight Arrow Connector 36"/>
            <p:cNvCxnSpPr>
              <a:stCxn id="8" idx="2"/>
              <a:endCxn id="61" idx="0"/>
            </p:cNvCxnSpPr>
            <p:nvPr/>
          </p:nvCxnSpPr>
          <p:spPr>
            <a:xfrm flipH="1">
              <a:off x="3649302" y="2596456"/>
              <a:ext cx="2238" cy="5277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lowchart: Decision 47"/>
            <p:cNvSpPr/>
            <p:nvPr/>
          </p:nvSpPr>
          <p:spPr>
            <a:xfrm>
              <a:off x="1369660" y="2859462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53" name="Elbow Connector 52"/>
            <p:cNvCxnSpPr>
              <a:endCxn id="14" idx="0"/>
            </p:cNvCxnSpPr>
            <p:nvPr/>
          </p:nvCxnSpPr>
          <p:spPr>
            <a:xfrm rot="5400000">
              <a:off x="663258" y="3103597"/>
              <a:ext cx="728945" cy="683860"/>
            </a:xfrm>
            <a:prstGeom prst="bentConnector3">
              <a:avLst>
                <a:gd name="adj1" fmla="val 275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633032" y="3810000"/>
              <a:ext cx="984540" cy="829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chemeClr val="tx1"/>
                  </a:solidFill>
                </a:rPr>
                <a:t>A</a:t>
              </a:r>
              <a:r>
                <a:rPr lang="pt-PT" dirty="0" smtClean="0">
                  <a:solidFill>
                    <a:schemeClr val="tx1"/>
                  </a:solidFill>
                </a:rPr>
                <a:t> </a:t>
              </a:r>
              <a:r>
                <a:rPr lang="pt-PT" dirty="0">
                  <a:solidFill>
                    <a:schemeClr val="tx1"/>
                  </a:solidFill>
                </a:rPr>
                <a:t>é o </a:t>
              </a:r>
              <a:r>
                <a:rPr lang="pt-PT" dirty="0" smtClean="0">
                  <a:solidFill>
                    <a:schemeClr val="tx1"/>
                  </a:solidFill>
                </a:rPr>
                <a:t>máximo</a:t>
              </a:r>
            </a:p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rgbClr val="C00000"/>
                  </a:solidFill>
                </a:rPr>
                <a:t>B</a:t>
              </a:r>
              <a:r>
                <a:rPr lang="pt-PT" dirty="0" smtClean="0">
                  <a:solidFill>
                    <a:srgbClr val="C00000"/>
                  </a:solidFill>
                </a:rPr>
                <a:t> </a:t>
              </a:r>
              <a:r>
                <a:rPr lang="pt-PT" dirty="0">
                  <a:solidFill>
                    <a:srgbClr val="C00000"/>
                  </a:solidFill>
                </a:rPr>
                <a:t>é o </a:t>
              </a:r>
              <a:r>
                <a:rPr lang="pt-PT" dirty="0" smtClean="0">
                  <a:solidFill>
                    <a:srgbClr val="C00000"/>
                  </a:solidFill>
                </a:rPr>
                <a:t>mínimo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8" idx="2"/>
              <a:endCxn id="55" idx="0"/>
            </p:cNvCxnSpPr>
            <p:nvPr/>
          </p:nvCxnSpPr>
          <p:spPr>
            <a:xfrm flipH="1">
              <a:off x="2125302" y="3302649"/>
              <a:ext cx="6358" cy="50735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14215" y="2706583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129490" y="3302649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157032" y="3124200"/>
              <a:ext cx="984540" cy="8298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pt-PT" b="1" dirty="0">
                  <a:solidFill>
                    <a:schemeClr val="tx1"/>
                  </a:solidFill>
                </a:rPr>
                <a:t>C</a:t>
              </a:r>
              <a:r>
                <a:rPr lang="pt-PT" dirty="0" smtClean="0">
                  <a:solidFill>
                    <a:schemeClr val="tx1"/>
                  </a:solidFill>
                </a:rPr>
                <a:t> </a:t>
              </a:r>
              <a:r>
                <a:rPr lang="pt-PT" dirty="0">
                  <a:solidFill>
                    <a:schemeClr val="tx1"/>
                  </a:solidFill>
                </a:rPr>
                <a:t>é o </a:t>
              </a:r>
              <a:r>
                <a:rPr lang="pt-PT" dirty="0" smtClean="0">
                  <a:solidFill>
                    <a:schemeClr val="tx1"/>
                  </a:solidFill>
                </a:rPr>
                <a:t>máximo</a:t>
              </a:r>
            </a:p>
            <a:p>
              <a:pPr algn="ctr">
                <a:lnSpc>
                  <a:spcPts val="1500"/>
                </a:lnSpc>
              </a:pPr>
              <a:r>
                <a:rPr lang="pt-PT" b="1" dirty="0" smtClean="0">
                  <a:solidFill>
                    <a:srgbClr val="C00000"/>
                  </a:solidFill>
                </a:rPr>
                <a:t>B</a:t>
              </a:r>
              <a:r>
                <a:rPr lang="pt-PT" dirty="0" smtClean="0">
                  <a:solidFill>
                    <a:srgbClr val="C00000"/>
                  </a:solidFill>
                </a:rPr>
                <a:t> </a:t>
              </a:r>
              <a:r>
                <a:rPr lang="pt-PT" dirty="0">
                  <a:solidFill>
                    <a:srgbClr val="C00000"/>
                  </a:solidFill>
                </a:rPr>
                <a:t>é o </a:t>
              </a:r>
              <a:r>
                <a:rPr lang="pt-PT" dirty="0" smtClean="0">
                  <a:solidFill>
                    <a:srgbClr val="C00000"/>
                  </a:solidFill>
                </a:rPr>
                <a:t>mínimo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07451" y="4643497"/>
            <a:ext cx="8502649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(A &gt; B)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if (A &gt; C)       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>
                <a:solidFill>
                  <a:srgbClr val="7030A0"/>
                </a:solidFill>
                <a:latin typeface="Arial Narrow" panose="020B0606020202030204" pitchFamily="34" charset="0"/>
              </a:rPr>
              <a:t> (B &gt; C)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A);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C);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smtClean="0">
                <a:latin typeface="Arial Narrow" panose="020B0606020202030204" pitchFamily="34" charset="0"/>
              </a:rPr>
              <a:t> 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A);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B);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     </a:t>
            </a:r>
            <a:r>
              <a:rPr lang="en-US" sz="1600" dirty="0" smtClean="0">
                <a:latin typeface="Arial Narrow" panose="020B0606020202030204" pitchFamily="34" charset="0"/>
              </a:rPr>
              <a:t> 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C);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B);   }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 smtClean="0">
                <a:latin typeface="Arial Narrow" panose="020B0606020202030204" pitchFamily="34" charset="0"/>
              </a:rPr>
              <a:t>     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  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Arial Narrow" panose="020B0606020202030204" pitchFamily="34" charset="0"/>
              </a:rPr>
              <a:t>(B &gt; C)    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B);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C);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smtClean="0">
                <a:latin typeface="Arial Narrow" panose="020B0606020202030204" pitchFamily="34" charset="0"/>
              </a:rPr>
              <a:t> 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C);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A);   }</a:t>
            </a:r>
          </a:p>
        </p:txBody>
      </p:sp>
    </p:spTree>
    <p:extLst>
      <p:ext uri="{BB962C8B-B14F-4D97-AF65-F5344CB8AC3E}">
        <p14:creationId xmlns:p14="http://schemas.microsoft.com/office/powerpoint/2010/main" val="138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16089"/>
            <a:ext cx="8939370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b="1" dirty="0"/>
              <a:t>import</a:t>
            </a:r>
            <a:r>
              <a:rPr lang="en-US" sz="1500" dirty="0"/>
              <a:t> </a:t>
            </a:r>
            <a:r>
              <a:rPr lang="en-US" sz="1500" dirty="0" err="1"/>
              <a:t>java.util.Scanner</a:t>
            </a:r>
            <a:r>
              <a:rPr lang="en-US" sz="1500" dirty="0"/>
              <a:t>;</a:t>
            </a:r>
          </a:p>
          <a:p>
            <a:r>
              <a:rPr lang="en-US" sz="1500" b="1" dirty="0" smtClean="0"/>
              <a:t>public </a:t>
            </a:r>
            <a:r>
              <a:rPr lang="en-US" sz="1500" b="1" dirty="0"/>
              <a:t>class </a:t>
            </a:r>
            <a:r>
              <a:rPr lang="en-US" sz="1500" dirty="0"/>
              <a:t>if5 {</a:t>
            </a:r>
          </a:p>
          <a:p>
            <a:r>
              <a:rPr lang="en-US" sz="1500" dirty="0" smtClean="0"/>
              <a:t>  </a:t>
            </a:r>
            <a:r>
              <a:rPr lang="en-US" sz="1500" b="1" dirty="0"/>
              <a:t>public static void </a:t>
            </a:r>
            <a:r>
              <a:rPr lang="en-US" sz="1500" dirty="0"/>
              <a:t>main(String[] </a:t>
            </a:r>
            <a:r>
              <a:rPr lang="en-US" sz="1500" dirty="0" err="1"/>
              <a:t>args</a:t>
            </a:r>
            <a:r>
              <a:rPr lang="en-US" sz="1500" dirty="0"/>
              <a:t>)  {</a:t>
            </a:r>
          </a:p>
          <a:p>
            <a:r>
              <a:rPr lang="en-US" sz="1500" dirty="0"/>
              <a:t>    Scanner </a:t>
            </a:r>
            <a:r>
              <a:rPr lang="en-US" sz="1500" dirty="0" err="1"/>
              <a:t>ob</a:t>
            </a:r>
            <a:r>
              <a:rPr lang="en-US" sz="1500" dirty="0"/>
              <a:t> = </a:t>
            </a:r>
            <a:r>
              <a:rPr lang="en-US" sz="1500" b="1" dirty="0"/>
              <a:t>new</a:t>
            </a:r>
            <a:r>
              <a:rPr lang="en-US" sz="1500" dirty="0"/>
              <a:t> Scanner(System.in);</a:t>
            </a:r>
          </a:p>
          <a:p>
            <a:r>
              <a:rPr lang="en-US" sz="1500" dirty="0"/>
              <a:t>    </a:t>
            </a:r>
            <a:r>
              <a:rPr lang="en-US" sz="1500" b="1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/>
              <a:t>A,B,C;</a:t>
            </a:r>
          </a:p>
          <a:p>
            <a:r>
              <a:rPr lang="en-US" sz="1500" dirty="0"/>
              <a:t>    </a:t>
            </a:r>
            <a:r>
              <a:rPr lang="en-US" sz="1500" dirty="0" err="1" smtClean="0"/>
              <a:t>System.out.print</a:t>
            </a:r>
            <a:r>
              <a:rPr lang="en-US" sz="1500" dirty="0"/>
              <a:t>("A ???"     );</a:t>
            </a:r>
          </a:p>
          <a:p>
            <a:r>
              <a:rPr lang="en-US" sz="1500" dirty="0"/>
              <a:t>    A = </a:t>
            </a:r>
            <a:r>
              <a:rPr lang="en-US" sz="1500" dirty="0" err="1"/>
              <a:t>ob.nextInt</a:t>
            </a:r>
            <a:r>
              <a:rPr lang="en-US" sz="1500" dirty="0"/>
              <a:t>();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("B ???"     );</a:t>
            </a:r>
          </a:p>
          <a:p>
            <a:r>
              <a:rPr lang="en-US" sz="1500" dirty="0"/>
              <a:t>    B = </a:t>
            </a:r>
            <a:r>
              <a:rPr lang="en-US" sz="1500" dirty="0" err="1"/>
              <a:t>ob.nextInt</a:t>
            </a:r>
            <a:r>
              <a:rPr lang="en-US" sz="1500" dirty="0"/>
              <a:t>();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System.out.print</a:t>
            </a:r>
            <a:r>
              <a:rPr lang="en-US" sz="1500" dirty="0"/>
              <a:t>("C ???"     );</a:t>
            </a:r>
          </a:p>
          <a:p>
            <a:r>
              <a:rPr lang="en-US" sz="1500" dirty="0"/>
              <a:t>    C = </a:t>
            </a:r>
            <a:r>
              <a:rPr lang="en-US" sz="1500" dirty="0" err="1"/>
              <a:t>ob.nextInt</a:t>
            </a:r>
            <a:r>
              <a:rPr lang="en-US" sz="1500" dirty="0"/>
              <a:t>();</a:t>
            </a:r>
          </a:p>
          <a:p>
            <a:r>
              <a:rPr lang="en-US" sz="1500" dirty="0"/>
              <a:t>    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if </a:t>
            </a:r>
            <a:r>
              <a:rPr lang="en-US" sz="1500" dirty="0"/>
              <a:t>(A &gt; B)  </a:t>
            </a:r>
          </a:p>
          <a:p>
            <a:r>
              <a:rPr lang="en-US" sz="1500" dirty="0"/>
              <a:t>      </a:t>
            </a:r>
            <a:r>
              <a:rPr lang="en-US" sz="1500" b="1" dirty="0"/>
              <a:t>if</a:t>
            </a:r>
            <a:r>
              <a:rPr lang="en-US" sz="1500" dirty="0"/>
              <a:t> (A &gt; C)         </a:t>
            </a:r>
          </a:p>
          <a:p>
            <a:r>
              <a:rPr lang="en-US" sz="1500" b="1" dirty="0"/>
              <a:t>          if </a:t>
            </a:r>
            <a:r>
              <a:rPr lang="en-US" sz="1500" dirty="0"/>
              <a:t>(B &gt; C) {  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maior</a:t>
            </a:r>
            <a:r>
              <a:rPr lang="en-US" sz="1500" dirty="0"/>
              <a:t> é " + A);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menor</a:t>
            </a:r>
            <a:r>
              <a:rPr lang="en-US" sz="1500" dirty="0"/>
              <a:t> é " + C);   }</a:t>
            </a:r>
          </a:p>
          <a:p>
            <a:r>
              <a:rPr lang="en-US" sz="1500" dirty="0"/>
              <a:t>          </a:t>
            </a:r>
            <a:r>
              <a:rPr lang="en-US" sz="1500" b="1" dirty="0"/>
              <a:t>else </a:t>
            </a:r>
            <a:r>
              <a:rPr lang="en-US" sz="1500" dirty="0"/>
              <a:t>      </a:t>
            </a:r>
            <a:r>
              <a:rPr lang="en-US" sz="1500" dirty="0" smtClean="0"/>
              <a:t> {  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maior</a:t>
            </a:r>
            <a:r>
              <a:rPr lang="en-US" sz="1500" dirty="0"/>
              <a:t> é " + A);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menor</a:t>
            </a:r>
            <a:r>
              <a:rPr lang="en-US" sz="1500" dirty="0"/>
              <a:t> é " + B);   }</a:t>
            </a:r>
          </a:p>
          <a:p>
            <a:r>
              <a:rPr lang="en-US" sz="1500" dirty="0"/>
              <a:t>      </a:t>
            </a:r>
            <a:r>
              <a:rPr lang="en-US" sz="1500" b="1" dirty="0"/>
              <a:t>else</a:t>
            </a:r>
            <a:r>
              <a:rPr lang="en-US" sz="1500" dirty="0"/>
              <a:t>         </a:t>
            </a:r>
            <a:r>
              <a:rPr lang="en-US" sz="1500" dirty="0" smtClean="0"/>
              <a:t>   {  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maior</a:t>
            </a:r>
            <a:r>
              <a:rPr lang="en-US" sz="1500" dirty="0"/>
              <a:t> é " + C);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menor</a:t>
            </a:r>
            <a:r>
              <a:rPr lang="en-US" sz="1500" dirty="0"/>
              <a:t> é " + B);   }</a:t>
            </a:r>
          </a:p>
          <a:p>
            <a:r>
              <a:rPr lang="en-US" sz="1500" dirty="0"/>
              <a:t>    </a:t>
            </a:r>
            <a:r>
              <a:rPr lang="en-US" sz="1500" b="1" dirty="0"/>
              <a:t>els</a:t>
            </a:r>
            <a:r>
              <a:rPr lang="en-US" sz="1500" dirty="0"/>
              <a:t>e       </a:t>
            </a:r>
          </a:p>
          <a:p>
            <a:r>
              <a:rPr lang="en-US" sz="1500" dirty="0"/>
              <a:t>      </a:t>
            </a:r>
            <a:r>
              <a:rPr lang="en-US" sz="1500" b="1" dirty="0"/>
              <a:t>if</a:t>
            </a:r>
            <a:r>
              <a:rPr lang="en-US" sz="1500" dirty="0"/>
              <a:t> (B &gt; C)     {  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maior</a:t>
            </a:r>
            <a:r>
              <a:rPr lang="en-US" sz="1500" dirty="0"/>
              <a:t> é " + B);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menor</a:t>
            </a:r>
            <a:r>
              <a:rPr lang="en-US" sz="1500" dirty="0"/>
              <a:t> é " + C);   }</a:t>
            </a:r>
          </a:p>
          <a:p>
            <a:r>
              <a:rPr lang="en-US" sz="1500" dirty="0"/>
              <a:t>          </a:t>
            </a:r>
            <a:r>
              <a:rPr lang="en-US" sz="1500" b="1" dirty="0"/>
              <a:t>els</a:t>
            </a:r>
            <a:r>
              <a:rPr lang="en-US" sz="1500" dirty="0"/>
              <a:t>e       </a:t>
            </a:r>
            <a:r>
              <a:rPr lang="en-US" sz="1500" dirty="0" smtClean="0"/>
              <a:t>  {  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maior</a:t>
            </a:r>
            <a:r>
              <a:rPr lang="en-US" sz="1500" dirty="0"/>
              <a:t> é " + C); </a:t>
            </a:r>
            <a:r>
              <a:rPr lang="en-US" sz="1500" dirty="0" err="1"/>
              <a:t>System.out.println</a:t>
            </a:r>
            <a:r>
              <a:rPr lang="en-US" sz="1500" dirty="0"/>
              <a:t>("O </a:t>
            </a:r>
            <a:r>
              <a:rPr lang="en-US" sz="1500" dirty="0" err="1"/>
              <a:t>número</a:t>
            </a:r>
            <a:r>
              <a:rPr lang="en-US" sz="1500" dirty="0"/>
              <a:t> </a:t>
            </a:r>
            <a:r>
              <a:rPr lang="en-US" sz="1500" dirty="0" err="1"/>
              <a:t>menor</a:t>
            </a:r>
            <a:r>
              <a:rPr lang="en-US" sz="1500" dirty="0"/>
              <a:t> é " + A);   }  </a:t>
            </a:r>
          </a:p>
          <a:p>
            <a:r>
              <a:rPr lang="en-US" sz="1500" dirty="0"/>
              <a:t>          </a:t>
            </a:r>
          </a:p>
          <a:p>
            <a:r>
              <a:rPr lang="en-US" sz="1500" dirty="0"/>
              <a:t>    </a:t>
            </a:r>
            <a:r>
              <a:rPr lang="en-US" sz="1500" dirty="0" err="1"/>
              <a:t>ob.close</a:t>
            </a:r>
            <a:r>
              <a:rPr lang="en-US" sz="1500" dirty="0"/>
              <a:t>();</a:t>
            </a:r>
          </a:p>
          <a:p>
            <a:r>
              <a:rPr lang="en-US" sz="1500" dirty="0"/>
              <a:t>  }</a:t>
            </a:r>
          </a:p>
          <a:p>
            <a:r>
              <a:rPr lang="en-US" sz="15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1" y="0"/>
            <a:ext cx="53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O código completo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19200"/>
            <a:ext cx="3007066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2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38</a:t>
            </a:fld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24481" y="152400"/>
            <a:ext cx="8502649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(A &gt; B)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>
                <a:solidFill>
                  <a:srgbClr val="00B050"/>
                </a:solidFill>
                <a:latin typeface="Arial Narrow" panose="020B0606020202030204" pitchFamily="34" charset="0"/>
              </a:rPr>
              <a:t>if (A &gt; C)        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>
                <a:solidFill>
                  <a:srgbClr val="7030A0"/>
                </a:solidFill>
                <a:latin typeface="Arial Narrow" panose="020B0606020202030204" pitchFamily="34" charset="0"/>
              </a:rPr>
              <a:t> (B &gt; C)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A);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C);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smtClean="0">
                <a:latin typeface="Arial Narrow" panose="020B0606020202030204" pitchFamily="34" charset="0"/>
              </a:rPr>
              <a:t> 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A);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B);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b="1" dirty="0">
                <a:solidFill>
                  <a:srgbClr val="00B05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     </a:t>
            </a:r>
            <a:r>
              <a:rPr lang="en-US" sz="1600" dirty="0" smtClean="0">
                <a:latin typeface="Arial Narrow" panose="020B0606020202030204" pitchFamily="34" charset="0"/>
              </a:rPr>
              <a:t> 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C);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B);   }</a:t>
            </a:r>
          </a:p>
          <a:p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 smtClean="0">
                <a:latin typeface="Arial Narrow" panose="020B0606020202030204" pitchFamily="34" charset="0"/>
              </a:rPr>
              <a:t>       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  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if</a:t>
            </a:r>
            <a:r>
              <a:rPr lang="en-US" sz="16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Arial Narrow" panose="020B0606020202030204" pitchFamily="34" charset="0"/>
              </a:rPr>
              <a:t>(B &gt; C)    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B);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C);   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</a:t>
            </a:r>
            <a:r>
              <a:rPr lang="en-US" sz="1600" b="1" dirty="0">
                <a:solidFill>
                  <a:srgbClr val="7030A0"/>
                </a:solidFill>
                <a:latin typeface="Arial Narrow" panose="020B0606020202030204" pitchFamily="34" charset="0"/>
              </a:rPr>
              <a:t>else</a:t>
            </a:r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smtClean="0">
                <a:latin typeface="Arial Narrow" panose="020B0606020202030204" pitchFamily="34" charset="0"/>
              </a:rPr>
              <a:t>  </a:t>
            </a:r>
            <a:r>
              <a:rPr lang="en-US" sz="1600" dirty="0">
                <a:latin typeface="Arial Narrow" panose="020B0606020202030204" pitchFamily="34" charset="0"/>
              </a:rPr>
              <a:t>{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maior</a:t>
            </a:r>
            <a:r>
              <a:rPr lang="en-US" sz="1600" dirty="0">
                <a:latin typeface="Arial Narrow" panose="020B0606020202030204" pitchFamily="34" charset="0"/>
              </a:rPr>
              <a:t> é " + C);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("O </a:t>
            </a:r>
            <a:r>
              <a:rPr lang="en-US" sz="1600" dirty="0" err="1">
                <a:latin typeface="Arial Narrow" panose="020B0606020202030204" pitchFamily="34" charset="0"/>
              </a:rPr>
              <a:t>número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menor</a:t>
            </a:r>
            <a:r>
              <a:rPr lang="en-US" sz="1600" dirty="0">
                <a:latin typeface="Arial Narrow" panose="020B0606020202030204" pitchFamily="34" charset="0"/>
              </a:rPr>
              <a:t> é " + A);   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2797076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PT" sz="2400" dirty="0" smtClean="0"/>
              <a:t>Todas as chavetas são obrigatórias.</a:t>
            </a:r>
          </a:p>
          <a:p>
            <a:pPr marL="342900" indent="-342900">
              <a:buAutoNum type="arabicPeriod"/>
            </a:pPr>
            <a:r>
              <a:rPr lang="pt-PT" sz="2400" dirty="0" smtClean="0"/>
              <a:t>Cor indica nível de </a:t>
            </a:r>
            <a:r>
              <a:rPr lang="pt-PT" sz="2400" b="1" dirty="0" err="1" smtClean="0"/>
              <a:t>if</a:t>
            </a:r>
            <a:r>
              <a:rPr lang="pt-PT" sz="2400" dirty="0" smtClean="0"/>
              <a:t>: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sz="2400" dirty="0" smtClean="0">
                <a:solidFill>
                  <a:schemeClr val="accent6">
                    <a:lumMod val="50000"/>
                  </a:schemeClr>
                </a:solidFill>
              </a:rPr>
              <a:t>Castanho – nível de topo</a:t>
            </a:r>
            <a:r>
              <a:rPr lang="pt-PT" sz="2400" dirty="0" smtClean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sz="2400" dirty="0" smtClean="0">
                <a:solidFill>
                  <a:srgbClr val="00B050"/>
                </a:solidFill>
              </a:rPr>
              <a:t>Verde – nível intermédio</a:t>
            </a:r>
            <a:r>
              <a:rPr lang="pt-PT" sz="2400" dirty="0" smtClean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pt-PT" sz="2400" dirty="0" smtClean="0">
                <a:solidFill>
                  <a:srgbClr val="7030A0"/>
                </a:solidFill>
              </a:rPr>
              <a:t>Violeta – nível de baixo</a:t>
            </a:r>
            <a:r>
              <a:rPr lang="pt-PT" sz="2400" dirty="0" smtClean="0"/>
              <a:t>.</a:t>
            </a:r>
          </a:p>
          <a:p>
            <a:pPr marL="342900" indent="-342900">
              <a:buAutoNum type="arabicPeriod"/>
            </a:pPr>
            <a:r>
              <a:rPr lang="pt-PT" sz="2400" dirty="0" smtClean="0"/>
              <a:t>Outras construções </a:t>
            </a:r>
            <a:r>
              <a:rPr lang="pt-PT" sz="2400" b="1" dirty="0" err="1" smtClean="0"/>
              <a:t>if</a:t>
            </a:r>
            <a:r>
              <a:rPr lang="pt-PT" sz="2400" dirty="0" smtClean="0"/>
              <a:t> – </a:t>
            </a:r>
            <a:r>
              <a:rPr lang="pt-PT" sz="2400" b="1" dirty="0" err="1" smtClean="0"/>
              <a:t>else</a:t>
            </a:r>
            <a:r>
              <a:rPr lang="pt-PT" sz="2400" dirty="0" smtClean="0"/>
              <a:t> podem ser escritas de modo semelhante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13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39</a:t>
            </a:fld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2419164" y="-76200"/>
            <a:ext cx="5886636" cy="3162542"/>
            <a:chOff x="1447800" y="139982"/>
            <a:chExt cx="5886636" cy="3162542"/>
          </a:xfrm>
        </p:grpSpPr>
        <p:sp>
          <p:nvSpPr>
            <p:cNvPr id="5" name="TextBox 4"/>
            <p:cNvSpPr txBox="1"/>
            <p:nvPr/>
          </p:nvSpPr>
          <p:spPr>
            <a:xfrm>
              <a:off x="4311426" y="13998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027840" y="324648"/>
              <a:ext cx="5264902" cy="2039564"/>
              <a:chOff x="1705960" y="2362200"/>
              <a:chExt cx="5264902" cy="2039564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38600" y="2743200"/>
                <a:ext cx="437820" cy="3810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B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72000" y="2738037"/>
                <a:ext cx="239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Raiz da árvore  (nível B)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4257510" y="2362200"/>
                <a:ext cx="0" cy="375837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276600" y="3505200"/>
                <a:ext cx="437820" cy="381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19980" y="3505200"/>
                <a:ext cx="437820" cy="381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/>
                  <a:t>C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7" idx="3"/>
                <a:endCxn id="10" idx="7"/>
              </p:cNvCxnSpPr>
              <p:nvPr/>
            </p:nvCxnSpPr>
            <p:spPr>
              <a:xfrm flipH="1">
                <a:off x="3650303" y="3068404"/>
                <a:ext cx="45241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7" idx="5"/>
                <a:endCxn id="11" idx="1"/>
              </p:cNvCxnSpPr>
              <p:nvPr/>
            </p:nvCxnSpPr>
            <p:spPr>
              <a:xfrm>
                <a:off x="4412303" y="3068404"/>
                <a:ext cx="47179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5486400" y="350520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N</a:t>
                </a:r>
                <a:r>
                  <a:rPr lang="pt-PT" dirty="0" smtClean="0"/>
                  <a:t>ível C</a:t>
                </a:r>
                <a:endParaRPr lang="en-US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514600" y="3314700"/>
                <a:ext cx="24384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1705960" y="2929983"/>
                <a:ext cx="1472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Valor máximo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895600" y="3856464"/>
                <a:ext cx="452414" cy="49259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10" idx="4"/>
                <a:endCxn id="54" idx="0"/>
              </p:cNvCxnSpPr>
              <p:nvPr/>
            </p:nvCxnSpPr>
            <p:spPr>
              <a:xfrm>
                <a:off x="3495510" y="3886200"/>
                <a:ext cx="230900" cy="43735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endCxn id="56" idx="0"/>
              </p:cNvCxnSpPr>
              <p:nvPr/>
            </p:nvCxnSpPr>
            <p:spPr>
              <a:xfrm flipH="1">
                <a:off x="4564610" y="3863898"/>
                <a:ext cx="314838" cy="45965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58" idx="1"/>
              </p:cNvCxnSpPr>
              <p:nvPr/>
            </p:nvCxnSpPr>
            <p:spPr>
              <a:xfrm>
                <a:off x="5189034" y="3863898"/>
                <a:ext cx="420603" cy="51545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951640" y="4114800"/>
                <a:ext cx="3819791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870943" y="3755433"/>
                <a:ext cx="114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dirty="0" smtClean="0"/>
                  <a:t>Valor máximo</a:t>
                </a:r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02677" y="294536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A</a:t>
                </a:r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95800" y="2937004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B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935777" y="3745468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A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28900" y="373710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C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467211" y="3745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B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60334" y="373710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C</a:t>
                </a:r>
                <a:endParaRPr lang="en-US" dirty="0"/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2895600" y="2286000"/>
              <a:ext cx="437820" cy="381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D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3829380" y="2286000"/>
              <a:ext cx="437820" cy="381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D</a:t>
              </a:r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667580" y="2286000"/>
              <a:ext cx="437820" cy="381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D</a:t>
              </a:r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5867400" y="2286000"/>
              <a:ext cx="437820" cy="381000"/>
            </a:xfrm>
            <a:prstGeom prst="ellipse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bg1"/>
                  </a:solidFill>
                </a:rPr>
                <a:t>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2544160" y="2633960"/>
              <a:ext cx="452414" cy="4925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144070" y="2663696"/>
              <a:ext cx="230900" cy="4373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600200" y="2870326"/>
              <a:ext cx="4959060" cy="2197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273520" y="288634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26618" y="290259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3563766" y="2674856"/>
              <a:ext cx="452414" cy="4925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163676" y="2670372"/>
              <a:ext cx="230900" cy="4373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3654467" y="29331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C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40246" y="290259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</a:t>
              </a:r>
              <a:endParaRPr lang="en-US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4827370" y="2674856"/>
              <a:ext cx="88190" cy="4040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6" idx="5"/>
            </p:cNvCxnSpPr>
            <p:nvPr/>
          </p:nvCxnSpPr>
          <p:spPr>
            <a:xfrm>
              <a:off x="5041283" y="2611204"/>
              <a:ext cx="359227" cy="4931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808838" y="283793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B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34000" y="2895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58" idx="4"/>
            </p:cNvCxnSpPr>
            <p:nvPr/>
          </p:nvCxnSpPr>
          <p:spPr>
            <a:xfrm flipH="1">
              <a:off x="5890312" y="2667000"/>
              <a:ext cx="195998" cy="4202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6270173" y="2623752"/>
              <a:ext cx="359227" cy="4931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940302" y="29072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C</a:t>
              </a:r>
              <a:endParaRPr lang="en-US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26102" y="289560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447800" y="2554069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Valor máximo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81959" y="2281192"/>
              <a:ext cx="852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N</a:t>
              </a:r>
              <a:r>
                <a:rPr lang="pt-PT" dirty="0" smtClean="0"/>
                <a:t>ível D</a:t>
              </a:r>
              <a:endParaRPr lang="en-US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11151" y="0"/>
            <a:ext cx="2198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Por exemplo: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228600" y="3099442"/>
            <a:ext cx="8839200" cy="3461192"/>
            <a:chOff x="228600" y="3099442"/>
            <a:chExt cx="8839200" cy="3461192"/>
          </a:xfrm>
        </p:grpSpPr>
        <p:sp>
          <p:nvSpPr>
            <p:cNvPr id="30" name="Flowchart: Decision 29"/>
            <p:cNvSpPr/>
            <p:nvPr/>
          </p:nvSpPr>
          <p:spPr>
            <a:xfrm>
              <a:off x="4140463" y="3486098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902463" y="3099442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Decision 31"/>
            <p:cNvSpPr/>
            <p:nvPr/>
          </p:nvSpPr>
          <p:spPr>
            <a:xfrm>
              <a:off x="2921263" y="4414511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33" name="Flowchart: Decision 32"/>
            <p:cNvSpPr/>
            <p:nvPr/>
          </p:nvSpPr>
          <p:spPr>
            <a:xfrm>
              <a:off x="5512063" y="4400498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34" name="Elbow Connector 33"/>
            <p:cNvCxnSpPr>
              <a:stCxn id="30" idx="1"/>
              <a:endCxn id="32" idx="0"/>
            </p:cNvCxnSpPr>
            <p:nvPr/>
          </p:nvCxnSpPr>
          <p:spPr>
            <a:xfrm rot="10800000" flipV="1">
              <a:off x="3683263" y="3707691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0" idx="3"/>
              <a:endCxn id="33" idx="0"/>
            </p:cNvCxnSpPr>
            <p:nvPr/>
          </p:nvCxnSpPr>
          <p:spPr>
            <a:xfrm>
              <a:off x="5664463" y="3707692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625705" y="340167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670154" y="340989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86365" y="431686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42" name="Straight Arrow Connector 41"/>
            <p:cNvCxnSpPr>
              <a:stCxn id="32" idx="2"/>
            </p:cNvCxnSpPr>
            <p:nvPr/>
          </p:nvCxnSpPr>
          <p:spPr>
            <a:xfrm>
              <a:off x="3683263" y="4857698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174025" y="479316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959675" y="430668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58419" y="48038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87" name="Flowchart: Decision 86"/>
            <p:cNvSpPr/>
            <p:nvPr/>
          </p:nvSpPr>
          <p:spPr>
            <a:xfrm>
              <a:off x="924064" y="4419600"/>
              <a:ext cx="1524000" cy="443187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D</a:t>
              </a:r>
              <a:endParaRPr lang="en-US" dirty="0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H="1">
              <a:off x="2448064" y="4641193"/>
              <a:ext cx="47319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H="1">
              <a:off x="543064" y="4641193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99816" y="42672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8600" y="4441001"/>
              <a:ext cx="32412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A</a:t>
              </a:r>
              <a:endParaRPr lang="en-US" b="1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1686064" y="4079627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1514336" y="3717324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52664" y="410668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101" name="Flowchart: Decision 100"/>
            <p:cNvSpPr/>
            <p:nvPr/>
          </p:nvSpPr>
          <p:spPr>
            <a:xfrm>
              <a:off x="2913502" y="5399499"/>
              <a:ext cx="1524000" cy="44318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</a:t>
              </a:r>
              <a:r>
                <a:rPr lang="pt-PT" dirty="0" smtClean="0"/>
                <a:t> &gt; D</a:t>
              </a:r>
              <a:endParaRPr lang="en-US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flipH="1">
              <a:off x="2532502" y="5630298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2218038" y="5430106"/>
              <a:ext cx="306494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C</a:t>
              </a:r>
              <a:endParaRPr lang="en-US" b="1" dirty="0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3691978" y="5834285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524134" y="6183868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71564" y="526371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92781" y="577472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7070601" y="4631724"/>
              <a:ext cx="47319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Flowchart: Decision 108"/>
            <p:cNvSpPr/>
            <p:nvPr/>
          </p:nvSpPr>
          <p:spPr>
            <a:xfrm>
              <a:off x="7543800" y="4400497"/>
              <a:ext cx="1524000" cy="443187"/>
            </a:xfrm>
            <a:prstGeom prst="flowChartDecision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bg1"/>
                  </a:solidFill>
                </a:rPr>
                <a:t>C </a:t>
              </a:r>
              <a:r>
                <a:rPr lang="pt-PT" dirty="0">
                  <a:solidFill>
                    <a:schemeClr val="bg1"/>
                  </a:solidFill>
                </a:rPr>
                <a:t>&gt; 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 flipV="1">
              <a:off x="8330514" y="4052855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8158786" y="3690552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797114" y="407990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8331940" y="4876637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8164096" y="5226220"/>
              <a:ext cx="306494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C</a:t>
              </a:r>
              <a:endParaRPr lang="en-US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332743" y="48170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6282301" y="4865132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Flowchart: Decision 117"/>
            <p:cNvSpPr/>
            <p:nvPr/>
          </p:nvSpPr>
          <p:spPr>
            <a:xfrm>
              <a:off x="5512540" y="5406933"/>
              <a:ext cx="1524000" cy="443187"/>
            </a:xfrm>
            <a:prstGeom prst="flowChartDecisio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B </a:t>
              </a:r>
              <a:r>
                <a:rPr lang="pt-PT" dirty="0"/>
                <a:t>&gt; D</a:t>
              </a:r>
              <a:endParaRPr lang="en-US" dirty="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H="1">
              <a:off x="5131540" y="5637732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4817076" y="5437540"/>
              <a:ext cx="31451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B</a:t>
              </a:r>
              <a:endParaRPr lang="en-US" b="1" dirty="0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>
              <a:off x="6291016" y="5841719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6123172" y="6191302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170602" y="527114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291819" y="578215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90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70985"/>
            <a:ext cx="5861348" cy="59093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Scanner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 double </a:t>
            </a:r>
            <a:r>
              <a:rPr lang="en-US" dirty="0" err="1" smtClean="0"/>
              <a:t>real_v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inteiro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err="1" smtClean="0"/>
              <a:t>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("Real:");</a:t>
            </a:r>
          </a:p>
          <a:p>
            <a:r>
              <a:rPr lang="en-US" dirty="0" smtClean="0"/>
              <a:t>    </a:t>
            </a:r>
            <a:r>
              <a:rPr lang="en-US" dirty="0" err="1"/>
              <a:t>real_v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err="1" smtClean="0"/>
              <a:t>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" + </a:t>
            </a:r>
            <a:r>
              <a:rPr lang="en-US" dirty="0" err="1" smtClean="0"/>
              <a:t>inteiro</a:t>
            </a:r>
            <a:r>
              <a:rPr lang="en-US" dirty="0" smtClean="0"/>
              <a:t> + "; real é " + real);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%d; real é %f\n",</a:t>
            </a:r>
            <a:r>
              <a:rPr lang="en-US" dirty="0" err="1" smtClean="0"/>
              <a:t>inteiro,real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err="1" smtClean="0"/>
              <a:t>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1000" y="22098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14800" y="35052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3434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743200" y="1860396"/>
            <a:ext cx="40386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2057400"/>
            <a:ext cx="2438400" cy="521732"/>
            <a:chOff x="228600" y="2057400"/>
            <a:chExt cx="2438400" cy="521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2. Criar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2057400"/>
              <a:ext cx="917086" cy="337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04800" y="35052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3. Usar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" y="5334000"/>
            <a:ext cx="2286000" cy="597932"/>
            <a:chOff x="457200" y="5334000"/>
            <a:chExt cx="2286000" cy="597932"/>
          </a:xfrm>
        </p:grpSpPr>
        <p:sp>
          <p:nvSpPr>
            <p:cNvPr id="28" name="TextBox 27"/>
            <p:cNvSpPr txBox="1"/>
            <p:nvPr/>
          </p:nvSpPr>
          <p:spPr>
            <a:xfrm>
              <a:off x="457200" y="5562600"/>
              <a:ext cx="1702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4. Fechar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905000" y="5334000"/>
              <a:ext cx="838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8" y="2579132"/>
            <a:ext cx="3535896" cy="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2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14" y="2870886"/>
            <a:ext cx="582422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(A &gt; B)  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(A &gt; C)        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(A &gt; D)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A);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D);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/>
              <a:t>      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 &gt; D)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D);</a:t>
            </a:r>
          </a:p>
          <a:p>
            <a:r>
              <a:rPr lang="en-US" dirty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else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(B &gt; C)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(B &gt; D)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B);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D);</a:t>
            </a: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7030A0"/>
                </a:solidFill>
              </a:rPr>
              <a:t>else</a:t>
            </a:r>
            <a:r>
              <a:rPr lang="en-US" dirty="0"/>
              <a:t>          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rgbClr val="3399FF"/>
                </a:solidFill>
              </a:rPr>
              <a:t>if</a:t>
            </a:r>
            <a:r>
              <a:rPr lang="en-US" dirty="0">
                <a:solidFill>
                  <a:srgbClr val="3399FF"/>
                </a:solidFill>
              </a:rPr>
              <a:t> (C &gt; D)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C);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rgbClr val="3399FF"/>
                </a:solidFill>
              </a:rPr>
              <a:t>else</a:t>
            </a:r>
            <a:r>
              <a:rPr lang="en-US" dirty="0"/>
              <a:t>       </a:t>
            </a:r>
            <a:r>
              <a:rPr lang="en-US" dirty="0" err="1"/>
              <a:t>System.out.println</a:t>
            </a:r>
            <a:r>
              <a:rPr lang="en-US" dirty="0"/>
              <a:t>("O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é " + D);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" y="76200"/>
            <a:ext cx="8839200" cy="3461192"/>
            <a:chOff x="228600" y="3099442"/>
            <a:chExt cx="8839200" cy="3461192"/>
          </a:xfrm>
        </p:grpSpPr>
        <p:sp>
          <p:nvSpPr>
            <p:cNvPr id="5" name="Flowchart: Decision 4"/>
            <p:cNvSpPr/>
            <p:nvPr/>
          </p:nvSpPr>
          <p:spPr>
            <a:xfrm>
              <a:off x="4140463" y="3486098"/>
              <a:ext cx="1524000" cy="443187"/>
            </a:xfrm>
            <a:prstGeom prst="flowChartDecision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B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02463" y="3099442"/>
              <a:ext cx="0" cy="37583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2921263" y="4414511"/>
              <a:ext cx="1524000" cy="443187"/>
            </a:xfrm>
            <a:prstGeom prst="flowChartDecision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C</a:t>
              </a:r>
              <a:endParaRPr lang="en-US" dirty="0"/>
            </a:p>
          </p:txBody>
        </p:sp>
        <p:sp>
          <p:nvSpPr>
            <p:cNvPr id="8" name="Flowchart: Decision 7"/>
            <p:cNvSpPr/>
            <p:nvPr/>
          </p:nvSpPr>
          <p:spPr>
            <a:xfrm>
              <a:off x="5512063" y="4400498"/>
              <a:ext cx="1524000" cy="443187"/>
            </a:xfrm>
            <a:prstGeom prst="flowChartDecis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B</a:t>
              </a:r>
              <a:r>
                <a:rPr lang="pt-PT" dirty="0" smtClean="0"/>
                <a:t> &gt; C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5" idx="1"/>
              <a:endCxn id="7" idx="0"/>
            </p:cNvCxnSpPr>
            <p:nvPr/>
          </p:nvCxnSpPr>
          <p:spPr>
            <a:xfrm rot="10800000" flipV="1">
              <a:off x="3683263" y="3707691"/>
              <a:ext cx="457200" cy="706819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>
              <a:stCxn id="5" idx="3"/>
              <a:endCxn id="8" idx="0"/>
            </p:cNvCxnSpPr>
            <p:nvPr/>
          </p:nvCxnSpPr>
          <p:spPr>
            <a:xfrm>
              <a:off x="5664463" y="3707692"/>
              <a:ext cx="609600" cy="692806"/>
            </a:xfrm>
            <a:prstGeom prst="bentConnector2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625705" y="340167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70154" y="340989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86365" y="431686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7" idx="2"/>
            </p:cNvCxnSpPr>
            <p:nvPr/>
          </p:nvCxnSpPr>
          <p:spPr>
            <a:xfrm>
              <a:off x="3683263" y="4857698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74025" y="4793166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9675" y="430668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58419" y="48038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18" name="Flowchart: Decision 17"/>
            <p:cNvSpPr/>
            <p:nvPr/>
          </p:nvSpPr>
          <p:spPr>
            <a:xfrm>
              <a:off x="924064" y="4419600"/>
              <a:ext cx="1524000" cy="443187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A &gt; D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2448064" y="4641193"/>
              <a:ext cx="47319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43064" y="4641193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99816" y="4267200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4441001"/>
              <a:ext cx="32412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A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686064" y="4079627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514336" y="3717324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52664" y="410668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sp>
          <p:nvSpPr>
            <p:cNvPr id="26" name="Flowchart: Decision 25"/>
            <p:cNvSpPr/>
            <p:nvPr/>
          </p:nvSpPr>
          <p:spPr>
            <a:xfrm>
              <a:off x="2913502" y="5399499"/>
              <a:ext cx="1524000" cy="443187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/>
                <a:t>C</a:t>
              </a:r>
              <a:r>
                <a:rPr lang="pt-PT" dirty="0" smtClean="0"/>
                <a:t> &gt; D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532502" y="5630298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18038" y="5430106"/>
              <a:ext cx="306494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C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43400" y="4865132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71564" y="526371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90287" y="520643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7070601" y="4631724"/>
              <a:ext cx="473199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cision 33"/>
            <p:cNvSpPr/>
            <p:nvPr/>
          </p:nvSpPr>
          <p:spPr>
            <a:xfrm>
              <a:off x="7543800" y="4400497"/>
              <a:ext cx="1524000" cy="443187"/>
            </a:xfrm>
            <a:prstGeom prst="flowChartDecision">
              <a:avLst/>
            </a:prstGeom>
            <a:solidFill>
              <a:srgbClr val="33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bg1"/>
                  </a:solidFill>
                </a:rPr>
                <a:t>C </a:t>
              </a:r>
              <a:r>
                <a:rPr lang="pt-PT" dirty="0">
                  <a:solidFill>
                    <a:schemeClr val="bg1"/>
                  </a:solidFill>
                </a:rPr>
                <a:t>&gt; 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330514" y="4052855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158786" y="3690552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797114" y="407990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8331940" y="4876637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164096" y="5226220"/>
              <a:ext cx="306494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C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32743" y="4817076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6282301" y="4865132"/>
              <a:ext cx="3474" cy="53340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Decision 41"/>
            <p:cNvSpPr/>
            <p:nvPr/>
          </p:nvSpPr>
          <p:spPr>
            <a:xfrm>
              <a:off x="5512540" y="5406933"/>
              <a:ext cx="1524000" cy="443187"/>
            </a:xfrm>
            <a:prstGeom prst="flowChartDecision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/>
                <a:t>B </a:t>
              </a:r>
              <a:r>
                <a:rPr lang="pt-PT" dirty="0"/>
                <a:t>&gt; D</a:t>
              </a:r>
              <a:endParaRPr lang="en-US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5131540" y="5637732"/>
              <a:ext cx="381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817076" y="5437540"/>
              <a:ext cx="31451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 smtClean="0"/>
                <a:t>B</a:t>
              </a:r>
              <a:endParaRPr lang="en-US" b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6291016" y="5841719"/>
              <a:ext cx="0" cy="3379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23172" y="6191302"/>
              <a:ext cx="33054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D</a:t>
              </a:r>
              <a:endParaRPr 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70602" y="527114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Sim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91819" y="578215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Não</a:t>
              </a:r>
              <a:endParaRPr lang="en-US" dirty="0"/>
            </a:p>
          </p:txBody>
        </p:sp>
      </p:grpSp>
      <p:cxnSp>
        <p:nvCxnSpPr>
          <p:cNvPr id="51" name="Elbow Connector 50"/>
          <p:cNvCxnSpPr>
            <a:stCxn id="26" idx="3"/>
            <a:endCxn id="30" idx="2"/>
          </p:cNvCxnSpPr>
          <p:nvPr/>
        </p:nvCxnSpPr>
        <p:spPr>
          <a:xfrm flipV="1">
            <a:off x="4361302" y="2211222"/>
            <a:ext cx="71168" cy="38662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51" y="0"/>
            <a:ext cx="53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i="1" dirty="0" smtClean="0"/>
              <a:t>O código completo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118"/>
            <a:ext cx="5640583" cy="689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java.util.Scanner</a:t>
            </a:r>
            <a:r>
              <a:rPr lang="en-US" sz="1700" dirty="0"/>
              <a:t>;</a:t>
            </a:r>
          </a:p>
          <a:p>
            <a:r>
              <a:rPr lang="en-US" sz="1700" b="1" dirty="0" smtClean="0"/>
              <a:t>public </a:t>
            </a:r>
            <a:r>
              <a:rPr lang="en-US" sz="1700" b="1" dirty="0"/>
              <a:t>class </a:t>
            </a:r>
            <a:r>
              <a:rPr lang="en-US" sz="1700" dirty="0"/>
              <a:t>if6 {</a:t>
            </a:r>
          </a:p>
          <a:p>
            <a:r>
              <a:rPr lang="en-US" sz="1700" dirty="0" smtClean="0"/>
              <a:t>  </a:t>
            </a:r>
            <a:r>
              <a:rPr lang="en-US" sz="1700" b="1" dirty="0"/>
              <a:t>public static void </a:t>
            </a:r>
            <a:r>
              <a:rPr lang="en-US" sz="1700" dirty="0"/>
              <a:t>main(String[] </a:t>
            </a:r>
            <a:r>
              <a:rPr lang="en-US" sz="1700" dirty="0" err="1"/>
              <a:t>args</a:t>
            </a:r>
            <a:r>
              <a:rPr lang="en-US" sz="1700" dirty="0"/>
              <a:t>)  {</a:t>
            </a:r>
          </a:p>
          <a:p>
            <a:r>
              <a:rPr lang="en-US" sz="1700" dirty="0"/>
              <a:t>    Scanner </a:t>
            </a:r>
            <a:r>
              <a:rPr lang="en-US" sz="1700" dirty="0" err="1"/>
              <a:t>ob</a:t>
            </a:r>
            <a:r>
              <a:rPr lang="en-US" sz="1700" dirty="0"/>
              <a:t> = </a:t>
            </a:r>
            <a:r>
              <a:rPr lang="en-US" sz="1700" b="1" dirty="0"/>
              <a:t>new</a:t>
            </a:r>
            <a:r>
              <a:rPr lang="en-US" sz="1700" dirty="0"/>
              <a:t> Scanner(System.in);</a:t>
            </a:r>
          </a:p>
          <a:p>
            <a:r>
              <a:rPr lang="en-US" sz="1700" dirty="0"/>
              <a:t>    </a:t>
            </a:r>
            <a:r>
              <a:rPr lang="en-US" sz="1700" b="1" dirty="0" err="1" smtClean="0"/>
              <a:t>int</a:t>
            </a:r>
            <a:r>
              <a:rPr lang="en-US" sz="1700" dirty="0" smtClean="0"/>
              <a:t> </a:t>
            </a:r>
            <a:r>
              <a:rPr lang="en-US" sz="1700" dirty="0"/>
              <a:t>A,B,C,</a:t>
            </a:r>
            <a:r>
              <a:rPr lang="en-US" sz="1700" dirty="0">
                <a:solidFill>
                  <a:srgbClr val="FF0000"/>
                </a:solidFill>
              </a:rPr>
              <a:t>D</a:t>
            </a:r>
            <a:r>
              <a:rPr lang="en-US" sz="1700" dirty="0"/>
              <a:t>;</a:t>
            </a:r>
          </a:p>
          <a:p>
            <a:r>
              <a:rPr lang="en-US" sz="1700" dirty="0"/>
              <a:t>    </a:t>
            </a:r>
            <a:r>
              <a:rPr lang="en-US" sz="1700" dirty="0" err="1" smtClean="0"/>
              <a:t>System.out.print</a:t>
            </a:r>
            <a:r>
              <a:rPr lang="en-US" sz="1700" dirty="0"/>
              <a:t>("A ???"     </a:t>
            </a:r>
            <a:r>
              <a:rPr lang="en-US" sz="1700" dirty="0" smtClean="0"/>
              <a:t>);      </a:t>
            </a:r>
            <a:r>
              <a:rPr lang="en-US" sz="1700" dirty="0"/>
              <a:t>A = </a:t>
            </a:r>
            <a:r>
              <a:rPr lang="en-US" sz="1700" dirty="0" err="1"/>
              <a:t>ob.nextInt</a:t>
            </a:r>
            <a:r>
              <a:rPr lang="en-US" sz="1700" dirty="0"/>
              <a:t>();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System.out.print</a:t>
            </a:r>
            <a:r>
              <a:rPr lang="en-US" sz="1700" dirty="0"/>
              <a:t>("B ???"     </a:t>
            </a:r>
            <a:r>
              <a:rPr lang="en-US" sz="1700" dirty="0" smtClean="0"/>
              <a:t>);      </a:t>
            </a:r>
            <a:r>
              <a:rPr lang="en-US" sz="1700" dirty="0"/>
              <a:t>B = </a:t>
            </a:r>
            <a:r>
              <a:rPr lang="en-US" sz="1700" dirty="0" err="1"/>
              <a:t>ob.nextInt</a:t>
            </a:r>
            <a:r>
              <a:rPr lang="en-US" sz="1700" dirty="0"/>
              <a:t>();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System.out.print</a:t>
            </a:r>
            <a:r>
              <a:rPr lang="en-US" sz="1700" dirty="0"/>
              <a:t>("C ???"     </a:t>
            </a:r>
            <a:r>
              <a:rPr lang="en-US" sz="1700" dirty="0" smtClean="0"/>
              <a:t>);      </a:t>
            </a:r>
            <a:r>
              <a:rPr lang="en-US" sz="1700" dirty="0"/>
              <a:t>C = </a:t>
            </a:r>
            <a:r>
              <a:rPr lang="en-US" sz="1700" dirty="0" err="1"/>
              <a:t>ob.nextInt</a:t>
            </a:r>
            <a:r>
              <a:rPr lang="en-US" sz="1700" dirty="0"/>
              <a:t>();</a:t>
            </a:r>
          </a:p>
          <a:p>
            <a:r>
              <a:rPr lang="en-US" sz="1700" dirty="0"/>
              <a:t>    </a:t>
            </a:r>
            <a:r>
              <a:rPr lang="en-US" sz="1700" dirty="0" err="1">
                <a:solidFill>
                  <a:srgbClr val="FF0000"/>
                </a:solidFill>
              </a:rPr>
              <a:t>System.out.print</a:t>
            </a:r>
            <a:r>
              <a:rPr lang="en-US" sz="1700" dirty="0">
                <a:solidFill>
                  <a:srgbClr val="FF0000"/>
                </a:solidFill>
              </a:rPr>
              <a:t>("D ???"     </a:t>
            </a:r>
            <a:r>
              <a:rPr lang="en-US" sz="1700" dirty="0" smtClean="0">
                <a:solidFill>
                  <a:srgbClr val="FF0000"/>
                </a:solidFill>
              </a:rPr>
              <a:t>);      </a:t>
            </a:r>
            <a:r>
              <a:rPr lang="en-US" sz="1700" dirty="0">
                <a:solidFill>
                  <a:srgbClr val="FF0000"/>
                </a:solidFill>
              </a:rPr>
              <a:t>D = </a:t>
            </a:r>
            <a:r>
              <a:rPr lang="en-US" sz="1700" dirty="0" err="1">
                <a:solidFill>
                  <a:srgbClr val="FF0000"/>
                </a:solidFill>
              </a:rPr>
              <a:t>ob.nextInt</a:t>
            </a:r>
            <a:r>
              <a:rPr lang="en-US" sz="17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1700" dirty="0"/>
              <a:t>    </a:t>
            </a:r>
            <a:r>
              <a:rPr lang="en-US" sz="1700" b="1" dirty="0" smtClean="0"/>
              <a:t>if </a:t>
            </a:r>
            <a:r>
              <a:rPr lang="en-US" sz="1700" dirty="0"/>
              <a:t>(A &gt; B)  </a:t>
            </a:r>
          </a:p>
          <a:p>
            <a:r>
              <a:rPr lang="en-US" sz="1700" dirty="0"/>
              <a:t>      </a:t>
            </a:r>
            <a:r>
              <a:rPr lang="en-US" sz="1700" b="1" dirty="0"/>
              <a:t>if</a:t>
            </a:r>
            <a:r>
              <a:rPr lang="en-US" sz="1700" dirty="0"/>
              <a:t> (A &gt; C)         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if</a:t>
            </a:r>
            <a:r>
              <a:rPr lang="en-US" sz="1700" dirty="0"/>
              <a:t> (A &gt; D)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A);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else</a:t>
            </a:r>
            <a:r>
              <a:rPr lang="en-US" sz="1700" dirty="0"/>
              <a:t>      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D);</a:t>
            </a:r>
          </a:p>
          <a:p>
            <a:r>
              <a:rPr lang="en-US" sz="1700" dirty="0"/>
              <a:t>      </a:t>
            </a:r>
            <a:r>
              <a:rPr lang="en-US" sz="1700" b="1" dirty="0"/>
              <a:t>else </a:t>
            </a:r>
            <a:r>
              <a:rPr lang="en-US" sz="1700" dirty="0"/>
              <a:t>          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if</a:t>
            </a:r>
            <a:r>
              <a:rPr lang="en-US" sz="1700" dirty="0"/>
              <a:t> (C &gt; D)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C);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else</a:t>
            </a:r>
            <a:r>
              <a:rPr lang="en-US" sz="1700" dirty="0"/>
              <a:t>      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D);</a:t>
            </a:r>
          </a:p>
          <a:p>
            <a:r>
              <a:rPr lang="en-US" sz="1700" dirty="0"/>
              <a:t>    </a:t>
            </a:r>
            <a:r>
              <a:rPr lang="en-US" sz="1700" b="1" dirty="0"/>
              <a:t>else</a:t>
            </a:r>
          </a:p>
          <a:p>
            <a:r>
              <a:rPr lang="en-US" sz="1700" dirty="0"/>
              <a:t>      </a:t>
            </a:r>
            <a:r>
              <a:rPr lang="en-US" sz="1700" b="1" dirty="0"/>
              <a:t>if</a:t>
            </a:r>
            <a:r>
              <a:rPr lang="en-US" sz="1700" dirty="0"/>
              <a:t> (B &gt; C)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if</a:t>
            </a:r>
            <a:r>
              <a:rPr lang="en-US" sz="1700" dirty="0"/>
              <a:t> (B &gt; D)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B);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else</a:t>
            </a:r>
            <a:r>
              <a:rPr lang="en-US" sz="1700" dirty="0"/>
              <a:t>      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D);</a:t>
            </a:r>
          </a:p>
          <a:p>
            <a:r>
              <a:rPr lang="en-US" sz="1700" dirty="0"/>
              <a:t>      </a:t>
            </a:r>
            <a:r>
              <a:rPr lang="en-US" sz="1700" b="1" dirty="0"/>
              <a:t>else </a:t>
            </a:r>
            <a:r>
              <a:rPr lang="en-US" sz="1700" dirty="0"/>
              <a:t>          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if</a:t>
            </a:r>
            <a:r>
              <a:rPr lang="en-US" sz="1700" dirty="0"/>
              <a:t> (C &gt; D)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C);</a:t>
            </a:r>
          </a:p>
          <a:p>
            <a:r>
              <a:rPr lang="en-US" sz="1700" dirty="0"/>
              <a:t>          </a:t>
            </a:r>
            <a:r>
              <a:rPr lang="en-US" sz="1700" b="1" dirty="0"/>
              <a:t>else</a:t>
            </a:r>
            <a:r>
              <a:rPr lang="en-US" sz="1700" dirty="0"/>
              <a:t>       </a:t>
            </a:r>
            <a:r>
              <a:rPr lang="en-US" sz="1700" dirty="0" err="1"/>
              <a:t>System.out.println</a:t>
            </a:r>
            <a:r>
              <a:rPr lang="en-US" sz="1700" dirty="0"/>
              <a:t>("O </a:t>
            </a:r>
            <a:r>
              <a:rPr lang="en-US" sz="1700" dirty="0" err="1"/>
              <a:t>número</a:t>
            </a:r>
            <a:r>
              <a:rPr lang="en-US" sz="1700" dirty="0"/>
              <a:t> </a:t>
            </a:r>
            <a:r>
              <a:rPr lang="en-US" sz="1700" dirty="0" err="1"/>
              <a:t>maior</a:t>
            </a:r>
            <a:r>
              <a:rPr lang="en-US" sz="1700" dirty="0"/>
              <a:t> é " + D); </a:t>
            </a:r>
            <a:r>
              <a:rPr lang="en-US" sz="1700" dirty="0" smtClean="0"/>
              <a:t>    </a:t>
            </a:r>
            <a:endParaRPr lang="en-US" sz="1700" dirty="0"/>
          </a:p>
          <a:p>
            <a:r>
              <a:rPr lang="en-US" sz="1700" dirty="0"/>
              <a:t>    </a:t>
            </a:r>
            <a:r>
              <a:rPr lang="en-US" sz="1700" dirty="0" err="1"/>
              <a:t>ob.close</a:t>
            </a:r>
            <a:r>
              <a:rPr lang="en-US" sz="1700" dirty="0"/>
              <a:t>();</a:t>
            </a:r>
          </a:p>
          <a:p>
            <a:r>
              <a:rPr lang="en-US" sz="1700" dirty="0"/>
              <a:t>  </a:t>
            </a:r>
            <a:r>
              <a:rPr lang="en-US" sz="1700" dirty="0" smtClean="0"/>
              <a:t>}   </a:t>
            </a:r>
          </a:p>
          <a:p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rgbClr val="FF0000"/>
                </a:solidFill>
              </a:rPr>
              <a:t>Cor vermelha indica declaração e entrada da nova variável 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310269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64908"/>
            <a:ext cx="2293380" cy="2393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1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7349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6: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1" y="114300"/>
            <a:ext cx="9193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 smtClean="0"/>
              <a:t>                                 Pretende-se </a:t>
            </a:r>
            <a:r>
              <a:rPr lang="pt-PT" sz="1700" dirty="0"/>
              <a:t>escrever um programa que </a:t>
            </a:r>
            <a:r>
              <a:rPr lang="pt-PT" sz="1700" dirty="0" smtClean="0"/>
              <a:t>dados quatro números </a:t>
            </a:r>
            <a:r>
              <a:rPr lang="pt-PT" sz="1700" dirty="0"/>
              <a:t>inteiros introduzidos </a:t>
            </a:r>
            <a:r>
              <a:rPr lang="pt-PT" sz="1700" dirty="0" smtClean="0"/>
              <a:t>através</a:t>
            </a:r>
            <a:r>
              <a:rPr lang="pt-PT" sz="1700" dirty="0"/>
              <a:t> </a:t>
            </a:r>
            <a:r>
              <a:rPr lang="pt-PT" sz="1700" dirty="0" smtClean="0"/>
              <a:t>do </a:t>
            </a:r>
            <a:r>
              <a:rPr lang="pt-PT" sz="1700" dirty="0"/>
              <a:t>teclado imprime no terminal os </a:t>
            </a:r>
            <a:r>
              <a:rPr lang="pt-PT" sz="1700" dirty="0" smtClean="0"/>
              <a:t>números </a:t>
            </a:r>
            <a:r>
              <a:rPr lang="pt-PT" sz="1700" dirty="0"/>
              <a:t>ordenados por ordem crescente.</a:t>
            </a:r>
            <a:endParaRPr lang="en-US" sz="17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69594" y="2197210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9594" y="25020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69594" y="28068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69594" y="31116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83994" y="219721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41194" y="2502010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1000" y="681335"/>
            <a:ext cx="81908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do próprio modelo de computação é muito importante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4349" y="1066800"/>
            <a:ext cx="598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Redes de ordenação</a:t>
            </a:r>
            <a:endParaRPr lang="pt-PT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22194" y="2490342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05437" y="2033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20190" y="23181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8594" y="2633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303347" y="291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087662" y="22054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87662" y="28150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8943" y="1853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3696" y="2196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92100" y="2505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6853" y="2790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31985" y="18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046738" y="217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015142" y="2480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029895" y="2765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22137" y="1837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36890" y="21801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05294" y="2489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520047" y="2774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39" name="Right Brace 38"/>
          <p:cNvSpPr/>
          <p:nvPr/>
        </p:nvSpPr>
        <p:spPr>
          <a:xfrm>
            <a:off x="4923998" y="1828800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184194" y="2380874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67000" y="3721210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67000" y="40260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67000" y="43308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67000" y="4635610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581400" y="4034248"/>
            <a:ext cx="2594" cy="29656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70638" y="3718236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419600" y="4014342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02843" y="3557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317596" y="38421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6000" y="41574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300753" y="4442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3085068" y="37294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85068" y="4339048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06349" y="3377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121102" y="37202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89506" y="40293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104259" y="431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029391" y="3352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044144" y="3695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012548" y="4004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27301" y="4289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519543" y="3361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534296" y="37041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502700" y="40132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517453" y="429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sp>
        <p:nvSpPr>
          <p:cNvPr id="67" name="Right Brace 66"/>
          <p:cNvSpPr/>
          <p:nvPr/>
        </p:nvSpPr>
        <p:spPr>
          <a:xfrm>
            <a:off x="4921404" y="3352800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181600" y="3904874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3970638" y="4326920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538519" y="33882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99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553272" y="37309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521676" y="40400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536429" y="4325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6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2667000" y="523400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667000" y="55388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667000" y="58436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667000" y="61484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581400" y="5547040"/>
            <a:ext cx="2594" cy="29656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70638" y="5231028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419600" y="55271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302843" y="506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17596" y="5354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286000" y="567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300753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4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3085068" y="52422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085068" y="58518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3089506" y="4890306"/>
            <a:ext cx="333282" cy="1306152"/>
            <a:chOff x="3089506" y="4890306"/>
            <a:chExt cx="333282" cy="1306152"/>
          </a:xfrm>
        </p:grpSpPr>
        <p:sp>
          <p:nvSpPr>
            <p:cNvPr id="89" name="TextBox 88"/>
            <p:cNvSpPr txBox="1"/>
            <p:nvPr/>
          </p:nvSpPr>
          <p:spPr>
            <a:xfrm>
              <a:off x="3106349" y="4890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21102" y="5233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089506" y="5542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04259" y="58271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</a:t>
              </a:r>
              <a:endParaRPr lang="en-US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012548" y="4865592"/>
            <a:ext cx="333282" cy="1306152"/>
            <a:chOff x="4012548" y="4865592"/>
            <a:chExt cx="333282" cy="1306152"/>
          </a:xfrm>
        </p:grpSpPr>
        <p:sp>
          <p:nvSpPr>
            <p:cNvPr id="93" name="TextBox 92"/>
            <p:cNvSpPr txBox="1"/>
            <p:nvPr/>
          </p:nvSpPr>
          <p:spPr>
            <a:xfrm>
              <a:off x="4029391" y="48655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44144" y="5208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12548" y="5517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27301" y="58024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en-US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502700" y="4874286"/>
            <a:ext cx="333282" cy="1306152"/>
            <a:chOff x="4502700" y="4874286"/>
            <a:chExt cx="333282" cy="1306152"/>
          </a:xfrm>
        </p:grpSpPr>
        <p:sp>
          <p:nvSpPr>
            <p:cNvPr id="97" name="TextBox 96"/>
            <p:cNvSpPr txBox="1"/>
            <p:nvPr/>
          </p:nvSpPr>
          <p:spPr>
            <a:xfrm>
              <a:off x="4519543" y="48742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534296" y="52169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3</a:t>
              </a:r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02700" y="55260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517453" y="5811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</a:t>
              </a:r>
              <a:endParaRPr lang="en-US" dirty="0"/>
            </a:p>
          </p:txBody>
        </p:sp>
      </p:grpSp>
      <p:sp>
        <p:nvSpPr>
          <p:cNvPr id="101" name="Right Brace 100"/>
          <p:cNvSpPr/>
          <p:nvPr/>
        </p:nvSpPr>
        <p:spPr>
          <a:xfrm>
            <a:off x="4921404" y="4865592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181600" y="541766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3970638" y="5839712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521676" y="4901058"/>
            <a:ext cx="333282" cy="1306152"/>
            <a:chOff x="3521676" y="4901058"/>
            <a:chExt cx="333282" cy="1306152"/>
          </a:xfrm>
        </p:grpSpPr>
        <p:sp>
          <p:nvSpPr>
            <p:cNvPr id="104" name="TextBox 103"/>
            <p:cNvSpPr txBox="1"/>
            <p:nvPr/>
          </p:nvSpPr>
          <p:spPr>
            <a:xfrm>
              <a:off x="3538519" y="49010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2</a:t>
              </a:r>
              <a:endParaRPr 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553272" y="52437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4</a:t>
              </a:r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521676" y="55528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1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536429" y="58378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694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7349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6: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8394" y="150020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8394" y="18050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8394" y="21098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88394" y="24146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02794" y="1500202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59994" y="1805002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0994" y="17933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237" y="13361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990" y="16211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7394" y="19364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2147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06462" y="15084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06462" y="21180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/>
          <p:cNvSpPr/>
          <p:nvPr/>
        </p:nvSpPr>
        <p:spPr>
          <a:xfrm>
            <a:off x="2942798" y="1131792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202994" y="168386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5492" y="3124200"/>
            <a:ext cx="5503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(a &gt; </a:t>
            </a:r>
            <a:r>
              <a:rPr lang="en-US" dirty="0"/>
              <a:t>b) {  </a:t>
            </a:r>
            <a:r>
              <a:rPr lang="en-US" dirty="0" err="1"/>
              <a:t>tmp</a:t>
            </a:r>
            <a:r>
              <a:rPr lang="en-US" dirty="0"/>
              <a:t> = a; a = b; b = </a:t>
            </a:r>
            <a:r>
              <a:rPr lang="en-US" dirty="0" err="1"/>
              <a:t>tmp</a:t>
            </a:r>
            <a:r>
              <a:rPr lang="en-US" dirty="0"/>
              <a:t>; } //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ordenção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(c </a:t>
            </a:r>
            <a:r>
              <a:rPr lang="en-US" dirty="0" smtClean="0"/>
              <a:t>&gt; </a:t>
            </a:r>
            <a:r>
              <a:rPr lang="en-US" dirty="0"/>
              <a:t>d) {  </a:t>
            </a:r>
            <a:r>
              <a:rPr lang="en-US" dirty="0" err="1"/>
              <a:t>tmp</a:t>
            </a:r>
            <a:r>
              <a:rPr lang="en-US" dirty="0"/>
              <a:t> = c; c = d; d = </a:t>
            </a:r>
            <a:r>
              <a:rPr lang="en-US" dirty="0" err="1"/>
              <a:t>tmp</a:t>
            </a:r>
            <a:r>
              <a:rPr lang="en-US" dirty="0"/>
              <a:t>; } </a:t>
            </a:r>
          </a:p>
          <a:p>
            <a:r>
              <a:rPr lang="en-US" dirty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(a &gt; </a:t>
            </a:r>
            <a:r>
              <a:rPr lang="en-US" dirty="0"/>
              <a:t>c) {  </a:t>
            </a:r>
            <a:r>
              <a:rPr lang="en-US" dirty="0" err="1"/>
              <a:t>tmp</a:t>
            </a:r>
            <a:r>
              <a:rPr lang="en-US" dirty="0"/>
              <a:t> = c; c = </a:t>
            </a:r>
            <a:r>
              <a:rPr lang="en-US" dirty="0" smtClean="0"/>
              <a:t>a; a </a:t>
            </a:r>
            <a:r>
              <a:rPr lang="en-US" dirty="0"/>
              <a:t>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(b &gt; d) </a:t>
            </a:r>
            <a:r>
              <a:rPr lang="en-US" dirty="0"/>
              <a:t>{  </a:t>
            </a:r>
            <a:r>
              <a:rPr lang="en-US" dirty="0" err="1"/>
              <a:t>tmp</a:t>
            </a:r>
            <a:r>
              <a:rPr lang="en-US" dirty="0"/>
              <a:t> = b</a:t>
            </a:r>
            <a:r>
              <a:rPr lang="en-US" dirty="0" smtClean="0"/>
              <a:t>; b </a:t>
            </a:r>
            <a:r>
              <a:rPr lang="en-US" dirty="0"/>
              <a:t>= </a:t>
            </a:r>
            <a:r>
              <a:rPr lang="en-US" dirty="0" smtClean="0"/>
              <a:t>d; d </a:t>
            </a:r>
            <a:r>
              <a:rPr lang="en-US" dirty="0"/>
              <a:t>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b="1" dirty="0" smtClean="0"/>
              <a:t>  if</a:t>
            </a:r>
            <a:r>
              <a:rPr lang="en-US" dirty="0" smtClean="0"/>
              <a:t>(b </a:t>
            </a:r>
            <a:r>
              <a:rPr lang="en-US" dirty="0"/>
              <a:t>&gt;</a:t>
            </a:r>
            <a:r>
              <a:rPr lang="en-US" dirty="0" smtClean="0"/>
              <a:t> </a:t>
            </a:r>
            <a:r>
              <a:rPr lang="en-US" dirty="0"/>
              <a:t>c) {  </a:t>
            </a:r>
            <a:r>
              <a:rPr lang="en-US" dirty="0" err="1"/>
              <a:t>tmp</a:t>
            </a:r>
            <a:r>
              <a:rPr lang="en-US" dirty="0"/>
              <a:t> = c; c = b; b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42696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7349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6: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5492" y="3124200"/>
            <a:ext cx="55033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if</a:t>
            </a:r>
            <a:r>
              <a:rPr lang="en-US" dirty="0" smtClean="0"/>
              <a:t>(a &gt; </a:t>
            </a:r>
            <a:r>
              <a:rPr lang="en-US" dirty="0"/>
              <a:t>b) {  </a:t>
            </a:r>
            <a:r>
              <a:rPr lang="en-US" dirty="0" err="1"/>
              <a:t>tmp</a:t>
            </a:r>
            <a:r>
              <a:rPr lang="en-US" dirty="0"/>
              <a:t> = a; a = b; b = </a:t>
            </a:r>
            <a:r>
              <a:rPr lang="en-US" dirty="0" err="1"/>
              <a:t>tmp</a:t>
            </a:r>
            <a:r>
              <a:rPr lang="en-US" dirty="0"/>
              <a:t>; } //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ordenção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(c </a:t>
            </a:r>
            <a:r>
              <a:rPr lang="en-US" dirty="0" smtClean="0"/>
              <a:t>&gt; </a:t>
            </a:r>
            <a:r>
              <a:rPr lang="en-US" dirty="0"/>
              <a:t>d) {  </a:t>
            </a:r>
            <a:r>
              <a:rPr lang="en-US" dirty="0" err="1"/>
              <a:t>tmp</a:t>
            </a:r>
            <a:r>
              <a:rPr lang="en-US" dirty="0"/>
              <a:t> = c; c = d; d = </a:t>
            </a:r>
            <a:r>
              <a:rPr lang="en-US" dirty="0" err="1"/>
              <a:t>tmp</a:t>
            </a:r>
            <a:r>
              <a:rPr lang="en-US" dirty="0"/>
              <a:t>; } 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(b </a:t>
            </a:r>
            <a:r>
              <a:rPr lang="en-US" dirty="0" smtClean="0"/>
              <a:t>&gt; </a:t>
            </a:r>
            <a:r>
              <a:rPr lang="en-US" dirty="0"/>
              <a:t>c) {  </a:t>
            </a:r>
            <a:r>
              <a:rPr lang="en-US" dirty="0" err="1"/>
              <a:t>tmp</a:t>
            </a:r>
            <a:r>
              <a:rPr lang="en-US" dirty="0"/>
              <a:t> = c; c = b; b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(a </a:t>
            </a:r>
            <a:r>
              <a:rPr lang="en-US" dirty="0" smtClean="0"/>
              <a:t>&gt; </a:t>
            </a:r>
            <a:r>
              <a:rPr lang="en-US" dirty="0"/>
              <a:t>b) {  </a:t>
            </a:r>
            <a:r>
              <a:rPr lang="en-US" dirty="0" err="1"/>
              <a:t>tmp</a:t>
            </a:r>
            <a:r>
              <a:rPr lang="en-US" dirty="0"/>
              <a:t> = a; a = b; b = </a:t>
            </a:r>
            <a:r>
              <a:rPr lang="en-US" dirty="0" err="1"/>
              <a:t>tmp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(c </a:t>
            </a:r>
            <a:r>
              <a:rPr lang="en-US" dirty="0" smtClean="0"/>
              <a:t>&gt; </a:t>
            </a:r>
            <a:r>
              <a:rPr lang="en-US" dirty="0"/>
              <a:t>d) {  </a:t>
            </a:r>
            <a:r>
              <a:rPr lang="en-US" dirty="0" err="1"/>
              <a:t>tmp</a:t>
            </a:r>
            <a:r>
              <a:rPr lang="en-US" dirty="0"/>
              <a:t> = c; c = d; d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(b &gt;</a:t>
            </a:r>
            <a:r>
              <a:rPr lang="en-US" dirty="0" smtClean="0"/>
              <a:t> </a:t>
            </a:r>
            <a:r>
              <a:rPr lang="en-US" dirty="0"/>
              <a:t>c) {  </a:t>
            </a:r>
            <a:r>
              <a:rPr lang="en-US" dirty="0" err="1"/>
              <a:t>tmp</a:t>
            </a:r>
            <a:r>
              <a:rPr lang="en-US" dirty="0"/>
              <a:t> = c; c = b; b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81200" y="142400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81200" y="17288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20336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81200" y="23384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895600" y="1737040"/>
            <a:ext cx="2594" cy="29656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84838" y="1421028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33800" y="17171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17043" y="12599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31796" y="1544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600200" y="18602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614953" y="2145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399268" y="14322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99268" y="20418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Brace 51"/>
          <p:cNvSpPr/>
          <p:nvPr/>
        </p:nvSpPr>
        <p:spPr>
          <a:xfrm>
            <a:off x="4235604" y="1055592"/>
            <a:ext cx="336396" cy="14590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495800" y="1607666"/>
            <a:ext cx="182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Dados ordenados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3284838" y="2029712"/>
            <a:ext cx="0" cy="316012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7349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6: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4646" y="152400"/>
            <a:ext cx="549695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</a:t>
            </a:r>
            <a:r>
              <a:rPr lang="en-US" dirty="0"/>
              <a:t> ex_0208_2014_4var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</a:t>
            </a:r>
            <a:r>
              <a:rPr lang="en-US" dirty="0" smtClean="0"/>
              <a:t>{  </a:t>
            </a:r>
            <a:r>
              <a:rPr lang="en-US" dirty="0"/>
              <a:t>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  </a:t>
            </a:r>
            <a:r>
              <a:rPr lang="en-US" b="1" dirty="0" smtClean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a, b, c, d,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Numero</a:t>
            </a:r>
            <a:r>
              <a:rPr lang="en-US" dirty="0"/>
              <a:t> 1: ");</a:t>
            </a:r>
          </a:p>
          <a:p>
            <a:r>
              <a:rPr lang="en-US" dirty="0"/>
              <a:t>  </a:t>
            </a:r>
            <a:r>
              <a:rPr lang="en-US" dirty="0" smtClean="0"/>
              <a:t>  a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Numero</a:t>
            </a:r>
            <a:r>
              <a:rPr lang="en-US" dirty="0"/>
              <a:t> 2: ");</a:t>
            </a:r>
          </a:p>
          <a:p>
            <a:r>
              <a:rPr lang="en-US" dirty="0"/>
              <a:t>  </a:t>
            </a:r>
            <a:r>
              <a:rPr lang="en-US" dirty="0" smtClean="0"/>
              <a:t>  b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Numero</a:t>
            </a:r>
            <a:r>
              <a:rPr lang="en-US" dirty="0"/>
              <a:t> 3: ");</a:t>
            </a:r>
          </a:p>
          <a:p>
            <a:r>
              <a:rPr lang="en-US" dirty="0"/>
              <a:t>  </a:t>
            </a:r>
            <a:r>
              <a:rPr lang="en-US" dirty="0" smtClean="0"/>
              <a:t>  c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Numero</a:t>
            </a:r>
            <a:r>
              <a:rPr lang="en-US" dirty="0"/>
              <a:t> 4: ");</a:t>
            </a:r>
          </a:p>
          <a:p>
            <a:r>
              <a:rPr lang="en-US" dirty="0"/>
              <a:t>  </a:t>
            </a:r>
            <a:r>
              <a:rPr lang="en-US" dirty="0" smtClean="0"/>
              <a:t>  d </a:t>
            </a:r>
            <a:r>
              <a:rPr lang="en-US" dirty="0"/>
              <a:t>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 smtClean="0"/>
              <a:t>  </a:t>
            </a:r>
            <a:r>
              <a:rPr lang="en-US" dirty="0"/>
              <a:t>if(a &gt; b) {  </a:t>
            </a:r>
            <a:r>
              <a:rPr lang="en-US" dirty="0" err="1"/>
              <a:t>tmp</a:t>
            </a:r>
            <a:r>
              <a:rPr lang="en-US" dirty="0"/>
              <a:t> = a; a = b; b = </a:t>
            </a:r>
            <a:r>
              <a:rPr lang="en-US" dirty="0" err="1"/>
              <a:t>tmp</a:t>
            </a:r>
            <a:r>
              <a:rPr lang="en-US" dirty="0"/>
              <a:t>; } // </a:t>
            </a:r>
            <a:r>
              <a:rPr lang="en-US" dirty="0" err="1" smtClean="0"/>
              <a:t>rede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ordenção</a:t>
            </a:r>
            <a:endParaRPr lang="en-US" dirty="0"/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(c &gt; d) {  </a:t>
            </a:r>
            <a:r>
              <a:rPr lang="en-US" dirty="0" err="1"/>
              <a:t>tmp</a:t>
            </a:r>
            <a:r>
              <a:rPr lang="en-US" dirty="0"/>
              <a:t> = c; c = d; d = </a:t>
            </a:r>
            <a:r>
              <a:rPr lang="en-US" dirty="0" err="1"/>
              <a:t>tmp</a:t>
            </a:r>
            <a:r>
              <a:rPr lang="en-US" dirty="0"/>
              <a:t>; } 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(a &gt; c) {  </a:t>
            </a:r>
            <a:r>
              <a:rPr lang="en-US" dirty="0" err="1"/>
              <a:t>tmp</a:t>
            </a:r>
            <a:r>
              <a:rPr lang="en-US" dirty="0"/>
              <a:t> = c; c = a; a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(b &gt; d) {  </a:t>
            </a:r>
            <a:r>
              <a:rPr lang="en-US" dirty="0" err="1"/>
              <a:t>tmp</a:t>
            </a:r>
            <a:r>
              <a:rPr lang="en-US" dirty="0"/>
              <a:t> = b; b = d; d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(b &gt; c) {  </a:t>
            </a:r>
            <a:r>
              <a:rPr lang="en-US" dirty="0" err="1"/>
              <a:t>tmp</a:t>
            </a:r>
            <a:r>
              <a:rPr lang="en-US" dirty="0"/>
              <a:t> = c; c = b; b = </a:t>
            </a:r>
            <a:r>
              <a:rPr lang="en-US" dirty="0" err="1"/>
              <a:t>tmp</a:t>
            </a:r>
            <a:r>
              <a:rPr lang="en-US" dirty="0"/>
              <a:t>; }</a:t>
            </a:r>
          </a:p>
          <a:p>
            <a:r>
              <a:rPr lang="en-US" dirty="0" smtClean="0"/>
              <a:t>  </a:t>
            </a:r>
            <a:r>
              <a:rPr lang="en-US" dirty="0" err="1"/>
              <a:t>System.out.printf</a:t>
            </a:r>
            <a:r>
              <a:rPr lang="en-US" dirty="0"/>
              <a:t>("%d   %d   %d   %d\n", </a:t>
            </a:r>
            <a:r>
              <a:rPr lang="en-US" dirty="0" err="1"/>
              <a:t>d,c,b,a</a:t>
            </a:r>
            <a:r>
              <a:rPr lang="en-US" dirty="0"/>
              <a:t>);</a:t>
            </a:r>
          </a:p>
          <a:p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33400" y="1500202"/>
            <a:ext cx="2362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3400" y="18050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3400" y="21098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33400" y="2414602"/>
            <a:ext cx="228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447800" y="1500202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905000" y="1805002"/>
            <a:ext cx="0" cy="6096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286000" y="1793334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9243" y="13361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83996" y="16211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19364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c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7153" y="2221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951468" y="15084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51468" y="2118040"/>
            <a:ext cx="0" cy="304800"/>
          </a:xfrm>
          <a:prstGeom prst="line">
            <a:avLst/>
          </a:prstGeom>
          <a:ln w="1905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33699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5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8692"/>
            <a:ext cx="7772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Pretende-se escrever um programa que dados </a:t>
            </a:r>
            <a:r>
              <a:rPr lang="pt-PT" dirty="0" smtClean="0"/>
              <a:t>oito </a:t>
            </a:r>
            <a:r>
              <a:rPr lang="pt-PT" dirty="0"/>
              <a:t>números inteiros introduzidos através do teclado imprime no terminal o maior e o menor número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76400" y="1143000"/>
            <a:ext cx="5486400" cy="4191000"/>
            <a:chOff x="1676400" y="1143000"/>
            <a:chExt cx="5486400" cy="4191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1267691"/>
              <a:ext cx="5486400" cy="399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2667000" y="1143000"/>
              <a:ext cx="40386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7200" y="5029200"/>
              <a:ext cx="304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38800" y="5029200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9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8692"/>
            <a:ext cx="77723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Pretende-se escrever um programa que dados </a:t>
            </a:r>
            <a:r>
              <a:rPr lang="pt-PT" dirty="0" smtClean="0"/>
              <a:t>oito </a:t>
            </a:r>
            <a:r>
              <a:rPr lang="pt-PT" dirty="0"/>
              <a:t>números inteiros introduzidos através do teclado imprime no terminal o maior e o menor número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35792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65234" y="1516566"/>
            <a:ext cx="304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48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4414" y="76200"/>
            <a:ext cx="7162824" cy="5064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dirty="0" smtClean="0">
                <a:cs typeface="Courier New" pitchFamily="49" charset="0"/>
              </a:rPr>
              <a:t>Instrução de decisão múltipla</a:t>
            </a:r>
            <a:r>
              <a:rPr lang="pt-PT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PT" sz="2800" dirty="0" err="1" smtClean="0">
                <a:latin typeface="Courier New" pitchFamily="49" charset="0"/>
                <a:cs typeface="Courier New" pitchFamily="49" charset="0"/>
              </a:rPr>
              <a:t>switch</a:t>
            </a:r>
            <a:endParaRPr lang="pt-PT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19872" y="1829529"/>
            <a:ext cx="5400600" cy="397031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A expressão deve ser do tipo enumerado (número inteiro ou </a:t>
            </a:r>
            <a:r>
              <a:rPr lang="pt-PT" dirty="0" err="1" smtClean="0">
                <a:solidFill>
                  <a:schemeClr val="tx1"/>
                </a:solidFill>
              </a:rPr>
              <a:t>carater</a:t>
            </a:r>
            <a:r>
              <a:rPr lang="pt-PT" dirty="0" smtClean="0">
                <a:solidFill>
                  <a:schemeClr val="tx1"/>
                </a:solidFill>
              </a:rPr>
              <a:t> no caso dos tipos primitivos de JAVA – 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pt-PT" dirty="0" smtClean="0">
                <a:solidFill>
                  <a:schemeClr val="tx1"/>
                </a:solidFill>
              </a:rPr>
              <a:t>,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PT" dirty="0" smtClean="0">
                <a:solidFill>
                  <a:schemeClr val="tx1"/>
                </a:solidFill>
              </a:rPr>
              <a:t> ou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pt-PT" dirty="0" smtClean="0">
                <a:solidFill>
                  <a:schemeClr val="tx1"/>
                </a:solidFill>
              </a:rPr>
              <a:t>).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As constantes que constituem a lista de alternativas são do mesmo tipo da expressão.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Primeiro é calculada a expressão e depois o seu valor é pesquisado na lista de alternativas existentes em cada 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pt-PT" dirty="0" smtClean="0">
                <a:solidFill>
                  <a:schemeClr val="tx1"/>
                </a:solidFill>
              </a:rPr>
              <a:t>, pela ordem com que são especificados.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Se a pesquisa for bem sucedida, o bloco de código correspondente é executado.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Caso não exista na lista e se o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pt-PT" dirty="0" smtClean="0">
                <a:solidFill>
                  <a:schemeClr val="tx1"/>
                </a:solidFill>
              </a:rPr>
              <a:t> existir, o bloco de código correspondente é executado.</a:t>
            </a:r>
          </a:p>
          <a:p>
            <a:pPr algn="just">
              <a:buFont typeface="Arial" pitchFamily="34" charset="0"/>
              <a:buChar char="•"/>
            </a:pPr>
            <a:r>
              <a:rPr lang="pt-PT" dirty="0" smtClean="0">
                <a:solidFill>
                  <a:schemeClr val="tx1"/>
                </a:solidFill>
              </a:rPr>
              <a:t>   A execução do 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dirty="0" smtClean="0">
                <a:solidFill>
                  <a:schemeClr val="tx1"/>
                </a:solidFill>
              </a:rPr>
              <a:t> só termina com o aparecimento da instrução </a:t>
            </a:r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pt-PT" dirty="0" smtClean="0">
                <a:solidFill>
                  <a:schemeClr val="tx1"/>
                </a:solidFill>
              </a:rPr>
              <a:t>.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0" y="842638"/>
            <a:ext cx="9144000" cy="79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smtClean="0">
                <a:solidFill>
                  <a:schemeClr val="tx1"/>
                </a:solidFill>
              </a:rPr>
              <a:t>Algumas situações de decisão encadeadas com a instrução </a:t>
            </a:r>
            <a:r>
              <a:rPr lang="pt-PT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t-PT" sz="2200" dirty="0" smtClean="0">
                <a:solidFill>
                  <a:schemeClr val="tx1"/>
                </a:solidFill>
              </a:rPr>
              <a:t> podem ser resolvidas através da instrução de decisão múltipla </a:t>
            </a:r>
            <a:r>
              <a:rPr lang="pt-PT" sz="22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pt-PT" sz="2200" dirty="0" smtClean="0">
                <a:solidFill>
                  <a:schemeClr val="tx1"/>
                </a:solidFill>
              </a:rPr>
              <a:t>.</a:t>
            </a:r>
            <a:endParaRPr lang="pt-PT" sz="2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9 de António </a:t>
            </a:r>
            <a:r>
              <a:rPr lang="pt-PT" dirty="0" err="1" smtClean="0">
                <a:solidFill>
                  <a:srgbClr val="002060"/>
                </a:solidFill>
              </a:rPr>
              <a:t>J.R.Neves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Marcador de Posição de Conteúdo 2"/>
          <p:cNvSpPr txBox="1">
            <a:spLocks/>
          </p:cNvSpPr>
          <p:nvPr/>
        </p:nvSpPr>
        <p:spPr>
          <a:xfrm>
            <a:off x="179512" y="1988840"/>
            <a:ext cx="3888432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switch (expressão)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case valor1: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  bloco1;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  break; 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case valor2: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  bloco2;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default: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    bloco3; </a:t>
            </a:r>
          </a:p>
          <a:p>
            <a:r>
              <a:rPr lang="pt-PT" sz="200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995" y="133350"/>
            <a:ext cx="3822226" cy="6191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  <a:tailEnd type="arrow"/>
          </a:ln>
          <a:extLst/>
        </p:spPr>
      </p:pic>
      <p:sp>
        <p:nvSpPr>
          <p:cNvPr id="49" name="Rounded Rectangle 48"/>
          <p:cNvSpPr/>
          <p:nvPr/>
        </p:nvSpPr>
        <p:spPr>
          <a:xfrm>
            <a:off x="5486400" y="394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49</a:t>
            </a:fld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735595" y="895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38607" y="85146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566480" y="603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900221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116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451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5737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59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659395" y="14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87995" y="1475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19709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26364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21869" y="1483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763795" y="2038350"/>
            <a:ext cx="3048000" cy="10668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4856206" y="2028053"/>
            <a:ext cx="1823308" cy="1820562"/>
          </a:xfrm>
          <a:custGeom>
            <a:avLst/>
            <a:gdLst>
              <a:gd name="connsiteX0" fmla="*/ 1252151 w 1823308"/>
              <a:gd name="connsiteY0" fmla="*/ 0 h 1820562"/>
              <a:gd name="connsiteX1" fmla="*/ 1614616 w 1823308"/>
              <a:gd name="connsiteY1" fmla="*/ 1342767 h 1820562"/>
              <a:gd name="connsiteX2" fmla="*/ 0 w 1823308"/>
              <a:gd name="connsiteY2" fmla="*/ 1820562 h 182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3308" h="1820562">
                <a:moveTo>
                  <a:pt x="1252151" y="0"/>
                </a:moveTo>
                <a:cubicBezTo>
                  <a:pt x="1537729" y="519670"/>
                  <a:pt x="1823308" y="1039340"/>
                  <a:pt x="1614616" y="1342767"/>
                </a:cubicBezTo>
                <a:cubicBezTo>
                  <a:pt x="1405924" y="1646194"/>
                  <a:pt x="702962" y="1733378"/>
                  <a:pt x="0" y="1820562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913871" y="1978626"/>
            <a:ext cx="2338172" cy="2454875"/>
          </a:xfrm>
          <a:custGeom>
            <a:avLst/>
            <a:gdLst>
              <a:gd name="connsiteX0" fmla="*/ 1474573 w 2338172"/>
              <a:gd name="connsiteY0" fmla="*/ 0 h 2454875"/>
              <a:gd name="connsiteX1" fmla="*/ 2092410 w 2338172"/>
              <a:gd name="connsiteY1" fmla="*/ 1812324 h 2454875"/>
              <a:gd name="connsiteX2" fmla="*/ 0 w 2338172"/>
              <a:gd name="connsiteY2" fmla="*/ 2454875 h 245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172" h="2454875">
                <a:moveTo>
                  <a:pt x="1474573" y="0"/>
                </a:moveTo>
                <a:cubicBezTo>
                  <a:pt x="1906372" y="701589"/>
                  <a:pt x="2338172" y="1403178"/>
                  <a:pt x="2092410" y="1812324"/>
                </a:cubicBezTo>
                <a:cubicBezTo>
                  <a:pt x="1846648" y="2221470"/>
                  <a:pt x="923324" y="2338172"/>
                  <a:pt x="0" y="245487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5152768" y="2028053"/>
            <a:ext cx="2575697" cy="2866767"/>
          </a:xfrm>
          <a:custGeom>
            <a:avLst/>
            <a:gdLst>
              <a:gd name="connsiteX0" fmla="*/ 1515762 w 2575697"/>
              <a:gd name="connsiteY0" fmla="*/ 0 h 2866767"/>
              <a:gd name="connsiteX1" fmla="*/ 2323070 w 2575697"/>
              <a:gd name="connsiteY1" fmla="*/ 1639329 h 2866767"/>
              <a:gd name="connsiteX2" fmla="*/ 0 w 2575697"/>
              <a:gd name="connsiteY2" fmla="*/ 2866767 h 286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5697" h="2866767">
                <a:moveTo>
                  <a:pt x="1515762" y="0"/>
                </a:moveTo>
                <a:cubicBezTo>
                  <a:pt x="2045729" y="580767"/>
                  <a:pt x="2575697" y="1161535"/>
                  <a:pt x="2323070" y="1639329"/>
                </a:cubicBezTo>
                <a:cubicBezTo>
                  <a:pt x="2070443" y="2117123"/>
                  <a:pt x="1035221" y="2491945"/>
                  <a:pt x="0" y="2866767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938584" y="2019815"/>
            <a:ext cx="3443416" cy="3459892"/>
          </a:xfrm>
          <a:custGeom>
            <a:avLst/>
            <a:gdLst>
              <a:gd name="connsiteX0" fmla="*/ 2372497 w 3443416"/>
              <a:gd name="connsiteY0" fmla="*/ 0 h 3459892"/>
              <a:gd name="connsiteX1" fmla="*/ 3048000 w 3443416"/>
              <a:gd name="connsiteY1" fmla="*/ 1779373 h 3459892"/>
              <a:gd name="connsiteX2" fmla="*/ 0 w 3443416"/>
              <a:gd name="connsiteY2" fmla="*/ 3459892 h 3459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416" h="3459892">
                <a:moveTo>
                  <a:pt x="2372497" y="0"/>
                </a:moveTo>
                <a:cubicBezTo>
                  <a:pt x="2907956" y="601362"/>
                  <a:pt x="3443416" y="1202724"/>
                  <a:pt x="3048000" y="1779373"/>
                </a:cubicBezTo>
                <a:cubicBezTo>
                  <a:pt x="2652584" y="2356022"/>
                  <a:pt x="1326292" y="2907957"/>
                  <a:pt x="0" y="3459892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200" y="133350"/>
            <a:ext cx="1825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62" y="5132044"/>
            <a:ext cx="2324467" cy="111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56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70985"/>
            <a:ext cx="608096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r>
              <a:rPr lang="pt-PT" dirty="0" smtClean="0"/>
              <a:t>  </a:t>
            </a:r>
            <a:r>
              <a:rPr lang="pt-PT" b="1" dirty="0" err="1" smtClean="0">
                <a:solidFill>
                  <a:srgbClr val="7030A0"/>
                </a:solidFill>
              </a:rPr>
              <a:t>static</a:t>
            </a:r>
            <a:r>
              <a:rPr lang="pt-PT" dirty="0" smtClean="0"/>
              <a:t> </a:t>
            </a:r>
            <a:r>
              <a:rPr lang="en-US" dirty="0" smtClean="0"/>
              <a:t>Scanner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 double </a:t>
            </a:r>
            <a:r>
              <a:rPr lang="en-US" dirty="0" err="1" smtClean="0"/>
              <a:t>real_v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inteiro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err="1" smtClean="0"/>
              <a:t>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("Real:");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real_v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err="1" smtClean="0"/>
              <a:t>.nextDouble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" + </a:t>
            </a:r>
            <a:r>
              <a:rPr lang="en-US" dirty="0" err="1" smtClean="0"/>
              <a:t>inteiro</a:t>
            </a:r>
            <a:r>
              <a:rPr lang="en-US" dirty="0" smtClean="0"/>
              <a:t> + "; real é " + </a:t>
            </a:r>
            <a:r>
              <a:rPr lang="en-US" dirty="0" err="1" smtClean="0"/>
              <a:t>real_v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%d; real é %f\n",</a:t>
            </a:r>
            <a:r>
              <a:rPr lang="en-US" dirty="0" err="1" smtClean="0"/>
              <a:t>inteiro,real</a:t>
            </a:r>
            <a:r>
              <a:rPr lang="en-US" dirty="0" smtClean="0"/>
              <a:t>)_v;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91000" y="32766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962400" y="4114800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30444" y="1015314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1295400"/>
            <a:ext cx="2401844" cy="1283732"/>
            <a:chOff x="228600" y="1295400"/>
            <a:chExt cx="2401844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2. Criar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1295400"/>
              <a:ext cx="880530" cy="1099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95507" y="32004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3. Usar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76600" y="358583"/>
            <a:ext cx="5232346" cy="708217"/>
            <a:chOff x="3276600" y="358583"/>
            <a:chExt cx="5232346" cy="708217"/>
          </a:xfrm>
        </p:grpSpPr>
        <p:sp>
          <p:nvSpPr>
            <p:cNvPr id="13" name="TextBox 12"/>
            <p:cNvSpPr txBox="1"/>
            <p:nvPr/>
          </p:nvSpPr>
          <p:spPr>
            <a:xfrm>
              <a:off x="5257800" y="358583"/>
              <a:ext cx="325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Agora o objeto deve ser estático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276600" y="558232"/>
              <a:ext cx="2057400" cy="50856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" y="5638800"/>
            <a:ext cx="3535896" cy="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3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5867400" y="394960"/>
            <a:ext cx="2667000" cy="18148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t>50</a:t>
            </a:fld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6116595" y="895350"/>
            <a:ext cx="1676400" cy="5334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19607" y="851460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op</a:t>
            </a:r>
            <a:endParaRPr lang="en-US" sz="3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947480" y="603961"/>
            <a:ext cx="0" cy="298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281221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97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261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547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40595" y="1428750"/>
            <a:ext cx="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40395" y="14740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+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68995" y="147569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-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00709" y="14830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674412" y="148300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02869" y="1483005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429000" y="2038350"/>
            <a:ext cx="2763795" cy="7048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5810" y="0"/>
            <a:ext cx="4990790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/>
              <a:t>import</a:t>
            </a:r>
            <a:r>
              <a:rPr lang="en-US" sz="1700" dirty="0"/>
              <a:t> </a:t>
            </a:r>
            <a:r>
              <a:rPr lang="en-US" sz="1700" dirty="0" err="1"/>
              <a:t>java.util.Scanner</a:t>
            </a:r>
            <a:r>
              <a:rPr lang="en-US" sz="1700" dirty="0"/>
              <a:t>;</a:t>
            </a:r>
          </a:p>
          <a:p>
            <a:r>
              <a:rPr lang="en-US" sz="1700" b="1" dirty="0" smtClean="0"/>
              <a:t>public </a:t>
            </a:r>
            <a:r>
              <a:rPr lang="en-US" sz="1700" b="1" dirty="0"/>
              <a:t>class </a:t>
            </a:r>
            <a:r>
              <a:rPr lang="en-US" sz="1700" dirty="0" err="1"/>
              <a:t>ex_switch_char</a:t>
            </a:r>
            <a:endParaRPr lang="en-US" sz="1700" dirty="0"/>
          </a:p>
          <a:p>
            <a:r>
              <a:rPr lang="en-US" sz="1700" dirty="0"/>
              <a:t>{ </a:t>
            </a:r>
          </a:p>
          <a:p>
            <a:r>
              <a:rPr lang="en-US" sz="1700" dirty="0"/>
              <a:t> </a:t>
            </a:r>
            <a:r>
              <a:rPr lang="en-US" sz="1700" b="1" dirty="0"/>
              <a:t>public static void </a:t>
            </a:r>
            <a:r>
              <a:rPr lang="en-US" sz="1700" dirty="0"/>
              <a:t>main (String </a:t>
            </a:r>
            <a:r>
              <a:rPr lang="en-US" sz="1700" dirty="0" err="1"/>
              <a:t>args</a:t>
            </a:r>
            <a:r>
              <a:rPr lang="en-US" sz="1700" dirty="0"/>
              <a:t>[])</a:t>
            </a:r>
          </a:p>
          <a:p>
            <a:r>
              <a:rPr lang="en-US" sz="1700" dirty="0"/>
              <a:t> {</a:t>
            </a:r>
          </a:p>
          <a:p>
            <a:r>
              <a:rPr lang="en-US" sz="1700" dirty="0"/>
              <a:t>  Scanner </a:t>
            </a:r>
            <a:r>
              <a:rPr lang="en-US" sz="1700" dirty="0" err="1"/>
              <a:t>sc</a:t>
            </a:r>
            <a:r>
              <a:rPr lang="en-US" sz="1700" dirty="0"/>
              <a:t> = new Scanner(System.in);</a:t>
            </a:r>
          </a:p>
          <a:p>
            <a:r>
              <a:rPr lang="en-US" sz="1700" dirty="0" smtClean="0"/>
              <a:t>  </a:t>
            </a:r>
            <a:r>
              <a:rPr lang="en-US" sz="1700" b="1" dirty="0" err="1"/>
              <a:t>int</a:t>
            </a:r>
            <a:r>
              <a:rPr lang="en-US" sz="1700" dirty="0"/>
              <a:t> a=2, b=3</a:t>
            </a:r>
            <a:r>
              <a:rPr lang="en-US" sz="1700" dirty="0" smtClean="0"/>
              <a:t>;     </a:t>
            </a:r>
            <a:r>
              <a:rPr lang="en-US" sz="1700" b="1" dirty="0"/>
              <a:t>char</a:t>
            </a:r>
            <a:r>
              <a:rPr lang="en-US" sz="1700" dirty="0"/>
              <a:t> op;</a:t>
            </a:r>
          </a:p>
          <a:p>
            <a:r>
              <a:rPr lang="en-US" sz="1700" dirty="0"/>
              <a:t>  </a:t>
            </a:r>
            <a:r>
              <a:rPr lang="en-US" sz="1700" dirty="0" err="1" smtClean="0"/>
              <a:t>System.out.print</a:t>
            </a:r>
            <a:r>
              <a:rPr lang="en-US" sz="1700" dirty="0"/>
              <a:t>("op ?");</a:t>
            </a:r>
          </a:p>
          <a:p>
            <a:r>
              <a:rPr lang="en-US" sz="1700" dirty="0"/>
              <a:t>  op = </a:t>
            </a:r>
            <a:r>
              <a:rPr lang="en-US" sz="1700" dirty="0" err="1"/>
              <a:t>sc.nextLine</a:t>
            </a:r>
            <a:r>
              <a:rPr lang="en-US" sz="1700" dirty="0"/>
              <a:t>().</a:t>
            </a:r>
            <a:r>
              <a:rPr lang="en-US" sz="1700" dirty="0" err="1"/>
              <a:t>charAt</a:t>
            </a:r>
            <a:r>
              <a:rPr lang="en-US" sz="1700" dirty="0"/>
              <a:t>(0);</a:t>
            </a:r>
          </a:p>
          <a:p>
            <a:r>
              <a:rPr lang="en-US" sz="1700" dirty="0" smtClean="0"/>
              <a:t> </a:t>
            </a:r>
            <a:r>
              <a:rPr lang="en-US" sz="1700" b="1" dirty="0"/>
              <a:t>switch</a:t>
            </a:r>
            <a:r>
              <a:rPr lang="en-US" sz="1700" dirty="0"/>
              <a:t>(op)</a:t>
            </a:r>
          </a:p>
          <a:p>
            <a:r>
              <a:rPr lang="en-US" sz="1700" dirty="0"/>
              <a:t>  </a:t>
            </a:r>
            <a:r>
              <a:rPr lang="en-US" sz="1700" dirty="0" smtClean="0"/>
              <a:t>{      </a:t>
            </a:r>
            <a:r>
              <a:rPr lang="en-US" sz="1700" b="1" dirty="0" smtClean="0"/>
              <a:t>case</a:t>
            </a:r>
            <a:r>
              <a:rPr lang="en-US" sz="1700" dirty="0" smtClean="0"/>
              <a:t> </a:t>
            </a:r>
            <a:r>
              <a:rPr lang="en-US" sz="1700" dirty="0"/>
              <a:t>'+':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</a:t>
            </a:r>
            <a:r>
              <a:rPr lang="en-US" sz="1700" dirty="0" err="1" smtClean="0"/>
              <a:t>System.out.printf</a:t>
            </a:r>
            <a:r>
              <a:rPr lang="en-US" sz="1700" dirty="0"/>
              <a:t>("a + b = %d\n", </a:t>
            </a:r>
            <a:r>
              <a:rPr lang="en-US" sz="1700" dirty="0" err="1"/>
              <a:t>a+b</a:t>
            </a:r>
            <a:r>
              <a:rPr lang="en-US" sz="1700" dirty="0"/>
              <a:t>);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         </a:t>
            </a:r>
            <a:r>
              <a:rPr lang="en-US" sz="1700" b="1" dirty="0" smtClean="0"/>
              <a:t>break</a:t>
            </a:r>
            <a:r>
              <a:rPr lang="en-US" sz="1700" dirty="0"/>
              <a:t>;                      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      </a:t>
            </a:r>
            <a:r>
              <a:rPr lang="en-US" sz="1700" b="1" dirty="0" smtClean="0"/>
              <a:t>case</a:t>
            </a:r>
            <a:r>
              <a:rPr lang="en-US" sz="1700" dirty="0" smtClean="0"/>
              <a:t> </a:t>
            </a:r>
            <a:r>
              <a:rPr lang="en-US" sz="1700" dirty="0"/>
              <a:t>'-':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dirty="0" err="1" smtClean="0"/>
              <a:t>System.out.printf</a:t>
            </a:r>
            <a:r>
              <a:rPr lang="en-US" sz="1700" dirty="0"/>
              <a:t>("a - b = %d\n", a-b);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b="1" dirty="0" smtClean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      </a:t>
            </a:r>
            <a:r>
              <a:rPr lang="en-US" sz="1700" b="1" dirty="0" smtClean="0"/>
              <a:t>case</a:t>
            </a:r>
            <a:r>
              <a:rPr lang="en-US" sz="1700" dirty="0" smtClean="0"/>
              <a:t> </a:t>
            </a:r>
            <a:r>
              <a:rPr lang="en-US" sz="1700" dirty="0"/>
              <a:t>'*':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dirty="0" err="1" smtClean="0"/>
              <a:t>System.out.printf</a:t>
            </a:r>
            <a:r>
              <a:rPr lang="en-US" sz="1700" dirty="0"/>
              <a:t>("a * b = %d\n", a*b);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b="1" dirty="0" smtClean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      </a:t>
            </a:r>
            <a:r>
              <a:rPr lang="en-US" sz="1700" b="1" dirty="0" smtClean="0"/>
              <a:t>case</a:t>
            </a:r>
            <a:r>
              <a:rPr lang="en-US" sz="1700" dirty="0" smtClean="0"/>
              <a:t> </a:t>
            </a:r>
            <a:r>
              <a:rPr lang="en-US" sz="1700" dirty="0"/>
              <a:t>'%':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dirty="0" err="1" smtClean="0"/>
              <a:t>System.out.printf</a:t>
            </a:r>
            <a:r>
              <a:rPr lang="en-US" sz="1700" dirty="0"/>
              <a:t>("a %% b = %d\n", </a:t>
            </a:r>
            <a:r>
              <a:rPr lang="en-US" sz="1700" dirty="0" err="1"/>
              <a:t>a%b</a:t>
            </a:r>
            <a:r>
              <a:rPr lang="en-US" sz="1700" dirty="0"/>
              <a:t>);</a:t>
            </a:r>
          </a:p>
          <a:p>
            <a:r>
              <a:rPr lang="en-US" sz="1700" dirty="0"/>
              <a:t>    </a:t>
            </a:r>
            <a:r>
              <a:rPr lang="en-US" sz="1700" dirty="0" smtClean="0"/>
              <a:t>         </a:t>
            </a:r>
            <a:r>
              <a:rPr lang="en-US" sz="1700" b="1" dirty="0" smtClean="0"/>
              <a:t>break</a:t>
            </a:r>
            <a:r>
              <a:rPr lang="en-US" sz="1700" dirty="0"/>
              <a:t>;</a:t>
            </a:r>
          </a:p>
          <a:p>
            <a:r>
              <a:rPr lang="en-US" sz="1700" dirty="0"/>
              <a:t>   </a:t>
            </a:r>
            <a:r>
              <a:rPr lang="en-US" sz="1700" dirty="0" smtClean="0"/>
              <a:t>      </a:t>
            </a:r>
            <a:r>
              <a:rPr lang="en-US" sz="1700" b="1" dirty="0" smtClean="0"/>
              <a:t>default</a:t>
            </a:r>
            <a:r>
              <a:rPr lang="en-US" sz="1700" dirty="0" smtClean="0"/>
              <a:t>:    </a:t>
            </a:r>
            <a:r>
              <a:rPr lang="en-US" sz="1700" dirty="0" err="1"/>
              <a:t>System.out.println</a:t>
            </a:r>
            <a:r>
              <a:rPr lang="en-US" sz="1700" dirty="0"/>
              <a:t>("</a:t>
            </a:r>
            <a:r>
              <a:rPr lang="en-US" sz="1700" dirty="0" err="1"/>
              <a:t>Operação</a:t>
            </a:r>
            <a:r>
              <a:rPr lang="en-US" sz="1700" dirty="0"/>
              <a:t> </a:t>
            </a:r>
            <a:r>
              <a:rPr lang="en-US" sz="1700" dirty="0" err="1"/>
              <a:t>errada</a:t>
            </a:r>
            <a:r>
              <a:rPr lang="en-US" sz="1700" dirty="0"/>
              <a:t>");</a:t>
            </a:r>
          </a:p>
          <a:p>
            <a:r>
              <a:rPr lang="en-US" sz="1700" dirty="0"/>
              <a:t>  </a:t>
            </a:r>
            <a:r>
              <a:rPr lang="en-US" sz="1700" dirty="0" smtClean="0"/>
              <a:t>}</a:t>
            </a:r>
            <a:endParaRPr lang="en-US" sz="1700" dirty="0"/>
          </a:p>
          <a:p>
            <a:r>
              <a:rPr lang="en-US" sz="1700" dirty="0"/>
              <a:t> }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8" name="Freeform 7"/>
          <p:cNvSpPr/>
          <p:nvPr/>
        </p:nvSpPr>
        <p:spPr>
          <a:xfrm>
            <a:off x="3387811" y="1985319"/>
            <a:ext cx="3360503" cy="1581665"/>
          </a:xfrm>
          <a:custGeom>
            <a:avLst/>
            <a:gdLst>
              <a:gd name="connsiteX0" fmla="*/ 3122140 w 3360503"/>
              <a:gd name="connsiteY0" fmla="*/ 0 h 1581665"/>
              <a:gd name="connsiteX1" fmla="*/ 3039762 w 3360503"/>
              <a:gd name="connsiteY1" fmla="*/ 1210962 h 1581665"/>
              <a:gd name="connsiteX2" fmla="*/ 0 w 3360503"/>
              <a:gd name="connsiteY2" fmla="*/ 1581665 h 158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0503" h="1581665">
                <a:moveTo>
                  <a:pt x="3122140" y="0"/>
                </a:moveTo>
                <a:cubicBezTo>
                  <a:pt x="3341129" y="473675"/>
                  <a:pt x="3560119" y="947351"/>
                  <a:pt x="3039762" y="1210962"/>
                </a:cubicBezTo>
                <a:cubicBezTo>
                  <a:pt x="2519405" y="1474573"/>
                  <a:pt x="1259702" y="1528119"/>
                  <a:pt x="0" y="158166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12524" y="1993557"/>
            <a:ext cx="4126345" cy="2331308"/>
          </a:xfrm>
          <a:custGeom>
            <a:avLst/>
            <a:gdLst>
              <a:gd name="connsiteX0" fmla="*/ 3336325 w 4126345"/>
              <a:gd name="connsiteY0" fmla="*/ 0 h 2331308"/>
              <a:gd name="connsiteX1" fmla="*/ 3896498 w 4126345"/>
              <a:gd name="connsiteY1" fmla="*/ 1911178 h 2331308"/>
              <a:gd name="connsiteX2" fmla="*/ 0 w 4126345"/>
              <a:gd name="connsiteY2" fmla="*/ 2331308 h 233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6345" h="2331308">
                <a:moveTo>
                  <a:pt x="3336325" y="0"/>
                </a:moveTo>
                <a:cubicBezTo>
                  <a:pt x="3894438" y="761313"/>
                  <a:pt x="4452552" y="1522627"/>
                  <a:pt x="3896498" y="1911178"/>
                </a:cubicBezTo>
                <a:cubicBezTo>
                  <a:pt x="3340444" y="2299729"/>
                  <a:pt x="1670222" y="2315518"/>
                  <a:pt x="0" y="233130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3486665" y="2010032"/>
            <a:ext cx="4765539" cy="3105665"/>
          </a:xfrm>
          <a:custGeom>
            <a:avLst/>
            <a:gdLst>
              <a:gd name="connsiteX0" fmla="*/ 3534032 w 4765539"/>
              <a:gd name="connsiteY0" fmla="*/ 0 h 3105665"/>
              <a:gd name="connsiteX1" fmla="*/ 4563762 w 4765539"/>
              <a:gd name="connsiteY1" fmla="*/ 2199503 h 3105665"/>
              <a:gd name="connsiteX2" fmla="*/ 0 w 4765539"/>
              <a:gd name="connsiteY2" fmla="*/ 3105665 h 310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5539" h="3105665">
                <a:moveTo>
                  <a:pt x="3534032" y="0"/>
                </a:moveTo>
                <a:cubicBezTo>
                  <a:pt x="4343399" y="840946"/>
                  <a:pt x="5152767" y="1681892"/>
                  <a:pt x="4563762" y="2199503"/>
                </a:cubicBezTo>
                <a:cubicBezTo>
                  <a:pt x="3974757" y="2717114"/>
                  <a:pt x="762000" y="2956011"/>
                  <a:pt x="0" y="3105665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429000" y="2018270"/>
            <a:ext cx="5565668" cy="3781168"/>
          </a:xfrm>
          <a:custGeom>
            <a:avLst/>
            <a:gdLst>
              <a:gd name="connsiteX0" fmla="*/ 4234249 w 5565668"/>
              <a:gd name="connsiteY0" fmla="*/ 0 h 3781168"/>
              <a:gd name="connsiteX1" fmla="*/ 5560541 w 5565668"/>
              <a:gd name="connsiteY1" fmla="*/ 1713471 h 3781168"/>
              <a:gd name="connsiteX2" fmla="*/ 4588476 w 5565668"/>
              <a:gd name="connsiteY2" fmla="*/ 3509319 h 3781168"/>
              <a:gd name="connsiteX3" fmla="*/ 2125362 w 5565668"/>
              <a:gd name="connsiteY3" fmla="*/ 3599935 h 3781168"/>
              <a:gd name="connsiteX4" fmla="*/ 0 w 5565668"/>
              <a:gd name="connsiteY4" fmla="*/ 3781168 h 378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5668" h="3781168">
                <a:moveTo>
                  <a:pt x="4234249" y="0"/>
                </a:moveTo>
                <a:cubicBezTo>
                  <a:pt x="4867876" y="564292"/>
                  <a:pt x="5501503" y="1128585"/>
                  <a:pt x="5560541" y="1713471"/>
                </a:cubicBezTo>
                <a:cubicBezTo>
                  <a:pt x="5619579" y="2298358"/>
                  <a:pt x="5161006" y="3194908"/>
                  <a:pt x="4588476" y="3509319"/>
                </a:cubicBezTo>
                <a:cubicBezTo>
                  <a:pt x="4015946" y="3823730"/>
                  <a:pt x="2890108" y="3554627"/>
                  <a:pt x="2125362" y="3599935"/>
                </a:cubicBezTo>
                <a:cubicBezTo>
                  <a:pt x="1360616" y="3645243"/>
                  <a:pt x="680308" y="3713205"/>
                  <a:pt x="0" y="3781168"/>
                </a:cubicBezTo>
              </a:path>
            </a:pathLst>
          </a:cu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52763"/>
            <a:ext cx="2415384" cy="1272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1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101805"/>
            <a:ext cx="5253037" cy="636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02" y="609600"/>
            <a:ext cx="3276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54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Switch</a:t>
            </a:r>
            <a:r>
              <a:rPr lang="pt-PT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</a:t>
            </a:r>
            <a:r>
              <a:rPr lang="pt-PT" sz="540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sem</a:t>
            </a:r>
            <a:r>
              <a:rPr lang="pt-PT" sz="5400" b="1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break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76600" y="3581400"/>
            <a:ext cx="609600" cy="1066800"/>
            <a:chOff x="3276600" y="3581400"/>
            <a:chExt cx="609600" cy="1066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298902" y="35814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76600" y="41148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276600" y="4648200"/>
              <a:ext cx="58729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876800" y="1517655"/>
            <a:ext cx="1295400" cy="3359145"/>
            <a:chOff x="4876800" y="1517655"/>
            <a:chExt cx="1295400" cy="335914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4876800" y="1517655"/>
              <a:ext cx="1295400" cy="1561237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953000" y="1631092"/>
              <a:ext cx="1219200" cy="2133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953000" y="1783492"/>
              <a:ext cx="1219200" cy="2514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953000" y="1981200"/>
              <a:ext cx="1219200" cy="289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09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3</a:t>
            </a:r>
            <a:r>
              <a:rPr lang="pt-PT" sz="2800" b="1" i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1" y="76200"/>
            <a:ext cx="7696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Pretende-se </a:t>
            </a:r>
            <a:r>
              <a:rPr lang="pt-PT" dirty="0"/>
              <a:t>escrever um programa que </a:t>
            </a:r>
            <a:r>
              <a:rPr lang="pt-PT" dirty="0" smtClean="0"/>
              <a:t>permite simular um controlador de display de segmentos de acordo com a figura abaixo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2" y="1075038"/>
            <a:ext cx="123597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15392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32184" y="1447800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5889" y="1447800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730" y="1093572"/>
            <a:ext cx="111378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003479" y="1449857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164107"/>
            <a:ext cx="9620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486289" y="1472514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093572"/>
            <a:ext cx="1143000" cy="127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/>
          <p:nvPr/>
        </p:nvSpPr>
        <p:spPr>
          <a:xfrm>
            <a:off x="7002051" y="1431324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8" y="2895600"/>
            <a:ext cx="1027302" cy="139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ounded Rectangle 17"/>
          <p:cNvSpPr/>
          <p:nvPr/>
        </p:nvSpPr>
        <p:spPr>
          <a:xfrm>
            <a:off x="389238" y="3286896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849" y="2914135"/>
            <a:ext cx="1021047" cy="13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ounded Rectangle 19"/>
          <p:cNvSpPr/>
          <p:nvPr/>
        </p:nvSpPr>
        <p:spPr>
          <a:xfrm>
            <a:off x="2014041" y="3293076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26" y="2860242"/>
            <a:ext cx="1421373" cy="148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3665727" y="3352800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90" y="2895600"/>
            <a:ext cx="1078298" cy="138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ounded Rectangle 23"/>
          <p:cNvSpPr/>
          <p:nvPr/>
        </p:nvSpPr>
        <p:spPr>
          <a:xfrm>
            <a:off x="5469813" y="3295134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2771516"/>
            <a:ext cx="10477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7051479" y="3200400"/>
            <a:ext cx="601473" cy="990600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4800" y="4648200"/>
            <a:ext cx="8466374" cy="1371600"/>
            <a:chOff x="304800" y="4648200"/>
            <a:chExt cx="8466374" cy="137160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730" y="4648200"/>
              <a:ext cx="4693444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04800" y="51816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Código binário</a:t>
              </a:r>
              <a:endParaRPr lang="en-US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219200" y="5334000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09799" y="5181600"/>
              <a:ext cx="1455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Código dos segmentos</a:t>
              </a:r>
              <a:endParaRPr lang="en-US" dirty="0"/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429000" y="5334000"/>
              <a:ext cx="14097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6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3</a:t>
            </a:r>
            <a:r>
              <a:rPr lang="pt-PT" sz="2800" b="1" i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1" y="76200"/>
            <a:ext cx="7696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Pretende-se </a:t>
            </a:r>
            <a:r>
              <a:rPr lang="pt-PT" dirty="0"/>
              <a:t>escrever um programa que </a:t>
            </a:r>
            <a:r>
              <a:rPr lang="pt-PT" dirty="0" smtClean="0"/>
              <a:t>permite simular um controlador de display de segmentos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3865" y="838200"/>
            <a:ext cx="8754320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 Narrow" panose="020B0606020202030204" pitchFamily="34" charset="0"/>
              </a:rPr>
              <a:t>import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java.util.Scanner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b="1" dirty="0" smtClean="0">
                <a:latin typeface="Arial Narrow" panose="020B0606020202030204" pitchFamily="34" charset="0"/>
              </a:rPr>
              <a:t>public </a:t>
            </a:r>
            <a:r>
              <a:rPr lang="en-US" sz="1600" b="1" dirty="0">
                <a:latin typeface="Arial Narrow" panose="020B0606020202030204" pitchFamily="34" charset="0"/>
              </a:rPr>
              <a:t>class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segment_control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{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b="1" dirty="0">
                <a:latin typeface="Arial Narrow" panose="020B0606020202030204" pitchFamily="34" charset="0"/>
              </a:rPr>
              <a:t>public static void</a:t>
            </a:r>
            <a:r>
              <a:rPr lang="en-US" sz="1600" dirty="0">
                <a:latin typeface="Arial Narrow" panose="020B0606020202030204" pitchFamily="34" charset="0"/>
              </a:rPr>
              <a:t> main (String </a:t>
            </a:r>
            <a:r>
              <a:rPr lang="en-US" sz="1600" dirty="0" err="1">
                <a:latin typeface="Arial Narrow" panose="020B0606020202030204" pitchFamily="34" charset="0"/>
              </a:rPr>
              <a:t>args</a:t>
            </a:r>
            <a:r>
              <a:rPr lang="en-US" sz="1600" dirty="0">
                <a:latin typeface="Arial Narrow" panose="020B0606020202030204" pitchFamily="34" charset="0"/>
              </a:rPr>
              <a:t>[])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{     Scanner </a:t>
            </a:r>
            <a:r>
              <a:rPr lang="en-US" sz="1600" dirty="0" err="1">
                <a:latin typeface="Arial Narrow" panose="020B0606020202030204" pitchFamily="34" charset="0"/>
              </a:rPr>
              <a:t>sc</a:t>
            </a:r>
            <a:r>
              <a:rPr lang="en-US" sz="1600" dirty="0">
                <a:latin typeface="Arial Narrow" panose="020B0606020202030204" pitchFamily="34" charset="0"/>
              </a:rPr>
              <a:t> = new Scanner(System.in);</a:t>
            </a:r>
          </a:p>
          <a:p>
            <a:r>
              <a:rPr lang="en-US" sz="1600" dirty="0" smtClean="0">
                <a:latin typeface="Arial Narrow" panose="020B0606020202030204" pitchFamily="34" charset="0"/>
              </a:rPr>
              <a:t>        </a:t>
            </a:r>
            <a:r>
              <a:rPr lang="en-US" sz="1600" b="1" dirty="0" err="1" smtClean="0">
                <a:latin typeface="Arial Narrow" panose="020B0606020202030204" pitchFamily="34" charset="0"/>
              </a:rPr>
              <a:t>int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smtClean="0">
                <a:latin typeface="Arial Narrow" panose="020B0606020202030204" pitchFamily="34" charset="0"/>
              </a:rPr>
              <a:t>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 ?");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dirty="0" smtClean="0">
                <a:latin typeface="Arial Narrow" panose="020B0606020202030204" pitchFamily="34" charset="0"/>
              </a:rPr>
              <a:t>      </a:t>
            </a:r>
            <a:r>
              <a:rPr lang="en-US" sz="1600" dirty="0" err="1" smtClean="0">
                <a:latin typeface="Arial Narrow" panose="020B0606020202030204" pitchFamily="34" charset="0"/>
              </a:rPr>
              <a:t>digito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= </a:t>
            </a:r>
            <a:r>
              <a:rPr lang="en-US" sz="1600" dirty="0" err="1">
                <a:latin typeface="Arial Narrow" panose="020B0606020202030204" pitchFamily="34" charset="0"/>
              </a:rPr>
              <a:t>sc.nextInt</a:t>
            </a:r>
            <a:r>
              <a:rPr lang="en-US" sz="1600" dirty="0">
                <a:latin typeface="Arial Narrow" panose="020B0606020202030204" pitchFamily="34" charset="0"/>
              </a:rPr>
              <a:t>();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3: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7: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9:   </a:t>
            </a:r>
            <a:r>
              <a:rPr lang="en-US" sz="1600" dirty="0" err="1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--- ");       </a:t>
            </a:r>
            <a:r>
              <a:rPr lang="en-US" sz="1600" dirty="0" smtClean="0">
                <a:latin typeface="Arial Narrow" panose="020B0606020202030204" pitchFamily="34" charset="0"/>
              </a:rPr>
              <a:t>   }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4: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9: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</a:t>
            </a:r>
            <a:r>
              <a:rPr lang="en-US" sz="1600" dirty="0">
                <a:latin typeface="Arial Narrow" panose="020B0606020202030204" pitchFamily="34" charset="0"/>
              </a:rPr>
              <a:t>("|");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}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                              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          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();       </a:t>
            </a:r>
            <a:r>
              <a:rPr lang="en-US" sz="1600" b="1" dirty="0">
                <a:latin typeface="Arial Narrow" panose="020B0606020202030204" pitchFamily="34" charset="0"/>
              </a:rPr>
              <a:t>break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</a:t>
            </a:r>
            <a:r>
              <a:rPr lang="en-US" sz="1600" b="1" dirty="0" smtClean="0">
                <a:latin typeface="Arial Narrow" panose="020B0606020202030204" pitchFamily="34" charset="0"/>
              </a:rPr>
              <a:t>case </a:t>
            </a:r>
            <a:r>
              <a:rPr lang="en-US" sz="1600" dirty="0">
                <a:latin typeface="Arial Narrow" panose="020B0606020202030204" pitchFamily="34" charset="0"/>
              </a:rPr>
              <a:t>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1: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3: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4: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7: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9: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  |");        </a:t>
            </a:r>
            <a:r>
              <a:rPr lang="en-US" sz="1600" dirty="0" smtClean="0">
                <a:latin typeface="Arial Narrow" panose="020B0606020202030204" pitchFamily="34" charset="0"/>
              </a:rPr>
              <a:t>   }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3: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4: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9: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--- ");       </a:t>
            </a:r>
            <a:r>
              <a:rPr lang="en-US" sz="1600" dirty="0" smtClean="0">
                <a:latin typeface="Arial Narrow" panose="020B0606020202030204" pitchFamily="34" charset="0"/>
              </a:rPr>
              <a:t>   }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              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</a:t>
            </a:r>
            <a:r>
              <a:rPr lang="en-US" sz="1600" dirty="0">
                <a:latin typeface="Arial Narrow" panose="020B0606020202030204" pitchFamily="34" charset="0"/>
              </a:rPr>
              <a:t>("|");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                                      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              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();       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b="1" dirty="0" smtClean="0">
                <a:latin typeface="Arial Narrow" panose="020B0606020202030204" pitchFamily="34" charset="0"/>
              </a:rPr>
              <a:t>break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</a:t>
            </a:r>
            <a:r>
              <a:rPr lang="en-US" sz="1600" b="1" dirty="0" smtClean="0">
                <a:latin typeface="Arial Narrow" panose="020B0606020202030204" pitchFamily="34" charset="0"/>
              </a:rPr>
              <a:t>case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1: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3: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7: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  |"); </a:t>
            </a:r>
            <a:r>
              <a:rPr lang="en-US" sz="1600" b="1" dirty="0">
                <a:latin typeface="Arial Narrow" panose="020B0606020202030204" pitchFamily="34" charset="0"/>
              </a:rPr>
              <a:t>break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</a:t>
            </a:r>
            <a:r>
              <a:rPr lang="en-US" sz="1600" b="1" dirty="0" smtClean="0">
                <a:latin typeface="Arial Narrow" panose="020B0606020202030204" pitchFamily="34" charset="0"/>
              </a:rPr>
              <a:t>case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4: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 smtClean="0">
                <a:latin typeface="Arial Narrow" panose="020B0606020202030204" pitchFamily="34" charset="0"/>
              </a:rPr>
              <a:t>case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9:                               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                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   |");      </a:t>
            </a:r>
            <a:r>
              <a:rPr lang="en-US" sz="1600" dirty="0" smtClean="0">
                <a:latin typeface="Arial Narrow" panose="020B0606020202030204" pitchFamily="34" charset="0"/>
              </a:rPr>
              <a:t>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</a:t>
            </a:r>
            <a:r>
              <a:rPr lang="en-US" sz="1600" b="1" dirty="0">
                <a:latin typeface="Arial Narrow" panose="020B0606020202030204" pitchFamily="34" charset="0"/>
              </a:rPr>
              <a:t>switch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digito</a:t>
            </a:r>
            <a:r>
              <a:rPr lang="en-US" sz="1600" dirty="0">
                <a:latin typeface="Arial Narrow" panose="020B0606020202030204" pitchFamily="34" charset="0"/>
              </a:rPr>
              <a:t>) { 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0: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2: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3: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5: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6: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8: </a:t>
            </a:r>
            <a:r>
              <a:rPr lang="en-US" sz="1600" b="1" dirty="0">
                <a:latin typeface="Arial Narrow" panose="020B0606020202030204" pitchFamily="34" charset="0"/>
              </a:rPr>
              <a:t>case</a:t>
            </a:r>
            <a:r>
              <a:rPr lang="en-US" sz="1600" dirty="0">
                <a:latin typeface="Arial Narrow" panose="020B0606020202030204" pitchFamily="34" charset="0"/>
              </a:rPr>
              <a:t> 9:           </a:t>
            </a:r>
            <a:r>
              <a:rPr lang="en-US" sz="1600" dirty="0" smtClean="0">
                <a:latin typeface="Arial Narrow" panose="020B0606020202030204" pitchFamily="34" charset="0"/>
              </a:rPr>
              <a:t>     </a:t>
            </a:r>
            <a:r>
              <a:rPr lang="en-US" sz="1600" dirty="0" err="1" smtClean="0">
                <a:latin typeface="Arial Narrow" panose="020B0606020202030204" pitchFamily="34" charset="0"/>
              </a:rPr>
              <a:t>System.out.println</a:t>
            </a:r>
            <a:r>
              <a:rPr lang="en-US" sz="1600" dirty="0">
                <a:latin typeface="Arial Narrow" panose="020B0606020202030204" pitchFamily="34" charset="0"/>
              </a:rPr>
              <a:t>(" --- ");       </a:t>
            </a:r>
            <a:r>
              <a:rPr lang="en-US" sz="1600" dirty="0" smtClean="0">
                <a:latin typeface="Arial Narrow" panose="020B0606020202030204" pitchFamily="34" charset="0"/>
              </a:rPr>
              <a:t>   }</a:t>
            </a:r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en-US" sz="1600" dirty="0" smtClean="0">
                <a:latin typeface="Arial Narrow" panose="020B0606020202030204" pitchFamily="34" charset="0"/>
              </a:rPr>
              <a:t>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0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</a:t>
            </a:r>
            <a:r>
              <a:rPr lang="pt-PT" sz="2800" b="1" i="1" dirty="0"/>
              <a:t>3</a:t>
            </a:r>
            <a:r>
              <a:rPr lang="pt-PT" sz="2800" b="1" i="1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1" y="76200"/>
            <a:ext cx="7696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Pretende-se </a:t>
            </a:r>
            <a:r>
              <a:rPr lang="pt-PT" dirty="0"/>
              <a:t>escrever um programa que </a:t>
            </a:r>
            <a:r>
              <a:rPr lang="pt-PT" dirty="0" smtClean="0"/>
              <a:t>permite simular um controlador de display de segmentos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56727"/>
            <a:ext cx="1554774" cy="154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4800" y="4648200"/>
            <a:ext cx="8466374" cy="1371600"/>
            <a:chOff x="304800" y="4648200"/>
            <a:chExt cx="8466374" cy="1371600"/>
          </a:xfrm>
        </p:grpSpPr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730" y="4648200"/>
              <a:ext cx="4693444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04800" y="5181600"/>
              <a:ext cx="1066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Código binário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219200" y="5334000"/>
              <a:ext cx="990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09799" y="5181600"/>
              <a:ext cx="1455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 smtClean="0"/>
                <a:t>Código dos segmentos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3429000" y="5334000"/>
              <a:ext cx="14097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838201"/>
            <a:ext cx="1287966" cy="117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1"/>
            <a:ext cx="14287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849352"/>
            <a:ext cx="1064039" cy="1150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65" y="849352"/>
            <a:ext cx="1104435" cy="11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850746"/>
            <a:ext cx="1334097" cy="114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38200"/>
            <a:ext cx="1140126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2" y="2286000"/>
            <a:ext cx="1495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2286000"/>
            <a:ext cx="161892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57" y="2286000"/>
            <a:ext cx="1438043" cy="1520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6005514" y="5244459"/>
            <a:ext cx="173831" cy="254799"/>
            <a:chOff x="6005514" y="5244459"/>
            <a:chExt cx="173831" cy="254799"/>
          </a:xfrm>
        </p:grpSpPr>
        <p:cxnSp>
          <p:nvCxnSpPr>
            <p:cNvPr id="15" name="Straight Connector 14"/>
            <p:cNvCxnSpPr/>
            <p:nvPr/>
          </p:nvCxnSpPr>
          <p:spPr>
            <a:xfrm flipH="1">
              <a:off x="6005514" y="5257800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160295" y="5251602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6136477" y="5389716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67421" y="5244459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043610" y="5373049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22181" y="5499258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37536" y="2918839"/>
            <a:ext cx="501712" cy="662561"/>
            <a:chOff x="6005514" y="5244459"/>
            <a:chExt cx="173831" cy="254799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6005514" y="5257800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160295" y="5251602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136477" y="5389716"/>
              <a:ext cx="19050" cy="1038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67421" y="5244459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043610" y="5373049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022181" y="5499258"/>
              <a:ext cx="76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 flipH="1">
            <a:off x="6143621" y="3733800"/>
            <a:ext cx="413832" cy="14478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522499" y="2590800"/>
            <a:ext cx="5973105" cy="2650273"/>
            <a:chOff x="522499" y="2590800"/>
            <a:chExt cx="5973105" cy="2650273"/>
          </a:xfrm>
        </p:grpSpPr>
        <p:sp>
          <p:nvSpPr>
            <p:cNvPr id="22" name="Oval 21"/>
            <p:cNvSpPr/>
            <p:nvPr/>
          </p:nvSpPr>
          <p:spPr>
            <a:xfrm>
              <a:off x="6179345" y="2590800"/>
              <a:ext cx="316259" cy="2286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22499" y="2817541"/>
              <a:ext cx="5774223" cy="2423532"/>
            </a:xfrm>
            <a:custGeom>
              <a:avLst/>
              <a:gdLst>
                <a:gd name="connsiteX0" fmla="*/ 5774223 w 5774223"/>
                <a:gd name="connsiteY0" fmla="*/ 0 h 2423532"/>
                <a:gd name="connsiteX1" fmla="*/ 4718574 w 5774223"/>
                <a:gd name="connsiteY1" fmla="*/ 1360449 h 2423532"/>
                <a:gd name="connsiteX2" fmla="*/ 533150 w 5774223"/>
                <a:gd name="connsiteY2" fmla="*/ 1516566 h 2423532"/>
                <a:gd name="connsiteX3" fmla="*/ 191179 w 5774223"/>
                <a:gd name="connsiteY3" fmla="*/ 2423532 h 242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4223" h="2423532">
                  <a:moveTo>
                    <a:pt x="5774223" y="0"/>
                  </a:moveTo>
                  <a:cubicBezTo>
                    <a:pt x="5683154" y="553844"/>
                    <a:pt x="5592086" y="1107688"/>
                    <a:pt x="4718574" y="1360449"/>
                  </a:cubicBezTo>
                  <a:cubicBezTo>
                    <a:pt x="3845062" y="1613210"/>
                    <a:pt x="1287716" y="1339386"/>
                    <a:pt x="533150" y="1516566"/>
                  </a:cubicBezTo>
                  <a:cubicBezTo>
                    <a:pt x="-221416" y="1693747"/>
                    <a:pt x="-15119" y="2058639"/>
                    <a:pt x="191179" y="2423532"/>
                  </a:cubicBezTo>
                </a:path>
              </a:pathLst>
            </a:cu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77235" y="4633332"/>
            <a:ext cx="2121928" cy="1386468"/>
            <a:chOff x="1777235" y="4633332"/>
            <a:chExt cx="2121928" cy="1386468"/>
          </a:xfrm>
        </p:grpSpPr>
        <p:sp>
          <p:nvSpPr>
            <p:cNvPr id="27" name="Rounded Rectangle 26"/>
            <p:cNvSpPr/>
            <p:nvPr/>
          </p:nvSpPr>
          <p:spPr>
            <a:xfrm>
              <a:off x="1828800" y="4953000"/>
              <a:ext cx="1981200" cy="106680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77235" y="4633332"/>
              <a:ext cx="2121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Função do programa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512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1" y="76200"/>
            <a:ext cx="79247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Pretende-se </a:t>
            </a:r>
            <a:r>
              <a:rPr lang="pt-PT" dirty="0"/>
              <a:t>escrever um programa que </a:t>
            </a:r>
            <a:r>
              <a:rPr lang="pt-PT" dirty="0" smtClean="0"/>
              <a:t>permite verificar que um dado inteiro positivo é divisível por 2, 3 e 4 em simultâneo (resto de divisão é igual a 0)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762000"/>
            <a:ext cx="8615179" cy="60016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r>
              <a:rPr lang="en-US" sz="1600" b="1" dirty="0" smtClean="0"/>
              <a:t>public </a:t>
            </a:r>
            <a:r>
              <a:rPr lang="en-US" sz="1600" b="1" dirty="0"/>
              <a:t>class </a:t>
            </a:r>
            <a:r>
              <a:rPr lang="en-US" sz="1600" dirty="0" err="1"/>
              <a:t>Div</a:t>
            </a:r>
            <a:endParaRPr lang="en-US" sz="1600" dirty="0"/>
          </a:p>
          <a:p>
            <a:r>
              <a:rPr lang="en-US" sz="1600" dirty="0" smtClean="0"/>
              <a:t>{  </a:t>
            </a:r>
            <a:r>
              <a:rPr lang="en-US" sz="1600" b="1" dirty="0"/>
              <a:t>public static void </a:t>
            </a:r>
            <a:r>
              <a:rPr lang="en-US" sz="1600" dirty="0"/>
              <a:t>main (String </a:t>
            </a:r>
            <a:r>
              <a:rPr lang="en-US" sz="1600" dirty="0" err="1"/>
              <a:t>args</a:t>
            </a:r>
            <a:r>
              <a:rPr lang="en-US" sz="1600" dirty="0"/>
              <a:t>[])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{   Scanner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Scanner(System.in</a:t>
            </a:r>
            <a:r>
              <a:rPr lang="en-US" sz="1600" dirty="0" smtClean="0"/>
              <a:t>);   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 smtClean="0"/>
              <a:t>digito</a:t>
            </a:r>
            <a:r>
              <a:rPr lang="en-US" sz="1600" dirty="0" smtClean="0"/>
              <a:t>; </a:t>
            </a:r>
            <a:r>
              <a:rPr lang="en-US" sz="1600" dirty="0" err="1" smtClean="0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Digito</a:t>
            </a:r>
            <a:r>
              <a:rPr lang="en-US" sz="1600" dirty="0"/>
              <a:t> </a:t>
            </a:r>
            <a:r>
              <a:rPr lang="en-US" sz="1600" dirty="0" smtClean="0"/>
              <a:t>?"); </a:t>
            </a:r>
            <a:r>
              <a:rPr lang="en-US" sz="1600" dirty="0" err="1" smtClean="0"/>
              <a:t>digito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</a:t>
            </a:r>
            <a:r>
              <a:rPr lang="en-US" sz="1600" b="1" dirty="0" smtClean="0"/>
              <a:t>if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digito</a:t>
            </a:r>
            <a:r>
              <a:rPr lang="en-US" sz="1600" dirty="0"/>
              <a:t> &lt;= 0) {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digito</a:t>
            </a:r>
            <a:r>
              <a:rPr lang="en-US" sz="1600" dirty="0"/>
              <a:t> &lt;= 0");  </a:t>
            </a:r>
            <a:r>
              <a:rPr lang="en-US" sz="1600" dirty="0" err="1">
                <a:solidFill>
                  <a:srgbClr val="C00000"/>
                </a:solidFill>
              </a:rPr>
              <a:t>System.exit</a:t>
            </a:r>
            <a:r>
              <a:rPr lang="en-US" sz="1600" dirty="0">
                <a:solidFill>
                  <a:srgbClr val="C00000"/>
                </a:solidFill>
              </a:rPr>
              <a:t>(1); </a:t>
            </a:r>
            <a:r>
              <a:rPr lang="en-US" sz="1600" dirty="0"/>
              <a:t>  }</a:t>
            </a:r>
          </a:p>
          <a:p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switch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(digito%2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 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{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0: </a:t>
            </a:r>
          </a:p>
          <a:p>
            <a:r>
              <a:rPr lang="en-US" sz="1600" dirty="0"/>
              <a:t>         </a:t>
            </a:r>
            <a:r>
              <a:rPr lang="en-US" sz="1600" dirty="0" smtClean="0"/>
              <a:t>  </a:t>
            </a:r>
            <a:r>
              <a:rPr lang="en-US" sz="1600" b="1" dirty="0" smtClean="0">
                <a:solidFill>
                  <a:srgbClr val="7030A0"/>
                </a:solidFill>
              </a:rPr>
              <a:t>switch</a:t>
            </a:r>
            <a:r>
              <a:rPr lang="en-US" sz="1600" dirty="0" smtClean="0">
                <a:solidFill>
                  <a:srgbClr val="7030A0"/>
                </a:solidFill>
              </a:rPr>
              <a:t>(digito%3</a:t>
            </a:r>
            <a:r>
              <a:rPr lang="en-US" sz="1600" dirty="0">
                <a:solidFill>
                  <a:srgbClr val="7030A0"/>
                </a:solidFill>
              </a:rPr>
              <a:t>)</a:t>
            </a:r>
          </a:p>
          <a:p>
            <a:r>
              <a:rPr lang="en-US" sz="1600" dirty="0"/>
              <a:t>        </a:t>
            </a:r>
            <a:r>
              <a:rPr lang="en-US" sz="1600" dirty="0" smtClean="0"/>
              <a:t>  </a:t>
            </a:r>
            <a:r>
              <a:rPr lang="en-US" sz="1600" dirty="0">
                <a:solidFill>
                  <a:srgbClr val="7030A0"/>
                </a:solidFill>
              </a:rPr>
              <a:t>{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    </a:t>
            </a:r>
            <a:r>
              <a:rPr lang="en-US" sz="1600" b="1" dirty="0" smtClean="0">
                <a:solidFill>
                  <a:srgbClr val="7030A0"/>
                </a:solidFill>
              </a:rPr>
              <a:t>case </a:t>
            </a:r>
            <a:r>
              <a:rPr lang="en-US" sz="1600" dirty="0">
                <a:solidFill>
                  <a:srgbClr val="7030A0"/>
                </a:solidFill>
              </a:rPr>
              <a:t>0:</a:t>
            </a:r>
          </a:p>
          <a:p>
            <a:r>
              <a:rPr lang="en-US" sz="1600" dirty="0"/>
              <a:t>              </a:t>
            </a:r>
            <a:r>
              <a:rPr lang="en-US" sz="1600" dirty="0" smtClean="0"/>
              <a:t>        </a:t>
            </a:r>
            <a:r>
              <a:rPr lang="en-US" sz="1600" b="1" dirty="0" smtClean="0">
                <a:solidFill>
                  <a:srgbClr val="002060"/>
                </a:solidFill>
              </a:rPr>
              <a:t>switch</a:t>
            </a:r>
            <a:r>
              <a:rPr lang="en-US" sz="1600" dirty="0" smtClean="0">
                <a:solidFill>
                  <a:srgbClr val="002060"/>
                </a:solidFill>
              </a:rPr>
              <a:t>(digito%4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</a:t>
            </a:r>
            <a:r>
              <a:rPr lang="en-US" sz="1600" dirty="0" smtClean="0">
                <a:solidFill>
                  <a:srgbClr val="002060"/>
                </a:solidFill>
              </a:rPr>
              <a:t>        {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                 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b="1" dirty="0" smtClean="0">
                <a:solidFill>
                  <a:srgbClr val="002060"/>
                </a:solidFill>
              </a:rPr>
              <a:t>case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0:      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</a:rPr>
              <a:t>("1:   </a:t>
            </a:r>
            <a:r>
              <a:rPr lang="en-US" sz="1600" dirty="0" err="1">
                <a:solidFill>
                  <a:srgbClr val="002060"/>
                </a:solidFill>
              </a:rPr>
              <a:t>sim</a:t>
            </a:r>
            <a:r>
              <a:rPr lang="en-US" sz="1600" dirty="0">
                <a:solidFill>
                  <a:srgbClr val="002060"/>
                </a:solidFill>
              </a:rPr>
              <a:t>");   </a:t>
            </a:r>
            <a:r>
              <a:rPr lang="en-US" sz="1600" b="1" dirty="0">
                <a:solidFill>
                  <a:srgbClr val="002060"/>
                </a:solidFill>
              </a:rPr>
              <a:t>break</a:t>
            </a:r>
            <a:r>
              <a:rPr lang="en-US" sz="1600" dirty="0">
                <a:solidFill>
                  <a:srgbClr val="002060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                  </a:t>
            </a:r>
            <a:r>
              <a:rPr lang="en-US" sz="1600" b="1" dirty="0" smtClean="0">
                <a:solidFill>
                  <a:srgbClr val="002060"/>
                </a:solidFill>
              </a:rPr>
              <a:t>         default</a:t>
            </a:r>
            <a:r>
              <a:rPr lang="en-US" sz="1600" dirty="0">
                <a:solidFill>
                  <a:srgbClr val="002060"/>
                </a:solidFill>
              </a:rPr>
              <a:t>:     </a:t>
            </a:r>
            <a:r>
              <a:rPr lang="en-US" sz="1600" dirty="0" err="1">
                <a:solidFill>
                  <a:srgbClr val="002060"/>
                </a:solidFill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</a:rPr>
              <a:t>("1:   </a:t>
            </a:r>
            <a:r>
              <a:rPr lang="en-US" sz="1600" dirty="0" err="1">
                <a:solidFill>
                  <a:srgbClr val="002060"/>
                </a:solidFill>
              </a:rPr>
              <a:t>não</a:t>
            </a:r>
            <a:r>
              <a:rPr lang="en-US" sz="1600" dirty="0">
                <a:solidFill>
                  <a:srgbClr val="002060"/>
                </a:solidFill>
              </a:rPr>
              <a:t>");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              </a:t>
            </a:r>
            <a:r>
              <a:rPr lang="en-US" sz="1600" dirty="0" smtClean="0">
                <a:solidFill>
                  <a:srgbClr val="002060"/>
                </a:solidFill>
              </a:rPr>
              <a:t>       }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b="1" dirty="0" smtClean="0"/>
              <a:t>                     </a:t>
            </a:r>
            <a:r>
              <a:rPr lang="en-US" sz="1600" b="1" dirty="0" smtClean="0">
                <a:solidFill>
                  <a:srgbClr val="7030A0"/>
                </a:solidFill>
              </a:rPr>
              <a:t>break</a:t>
            </a:r>
            <a:r>
              <a:rPr lang="en-US" sz="1600" dirty="0">
                <a:solidFill>
                  <a:srgbClr val="7030A0"/>
                </a:solidFill>
              </a:rPr>
              <a:t>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    </a:t>
            </a:r>
            <a:r>
              <a:rPr lang="en-US" sz="1600" dirty="0" smtClean="0">
                <a:solidFill>
                  <a:srgbClr val="7030A0"/>
                </a:solidFill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</a:rPr>
              <a:t>default</a:t>
            </a:r>
            <a:r>
              <a:rPr lang="en-US" sz="1600" dirty="0">
                <a:solidFill>
                  <a:srgbClr val="7030A0"/>
                </a:solidFill>
              </a:rPr>
              <a:t>:         </a:t>
            </a:r>
            <a:r>
              <a:rPr lang="en-US" sz="1600" dirty="0" smtClean="0">
                <a:solidFill>
                  <a:srgbClr val="7030A0"/>
                </a:solidFill>
              </a:rPr>
              <a:t>      </a:t>
            </a:r>
            <a:r>
              <a:rPr lang="en-US" sz="16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1600" dirty="0">
                <a:solidFill>
                  <a:srgbClr val="7030A0"/>
                </a:solidFill>
              </a:rPr>
              <a:t>("1:   </a:t>
            </a:r>
            <a:r>
              <a:rPr lang="en-US" sz="1600" dirty="0" err="1">
                <a:solidFill>
                  <a:srgbClr val="7030A0"/>
                </a:solidFill>
              </a:rPr>
              <a:t>não</a:t>
            </a:r>
            <a:r>
              <a:rPr lang="en-US" sz="1600" dirty="0">
                <a:solidFill>
                  <a:srgbClr val="7030A0"/>
                </a:solidFill>
              </a:rPr>
              <a:t>");</a:t>
            </a:r>
          </a:p>
          <a:p>
            <a:r>
              <a:rPr lang="en-US" sz="1600" dirty="0">
                <a:solidFill>
                  <a:srgbClr val="7030A0"/>
                </a:solidFill>
              </a:rPr>
              <a:t>         </a:t>
            </a:r>
            <a:r>
              <a:rPr lang="en-US" sz="1600" dirty="0" smtClean="0">
                <a:solidFill>
                  <a:srgbClr val="7030A0"/>
                </a:solidFill>
              </a:rPr>
              <a:t>  }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/>
              <a:t>        </a:t>
            </a:r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break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default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:            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sz="1600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("1: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");</a:t>
            </a:r>
          </a:p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   }  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600" dirty="0"/>
              <a:t>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4876800"/>
            <a:ext cx="20376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Utilização de </a:t>
            </a:r>
            <a:r>
              <a:rPr lang="pt-PT" b="1" dirty="0" err="1" smtClean="0"/>
              <a:t>switch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4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1" y="76200"/>
            <a:ext cx="78485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               Pretende-se </a:t>
            </a:r>
            <a:r>
              <a:rPr lang="pt-PT" dirty="0"/>
              <a:t>escrever um programa que </a:t>
            </a:r>
            <a:r>
              <a:rPr lang="pt-PT" dirty="0" smtClean="0"/>
              <a:t>permite verificar que um dado inteiro positivo é divisível por 2, 3 e </a:t>
            </a:r>
            <a:r>
              <a:rPr lang="pt-PT" dirty="0"/>
              <a:t>4 em simultâneo (</a:t>
            </a:r>
            <a:r>
              <a:rPr lang="pt-PT" dirty="0" smtClean="0"/>
              <a:t>resto de divisão é igual a 0)</a:t>
            </a:r>
            <a:r>
              <a:rPr lang="pt-PT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838200"/>
            <a:ext cx="6706067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java</a:t>
            </a:r>
            <a:r>
              <a:rPr lang="en-US" dirty="0" err="1"/>
              <a:t>.util.Scanner</a:t>
            </a:r>
            <a:r>
              <a:rPr lang="en-US" dirty="0"/>
              <a:t>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err="1"/>
              <a:t>Div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 smtClean="0"/>
              <a:t>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digito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</a:t>
            </a:r>
            <a:r>
              <a:rPr lang="en-US" dirty="0"/>
              <a:t>("</a:t>
            </a:r>
            <a:r>
              <a:rPr lang="en-US" dirty="0" err="1"/>
              <a:t>Digito</a:t>
            </a:r>
            <a:r>
              <a:rPr lang="en-US" dirty="0"/>
              <a:t> ?");</a:t>
            </a:r>
          </a:p>
          <a:p>
            <a:r>
              <a:rPr lang="en-US" dirty="0"/>
              <a:t>  </a:t>
            </a:r>
            <a:r>
              <a:rPr lang="en-US" dirty="0" err="1"/>
              <a:t>digito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digito</a:t>
            </a:r>
            <a:r>
              <a:rPr lang="en-US" dirty="0" smtClean="0"/>
              <a:t> &lt;= 0) {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digito</a:t>
            </a:r>
            <a:r>
              <a:rPr lang="en-US" dirty="0" smtClean="0"/>
              <a:t> &lt;= 0");  </a:t>
            </a:r>
            <a:r>
              <a:rPr lang="en-US" sz="1600" dirty="0" err="1">
                <a:solidFill>
                  <a:srgbClr val="C00000"/>
                </a:solidFill>
              </a:rPr>
              <a:t>System.exit</a:t>
            </a:r>
            <a:r>
              <a:rPr lang="en-US" sz="1600" dirty="0">
                <a:solidFill>
                  <a:srgbClr val="C00000"/>
                </a:solidFill>
              </a:rPr>
              <a:t>(1); </a:t>
            </a:r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(digito%2 == 0)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00B050"/>
                </a:solidFill>
              </a:rPr>
              <a:t>if</a:t>
            </a:r>
            <a:r>
              <a:rPr lang="en-US" dirty="0">
                <a:solidFill>
                  <a:srgbClr val="00B050"/>
                </a:solidFill>
              </a:rPr>
              <a:t> (digito%3 == 0)</a:t>
            </a:r>
          </a:p>
          <a:p>
            <a:r>
              <a:rPr lang="en-US" b="1" dirty="0"/>
              <a:t>    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if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(digito%4 == 0)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("2: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sim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");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else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 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("2: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não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");</a:t>
            </a:r>
          </a:p>
          <a:p>
            <a:r>
              <a:rPr lang="en-US" dirty="0"/>
              <a:t>   </a:t>
            </a:r>
            <a:r>
              <a:rPr lang="en-US" b="1" dirty="0">
                <a:solidFill>
                  <a:srgbClr val="00B050"/>
                </a:solidFill>
              </a:rPr>
              <a:t>else</a:t>
            </a:r>
            <a:r>
              <a:rPr lang="en-US" dirty="0">
                <a:solidFill>
                  <a:srgbClr val="00B050"/>
                </a:solidFill>
              </a:rPr>
              <a:t>                 </a:t>
            </a:r>
            <a:r>
              <a:rPr lang="en-US" dirty="0" smtClean="0">
                <a:solidFill>
                  <a:srgbClr val="00B050"/>
                </a:solidFill>
              </a:rPr>
              <a:t>            </a:t>
            </a:r>
            <a:r>
              <a:rPr lang="en-US" dirty="0" err="1" smtClean="0">
                <a:solidFill>
                  <a:srgbClr val="00B050"/>
                </a:solidFill>
              </a:rPr>
              <a:t>System.out.println</a:t>
            </a:r>
            <a:r>
              <a:rPr lang="en-US" dirty="0">
                <a:solidFill>
                  <a:srgbClr val="00B050"/>
                </a:solidFill>
              </a:rPr>
              <a:t>("2:   </a:t>
            </a:r>
            <a:r>
              <a:rPr lang="en-US" dirty="0" err="1">
                <a:solidFill>
                  <a:srgbClr val="00B050"/>
                </a:solidFill>
              </a:rPr>
              <a:t>não</a:t>
            </a:r>
            <a:r>
              <a:rPr lang="en-US" dirty="0">
                <a:solidFill>
                  <a:srgbClr val="00B050"/>
                </a:solidFill>
              </a:rPr>
              <a:t>");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      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("2: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não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");</a:t>
            </a:r>
            <a:r>
              <a:rPr lang="en-US" dirty="0"/>
              <a:t>  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2514600"/>
            <a:ext cx="22147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Utilização de </a:t>
            </a:r>
            <a:r>
              <a:rPr lang="pt-PT" b="1" dirty="0" err="1" smtClean="0"/>
              <a:t>if</a:t>
            </a:r>
            <a:r>
              <a:rPr lang="pt-PT" b="1" dirty="0" smtClean="0"/>
              <a:t> … </a:t>
            </a:r>
            <a:r>
              <a:rPr lang="pt-PT" b="1" dirty="0" err="1" smtClean="0"/>
              <a:t>else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43" y="727848"/>
            <a:ext cx="2819871" cy="171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319200"/>
            <a:ext cx="2904516" cy="19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564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0"/>
            <a:ext cx="8451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Pretende-se escrever um programa para calcular as </a:t>
            </a:r>
            <a:r>
              <a:rPr lang="pt-PT" dirty="0" smtClean="0"/>
              <a:t>raízes </a:t>
            </a:r>
            <a:r>
              <a:rPr lang="pt-PT" dirty="0"/>
              <a:t>de uma </a:t>
            </a:r>
            <a:r>
              <a:rPr lang="pt-PT" dirty="0" smtClean="0"/>
              <a:t>equação de 2º </a:t>
            </a:r>
            <a:r>
              <a:rPr lang="pt-PT" dirty="0"/>
              <a:t>grau do</a:t>
            </a:r>
          </a:p>
          <a:p>
            <a:r>
              <a:rPr lang="pt-PT" dirty="0"/>
              <a:t>tipo </a:t>
            </a:r>
            <a:r>
              <a:rPr lang="pt-PT" dirty="0" smtClean="0"/>
              <a:t>Ax</a:t>
            </a:r>
            <a:r>
              <a:rPr lang="pt-PT" baseline="30000" dirty="0" smtClean="0"/>
              <a:t>2</a:t>
            </a:r>
            <a:r>
              <a:rPr lang="pt-PT" dirty="0" smtClean="0"/>
              <a:t>+Bx+C </a:t>
            </a:r>
            <a:r>
              <a:rPr lang="pt-PT" dirty="0"/>
              <a:t>= 0, sendo os valores de A, B e C introduzidos </a:t>
            </a:r>
            <a:r>
              <a:rPr lang="pt-PT" dirty="0" smtClean="0"/>
              <a:t>do teclado</a:t>
            </a:r>
            <a:r>
              <a:rPr lang="pt-PT" dirty="0"/>
              <a:t>. Tenha em</a:t>
            </a:r>
          </a:p>
          <a:p>
            <a:r>
              <a:rPr lang="pt-PT" dirty="0" smtClean="0"/>
              <a:t>atenção </a:t>
            </a:r>
            <a:r>
              <a:rPr lang="pt-PT" dirty="0"/>
              <a:t>a possibilidade das </a:t>
            </a:r>
            <a:r>
              <a:rPr lang="pt-PT" dirty="0" smtClean="0"/>
              <a:t>soluções </a:t>
            </a:r>
            <a:r>
              <a:rPr lang="pt-PT" dirty="0"/>
              <a:t>serem reais ou </a:t>
            </a:r>
            <a:r>
              <a:rPr lang="pt-PT" dirty="0" smtClean="0"/>
              <a:t>imaginárias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954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 equação pode ter:</a:t>
            </a:r>
          </a:p>
          <a:p>
            <a:r>
              <a:rPr lang="pt-PT" dirty="0"/>
              <a:t>	</a:t>
            </a:r>
            <a:r>
              <a:rPr lang="pt-PT" dirty="0" smtClean="0"/>
              <a:t>1. Duas soluções (</a:t>
            </a:r>
            <a:r>
              <a:rPr lang="pt-PT" b="1" dirty="0" smtClean="0">
                <a:solidFill>
                  <a:srgbClr val="C00000"/>
                </a:solidFill>
              </a:rPr>
              <a:t>quando </a:t>
            </a:r>
            <a:r>
              <a:rPr lang="pt-PT" b="1" dirty="0">
                <a:solidFill>
                  <a:srgbClr val="C00000"/>
                </a:solidFill>
              </a:rPr>
              <a:t>B</a:t>
            </a:r>
            <a:r>
              <a:rPr lang="pt-PT" b="1" baseline="30000" dirty="0">
                <a:solidFill>
                  <a:srgbClr val="C00000"/>
                </a:solidFill>
              </a:rPr>
              <a:t>2</a:t>
            </a:r>
            <a:r>
              <a:rPr lang="pt-PT" b="1" dirty="0">
                <a:solidFill>
                  <a:srgbClr val="C00000"/>
                </a:solidFill>
              </a:rPr>
              <a:t> – 4AC &gt;</a:t>
            </a:r>
            <a:r>
              <a:rPr lang="pt-PT" b="1" dirty="0" smtClean="0">
                <a:solidFill>
                  <a:srgbClr val="C00000"/>
                </a:solidFill>
              </a:rPr>
              <a:t> 0</a:t>
            </a:r>
            <a:r>
              <a:rPr lang="pt-PT" dirty="0" smtClean="0"/>
              <a:t>);</a:t>
            </a:r>
          </a:p>
          <a:p>
            <a:r>
              <a:rPr lang="pt-PT" dirty="0"/>
              <a:t>	</a:t>
            </a:r>
            <a:r>
              <a:rPr lang="pt-PT" dirty="0" smtClean="0"/>
              <a:t>2. Uma solução (neste caso podemos dizer que as duas soluções são iguais) 			(</a:t>
            </a:r>
            <a:r>
              <a:rPr lang="pt-PT" dirty="0"/>
              <a:t>quando </a:t>
            </a:r>
            <a:r>
              <a:rPr lang="pt-PT" dirty="0" smtClean="0"/>
              <a:t> </a:t>
            </a:r>
            <a:r>
              <a:rPr lang="pt-PT" b="1" dirty="0" smtClean="0">
                <a:solidFill>
                  <a:srgbClr val="C00000"/>
                </a:solidFill>
              </a:rPr>
              <a:t>B</a:t>
            </a:r>
            <a:r>
              <a:rPr lang="pt-PT" b="1" baseline="30000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>
                <a:solidFill>
                  <a:srgbClr val="C00000"/>
                </a:solidFill>
              </a:rPr>
              <a:t>– 4AC </a:t>
            </a:r>
            <a:r>
              <a:rPr lang="pt-PT" b="1" dirty="0" smtClean="0">
                <a:solidFill>
                  <a:srgbClr val="C00000"/>
                </a:solidFill>
              </a:rPr>
              <a:t>= </a:t>
            </a:r>
            <a:r>
              <a:rPr lang="pt-PT" b="1" dirty="0">
                <a:solidFill>
                  <a:srgbClr val="C00000"/>
                </a:solidFill>
              </a:rPr>
              <a:t>0</a:t>
            </a:r>
            <a:r>
              <a:rPr lang="pt-PT" dirty="0" smtClean="0"/>
              <a:t>);</a:t>
            </a:r>
          </a:p>
          <a:p>
            <a:r>
              <a:rPr lang="pt-PT" dirty="0"/>
              <a:t>	</a:t>
            </a:r>
            <a:r>
              <a:rPr lang="pt-PT" dirty="0" smtClean="0"/>
              <a:t>3. Nenhuma solução (</a:t>
            </a:r>
            <a:r>
              <a:rPr lang="pt-PT" dirty="0"/>
              <a:t>neste caso podemos dizer que </a:t>
            </a:r>
            <a:r>
              <a:rPr lang="pt-PT" dirty="0" smtClean="0"/>
              <a:t>soluções </a:t>
            </a:r>
            <a:r>
              <a:rPr lang="pt-PT" dirty="0"/>
              <a:t>são imaginárias</a:t>
            </a:r>
            <a:r>
              <a:rPr lang="pt-PT" dirty="0" smtClean="0"/>
              <a:t>) 			(</a:t>
            </a:r>
            <a:r>
              <a:rPr lang="pt-PT" dirty="0"/>
              <a:t>quando  </a:t>
            </a:r>
            <a:r>
              <a:rPr lang="pt-PT" b="1" dirty="0" smtClean="0">
                <a:solidFill>
                  <a:srgbClr val="C00000"/>
                </a:solidFill>
              </a:rPr>
              <a:t>B</a:t>
            </a:r>
            <a:r>
              <a:rPr lang="pt-PT" b="1" baseline="30000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>
                <a:solidFill>
                  <a:srgbClr val="C00000"/>
                </a:solidFill>
              </a:rPr>
              <a:t>– </a:t>
            </a:r>
            <a:r>
              <a:rPr lang="pt-PT" b="1" dirty="0" smtClean="0">
                <a:solidFill>
                  <a:srgbClr val="C00000"/>
                </a:solidFill>
              </a:rPr>
              <a:t>4AC &lt; 0</a:t>
            </a:r>
            <a:r>
              <a:rPr lang="pt-PT" dirty="0" smtClean="0"/>
              <a:t>);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54690" y="3488897"/>
            <a:ext cx="3999172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dirty="0" smtClean="0"/>
              <a:t>X</a:t>
            </a:r>
            <a:r>
              <a:rPr lang="pt-PT" sz="2400" baseline="-25000" dirty="0" smtClean="0"/>
              <a:t>1,2</a:t>
            </a:r>
            <a:r>
              <a:rPr lang="pt-PT" sz="2400" dirty="0" smtClean="0"/>
              <a:t> = (-B ± </a:t>
            </a:r>
            <a:r>
              <a:rPr lang="pt-PT" sz="2400" dirty="0" err="1" smtClean="0"/>
              <a:t>sqrt</a:t>
            </a:r>
            <a:r>
              <a:rPr lang="pt-PT" sz="2400" dirty="0" smtClean="0"/>
              <a:t>(B</a:t>
            </a:r>
            <a:r>
              <a:rPr lang="pt-PT" sz="2400" baseline="30000" dirty="0" smtClean="0"/>
              <a:t>2</a:t>
            </a:r>
            <a:r>
              <a:rPr lang="pt-PT" sz="2400" dirty="0"/>
              <a:t> </a:t>
            </a:r>
            <a:r>
              <a:rPr lang="pt-PT" sz="2400" dirty="0" smtClean="0"/>
              <a:t>– 4AC) ) / 2a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4114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4643735"/>
            <a:ext cx="442236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dirty="0" smtClean="0"/>
              <a:t>X</a:t>
            </a:r>
            <a:r>
              <a:rPr lang="pt-PT" sz="2400" baseline="-25000" dirty="0" smtClean="0"/>
              <a:t>1,2</a:t>
            </a:r>
            <a:r>
              <a:rPr lang="pt-PT" sz="2400" dirty="0" smtClean="0"/>
              <a:t> = (-B/2 </a:t>
            </a:r>
            <a:r>
              <a:rPr lang="pt-PT" sz="2400" dirty="0"/>
              <a:t>±</a:t>
            </a:r>
            <a:r>
              <a:rPr lang="pt-PT" sz="2400" dirty="0" smtClean="0"/>
              <a:t> </a:t>
            </a:r>
            <a:r>
              <a:rPr lang="pt-PT" sz="2400" dirty="0" err="1" smtClean="0"/>
              <a:t>sqrt</a:t>
            </a:r>
            <a:r>
              <a:rPr lang="pt-PT" sz="2400" dirty="0" smtClean="0"/>
              <a:t>((B/2)</a:t>
            </a:r>
            <a:r>
              <a:rPr lang="pt-PT" sz="2400" baseline="30000" dirty="0" smtClean="0"/>
              <a:t>2</a:t>
            </a:r>
            <a:r>
              <a:rPr lang="pt-PT" sz="2400" dirty="0" smtClean="0"/>
              <a:t> – AC) ) / 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37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57924"/>
            <a:ext cx="7916847" cy="67403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/>
              <a:t>ex_0211_2014</a:t>
            </a:r>
          </a:p>
          <a:p>
            <a:r>
              <a:rPr lang="en-US" dirty="0"/>
              <a:t>{ </a:t>
            </a:r>
            <a:r>
              <a:rPr lang="en-US" b="1" dirty="0" smtClean="0"/>
              <a:t>public </a:t>
            </a:r>
            <a:r>
              <a:rPr lang="en-US" b="1" dirty="0"/>
              <a:t>static void</a:t>
            </a:r>
            <a:r>
              <a:rPr lang="en-US" dirty="0"/>
              <a:t> 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</a:t>
            </a:r>
            <a:r>
              <a:rPr lang="en-US" dirty="0" smtClean="0"/>
              <a:t>{	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  <a:r>
              <a:rPr lang="en-US" dirty="0" smtClean="0"/>
              <a:t>  	</a:t>
            </a:r>
            <a:r>
              <a:rPr lang="en-US" b="1" dirty="0" smtClean="0"/>
              <a:t>double</a:t>
            </a:r>
            <a:r>
              <a:rPr lang="en-US" dirty="0" smtClean="0"/>
              <a:t> A, B, C;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               </a:t>
            </a:r>
            <a:r>
              <a:rPr lang="en-US" b="1" dirty="0" smtClean="0"/>
              <a:t>double</a:t>
            </a:r>
            <a:r>
              <a:rPr lang="en-US" dirty="0" smtClean="0"/>
              <a:t> </a:t>
            </a:r>
            <a:r>
              <a:rPr lang="en-US" dirty="0" err="1" smtClean="0"/>
              <a:t>xPos</a:t>
            </a:r>
            <a:r>
              <a:rPr lang="en-US" dirty="0" smtClean="0"/>
              <a:t> = 0, </a:t>
            </a:r>
            <a:r>
              <a:rPr lang="en-US" dirty="0" err="1" smtClean="0"/>
              <a:t>xNeg</a:t>
            </a:r>
            <a:r>
              <a:rPr lang="en-US" dirty="0" smtClean="0"/>
              <a:t> = 0;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real_v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 	</a:t>
            </a:r>
            <a:r>
              <a:rPr lang="en-US" dirty="0" err="1" smtClean="0"/>
              <a:t>System.out.print</a:t>
            </a:r>
            <a:r>
              <a:rPr lang="en-US" dirty="0"/>
              <a:t>("A: </a:t>
            </a:r>
            <a:r>
              <a:rPr lang="en-US" dirty="0" smtClean="0"/>
              <a:t>");  A </a:t>
            </a:r>
            <a:r>
              <a:rPr lang="en-US" dirty="0"/>
              <a:t>= </a:t>
            </a:r>
            <a:r>
              <a:rPr lang="en-US" dirty="0" err="1"/>
              <a:t>sc.nextDouble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("B: </a:t>
            </a:r>
            <a:r>
              <a:rPr lang="en-US" dirty="0" smtClean="0"/>
              <a:t>");  B </a:t>
            </a:r>
            <a:r>
              <a:rPr lang="en-US" dirty="0"/>
              <a:t>= </a:t>
            </a:r>
            <a:r>
              <a:rPr lang="en-US" dirty="0" err="1"/>
              <a:t>sc.nextDouble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/>
              <a:t>("C: </a:t>
            </a:r>
            <a:r>
              <a:rPr lang="en-US" dirty="0" smtClean="0"/>
              <a:t>");  C </a:t>
            </a:r>
            <a:r>
              <a:rPr lang="en-US" dirty="0"/>
              <a:t>= </a:t>
            </a:r>
            <a:r>
              <a:rPr lang="en-US" dirty="0" err="1"/>
              <a:t>sc.nextDouble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((</a:t>
            </a:r>
            <a:r>
              <a:rPr lang="en-US" dirty="0" err="1" smtClean="0"/>
              <a:t>Math.pow</a:t>
            </a:r>
            <a:r>
              <a:rPr lang="en-US" dirty="0" smtClean="0"/>
              <a:t>(B, </a:t>
            </a:r>
            <a:r>
              <a:rPr lang="en-US" dirty="0"/>
              <a:t>2) - 4 * </a:t>
            </a:r>
            <a:r>
              <a:rPr lang="en-US" dirty="0" smtClean="0"/>
              <a:t>A </a:t>
            </a:r>
            <a:r>
              <a:rPr lang="en-US" dirty="0"/>
              <a:t>* </a:t>
            </a:r>
            <a:r>
              <a:rPr lang="en-US" dirty="0" smtClean="0"/>
              <a:t>C) </a:t>
            </a:r>
            <a:r>
              <a:rPr lang="en-US" dirty="0"/>
              <a:t>&gt; 0) </a:t>
            </a:r>
            <a:r>
              <a:rPr lang="en-US" dirty="0" err="1"/>
              <a:t>real_v</a:t>
            </a:r>
            <a:r>
              <a:rPr lang="en-US" dirty="0" smtClean="0"/>
              <a:t> </a:t>
            </a:r>
            <a:r>
              <a:rPr lang="en-US" dirty="0"/>
              <a:t>= 0;</a:t>
            </a:r>
          </a:p>
          <a:p>
            <a:r>
              <a:rPr lang="en-US" dirty="0"/>
              <a:t>  </a:t>
            </a:r>
            <a:r>
              <a:rPr lang="en-US" b="1" dirty="0"/>
              <a:t>else if</a:t>
            </a:r>
            <a:r>
              <a:rPr lang="en-US" dirty="0"/>
              <a:t>((</a:t>
            </a:r>
            <a:r>
              <a:rPr lang="en-US" dirty="0" err="1" smtClean="0"/>
              <a:t>Math.pow</a:t>
            </a:r>
            <a:r>
              <a:rPr lang="en-US" dirty="0" smtClean="0"/>
              <a:t>(B, </a:t>
            </a:r>
            <a:r>
              <a:rPr lang="en-US" dirty="0"/>
              <a:t>2) - 4 * </a:t>
            </a:r>
            <a:r>
              <a:rPr lang="en-US" dirty="0" smtClean="0"/>
              <a:t>A </a:t>
            </a:r>
            <a:r>
              <a:rPr lang="en-US" dirty="0"/>
              <a:t>* </a:t>
            </a:r>
            <a:r>
              <a:rPr lang="en-US" dirty="0" smtClean="0"/>
              <a:t>C) </a:t>
            </a:r>
            <a:r>
              <a:rPr lang="en-US" dirty="0"/>
              <a:t>== 0) </a:t>
            </a:r>
            <a:r>
              <a:rPr lang="en-US" dirty="0" err="1"/>
              <a:t>real_v</a:t>
            </a:r>
            <a:r>
              <a:rPr lang="en-US" dirty="0" smtClean="0"/>
              <a:t> </a:t>
            </a:r>
            <a:r>
              <a:rPr lang="en-US" dirty="0"/>
              <a:t>= 1;</a:t>
            </a:r>
          </a:p>
          <a:p>
            <a:r>
              <a:rPr lang="en-US" dirty="0"/>
              <a:t>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real_v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pt-PT" dirty="0" smtClean="0"/>
              <a:t>  </a:t>
            </a:r>
            <a:r>
              <a:rPr lang="pt-PT" b="1" dirty="0" err="1"/>
              <a:t>switch</a:t>
            </a:r>
            <a:r>
              <a:rPr lang="pt-PT" dirty="0"/>
              <a:t>(</a:t>
            </a:r>
            <a:r>
              <a:rPr lang="pt-PT" dirty="0" err="1"/>
              <a:t>real_v</a:t>
            </a:r>
            <a:r>
              <a:rPr lang="pt-PT" dirty="0"/>
              <a:t>)</a:t>
            </a:r>
          </a:p>
          <a:p>
            <a:r>
              <a:rPr lang="pt-PT" dirty="0"/>
              <a:t>  </a:t>
            </a:r>
            <a:r>
              <a:rPr lang="pt-PT" dirty="0" smtClean="0"/>
              <a:t>{	</a:t>
            </a:r>
            <a:r>
              <a:rPr lang="pt-PT" b="1" dirty="0" smtClean="0"/>
              <a:t>case</a:t>
            </a:r>
            <a:r>
              <a:rPr lang="pt-PT" dirty="0" smtClean="0"/>
              <a:t> </a:t>
            </a:r>
            <a:r>
              <a:rPr lang="pt-PT" dirty="0"/>
              <a:t>0: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dirty="0" err="1" smtClean="0"/>
              <a:t>xPos</a:t>
            </a:r>
            <a:r>
              <a:rPr lang="pt-PT" dirty="0" smtClean="0"/>
              <a:t> </a:t>
            </a:r>
            <a:r>
              <a:rPr lang="pt-PT" dirty="0"/>
              <a:t>= (- B + </a:t>
            </a:r>
            <a:r>
              <a:rPr lang="pt-PT" dirty="0" err="1"/>
              <a:t>Math.sqrt</a:t>
            </a:r>
            <a:r>
              <a:rPr lang="pt-PT" dirty="0"/>
              <a:t>(</a:t>
            </a:r>
            <a:r>
              <a:rPr lang="pt-PT" dirty="0" err="1"/>
              <a:t>Math.pow</a:t>
            </a:r>
            <a:r>
              <a:rPr lang="pt-PT" dirty="0"/>
              <a:t>(B, 2) - 4 * A * C)) / (2 * A);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dirty="0" err="1" smtClean="0"/>
              <a:t>xNeg</a:t>
            </a:r>
            <a:r>
              <a:rPr lang="pt-PT" dirty="0" smtClean="0"/>
              <a:t> </a:t>
            </a:r>
            <a:r>
              <a:rPr lang="pt-PT" dirty="0"/>
              <a:t>= (- B - </a:t>
            </a:r>
            <a:r>
              <a:rPr lang="pt-PT" dirty="0" err="1"/>
              <a:t>Math.sqrt</a:t>
            </a:r>
            <a:r>
              <a:rPr lang="pt-PT" dirty="0"/>
              <a:t>(</a:t>
            </a:r>
            <a:r>
              <a:rPr lang="pt-PT" dirty="0" err="1"/>
              <a:t>Math.pow</a:t>
            </a:r>
            <a:r>
              <a:rPr lang="pt-PT" dirty="0"/>
              <a:t>(B, 2) - 4 * A * C)) / (2 * A);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dirty="0" err="1" smtClean="0"/>
              <a:t>System.out.printf</a:t>
            </a:r>
            <a:r>
              <a:rPr lang="pt-PT" dirty="0"/>
              <a:t>("X = %.</a:t>
            </a:r>
            <a:r>
              <a:rPr lang="pt-PT" dirty="0" smtClean="0"/>
              <a:t>5f\</a:t>
            </a:r>
            <a:r>
              <a:rPr lang="pt-PT" dirty="0" err="1" smtClean="0"/>
              <a:t>nou</a:t>
            </a:r>
            <a:r>
              <a:rPr lang="pt-PT" dirty="0" smtClean="0"/>
              <a:t>\</a:t>
            </a:r>
            <a:r>
              <a:rPr lang="pt-PT" dirty="0" err="1" smtClean="0"/>
              <a:t>nX</a:t>
            </a:r>
            <a:r>
              <a:rPr lang="pt-PT" dirty="0" smtClean="0"/>
              <a:t> </a:t>
            </a:r>
            <a:r>
              <a:rPr lang="pt-PT" dirty="0"/>
              <a:t>= %.5f\n",</a:t>
            </a:r>
            <a:r>
              <a:rPr lang="pt-PT" dirty="0" err="1"/>
              <a:t>xPos</a:t>
            </a:r>
            <a:r>
              <a:rPr lang="pt-PT" dirty="0"/>
              <a:t>, </a:t>
            </a:r>
            <a:r>
              <a:rPr lang="pt-PT" dirty="0" err="1"/>
              <a:t>xNeg</a:t>
            </a:r>
            <a:r>
              <a:rPr lang="pt-PT" dirty="0"/>
              <a:t>);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b="1" dirty="0" smtClean="0"/>
              <a:t>break</a:t>
            </a:r>
            <a:r>
              <a:rPr lang="pt-PT" dirty="0"/>
              <a:t>;</a:t>
            </a:r>
          </a:p>
          <a:p>
            <a:r>
              <a:rPr lang="pt-PT" dirty="0"/>
              <a:t>   </a:t>
            </a:r>
            <a:r>
              <a:rPr lang="pt-PT" dirty="0" smtClean="0"/>
              <a:t>	</a:t>
            </a:r>
            <a:r>
              <a:rPr lang="pt-PT" b="1" dirty="0" smtClean="0"/>
              <a:t>case</a:t>
            </a:r>
            <a:r>
              <a:rPr lang="pt-PT" dirty="0" smtClean="0"/>
              <a:t> </a:t>
            </a:r>
            <a:r>
              <a:rPr lang="pt-PT" dirty="0"/>
              <a:t>1: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dirty="0" err="1" smtClean="0"/>
              <a:t>xPos</a:t>
            </a:r>
            <a:r>
              <a:rPr lang="pt-PT" dirty="0" smtClean="0"/>
              <a:t> </a:t>
            </a:r>
            <a:r>
              <a:rPr lang="pt-PT" dirty="0"/>
              <a:t>= (- B) / (2 * A);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dirty="0" err="1" smtClean="0"/>
              <a:t>System.out.printf</a:t>
            </a:r>
            <a:r>
              <a:rPr lang="pt-PT" dirty="0"/>
              <a:t>("X = %.5f\n", </a:t>
            </a:r>
            <a:r>
              <a:rPr lang="pt-PT" dirty="0" err="1"/>
              <a:t>xPos</a:t>
            </a:r>
            <a:r>
              <a:rPr lang="pt-PT" dirty="0"/>
              <a:t>);</a:t>
            </a:r>
          </a:p>
          <a:p>
            <a:r>
              <a:rPr lang="pt-PT" dirty="0"/>
              <a:t>    </a:t>
            </a:r>
            <a:r>
              <a:rPr lang="pt-PT" dirty="0" smtClean="0"/>
              <a:t>		</a:t>
            </a:r>
            <a:r>
              <a:rPr lang="pt-PT" b="1" dirty="0" smtClean="0"/>
              <a:t>break</a:t>
            </a:r>
            <a:r>
              <a:rPr lang="pt-PT" dirty="0" smtClean="0"/>
              <a:t>;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5562600" y="3115270"/>
            <a:ext cx="14478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rgbClr val="C00000"/>
                </a:solidFill>
              </a:rPr>
              <a:t>B</a:t>
            </a:r>
            <a:r>
              <a:rPr lang="pt-PT" b="1" baseline="30000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>
                <a:solidFill>
                  <a:srgbClr val="C00000"/>
                </a:solidFill>
              </a:rPr>
              <a:t>– 4AC &gt;</a:t>
            </a:r>
            <a:r>
              <a:rPr lang="pt-PT" b="1" dirty="0" smtClean="0">
                <a:solidFill>
                  <a:srgbClr val="C00000"/>
                </a:solidFill>
              </a:rPr>
              <a:t> 0</a:t>
            </a:r>
            <a:endParaRPr lang="pt-PT" dirty="0" smtClean="0"/>
          </a:p>
          <a:p>
            <a:r>
              <a:rPr lang="pt-PT" b="1" dirty="0" smtClean="0">
                <a:solidFill>
                  <a:srgbClr val="C00000"/>
                </a:solidFill>
              </a:rPr>
              <a:t>B</a:t>
            </a:r>
            <a:r>
              <a:rPr lang="pt-PT" b="1" baseline="30000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>
                <a:solidFill>
                  <a:srgbClr val="C00000"/>
                </a:solidFill>
              </a:rPr>
              <a:t>– 4AC </a:t>
            </a:r>
            <a:r>
              <a:rPr lang="pt-PT" b="1" dirty="0" smtClean="0">
                <a:solidFill>
                  <a:srgbClr val="C00000"/>
                </a:solidFill>
              </a:rPr>
              <a:t>= 0</a:t>
            </a:r>
            <a:endParaRPr lang="pt-PT" dirty="0" smtClean="0"/>
          </a:p>
          <a:p>
            <a:r>
              <a:rPr lang="pt-PT" b="1" dirty="0" smtClean="0">
                <a:solidFill>
                  <a:srgbClr val="C00000"/>
                </a:solidFill>
              </a:rPr>
              <a:t>B</a:t>
            </a:r>
            <a:r>
              <a:rPr lang="pt-PT" b="1" baseline="30000" dirty="0" smtClean="0">
                <a:solidFill>
                  <a:srgbClr val="C00000"/>
                </a:solidFill>
              </a:rPr>
              <a:t>2</a:t>
            </a:r>
            <a:r>
              <a:rPr lang="pt-PT" b="1" dirty="0" smtClean="0">
                <a:solidFill>
                  <a:srgbClr val="C00000"/>
                </a:solidFill>
              </a:rPr>
              <a:t> </a:t>
            </a:r>
            <a:r>
              <a:rPr lang="pt-PT" b="1" dirty="0">
                <a:solidFill>
                  <a:srgbClr val="C00000"/>
                </a:solidFill>
              </a:rPr>
              <a:t>– </a:t>
            </a:r>
            <a:r>
              <a:rPr lang="pt-PT" b="1" dirty="0" smtClean="0">
                <a:solidFill>
                  <a:srgbClr val="C00000"/>
                </a:solidFill>
              </a:rPr>
              <a:t>4AC &lt; 0</a:t>
            </a:r>
            <a:r>
              <a:rPr lang="pt-PT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200" y="871478"/>
            <a:ext cx="8515921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b="1" dirty="0" smtClean="0"/>
              <a:t>case</a:t>
            </a:r>
            <a:r>
              <a:rPr lang="pt-PT" dirty="0" smtClean="0"/>
              <a:t> </a:t>
            </a:r>
            <a:r>
              <a:rPr lang="pt-PT" dirty="0"/>
              <a:t>2:</a:t>
            </a:r>
          </a:p>
          <a:p>
            <a:r>
              <a:rPr lang="pt-PT" dirty="0"/>
              <a:t>    </a:t>
            </a:r>
            <a:r>
              <a:rPr lang="pt-PT" dirty="0" smtClean="0"/>
              <a:t>  </a:t>
            </a:r>
            <a:r>
              <a:rPr lang="pt-PT" dirty="0" err="1" smtClean="0"/>
              <a:t>xPos</a:t>
            </a:r>
            <a:r>
              <a:rPr lang="pt-PT" dirty="0" smtClean="0"/>
              <a:t> </a:t>
            </a:r>
            <a:r>
              <a:rPr lang="pt-PT" dirty="0"/>
              <a:t>= (- B) / (2 * A);</a:t>
            </a:r>
          </a:p>
          <a:p>
            <a:r>
              <a:rPr lang="pt-PT" dirty="0"/>
              <a:t>    </a:t>
            </a:r>
            <a:r>
              <a:rPr lang="pt-PT" dirty="0" smtClean="0"/>
              <a:t>  </a:t>
            </a:r>
            <a:r>
              <a:rPr lang="pt-PT" dirty="0" err="1" smtClean="0"/>
              <a:t>xNeg</a:t>
            </a:r>
            <a:r>
              <a:rPr lang="pt-PT" dirty="0" smtClean="0"/>
              <a:t> </a:t>
            </a:r>
            <a:r>
              <a:rPr lang="pt-PT" dirty="0"/>
              <a:t>= </a:t>
            </a:r>
            <a:r>
              <a:rPr lang="pt-PT" dirty="0" err="1"/>
              <a:t>Math.sqrt</a:t>
            </a:r>
            <a:r>
              <a:rPr lang="pt-PT" dirty="0"/>
              <a:t>(4 * A * C - </a:t>
            </a:r>
            <a:r>
              <a:rPr lang="pt-PT" dirty="0" err="1"/>
              <a:t>Math.pow</a:t>
            </a:r>
            <a:r>
              <a:rPr lang="pt-PT" dirty="0"/>
              <a:t>(B, 2)) / (2 * A);</a:t>
            </a:r>
          </a:p>
          <a:p>
            <a:r>
              <a:rPr lang="pt-PT" dirty="0"/>
              <a:t>    </a:t>
            </a:r>
            <a:r>
              <a:rPr lang="pt-PT" dirty="0" smtClean="0"/>
              <a:t>  </a:t>
            </a:r>
            <a:r>
              <a:rPr lang="pt-PT" dirty="0" err="1" smtClean="0"/>
              <a:t>System.out.printf</a:t>
            </a:r>
            <a:r>
              <a:rPr lang="pt-PT" dirty="0"/>
              <a:t>("X = %.5f + i %.</a:t>
            </a:r>
            <a:r>
              <a:rPr lang="pt-PT" dirty="0" smtClean="0"/>
              <a:t>5f\</a:t>
            </a:r>
            <a:r>
              <a:rPr lang="pt-PT" dirty="0" err="1" smtClean="0"/>
              <a:t>nou</a:t>
            </a:r>
            <a:r>
              <a:rPr lang="pt-PT" dirty="0" smtClean="0"/>
              <a:t>\</a:t>
            </a:r>
            <a:r>
              <a:rPr lang="pt-PT" dirty="0" err="1" smtClean="0"/>
              <a:t>nX</a:t>
            </a:r>
            <a:r>
              <a:rPr lang="pt-PT" dirty="0" smtClean="0"/>
              <a:t> </a:t>
            </a:r>
            <a:r>
              <a:rPr lang="pt-PT" dirty="0"/>
              <a:t>= %.5f - i %.5f\n",</a:t>
            </a:r>
            <a:r>
              <a:rPr lang="pt-PT" dirty="0" err="1"/>
              <a:t>xPos</a:t>
            </a:r>
            <a:r>
              <a:rPr lang="pt-PT" dirty="0"/>
              <a:t>, </a:t>
            </a:r>
            <a:r>
              <a:rPr lang="pt-PT" dirty="0" err="1"/>
              <a:t>xNeg</a:t>
            </a:r>
            <a:r>
              <a:rPr lang="pt-PT" dirty="0"/>
              <a:t>, </a:t>
            </a:r>
            <a:r>
              <a:rPr lang="pt-PT" dirty="0" err="1"/>
              <a:t>xPos</a:t>
            </a:r>
            <a:r>
              <a:rPr lang="pt-PT" dirty="0"/>
              <a:t>, </a:t>
            </a:r>
            <a:r>
              <a:rPr lang="pt-PT" dirty="0" err="1"/>
              <a:t>xNeg</a:t>
            </a:r>
            <a:r>
              <a:rPr lang="pt-PT" dirty="0"/>
              <a:t>);</a:t>
            </a:r>
          </a:p>
          <a:p>
            <a:r>
              <a:rPr lang="pt-PT" dirty="0"/>
              <a:t>    </a:t>
            </a:r>
            <a:r>
              <a:rPr lang="pt-PT" dirty="0" smtClean="0"/>
              <a:t>  </a:t>
            </a:r>
            <a:r>
              <a:rPr lang="pt-PT" b="1" dirty="0" smtClean="0"/>
              <a:t>break</a:t>
            </a:r>
            <a:r>
              <a:rPr lang="pt-PT" dirty="0"/>
              <a:t>;</a:t>
            </a:r>
          </a:p>
          <a:p>
            <a:r>
              <a:rPr lang="pt-PT" dirty="0"/>
              <a:t> </a:t>
            </a:r>
            <a:r>
              <a:rPr lang="pt-PT" b="1" dirty="0" err="1" smtClean="0"/>
              <a:t>default</a:t>
            </a:r>
            <a:r>
              <a:rPr lang="pt-PT" dirty="0" smtClean="0"/>
              <a:t>:   </a:t>
            </a:r>
            <a:r>
              <a:rPr lang="pt-PT" dirty="0" err="1" smtClean="0"/>
              <a:t>System.out.println</a:t>
            </a:r>
            <a:r>
              <a:rPr lang="pt-PT" dirty="0"/>
              <a:t>("ERRO");</a:t>
            </a:r>
          </a:p>
          <a:p>
            <a:r>
              <a:rPr lang="pt-PT" dirty="0"/>
              <a:t>  }</a:t>
            </a:r>
          </a:p>
          <a:p>
            <a:r>
              <a:rPr lang="pt-PT" dirty="0"/>
              <a:t> }</a:t>
            </a:r>
          </a:p>
          <a:p>
            <a:r>
              <a:rPr lang="pt-PT" dirty="0"/>
              <a:t>}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253214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83" y="3810000"/>
            <a:ext cx="230881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3810000"/>
            <a:ext cx="293485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8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52400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3: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154509"/>
            <a:ext cx="5959708" cy="618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r>
              <a:rPr lang="pt-PT" dirty="0" smtClean="0"/>
              <a:t>  </a:t>
            </a:r>
            <a:r>
              <a:rPr lang="pt-PT" b="1" dirty="0" err="1" smtClean="0">
                <a:solidFill>
                  <a:srgbClr val="7030A0"/>
                </a:solidFill>
              </a:rPr>
              <a:t>static</a:t>
            </a:r>
            <a:r>
              <a:rPr lang="pt-PT" dirty="0" smtClean="0"/>
              <a:t> </a:t>
            </a:r>
            <a:r>
              <a:rPr lang="en-US" dirty="0" smtClean="0"/>
              <a:t>Scanner </a:t>
            </a:r>
            <a:r>
              <a:rPr lang="en-US" dirty="0" err="1" smtClean="0">
                <a:solidFill>
                  <a:srgbClr val="C00000"/>
                </a:solidFill>
              </a:rPr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</a:t>
            </a:r>
          </a:p>
          <a:p>
            <a:r>
              <a:rPr lang="en-US" b="1" dirty="0" smtClean="0"/>
              <a:t>    </a:t>
            </a:r>
            <a:r>
              <a:rPr lang="en-US" b="1" dirty="0"/>
              <a:t>char 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r>
              <a:rPr lang="en-US" b="1" dirty="0"/>
              <a:t>    byte </a:t>
            </a:r>
            <a:r>
              <a:rPr lang="en-US" dirty="0"/>
              <a:t>by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/>
              <a:t>System.out.print</a:t>
            </a:r>
            <a:r>
              <a:rPr lang="en-US" dirty="0"/>
              <a:t>("Char: ");</a:t>
            </a:r>
          </a:p>
          <a:p>
            <a:r>
              <a:rPr lang="en-US" dirty="0"/>
              <a:t>   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.nextLine</a:t>
            </a:r>
            <a:r>
              <a:rPr lang="en-US" dirty="0"/>
              <a:t>().</a:t>
            </a:r>
            <a:r>
              <a:rPr lang="en-US" dirty="0" err="1"/>
              <a:t>charAt</a:t>
            </a:r>
            <a:r>
              <a:rPr lang="en-US" dirty="0"/>
              <a:t>(0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 </a:t>
            </a:r>
            <a:r>
              <a:rPr lang="en-US" dirty="0" err="1"/>
              <a:t>System.out.print</a:t>
            </a:r>
            <a:r>
              <a:rPr lang="en-US" dirty="0"/>
              <a:t>("Byte: ");</a:t>
            </a:r>
          </a:p>
          <a:p>
            <a:r>
              <a:rPr lang="en-US" dirty="0"/>
              <a:t>    by = (byte)</a:t>
            </a:r>
            <a:r>
              <a:rPr lang="en-US" dirty="0" err="1">
                <a:solidFill>
                  <a:srgbClr val="C00000"/>
                </a:solidFill>
              </a:rPr>
              <a:t>objeto</a:t>
            </a:r>
            <a:r>
              <a:rPr lang="en-US" dirty="0" err="1"/>
              <a:t>.nextInt</a:t>
            </a:r>
            <a:r>
              <a:rPr lang="en-US" dirty="0"/>
              <a:t>();</a:t>
            </a:r>
            <a:endParaRPr lang="en-US" dirty="0" smtClean="0"/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/>
              <a:t>System.out.println</a:t>
            </a:r>
            <a:r>
              <a:rPr lang="en-US" dirty="0"/>
              <a:t>("Char é " + </a:t>
            </a:r>
            <a:r>
              <a:rPr lang="en-US" dirty="0" err="1"/>
              <a:t>ch</a:t>
            </a:r>
            <a:r>
              <a:rPr lang="en-US" dirty="0"/>
              <a:t> + "; Byte é " + by);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("Char é %c; Byte é %d\n",</a:t>
            </a:r>
            <a:r>
              <a:rPr lang="en-US" dirty="0" err="1"/>
              <a:t>ch,by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endParaRPr lang="en-US" dirty="0" smtClean="0"/>
          </a:p>
          <a:p>
            <a:r>
              <a:rPr lang="en-US" dirty="0" err="1" smtClean="0"/>
              <a:t>System.out.printf</a:t>
            </a:r>
            <a:r>
              <a:rPr lang="en-US" dirty="0"/>
              <a:t>("Char é %c; Dec é %d\n",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("Hex é %h; Dec é %o\n",(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,(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ch</a:t>
            </a:r>
            <a:r>
              <a:rPr lang="en-US" dirty="0"/>
              <a:t>);   </a:t>
            </a:r>
            <a:endParaRPr lang="en-US" dirty="0" smtClean="0"/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63147" y="3213786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270804" y="4035112"/>
            <a:ext cx="3429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630444" y="1015314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221166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25966"/>
            <a:ext cx="2286000" cy="1138766"/>
            <a:chOff x="152400" y="525966"/>
            <a:chExt cx="2286000" cy="1138766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1295400"/>
              <a:ext cx="2047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1. Importar Scanner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905000" y="525966"/>
              <a:ext cx="533400" cy="769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28600" y="1295400"/>
            <a:ext cx="2401844" cy="1283732"/>
            <a:chOff x="228600" y="1295400"/>
            <a:chExt cx="2401844" cy="1283732"/>
          </a:xfrm>
        </p:grpSpPr>
        <p:sp>
          <p:nvSpPr>
            <p:cNvPr id="19" name="TextBox 18"/>
            <p:cNvSpPr txBox="1"/>
            <p:nvPr/>
          </p:nvSpPr>
          <p:spPr>
            <a:xfrm>
              <a:off x="228600" y="2209800"/>
              <a:ext cx="152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2. Criar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3"/>
            </p:cNvCxnSpPr>
            <p:nvPr/>
          </p:nvCxnSpPr>
          <p:spPr>
            <a:xfrm flipV="1">
              <a:off x="1749914" y="1295400"/>
              <a:ext cx="880530" cy="1099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95507" y="3200400"/>
            <a:ext cx="3285893" cy="1063312"/>
            <a:chOff x="304800" y="3505200"/>
            <a:chExt cx="3285893" cy="1063312"/>
          </a:xfrm>
        </p:grpSpPr>
        <p:sp>
          <p:nvSpPr>
            <p:cNvPr id="23" name="TextBox 22"/>
            <p:cNvSpPr txBox="1"/>
            <p:nvPr/>
          </p:nvSpPr>
          <p:spPr>
            <a:xfrm>
              <a:off x="304800" y="3619500"/>
              <a:ext cx="1502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3. Usar </a:t>
              </a:r>
              <a:r>
                <a:rPr lang="pt-PT" dirty="0" err="1" smtClean="0"/>
                <a:t>objeto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981200" y="3505200"/>
              <a:ext cx="1600200" cy="2989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1836234" y="3932663"/>
              <a:ext cx="1754459" cy="635849"/>
            </a:xfrm>
            <a:custGeom>
              <a:avLst/>
              <a:gdLst>
                <a:gd name="connsiteX0" fmla="*/ 0 w 1754459"/>
                <a:gd name="connsiteY0" fmla="*/ 0 h 635849"/>
                <a:gd name="connsiteX1" fmla="*/ 1070517 w 1754459"/>
                <a:gd name="connsiteY1" fmla="*/ 617035 h 635849"/>
                <a:gd name="connsiteX2" fmla="*/ 1754459 w 1754459"/>
                <a:gd name="connsiteY2" fmla="*/ 416313 h 63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4459" h="635849">
                  <a:moveTo>
                    <a:pt x="0" y="0"/>
                  </a:moveTo>
                  <a:cubicBezTo>
                    <a:pt x="389053" y="273825"/>
                    <a:pt x="778107" y="547650"/>
                    <a:pt x="1070517" y="617035"/>
                  </a:cubicBezTo>
                  <a:cubicBezTo>
                    <a:pt x="1362927" y="686420"/>
                    <a:pt x="1558693" y="551366"/>
                    <a:pt x="1754459" y="416313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76600" y="358583"/>
            <a:ext cx="5232346" cy="708217"/>
            <a:chOff x="3276600" y="358583"/>
            <a:chExt cx="5232346" cy="708217"/>
          </a:xfrm>
        </p:grpSpPr>
        <p:sp>
          <p:nvSpPr>
            <p:cNvPr id="13" name="TextBox 12"/>
            <p:cNvSpPr txBox="1"/>
            <p:nvPr/>
          </p:nvSpPr>
          <p:spPr>
            <a:xfrm>
              <a:off x="5257800" y="358583"/>
              <a:ext cx="325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>
                  <a:solidFill>
                    <a:srgbClr val="7030A0"/>
                  </a:solidFill>
                </a:rPr>
                <a:t>Agora o objeto deve ser estático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3276600" y="558232"/>
              <a:ext cx="2057400" cy="50856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7342" y="4098582"/>
            <a:ext cx="2703105" cy="2759418"/>
            <a:chOff x="57342" y="4098582"/>
            <a:chExt cx="2703105" cy="2759418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2" y="4098582"/>
              <a:ext cx="2176030" cy="2530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228600" y="6396335"/>
              <a:ext cx="2531847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pt-PT" sz="2400" dirty="0" smtClean="0"/>
                <a:t>Explique, por favor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50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76200"/>
            <a:ext cx="871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Pretende-se escrever um programa que dada uma data composta pelo </a:t>
            </a:r>
            <a:r>
              <a:rPr lang="pt-PT" dirty="0" smtClean="0"/>
              <a:t>ano</a:t>
            </a:r>
            <a:r>
              <a:rPr lang="pt-PT" dirty="0"/>
              <a:t>, </a:t>
            </a:r>
            <a:r>
              <a:rPr lang="pt-PT" dirty="0" smtClean="0"/>
              <a:t>considerando valores </a:t>
            </a:r>
            <a:r>
              <a:rPr lang="pt-PT" dirty="0"/>
              <a:t>inteiros introduzidos </a:t>
            </a:r>
            <a:r>
              <a:rPr lang="pt-PT" dirty="0" smtClean="0"/>
              <a:t>através </a:t>
            </a:r>
            <a:r>
              <a:rPr lang="pt-PT" dirty="0"/>
              <a:t>do teclado, calcula e escreve no terminal o</a:t>
            </a:r>
          </a:p>
          <a:p>
            <a:r>
              <a:rPr lang="pt-PT" dirty="0" smtClean="0"/>
              <a:t>número </a:t>
            </a:r>
            <a:r>
              <a:rPr lang="pt-PT" dirty="0"/>
              <a:t>de dias </a:t>
            </a:r>
            <a:r>
              <a:rPr lang="pt-PT" dirty="0" smtClean="0"/>
              <a:t>em </a:t>
            </a:r>
            <a:r>
              <a:rPr lang="pt-PT" dirty="0" err="1" smtClean="0"/>
              <a:t>fevereiro</a:t>
            </a:r>
            <a:r>
              <a:rPr lang="pt-PT" dirty="0" smtClean="0"/>
              <a:t>. </a:t>
            </a:r>
            <a:r>
              <a:rPr lang="pt-PT" dirty="0"/>
              <a:t>Um ano e bissexto de 4 em 4 anos, com </a:t>
            </a:r>
            <a:r>
              <a:rPr lang="pt-PT" dirty="0" err="1" smtClean="0"/>
              <a:t>exceção</a:t>
            </a:r>
            <a:r>
              <a:rPr lang="pt-PT" dirty="0" smtClean="0"/>
              <a:t> </a:t>
            </a:r>
            <a:r>
              <a:rPr lang="pt-PT" dirty="0"/>
              <a:t>dos </a:t>
            </a:r>
            <a:r>
              <a:rPr lang="pt-PT" dirty="0" smtClean="0"/>
              <a:t>fins </a:t>
            </a:r>
            <a:r>
              <a:rPr lang="pt-PT" dirty="0"/>
              <a:t>de</a:t>
            </a:r>
          </a:p>
          <a:p>
            <a:r>
              <a:rPr lang="pt-PT" dirty="0" smtClean="0"/>
              <a:t>século</a:t>
            </a:r>
            <a:r>
              <a:rPr lang="pt-PT" dirty="0"/>
              <a:t>, que </a:t>
            </a:r>
            <a:r>
              <a:rPr lang="pt-PT" dirty="0" smtClean="0"/>
              <a:t>só são </a:t>
            </a:r>
            <a:r>
              <a:rPr lang="pt-PT" dirty="0"/>
              <a:t>bissextos de 4 em 4 </a:t>
            </a:r>
            <a:r>
              <a:rPr lang="pt-PT" dirty="0" smtClean="0"/>
              <a:t>séculos.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371600"/>
            <a:ext cx="7251793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public cla</a:t>
            </a:r>
            <a:r>
              <a:rPr lang="en-US" dirty="0"/>
              <a:t>ss February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</a:t>
            </a:r>
            <a:r>
              <a:rPr lang="en-US" b="1" dirty="0"/>
              <a:t>public static void </a:t>
            </a:r>
            <a:r>
              <a:rPr lang="en-US" dirty="0"/>
              <a:t>main 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Scanner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 err="1"/>
              <a:t>int</a:t>
            </a:r>
            <a:r>
              <a:rPr lang="en-US" dirty="0"/>
              <a:t> year;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Ano</a:t>
            </a:r>
            <a:r>
              <a:rPr lang="en-US" dirty="0"/>
              <a:t>: ");</a:t>
            </a:r>
          </a:p>
          <a:p>
            <a:r>
              <a:rPr lang="en-US" dirty="0"/>
              <a:t>  year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 smtClean="0"/>
              <a:t>( ( (</a:t>
            </a:r>
            <a:r>
              <a:rPr lang="en-US" dirty="0"/>
              <a:t>year % 4 == 0) &amp;&amp; !(year % 100 == 0</a:t>
            </a:r>
            <a:r>
              <a:rPr lang="en-US" dirty="0" smtClean="0"/>
              <a:t>) ) </a:t>
            </a:r>
            <a:r>
              <a:rPr lang="en-US" dirty="0"/>
              <a:t>|| (year % 400 == 0</a:t>
            </a:r>
            <a:r>
              <a:rPr lang="en-US" dirty="0" smtClean="0"/>
              <a:t>) )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("O </a:t>
            </a:r>
            <a:r>
              <a:rPr lang="en-US" dirty="0" err="1"/>
              <a:t>mes</a:t>
            </a:r>
            <a:r>
              <a:rPr lang="en-US" dirty="0"/>
              <a:t> de </a:t>
            </a:r>
            <a:r>
              <a:rPr lang="en-US" dirty="0" err="1" smtClean="0"/>
              <a:t>fevereiro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ano</a:t>
            </a:r>
            <a:r>
              <a:rPr lang="en-US" dirty="0"/>
              <a:t> %d tem 29 </a:t>
            </a:r>
            <a:r>
              <a:rPr lang="en-US" dirty="0" err="1"/>
              <a:t>dias</a:t>
            </a:r>
            <a:r>
              <a:rPr lang="en-US" dirty="0"/>
              <a:t>.\n", year);</a:t>
            </a:r>
          </a:p>
          <a:p>
            <a:r>
              <a:rPr lang="en-US" dirty="0"/>
              <a:t>  </a:t>
            </a:r>
            <a:r>
              <a:rPr lang="en-US" b="1" dirty="0"/>
              <a:t>else</a:t>
            </a:r>
          </a:p>
          <a:p>
            <a:r>
              <a:rPr lang="en-US" dirty="0"/>
              <a:t>     </a:t>
            </a:r>
            <a:r>
              <a:rPr lang="en-US" dirty="0" err="1"/>
              <a:t>System.out.printf</a:t>
            </a:r>
            <a:r>
              <a:rPr lang="en-US" dirty="0"/>
              <a:t>("O </a:t>
            </a:r>
            <a:r>
              <a:rPr lang="en-US" dirty="0" err="1"/>
              <a:t>mes</a:t>
            </a:r>
            <a:r>
              <a:rPr lang="en-US" dirty="0"/>
              <a:t> de </a:t>
            </a:r>
            <a:r>
              <a:rPr lang="en-US" dirty="0" err="1" smtClean="0"/>
              <a:t>fevereiro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ano</a:t>
            </a:r>
            <a:r>
              <a:rPr lang="en-US" dirty="0"/>
              <a:t> %d tem 28 </a:t>
            </a:r>
            <a:r>
              <a:rPr lang="en-US" dirty="0" err="1"/>
              <a:t>dias</a:t>
            </a:r>
            <a:r>
              <a:rPr lang="en-US" dirty="0"/>
              <a:t>.\n", year);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549" y="1371600"/>
            <a:ext cx="5635451" cy="97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61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18486"/>
            <a:ext cx="404912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import</a:t>
            </a:r>
            <a:r>
              <a:rPr lang="pt-PT" dirty="0" smtClean="0"/>
              <a:t> </a:t>
            </a:r>
            <a:r>
              <a:rPr lang="pt-PT" dirty="0" err="1" smtClean="0"/>
              <a:t>java.util.Scanner</a:t>
            </a:r>
            <a:r>
              <a:rPr lang="pt-PT" dirty="0" smtClean="0"/>
              <a:t>; </a:t>
            </a:r>
          </a:p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class</a:t>
            </a:r>
            <a:r>
              <a:rPr lang="pt-PT" b="1" dirty="0" smtClean="0"/>
              <a:t> </a:t>
            </a:r>
            <a:r>
              <a:rPr lang="pt-PT" dirty="0" err="1" smtClean="0"/>
              <a:t>Ternary_operation</a:t>
            </a:r>
            <a:endParaRPr lang="pt-PT" dirty="0" smtClean="0"/>
          </a:p>
          <a:p>
            <a:r>
              <a:rPr lang="pt-PT" dirty="0" smtClean="0"/>
              <a:t>{ </a:t>
            </a:r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args</a:t>
            </a:r>
            <a:r>
              <a:rPr lang="pt-PT" dirty="0" smtClean="0"/>
              <a:t>[])  </a:t>
            </a:r>
          </a:p>
          <a:p>
            <a:r>
              <a:rPr lang="pt-PT" dirty="0" smtClean="0"/>
              <a:t>{</a:t>
            </a:r>
          </a:p>
          <a:p>
            <a:r>
              <a:rPr lang="pt-PT" dirty="0" smtClean="0"/>
              <a:t>  </a:t>
            </a:r>
            <a:r>
              <a:rPr lang="pt-PT" b="1" dirty="0" err="1" smtClean="0"/>
              <a:t>int</a:t>
            </a:r>
            <a:r>
              <a:rPr lang="pt-PT" dirty="0" smtClean="0"/>
              <a:t> A,B;</a:t>
            </a:r>
          </a:p>
          <a:p>
            <a:r>
              <a:rPr lang="pt-PT" dirty="0" smtClean="0"/>
              <a:t>  Scanner </a:t>
            </a:r>
            <a:r>
              <a:rPr lang="pt-PT" dirty="0" err="1" smtClean="0"/>
              <a:t>read</a:t>
            </a:r>
            <a:r>
              <a:rPr lang="pt-PT" dirty="0" smtClean="0"/>
              <a:t> = </a:t>
            </a:r>
            <a:r>
              <a:rPr lang="pt-PT" b="1" dirty="0" err="1" smtClean="0"/>
              <a:t>new</a:t>
            </a:r>
            <a:r>
              <a:rPr lang="pt-PT" dirty="0" smtClean="0"/>
              <a:t> Scanner(System.in);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</a:t>
            </a:r>
            <a:r>
              <a:rPr lang="pt-PT" dirty="0" smtClean="0"/>
              <a:t>("A ?  ");</a:t>
            </a:r>
          </a:p>
          <a:p>
            <a:r>
              <a:rPr lang="pt-PT" dirty="0" smtClean="0"/>
              <a:t>  A = </a:t>
            </a:r>
            <a:r>
              <a:rPr lang="pt-PT" dirty="0" err="1" smtClean="0"/>
              <a:t>read.nextInt</a:t>
            </a:r>
            <a:r>
              <a:rPr lang="pt-PT" dirty="0" smtClean="0"/>
              <a:t>();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</a:t>
            </a:r>
            <a:r>
              <a:rPr lang="pt-PT" dirty="0" smtClean="0"/>
              <a:t>("B ?  ");</a:t>
            </a:r>
          </a:p>
          <a:p>
            <a:r>
              <a:rPr lang="pt-PT" dirty="0" smtClean="0"/>
              <a:t>  B = </a:t>
            </a:r>
            <a:r>
              <a:rPr lang="pt-PT" dirty="0" err="1" smtClean="0"/>
              <a:t>read.nextInt</a:t>
            </a:r>
            <a:r>
              <a:rPr lang="pt-PT" dirty="0" smtClean="0"/>
              <a:t>();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</a:t>
            </a:r>
            <a:r>
              <a:rPr lang="pt-PT" dirty="0" smtClean="0"/>
              <a:t>("</a:t>
            </a:r>
            <a:r>
              <a:rPr lang="pt-PT" dirty="0" err="1" smtClean="0"/>
              <a:t>max</a:t>
            </a:r>
            <a:r>
              <a:rPr lang="pt-PT" dirty="0" smtClean="0"/>
              <a:t> A, B = ");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System.out.println</a:t>
            </a:r>
            <a:r>
              <a:rPr lang="pt-PT" dirty="0" smtClean="0"/>
              <a:t>(A &gt; B ? A : B); </a:t>
            </a:r>
          </a:p>
          <a:p>
            <a:endParaRPr lang="pt-PT" dirty="0" smtClean="0"/>
          </a:p>
          <a:p>
            <a:r>
              <a:rPr lang="pt-PT" dirty="0" smtClean="0"/>
              <a:t>  </a:t>
            </a:r>
            <a:r>
              <a:rPr lang="pt-PT" b="1" dirty="0" err="1" smtClean="0"/>
              <a:t>int</a:t>
            </a:r>
            <a:r>
              <a:rPr lang="pt-PT" dirty="0" smtClean="0"/>
              <a:t> C = A &gt; B ? A : B;</a:t>
            </a:r>
          </a:p>
          <a:p>
            <a:r>
              <a:rPr lang="pt-PT" dirty="0" smtClean="0"/>
              <a:t>  </a:t>
            </a:r>
            <a:r>
              <a:rPr lang="pt-PT" dirty="0" err="1" smtClean="0"/>
              <a:t>System.out.println</a:t>
            </a:r>
            <a:r>
              <a:rPr lang="pt-PT" dirty="0" smtClean="0"/>
              <a:t>("</a:t>
            </a:r>
            <a:r>
              <a:rPr lang="pt-PT" dirty="0" err="1" smtClean="0"/>
              <a:t>max</a:t>
            </a:r>
            <a:r>
              <a:rPr lang="pt-PT" dirty="0" smtClean="0"/>
              <a:t> A, B = " + C);</a:t>
            </a:r>
          </a:p>
          <a:p>
            <a:r>
              <a:rPr lang="pt-PT" dirty="0" smtClean="0"/>
              <a:t>} 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2057400" y="18881"/>
            <a:ext cx="5509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PT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Operação ternária</a:t>
            </a:r>
            <a:endParaRPr lang="pt-PT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981200"/>
            <a:ext cx="368257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/>
          <p:cNvSpPr/>
          <p:nvPr/>
        </p:nvSpPr>
        <p:spPr>
          <a:xfrm>
            <a:off x="3080951" y="2611395"/>
            <a:ext cx="1902941" cy="444843"/>
          </a:xfrm>
          <a:custGeom>
            <a:avLst/>
            <a:gdLst>
              <a:gd name="connsiteX0" fmla="*/ 0 w 1902941"/>
              <a:gd name="connsiteY0" fmla="*/ 444843 h 444843"/>
              <a:gd name="connsiteX1" fmla="*/ 1441622 w 1902941"/>
              <a:gd name="connsiteY1" fmla="*/ 403654 h 444843"/>
              <a:gd name="connsiteX2" fmla="*/ 1902941 w 1902941"/>
              <a:gd name="connsiteY2" fmla="*/ 0 h 44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941" h="444843">
                <a:moveTo>
                  <a:pt x="0" y="444843"/>
                </a:moveTo>
                <a:lnTo>
                  <a:pt x="1441622" y="403654"/>
                </a:lnTo>
                <a:cubicBezTo>
                  <a:pt x="1758779" y="329513"/>
                  <a:pt x="1902941" y="0"/>
                  <a:pt x="1902941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023286" y="3089189"/>
            <a:ext cx="1927655" cy="543697"/>
          </a:xfrm>
          <a:custGeom>
            <a:avLst/>
            <a:gdLst>
              <a:gd name="connsiteX0" fmla="*/ 0 w 1927655"/>
              <a:gd name="connsiteY0" fmla="*/ 543697 h 543697"/>
              <a:gd name="connsiteX1" fmla="*/ 1079157 w 1927655"/>
              <a:gd name="connsiteY1" fmla="*/ 420130 h 543697"/>
              <a:gd name="connsiteX2" fmla="*/ 1927655 w 1927655"/>
              <a:gd name="connsiteY2" fmla="*/ 0 h 54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7655" h="543697">
                <a:moveTo>
                  <a:pt x="0" y="543697"/>
                </a:moveTo>
                <a:cubicBezTo>
                  <a:pt x="378940" y="527221"/>
                  <a:pt x="757881" y="510746"/>
                  <a:pt x="1079157" y="420130"/>
                </a:cubicBezTo>
                <a:cubicBezTo>
                  <a:pt x="1400433" y="329514"/>
                  <a:pt x="1664044" y="164757"/>
                  <a:pt x="1927655" y="0"/>
                </a:cubicBezTo>
              </a:path>
            </a:pathLst>
          </a:cu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33800" y="3733800"/>
            <a:ext cx="1217141" cy="533400"/>
          </a:xfrm>
          <a:prstGeom prst="straightConnector1">
            <a:avLst/>
          </a:pr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191000" y="4000500"/>
            <a:ext cx="759941" cy="1104900"/>
          </a:xfrm>
          <a:prstGeom prst="straightConnector1">
            <a:avLst/>
          </a:prstGeom>
          <a:noFill/>
          <a:ln w="3175"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09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8001101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b="1" dirty="0"/>
              <a:t>public class </a:t>
            </a:r>
            <a:r>
              <a:rPr lang="en-US" dirty="0" err="1"/>
              <a:t>LongLong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b="1" dirty="0"/>
              <a:t>static</a:t>
            </a:r>
            <a:r>
              <a:rPr lang="en-US" dirty="0"/>
              <a:t> Scanner </a:t>
            </a:r>
            <a:r>
              <a:rPr lang="en-US" dirty="0" err="1"/>
              <a:t>objeto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  </a:t>
            </a:r>
            <a:r>
              <a:rPr lang="en-US" b="1" dirty="0"/>
              <a:t>byte</a:t>
            </a:r>
            <a:r>
              <a:rPr lang="en-US" dirty="0"/>
              <a:t> by;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System.out.print</a:t>
            </a:r>
            <a:r>
              <a:rPr lang="en-US" dirty="0"/>
              <a:t>("Byte: ");</a:t>
            </a:r>
          </a:p>
          <a:p>
            <a:r>
              <a:rPr lang="en-US" dirty="0"/>
              <a:t>    by = (byte)</a:t>
            </a:r>
            <a:r>
              <a:rPr lang="en-US" dirty="0" err="1"/>
              <a:t>objeto.nextInt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("Decimal: \t%3d\</a:t>
            </a:r>
            <a:r>
              <a:rPr lang="en-US" dirty="0" err="1"/>
              <a:t>n",by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("Hexadecimal:\t%3h\</a:t>
            </a:r>
            <a:r>
              <a:rPr lang="en-US" dirty="0" err="1"/>
              <a:t>n",by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("Octal:\t\t%3o\</a:t>
            </a:r>
            <a:r>
              <a:rPr lang="en-US" dirty="0" err="1"/>
              <a:t>n",by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Binário</a:t>
            </a:r>
            <a:r>
              <a:rPr lang="en-US" dirty="0"/>
              <a:t>: \t %1h%1h%1h%1h%1h%1h%1h%1h\n",</a:t>
            </a:r>
          </a:p>
          <a:p>
            <a:r>
              <a:rPr lang="en-US" dirty="0"/>
              <a:t>                                                               0x1&amp;by&gt;&gt;7,0x1&amp;by&gt;&gt;6,0x1&amp;by&gt;&gt;5,0x1&amp;by&gt;&gt;4,</a:t>
            </a:r>
          </a:p>
          <a:p>
            <a:r>
              <a:rPr lang="en-US" dirty="0"/>
              <a:t>                                                               0x1&amp;by&gt;&gt;3,0x1&amp;by&gt;&gt;2,0x1&amp;by&gt;&gt;1,0x1&amp;by);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System.out.printf</a:t>
            </a:r>
            <a:r>
              <a:rPr lang="en-US" dirty="0"/>
              <a:t>("</a:t>
            </a:r>
            <a:r>
              <a:rPr lang="en-US" dirty="0" err="1"/>
              <a:t>Booleano</a:t>
            </a:r>
            <a:r>
              <a:rPr lang="en-US" dirty="0"/>
              <a:t>: \t %b %b %b %b %b %b %b %b\n",</a:t>
            </a:r>
          </a:p>
          <a:p>
            <a:r>
              <a:rPr lang="en-US" dirty="0"/>
              <a:t>                                                              (0!=(0x1&amp;by&gt;&gt;7)),(0!=(0x1&amp;by&gt;&gt;6)),</a:t>
            </a:r>
          </a:p>
          <a:p>
            <a:r>
              <a:rPr lang="en-US" dirty="0"/>
              <a:t>                                                              (0!=(0x1&amp;by&gt;&gt;5)),(0!=(0x1&amp;by&gt;&gt;4)),</a:t>
            </a:r>
          </a:p>
          <a:p>
            <a:r>
              <a:rPr lang="en-US" dirty="0"/>
              <a:t>                                                              (0!=(0x1&amp;by&gt;&gt;3)),(0!=(0x1&amp;by&gt;&gt;2)),</a:t>
            </a:r>
          </a:p>
          <a:p>
            <a:r>
              <a:rPr lang="en-US" dirty="0"/>
              <a:t>                                                              (0!=(0x1&amp;by&gt;&gt;1)),(0!=(0x1&amp;by)));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304800"/>
            <a:ext cx="370774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favor, o código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857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8" y="1665032"/>
            <a:ext cx="6863862" cy="287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457200"/>
            <a:ext cx="4084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Os resultados</a:t>
            </a:r>
            <a:endParaRPr lang="pt-PT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9235" y="3810000"/>
            <a:ext cx="253184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sz="2400" dirty="0" smtClean="0"/>
              <a:t>Explique, por favor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6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err="1" smtClean="0"/>
              <a:t>Valeri</a:t>
            </a:r>
            <a:r>
              <a:rPr lang="pt-PT" dirty="0" smtClean="0"/>
              <a:t> </a:t>
            </a:r>
            <a:r>
              <a:rPr lang="pt-PT" dirty="0" err="1" smtClean="0"/>
              <a:t>Skliarov</a:t>
            </a:r>
            <a:r>
              <a:rPr lang="pt-PT" dirty="0" smtClean="0"/>
              <a:t>                                                                      2014/2015</a:t>
            </a:r>
            <a:endParaRPr lang="pt-P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pt-PT" smtClean="0"/>
              <a:t>64</a:t>
            </a:fld>
            <a:endParaRPr lang="pt-P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33600"/>
            <a:ext cx="33242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381000"/>
            <a:ext cx="78231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import</a:t>
            </a:r>
            <a:r>
              <a:rPr lang="pt-PT" dirty="0" smtClean="0"/>
              <a:t> java.io.*; </a:t>
            </a:r>
          </a:p>
          <a:p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cl</a:t>
            </a:r>
            <a:r>
              <a:rPr lang="pt-PT" dirty="0" err="1" smtClean="0"/>
              <a:t>ass</a:t>
            </a:r>
            <a:r>
              <a:rPr lang="pt-PT" dirty="0" smtClean="0"/>
              <a:t> </a:t>
            </a:r>
            <a:r>
              <a:rPr lang="pt-PT" dirty="0" err="1" smtClean="0"/>
              <a:t>BRRead</a:t>
            </a:r>
            <a:endParaRPr lang="pt-PT" dirty="0" smtClean="0"/>
          </a:p>
          <a:p>
            <a:r>
              <a:rPr lang="pt-PT" dirty="0" smtClean="0"/>
              <a:t>{ </a:t>
            </a:r>
            <a:r>
              <a:rPr lang="pt-PT" b="1" dirty="0" err="1" smtClean="0"/>
              <a:t>public</a:t>
            </a:r>
            <a:r>
              <a:rPr lang="pt-PT" b="1" dirty="0" smtClean="0"/>
              <a:t> </a:t>
            </a:r>
            <a:r>
              <a:rPr lang="pt-PT" b="1" dirty="0" err="1" smtClean="0"/>
              <a:t>static</a:t>
            </a:r>
            <a:r>
              <a:rPr lang="pt-PT" b="1" dirty="0" smtClean="0"/>
              <a:t> </a:t>
            </a:r>
            <a:r>
              <a:rPr lang="pt-PT" b="1" dirty="0" err="1" smtClean="0"/>
              <a:t>void</a:t>
            </a:r>
            <a:r>
              <a:rPr lang="pt-PT" b="1" dirty="0" smtClean="0"/>
              <a:t> </a:t>
            </a:r>
            <a:r>
              <a:rPr lang="pt-PT" dirty="0" err="1" smtClean="0"/>
              <a:t>main</a:t>
            </a:r>
            <a:r>
              <a:rPr lang="pt-PT" dirty="0" smtClean="0"/>
              <a:t>(</a:t>
            </a:r>
            <a:r>
              <a:rPr lang="pt-PT" dirty="0" err="1" smtClean="0"/>
              <a:t>String</a:t>
            </a:r>
            <a:r>
              <a:rPr lang="pt-PT" dirty="0" smtClean="0"/>
              <a:t> </a:t>
            </a:r>
            <a:r>
              <a:rPr lang="pt-PT" dirty="0" err="1" smtClean="0"/>
              <a:t>args</a:t>
            </a:r>
            <a:r>
              <a:rPr lang="pt-PT" dirty="0" smtClean="0"/>
              <a:t>[])  </a:t>
            </a:r>
            <a:r>
              <a:rPr lang="pt-PT" b="1" dirty="0" err="1" smtClean="0"/>
              <a:t>throws</a:t>
            </a:r>
            <a:r>
              <a:rPr lang="pt-PT" dirty="0" smtClean="0"/>
              <a:t> </a:t>
            </a:r>
            <a:r>
              <a:rPr lang="pt-PT" dirty="0" err="1" smtClean="0"/>
              <a:t>IOException</a:t>
            </a:r>
            <a:endParaRPr lang="pt-PT" dirty="0" smtClean="0"/>
          </a:p>
          <a:p>
            <a:r>
              <a:rPr lang="pt-PT" dirty="0" smtClean="0"/>
              <a:t>    {</a:t>
            </a:r>
          </a:p>
          <a:p>
            <a:r>
              <a:rPr lang="pt-PT" dirty="0" smtClean="0"/>
              <a:t>    </a:t>
            </a:r>
            <a:r>
              <a:rPr lang="pt-PT" b="1" dirty="0" err="1" smtClean="0"/>
              <a:t>cha</a:t>
            </a:r>
            <a:r>
              <a:rPr lang="pt-PT" dirty="0" err="1" smtClean="0"/>
              <a:t>r</a:t>
            </a:r>
            <a:r>
              <a:rPr lang="pt-PT" dirty="0" smtClean="0"/>
              <a:t> c; </a:t>
            </a:r>
          </a:p>
          <a:p>
            <a:r>
              <a:rPr lang="pt-PT" dirty="0" smtClean="0"/>
              <a:t>    </a:t>
            </a:r>
            <a:r>
              <a:rPr lang="pt-PT" dirty="0" err="1" smtClean="0"/>
              <a:t>BufferedReader</a:t>
            </a:r>
            <a:r>
              <a:rPr lang="pt-PT" dirty="0" smtClean="0"/>
              <a:t> </a:t>
            </a:r>
            <a:r>
              <a:rPr lang="pt-PT" dirty="0" err="1" smtClean="0"/>
              <a:t>br</a:t>
            </a:r>
            <a:r>
              <a:rPr lang="pt-PT" dirty="0" smtClean="0"/>
              <a:t> =</a:t>
            </a:r>
            <a:r>
              <a:rPr lang="pt-PT" b="1" dirty="0" err="1" smtClean="0"/>
              <a:t>new</a:t>
            </a:r>
            <a:r>
              <a:rPr lang="pt-PT" dirty="0" smtClean="0"/>
              <a:t> </a:t>
            </a:r>
            <a:r>
              <a:rPr lang="pt-PT" dirty="0" err="1" smtClean="0"/>
              <a:t>BufferedReader</a:t>
            </a:r>
            <a:r>
              <a:rPr lang="pt-PT" dirty="0" smtClean="0"/>
              <a:t>(</a:t>
            </a:r>
            <a:r>
              <a:rPr lang="pt-PT" b="1" dirty="0" err="1" smtClean="0"/>
              <a:t>new</a:t>
            </a:r>
            <a:r>
              <a:rPr lang="pt-PT" dirty="0" smtClean="0"/>
              <a:t> </a:t>
            </a:r>
            <a:r>
              <a:rPr lang="pt-PT" dirty="0" err="1" smtClean="0"/>
              <a:t>InputStreamReader</a:t>
            </a:r>
            <a:r>
              <a:rPr lang="pt-PT" dirty="0" smtClean="0"/>
              <a:t>(System.in)); </a:t>
            </a:r>
          </a:p>
          <a:p>
            <a:r>
              <a:rPr lang="pt-PT" dirty="0" smtClean="0"/>
              <a:t>    </a:t>
            </a:r>
            <a:r>
              <a:rPr lang="pt-PT" dirty="0" err="1" smtClean="0"/>
              <a:t>System.out.println</a:t>
            </a:r>
            <a:r>
              <a:rPr lang="pt-PT" dirty="0" smtClean="0"/>
              <a:t>("</a:t>
            </a:r>
            <a:r>
              <a:rPr lang="pt-PT" dirty="0" err="1" smtClean="0"/>
              <a:t>Enter</a:t>
            </a:r>
            <a:r>
              <a:rPr lang="pt-PT" dirty="0" smtClean="0"/>
              <a:t> </a:t>
            </a:r>
            <a:r>
              <a:rPr lang="pt-PT" dirty="0" err="1" smtClean="0"/>
              <a:t>characters</a:t>
            </a:r>
            <a:r>
              <a:rPr lang="pt-PT" dirty="0" smtClean="0"/>
              <a:t>, 'q' to </a:t>
            </a:r>
            <a:r>
              <a:rPr lang="pt-PT" dirty="0" err="1" smtClean="0"/>
              <a:t>quit</a:t>
            </a:r>
            <a:r>
              <a:rPr lang="pt-PT" dirty="0" smtClean="0"/>
              <a:t>."); </a:t>
            </a:r>
          </a:p>
          <a:p>
            <a:r>
              <a:rPr lang="pt-PT" b="1" dirty="0" smtClean="0"/>
              <a:t>do  </a:t>
            </a:r>
            <a:r>
              <a:rPr lang="pt-PT" dirty="0" smtClean="0"/>
              <a:t>{ </a:t>
            </a:r>
          </a:p>
          <a:p>
            <a:r>
              <a:rPr lang="pt-PT" dirty="0" smtClean="0"/>
              <a:t>    c =(</a:t>
            </a:r>
            <a:r>
              <a:rPr lang="pt-PT" b="1" dirty="0" err="1" smtClean="0"/>
              <a:t>char</a:t>
            </a:r>
            <a:r>
              <a:rPr lang="pt-PT" dirty="0" smtClean="0"/>
              <a:t>)</a:t>
            </a:r>
            <a:r>
              <a:rPr lang="pt-PT" dirty="0" err="1" smtClean="0"/>
              <a:t>br.read</a:t>
            </a:r>
            <a:r>
              <a:rPr lang="pt-PT" dirty="0" smtClean="0"/>
              <a:t>(); </a:t>
            </a:r>
          </a:p>
          <a:p>
            <a:r>
              <a:rPr lang="pt-PT" dirty="0" smtClean="0"/>
              <a:t>    </a:t>
            </a:r>
            <a:r>
              <a:rPr lang="pt-PT" dirty="0" err="1" smtClean="0"/>
              <a:t>System.out.print</a:t>
            </a:r>
            <a:r>
              <a:rPr lang="pt-PT" dirty="0" smtClean="0"/>
              <a:t>(c); }</a:t>
            </a:r>
          </a:p>
          <a:p>
            <a:r>
              <a:rPr lang="pt-PT" dirty="0" smtClean="0"/>
              <a:t> </a:t>
            </a:r>
            <a:r>
              <a:rPr lang="pt-PT" b="1" dirty="0" err="1" smtClean="0"/>
              <a:t>while</a:t>
            </a:r>
            <a:r>
              <a:rPr lang="pt-PT" dirty="0" smtClean="0"/>
              <a:t>(c !='q'); </a:t>
            </a:r>
          </a:p>
          <a:p>
            <a:r>
              <a:rPr lang="pt-PT" dirty="0" smtClean="0"/>
              <a:t>   } </a:t>
            </a:r>
          </a:p>
          <a:p>
            <a:r>
              <a:rPr lang="pt-PT" dirty="0" smtClean="0"/>
              <a:t>}</a:t>
            </a:r>
            <a:endParaRPr lang="pt-PT" dirty="0"/>
          </a:p>
        </p:txBody>
      </p:sp>
      <p:sp>
        <p:nvSpPr>
          <p:cNvPr id="5" name="Rectangle 4"/>
          <p:cNvSpPr/>
          <p:nvPr/>
        </p:nvSpPr>
        <p:spPr>
          <a:xfrm>
            <a:off x="1371600" y="4074319"/>
            <a:ext cx="31327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t-PT" sz="32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Um exemplo para a próxima aula</a:t>
            </a:r>
            <a:endParaRPr lang="pt-PT" sz="32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95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t>65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43200" y="76200"/>
            <a:ext cx="3116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Conclusão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062335"/>
            <a:ext cx="85521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Escolha do próprio modelo de computação é muito importante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6040" y="1671935"/>
            <a:ext cx="74372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Primeiro pensar depois escrever o código do programa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16709" y="2286000"/>
            <a:ext cx="69885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Tentar descrever o algoritmo com um fluxograma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105" y="3043535"/>
            <a:ext cx="819653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Pensar sobre entrada, saída e formatação de entrada e saída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729335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inserir a linha </a:t>
            </a:r>
            <a:r>
              <a:rPr lang="en-US" sz="2400" b="1" dirty="0"/>
              <a:t>import</a:t>
            </a:r>
            <a:r>
              <a:rPr lang="en-US" sz="2400" dirty="0"/>
              <a:t> </a:t>
            </a:r>
            <a:r>
              <a:rPr lang="en-US" sz="2400" dirty="0" err="1"/>
              <a:t>java.util.Scanner</a:t>
            </a:r>
            <a:r>
              <a:rPr lang="en-US" sz="2400" dirty="0" smtClean="0"/>
              <a:t>; 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no início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4491335"/>
            <a:ext cx="86106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Não esquecer sobre a linha </a:t>
            </a:r>
            <a:r>
              <a:rPr lang="en-US" sz="2400" dirty="0"/>
              <a:t>Scanner </a:t>
            </a:r>
            <a:r>
              <a:rPr lang="en-US" sz="2400" dirty="0" err="1"/>
              <a:t>sc</a:t>
            </a:r>
            <a:r>
              <a:rPr lang="en-US" sz="2400" dirty="0"/>
              <a:t> = </a:t>
            </a:r>
            <a:r>
              <a:rPr lang="en-US" sz="2400" b="1" dirty="0"/>
              <a:t>new</a:t>
            </a:r>
            <a:r>
              <a:rPr lang="en-US" sz="2400" dirty="0"/>
              <a:t> Scanner(System.in);</a:t>
            </a:r>
          </a:p>
          <a:p>
            <a:pPr algn="ctr"/>
            <a:r>
              <a:rPr lang="en-US" sz="2400" dirty="0" smtClean="0"/>
              <a:t> 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se necessário entrar os dados relevantes !!!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5458593"/>
            <a:ext cx="8991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Use </a:t>
            </a:r>
            <a:r>
              <a:rPr lang="pt-PT" sz="24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corretamente</a:t>
            </a:r>
            <a:r>
              <a:rPr lang="pt-PT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maiúsculas e minúsculas em nomes predefinidos</a:t>
            </a:r>
            <a:endParaRPr lang="pt-PT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72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26858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4: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 Scanner </a:t>
            </a:r>
            <a:r>
              <a:rPr lang="en-US" dirty="0" err="1" smtClean="0"/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double</a:t>
            </a:r>
            <a:r>
              <a:rPr lang="en-US" dirty="0" smtClean="0"/>
              <a:t> real;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inteiro</a:t>
            </a:r>
            <a:r>
              <a:rPr lang="en-US" dirty="0" smtClean="0"/>
              <a:t> = </a:t>
            </a:r>
            <a:r>
              <a:rPr lang="en-US" dirty="0" err="1" smtClean="0"/>
              <a:t>objeto.nextInt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real =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" + </a:t>
            </a:r>
            <a:r>
              <a:rPr lang="en-US" dirty="0" err="1" smtClean="0"/>
              <a:t>inteiro</a:t>
            </a:r>
            <a:r>
              <a:rPr lang="en-US" dirty="0" smtClean="0"/>
              <a:t> + "; real é " + real);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%d; real é %f\n",</a:t>
            </a:r>
            <a:r>
              <a:rPr lang="en-US" dirty="0" err="1" smtClean="0"/>
              <a:t>inteiro,real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                                         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public static double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real = </a:t>
            </a:r>
            <a:r>
              <a:rPr lang="en-US" dirty="0" err="1" smtClean="0">
                <a:solidFill>
                  <a:srgbClr val="002060"/>
                </a:solidFill>
              </a:rPr>
              <a:t>objeto.nextDouble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30444" y="885822"/>
            <a:ext cx="4608555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949981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Ok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2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26858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5: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en-US" dirty="0" smtClean="0"/>
              <a:t>Scanner </a:t>
            </a:r>
            <a:r>
              <a:rPr lang="en-US" dirty="0" err="1" smtClean="0"/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double</a:t>
            </a:r>
            <a:r>
              <a:rPr lang="en-US" dirty="0" smtClean="0"/>
              <a:t> real;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inteiro</a:t>
            </a:r>
            <a:r>
              <a:rPr lang="en-US" dirty="0" smtClean="0"/>
              <a:t> = </a:t>
            </a:r>
            <a:r>
              <a:rPr lang="en-US" dirty="0" err="1" smtClean="0"/>
              <a:t>objeto.nextInt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real =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" + </a:t>
            </a:r>
            <a:r>
              <a:rPr lang="en-US" dirty="0" err="1" smtClean="0"/>
              <a:t>inteiro</a:t>
            </a:r>
            <a:r>
              <a:rPr lang="en-US" dirty="0" smtClean="0"/>
              <a:t> + "; real é " + real);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%d; real é %f\n",</a:t>
            </a:r>
            <a:r>
              <a:rPr lang="en-US" dirty="0" err="1" smtClean="0"/>
              <a:t>inteiro,real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                                                 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public static double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real = </a:t>
            </a:r>
            <a:r>
              <a:rPr lang="en-US" dirty="0" err="1" smtClean="0">
                <a:solidFill>
                  <a:srgbClr val="002060"/>
                </a:solidFill>
              </a:rPr>
              <a:t>objeto.nextDouble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1" y="1195505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654" y="2949981"/>
            <a:ext cx="1380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Erro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7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226858"/>
            <a:ext cx="2895600" cy="365125"/>
          </a:xfrm>
        </p:spPr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26858"/>
            <a:ext cx="2133600" cy="365125"/>
          </a:xfrm>
        </p:spPr>
        <p:txBody>
          <a:bodyPr/>
          <a:lstStyle/>
          <a:p>
            <a:fld id="{02ABCBE6-3241-4AC8-98A5-4EDB47BFBF63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22908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6: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41493"/>
            <a:ext cx="5861348" cy="6740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/>
              <a:t>public class </a:t>
            </a:r>
            <a:r>
              <a:rPr lang="en-US" dirty="0" smtClean="0"/>
              <a:t>Nome {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  {</a:t>
            </a:r>
          </a:p>
          <a:p>
            <a:r>
              <a:rPr lang="pt-PT" dirty="0"/>
              <a:t> </a:t>
            </a:r>
            <a:r>
              <a:rPr lang="pt-PT" dirty="0" smtClean="0"/>
              <a:t>   </a:t>
            </a:r>
            <a:r>
              <a:rPr lang="en-US" dirty="0" smtClean="0"/>
              <a:t>Scanner </a:t>
            </a:r>
            <a:r>
              <a:rPr lang="en-US" dirty="0" err="1" smtClean="0"/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b="1" dirty="0" smtClean="0"/>
              <a:t>double</a:t>
            </a:r>
            <a:r>
              <a:rPr lang="en-US" dirty="0" smtClean="0"/>
              <a:t> real;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:");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inteiro</a:t>
            </a:r>
            <a:r>
              <a:rPr lang="en-US" dirty="0" smtClean="0"/>
              <a:t> = </a:t>
            </a:r>
            <a:r>
              <a:rPr lang="en-US" dirty="0" err="1" smtClean="0"/>
              <a:t>objeto.nextInt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real =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" + </a:t>
            </a:r>
            <a:r>
              <a:rPr lang="en-US" dirty="0" err="1" smtClean="0"/>
              <a:t>inteiro</a:t>
            </a:r>
            <a:r>
              <a:rPr lang="en-US" dirty="0" smtClean="0"/>
              <a:t> + "; real é " + real);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inteiro</a:t>
            </a:r>
            <a:r>
              <a:rPr lang="en-US" dirty="0" smtClean="0"/>
              <a:t> é %d; real é %f\n",</a:t>
            </a:r>
            <a:r>
              <a:rPr lang="en-US" dirty="0" err="1" smtClean="0"/>
              <a:t>inteiro,real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objeto.close</a:t>
            </a:r>
            <a:r>
              <a:rPr lang="en-US" dirty="0" smtClean="0"/>
              <a:t>();                                                          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002060"/>
                </a:solidFill>
              </a:rPr>
              <a:t>public static double </a:t>
            </a:r>
            <a:r>
              <a:rPr lang="en-US" dirty="0" err="1" smtClean="0">
                <a:solidFill>
                  <a:srgbClr val="FF0000"/>
                </a:solidFill>
              </a:rPr>
              <a:t>Ler_real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{</a:t>
            </a:r>
          </a:p>
          <a:p>
            <a:r>
              <a:rPr lang="pt-PT" dirty="0">
                <a:solidFill>
                  <a:srgbClr val="002060"/>
                </a:solidFill>
              </a:rPr>
              <a:t> </a:t>
            </a:r>
            <a:r>
              <a:rPr lang="pt-PT" dirty="0" smtClean="0">
                <a:solidFill>
                  <a:srgbClr val="002060"/>
                </a:solidFill>
              </a:rPr>
              <a:t>   </a:t>
            </a:r>
            <a:r>
              <a:rPr lang="en-US" dirty="0" smtClean="0"/>
              <a:t>Scanner </a:t>
            </a:r>
            <a:r>
              <a:rPr lang="en-US" dirty="0" err="1" smtClean="0"/>
              <a:t>objeto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Scanner(System.in);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double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dirty="0" err="1" smtClean="0">
                <a:solidFill>
                  <a:srgbClr val="002060"/>
                </a:solidFill>
              </a:rPr>
              <a:t>System.out.print</a:t>
            </a:r>
            <a:r>
              <a:rPr lang="en-US" dirty="0" smtClean="0">
                <a:solidFill>
                  <a:srgbClr val="002060"/>
                </a:solidFill>
              </a:rPr>
              <a:t>("Real:");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real = </a:t>
            </a:r>
            <a:r>
              <a:rPr lang="en-US" dirty="0" err="1" smtClean="0">
                <a:solidFill>
                  <a:srgbClr val="002060"/>
                </a:solidFill>
              </a:rPr>
              <a:t>objeto.nextDouble</a:t>
            </a:r>
            <a:r>
              <a:rPr lang="en-US" dirty="0" smtClean="0">
                <a:solidFill>
                  <a:srgbClr val="002060"/>
                </a:solidFill>
              </a:rPr>
              <a:t>();		</a:t>
            </a:r>
            <a:r>
              <a:rPr lang="en-US" dirty="0" err="1" smtClean="0">
                <a:solidFill>
                  <a:srgbClr val="002060"/>
                </a:solidFill>
              </a:rPr>
              <a:t>objeto.close</a:t>
            </a:r>
            <a:r>
              <a:rPr lang="en-US" dirty="0" smtClean="0">
                <a:solidFill>
                  <a:srgbClr val="002060"/>
                </a:solidFill>
              </a:rPr>
              <a:t>();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return</a:t>
            </a:r>
            <a:r>
              <a:rPr lang="en-US" dirty="0" smtClean="0">
                <a:solidFill>
                  <a:srgbClr val="002060"/>
                </a:solidFill>
              </a:rPr>
              <a:t> real;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}</a:t>
            </a:r>
            <a:endParaRPr lang="en-US" dirty="0" smtClean="0"/>
          </a:p>
          <a:p>
            <a:r>
              <a:rPr lang="en-US" dirty="0" smtClean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43201" y="1195505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559204" y="91674"/>
            <a:ext cx="2393796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949981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Ok</a:t>
            </a:r>
            <a:endParaRPr lang="pt-PT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43200" y="4732638"/>
            <a:ext cx="4114800" cy="3048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6872</Words>
  <Application>Microsoft Office PowerPoint</Application>
  <PresentationFormat>On-screen Show (4:3)</PresentationFormat>
  <Paragraphs>1368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101</cp:revision>
  <dcterms:created xsi:type="dcterms:W3CDTF">2014-09-27T14:10:02Z</dcterms:created>
  <dcterms:modified xsi:type="dcterms:W3CDTF">2014-10-01T08:25:16Z</dcterms:modified>
</cp:coreProperties>
</file>