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628" r:id="rId3"/>
    <p:sldId id="629" r:id="rId4"/>
    <p:sldId id="630" r:id="rId5"/>
    <p:sldId id="631" r:id="rId6"/>
    <p:sldId id="632" r:id="rId7"/>
    <p:sldId id="633" r:id="rId8"/>
    <p:sldId id="634" r:id="rId9"/>
    <p:sldId id="635" r:id="rId10"/>
    <p:sldId id="636" r:id="rId11"/>
    <p:sldId id="637" r:id="rId12"/>
    <p:sldId id="638" r:id="rId13"/>
    <p:sldId id="639" r:id="rId14"/>
    <p:sldId id="640" r:id="rId15"/>
    <p:sldId id="641" r:id="rId16"/>
    <p:sldId id="642" r:id="rId17"/>
    <p:sldId id="643" r:id="rId18"/>
    <p:sldId id="645" r:id="rId19"/>
    <p:sldId id="660" r:id="rId20"/>
    <p:sldId id="646" r:id="rId21"/>
    <p:sldId id="647" r:id="rId22"/>
    <p:sldId id="648" r:id="rId23"/>
    <p:sldId id="649" r:id="rId24"/>
    <p:sldId id="540" r:id="rId25"/>
    <p:sldId id="624" r:id="rId26"/>
    <p:sldId id="661" r:id="rId27"/>
    <p:sldId id="625" r:id="rId28"/>
    <p:sldId id="650" r:id="rId29"/>
    <p:sldId id="651" r:id="rId30"/>
    <p:sldId id="652" r:id="rId31"/>
    <p:sldId id="662" r:id="rId32"/>
    <p:sldId id="663" r:id="rId33"/>
    <p:sldId id="664" r:id="rId34"/>
    <p:sldId id="653" r:id="rId35"/>
    <p:sldId id="654" r:id="rId36"/>
    <p:sldId id="655" r:id="rId37"/>
    <p:sldId id="656" r:id="rId38"/>
    <p:sldId id="657" r:id="rId39"/>
    <p:sldId id="658" r:id="rId40"/>
    <p:sldId id="659" r:id="rId41"/>
    <p:sldId id="665" r:id="rId42"/>
    <p:sldId id="626" r:id="rId43"/>
    <p:sldId id="627" r:id="rId44"/>
    <p:sldId id="666" r:id="rId45"/>
    <p:sldId id="667" r:id="rId46"/>
    <p:sldId id="668" r:id="rId47"/>
    <p:sldId id="669" r:id="rId48"/>
    <p:sldId id="670" r:id="rId49"/>
    <p:sldId id="671" r:id="rId50"/>
    <p:sldId id="672" r:id="rId51"/>
    <p:sldId id="673" r:id="rId52"/>
    <p:sldId id="623" r:id="rId53"/>
    <p:sldId id="674" r:id="rId54"/>
    <p:sldId id="675" r:id="rId55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981B22-B995-4131-969D-FA49C78ABF35}">
          <p14:sldIdLst>
            <p14:sldId id="256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5"/>
            <p14:sldId id="660"/>
            <p14:sldId id="646"/>
            <p14:sldId id="647"/>
            <p14:sldId id="648"/>
            <p14:sldId id="649"/>
            <p14:sldId id="540"/>
            <p14:sldId id="624"/>
            <p14:sldId id="661"/>
            <p14:sldId id="625"/>
            <p14:sldId id="650"/>
            <p14:sldId id="651"/>
            <p14:sldId id="652"/>
            <p14:sldId id="662"/>
            <p14:sldId id="663"/>
            <p14:sldId id="664"/>
            <p14:sldId id="653"/>
            <p14:sldId id="654"/>
            <p14:sldId id="655"/>
            <p14:sldId id="656"/>
            <p14:sldId id="657"/>
            <p14:sldId id="658"/>
            <p14:sldId id="659"/>
            <p14:sldId id="665"/>
            <p14:sldId id="626"/>
            <p14:sldId id="627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23"/>
            <p14:sldId id="674"/>
            <p14:sldId id="675"/>
          </p14:sldIdLst>
        </p14:section>
        <p14:section name="Untitled Section" id="{C6E15CA6-1C64-489B-ADEF-B7D2E94BA0DF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8000"/>
    <a:srgbClr val="CCFF66"/>
    <a:srgbClr val="FF00FF"/>
    <a:srgbClr val="CCFFFF"/>
    <a:srgbClr val="CCFFCC"/>
    <a:srgbClr val="FFFFCC"/>
    <a:srgbClr val="FFFF00"/>
    <a:srgbClr val="FF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825" autoAdjust="0"/>
    <p:restoredTop sz="94660"/>
  </p:normalViewPr>
  <p:slideViewPr>
    <p:cSldViewPr>
      <p:cViewPr varScale="1">
        <p:scale>
          <a:sx n="133" d="100"/>
          <a:sy n="133" d="100"/>
        </p:scale>
        <p:origin x="-2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1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C33A2-D4C8-4BD0-A087-7B9C7E9E80CC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5"/>
            <a:ext cx="543814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5659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3106"/>
            <a:ext cx="2945659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B7B91-195C-4685-8EF9-FE0F5951D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76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EFFA-5A6E-4532-8874-99E9C123800B}" type="datetime1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8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5CB-32DC-4C58-A6C7-B6FFE7755DDC}" type="datetime1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CE5-84A7-4673-9A39-E31E51352F48}" type="datetime1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5AAC-12DB-48DB-9BBB-EC90F902475C}" type="datetime1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6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CC9A-4197-4CC5-8EB4-4184F0DE21E9}" type="datetime1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4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2966-4773-4BB1-BEBD-A89C92990852}" type="datetime1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B8-AF4E-4971-B6C7-2C74E370E55E}" type="datetime1">
              <a:rPr lang="en-US" smtClean="0"/>
              <a:pPr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8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B76B-5937-4078-9743-67490B544906}" type="datetime1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345B-6002-4EBE-AD9F-F9E77D8A7442}" type="datetime1">
              <a:rPr lang="en-US" smtClean="0"/>
              <a:pPr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D833-E84B-4225-81D1-E013BF7D19FF}" type="datetime1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2BA6-D231-476C-973F-18CE0E62832D}" type="datetime1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5BFB1-E3DC-42B5-9509-B1BADCA5513B}" type="datetime1">
              <a:rPr lang="en-US" smtClean="0"/>
              <a:pPr/>
              <a:t>11/25/2014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0999" y="838200"/>
            <a:ext cx="8226425" cy="500538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 smtClean="0">
                <a:solidFill>
                  <a:schemeClr val="tx1"/>
                </a:solidFill>
              </a:rPr>
              <a:t>Programação 1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4000" b="1" dirty="0">
              <a:solidFill>
                <a:schemeClr val="tx1"/>
              </a:solidFill>
            </a:endParaRP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 smtClean="0">
                <a:solidFill>
                  <a:schemeClr val="tx1"/>
                </a:solidFill>
              </a:rPr>
              <a:t>Aula 10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8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800" dirty="0" smtClean="0">
                <a:solidFill>
                  <a:schemeClr val="tx1"/>
                </a:solidFill>
              </a:rPr>
              <a:t>Departamento de </a:t>
            </a:r>
            <a:r>
              <a:rPr lang="pt-PT" sz="1800" dirty="0" err="1" smtClean="0">
                <a:solidFill>
                  <a:schemeClr val="tx1"/>
                </a:solidFill>
              </a:rPr>
              <a:t>Eletrónica</a:t>
            </a:r>
            <a:r>
              <a:rPr lang="pt-PT" sz="1800" dirty="0" smtClean="0">
                <a:solidFill>
                  <a:schemeClr val="tx1"/>
                </a:solidFill>
              </a:rPr>
              <a:t>, Telecomunicações e Informática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000" dirty="0" smtClean="0">
                <a:solidFill>
                  <a:schemeClr val="tx1"/>
                </a:solidFill>
              </a:rPr>
              <a:t>Universidade de Aveiro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600" dirty="0" smtClean="0">
                <a:latin typeface="Courier New" pitchFamily="49" charset="0"/>
              </a:rPr>
              <a:t>http</a:t>
            </a:r>
            <a:r>
              <a:rPr lang="pt-PT" sz="1600" dirty="0" smtClean="0">
                <a:latin typeface="Courier New" pitchFamily="49" charset="0"/>
              </a:rPr>
              <a:t>://elearning.ua.pt</a:t>
            </a:r>
            <a:r>
              <a:rPr lang="pt-PT" sz="1600" dirty="0" smtClean="0">
                <a:latin typeface="Courier New" pitchFamily="49" charset="0"/>
              </a:rPr>
              <a:t>/</a:t>
            </a:r>
            <a:endParaRPr lang="pt-PT" sz="1600" dirty="0">
              <a:latin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smtClean="0"/>
              <a:t>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56102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3429000"/>
            <a:ext cx="23050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885" y="0"/>
            <a:ext cx="6095515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 smtClean="0"/>
              <a:t>.*;</a:t>
            </a:r>
            <a:endParaRPr lang="en-US" dirty="0"/>
          </a:p>
          <a:p>
            <a:r>
              <a:rPr lang="en-US" b="1" dirty="0"/>
              <a:t>import</a:t>
            </a:r>
            <a:r>
              <a:rPr lang="en-US" dirty="0"/>
              <a:t> java.io.*;</a:t>
            </a:r>
          </a:p>
          <a:p>
            <a:r>
              <a:rPr lang="en-US" b="1" dirty="0" smtClean="0"/>
              <a:t>public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WriteToFileTrivial</a:t>
            </a:r>
            <a:endParaRPr lang="en-US" dirty="0"/>
          </a:p>
          <a:p>
            <a:r>
              <a:rPr lang="en-US" dirty="0"/>
              <a:t>{      </a:t>
            </a:r>
            <a:r>
              <a:rPr lang="en-US" b="1" dirty="0"/>
              <a:t>static</a:t>
            </a:r>
            <a:r>
              <a:rPr lang="en-US" dirty="0"/>
              <a:t> Scanner kb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</a:t>
            </a:r>
            <a:r>
              <a:rPr lang="en-US" b="1" dirty="0"/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b="1" dirty="0"/>
              <a:t>throws</a:t>
            </a:r>
            <a:r>
              <a:rPr lang="en-US" dirty="0"/>
              <a:t>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 {   String 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name_of_file</a:t>
            </a:r>
            <a:r>
              <a:rPr lang="en-US" dirty="0" smtClean="0"/>
              <a:t>,	</a:t>
            </a:r>
            <a:r>
              <a:rPr lang="en-US" dirty="0" err="1" smtClean="0">
                <a:solidFill>
                  <a:srgbClr val="008000"/>
                </a:solidFill>
              </a:rPr>
              <a:t>line_of_text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System.out.print</a:t>
            </a:r>
            <a:r>
              <a:rPr lang="en-US" dirty="0" smtClean="0"/>
              <a:t>("Nome do </a:t>
            </a:r>
            <a:r>
              <a:rPr lang="en-US" dirty="0" err="1" smtClean="0"/>
              <a:t>ficheiro</a:t>
            </a:r>
            <a:r>
              <a:rPr lang="en-US" dirty="0" smtClean="0"/>
              <a:t>: ");</a:t>
            </a:r>
          </a:p>
          <a:p>
            <a:r>
              <a:rPr lang="en-US" dirty="0" smtClean="0"/>
              <a:t>     </a:t>
            </a:r>
            <a:r>
              <a:rPr lang="en-US" dirty="0" err="1">
                <a:solidFill>
                  <a:srgbClr val="FF0000"/>
                </a:solidFill>
              </a:rPr>
              <a:t>name_of_file</a:t>
            </a:r>
            <a:r>
              <a:rPr lang="en-US" dirty="0"/>
              <a:t> = </a:t>
            </a:r>
            <a:r>
              <a:rPr lang="en-US" dirty="0" err="1"/>
              <a:t>kb.nextLine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>
                <a:solidFill>
                  <a:srgbClr val="FF00FF"/>
                </a:solidFill>
              </a:rPr>
              <a:t>File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my_file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File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name_of_file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>
                <a:solidFill>
                  <a:srgbClr val="00B0F0"/>
                </a:solidFill>
              </a:rPr>
              <a:t>PrintWriter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pw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PrintWriter</a:t>
            </a:r>
            <a:r>
              <a:rPr lang="en-US" dirty="0"/>
              <a:t>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my_file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 </a:t>
            </a:r>
            <a:r>
              <a:rPr lang="en-US" b="1" dirty="0"/>
              <a:t>for</a:t>
            </a:r>
            <a:r>
              <a:rPr lang="en-US" dirty="0"/>
              <a:t>(;;) {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System.out.print</a:t>
            </a:r>
            <a:r>
              <a:rPr lang="en-US" dirty="0"/>
              <a:t>("</a:t>
            </a: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escrever</a:t>
            </a:r>
            <a:r>
              <a:rPr lang="en-US" dirty="0"/>
              <a:t>: ");</a:t>
            </a:r>
          </a:p>
          <a:p>
            <a:r>
              <a:rPr lang="en-US" dirty="0"/>
              <a:t>         </a:t>
            </a:r>
            <a:r>
              <a:rPr lang="en-US" dirty="0" err="1">
                <a:solidFill>
                  <a:srgbClr val="008000"/>
                </a:solidFill>
              </a:rPr>
              <a:t>line_of_text</a:t>
            </a:r>
            <a:r>
              <a:rPr lang="en-US" dirty="0"/>
              <a:t> = </a:t>
            </a:r>
            <a:r>
              <a:rPr lang="en-US" dirty="0" err="1"/>
              <a:t>kb.nextLine</a:t>
            </a:r>
            <a:r>
              <a:rPr lang="en-US" dirty="0"/>
              <a:t>();</a:t>
            </a:r>
          </a:p>
          <a:p>
            <a:r>
              <a:rPr lang="en-US" dirty="0"/>
              <a:t>         if (</a:t>
            </a:r>
            <a:r>
              <a:rPr lang="en-US" dirty="0" err="1"/>
              <a:t>line_of_text.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compareToIgnoreCase</a:t>
            </a:r>
            <a:r>
              <a:rPr lang="en-US" dirty="0"/>
              <a:t>("End") == 0)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   </a:t>
            </a:r>
            <a:r>
              <a:rPr lang="en-US" dirty="0" err="1"/>
              <a:t>pw.println</a:t>
            </a:r>
            <a:r>
              <a:rPr lang="en-US" dirty="0"/>
              <a:t>(</a:t>
            </a:r>
            <a:r>
              <a:rPr lang="en-US" dirty="0" err="1"/>
              <a:t>line_of_text</a:t>
            </a:r>
            <a:r>
              <a:rPr lang="en-US" dirty="0"/>
              <a:t>);</a:t>
            </a:r>
          </a:p>
          <a:p>
            <a:r>
              <a:rPr lang="en-US" dirty="0"/>
              <a:t>	         }</a:t>
            </a:r>
          </a:p>
          <a:p>
            <a:r>
              <a:rPr lang="en-US" dirty="0"/>
              <a:t>       </a:t>
            </a:r>
            <a:r>
              <a:rPr lang="en-US" dirty="0" err="1"/>
              <a:t>pw.close</a:t>
            </a:r>
            <a:r>
              <a:rPr lang="en-US" dirty="0"/>
              <a:t>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85800"/>
            <a:ext cx="2902324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1209822" y="5162843"/>
            <a:ext cx="5500467" cy="1127576"/>
          </a:xfrm>
          <a:custGeom>
            <a:avLst/>
            <a:gdLst>
              <a:gd name="connsiteX0" fmla="*/ 0 w 5500467"/>
              <a:gd name="connsiteY0" fmla="*/ 815926 h 1127576"/>
              <a:gd name="connsiteX1" fmla="*/ 4375052 w 5500467"/>
              <a:gd name="connsiteY1" fmla="*/ 1083212 h 1127576"/>
              <a:gd name="connsiteX2" fmla="*/ 5500467 w 5500467"/>
              <a:gd name="connsiteY2" fmla="*/ 0 h 112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0467" h="1127576">
                <a:moveTo>
                  <a:pt x="0" y="815926"/>
                </a:moveTo>
                <a:cubicBezTo>
                  <a:pt x="1729154" y="1017563"/>
                  <a:pt x="3458308" y="1219200"/>
                  <a:pt x="4375052" y="1083212"/>
                </a:cubicBezTo>
                <a:cubicBezTo>
                  <a:pt x="5291796" y="947224"/>
                  <a:pt x="5396131" y="473612"/>
                  <a:pt x="5500467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16200000">
            <a:off x="7995672" y="233928"/>
            <a:ext cx="228600" cy="675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16200000">
            <a:off x="6925460" y="2977129"/>
            <a:ext cx="228600" cy="675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16200000">
            <a:off x="680472" y="5471800"/>
            <a:ext cx="228600" cy="675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2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57290" y="214290"/>
            <a:ext cx="7019948" cy="5064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smtClean="0"/>
              <a:t>Leitura de ficheiros de texto em Java</a:t>
            </a:r>
            <a:endParaRPr lang="pt-PT" sz="2800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85720" y="1142984"/>
            <a:ext cx="8858280" cy="5286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dirty="0" smtClean="0"/>
              <a:t>Tipo de dados 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pt-PT" sz="2400" dirty="0" smtClean="0"/>
              <a:t> (</a:t>
            </a:r>
            <a:r>
              <a:rPr lang="pt-PT" sz="2400" dirty="0" err="1" smtClean="0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.*</a:t>
            </a:r>
            <a:r>
              <a:rPr lang="pt-PT" sz="2400" dirty="0" smtClean="0"/>
              <a:t>);</a:t>
            </a:r>
          </a:p>
          <a:p>
            <a:r>
              <a:rPr lang="pt-PT" sz="2400" dirty="0" smtClean="0"/>
              <a:t>Em vez do </a:t>
            </a:r>
            <a:r>
              <a:rPr lang="pt-PT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System.in</a:t>
            </a:r>
            <a:r>
              <a:rPr lang="pt-PT" sz="2400" dirty="0" smtClean="0"/>
              <a:t> associar o </a:t>
            </a:r>
            <a:r>
              <a:rPr lang="pt-PT" sz="2400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r>
              <a:rPr lang="pt-PT" sz="2400" dirty="0" smtClean="0"/>
              <a:t> ao ficheiro a ler;</a:t>
            </a:r>
          </a:p>
          <a:p>
            <a:r>
              <a:rPr lang="pt-PT" sz="2400" dirty="0" smtClean="0"/>
              <a:t>Utilização: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smtClean="0"/>
              <a:t>Criar um </a:t>
            </a:r>
            <a:r>
              <a:rPr lang="pt-PT" sz="2000" dirty="0" err="1" smtClean="0"/>
              <a:t>objeto</a:t>
            </a:r>
            <a:r>
              <a:rPr lang="pt-PT" sz="2000" dirty="0" smtClean="0"/>
              <a:t> 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pt-PT" sz="2000" dirty="0" smtClean="0"/>
              <a:t> </a:t>
            </a:r>
            <a:r>
              <a:rPr lang="pt-PT" sz="2000" dirty="0" smtClean="0"/>
              <a:t>associado </a:t>
            </a:r>
            <a:r>
              <a:rPr lang="pt-PT" sz="2000" dirty="0" smtClean="0"/>
              <a:t>ao nome do ficheiro desejado:</a:t>
            </a:r>
          </a:p>
          <a:p>
            <a:pPr lvl="1"/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File 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fin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20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File(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nomeFicheiro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smtClean="0"/>
              <a:t>Declaração e criação de um </a:t>
            </a:r>
            <a:r>
              <a:rPr lang="pt-PT" sz="2000" dirty="0" err="1" smtClean="0"/>
              <a:t>objeto</a:t>
            </a:r>
            <a:r>
              <a:rPr lang="pt-PT" sz="2000" dirty="0" smtClean="0"/>
              <a:t> </a:t>
            </a:r>
            <a:r>
              <a:rPr lang="pt-PT" sz="2000" dirty="0" smtClean="0"/>
              <a:t>tipo 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pt-PT" sz="2000" dirty="0" smtClean="0"/>
              <a:t> associado a esse </a:t>
            </a:r>
            <a:r>
              <a:rPr lang="pt-PT" sz="2000" dirty="0" err="1" smtClean="0"/>
              <a:t>objeto</a:t>
            </a:r>
            <a:r>
              <a:rPr lang="pt-PT" sz="2000" dirty="0" smtClean="0"/>
              <a:t> </a:t>
            </a:r>
            <a:r>
              <a:rPr lang="pt-PT" sz="2000" dirty="0" smtClean="0"/>
              <a:t>tipo 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pt-PT" sz="2000" dirty="0" smtClean="0"/>
              <a:t>:</a:t>
            </a:r>
          </a:p>
          <a:p>
            <a:pPr lvl="1"/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scf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20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Scanner(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fin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smtClean="0"/>
              <a:t>Ler do ficheiro:</a:t>
            </a:r>
          </a:p>
          <a:p>
            <a:pPr lvl="1"/>
            <a:r>
              <a:rPr lang="pt-PT" sz="2000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scf.hasNextLine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lvl="1"/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line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scf.nextLine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pt-PT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smtClean="0"/>
              <a:t>Fechar o ficheiro:</a:t>
            </a:r>
          </a:p>
          <a:p>
            <a:pPr lvl="1"/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scf.close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pt-PT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9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8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7620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533400"/>
            <a:ext cx="5529975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 smtClean="0"/>
              <a:t>.*;</a:t>
            </a:r>
            <a:endParaRPr lang="en-US" dirty="0"/>
          </a:p>
          <a:p>
            <a:r>
              <a:rPr lang="en-US" b="1" dirty="0"/>
              <a:t>import</a:t>
            </a:r>
            <a:r>
              <a:rPr lang="en-US" dirty="0"/>
              <a:t> java.io.*;</a:t>
            </a:r>
          </a:p>
          <a:p>
            <a:r>
              <a:rPr lang="en-US" b="1" dirty="0" smtClean="0"/>
              <a:t>public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ReadFromFileTrivial</a:t>
            </a:r>
            <a:endParaRPr lang="en-US" dirty="0"/>
          </a:p>
          <a:p>
            <a:r>
              <a:rPr lang="en-US" dirty="0"/>
              <a:t>{      </a:t>
            </a:r>
            <a:r>
              <a:rPr lang="en-US" b="1" dirty="0"/>
              <a:t>static</a:t>
            </a:r>
            <a:r>
              <a:rPr lang="en-US" dirty="0"/>
              <a:t> Scanner kb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</a:t>
            </a:r>
            <a:r>
              <a:rPr lang="en-US" b="1" dirty="0"/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b="1" dirty="0"/>
              <a:t>throws</a:t>
            </a:r>
            <a:r>
              <a:rPr lang="en-US" dirty="0"/>
              <a:t>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 {   String </a:t>
            </a:r>
            <a:r>
              <a:rPr lang="en-US" dirty="0" err="1" smtClean="0">
                <a:solidFill>
                  <a:srgbClr val="FF0000"/>
                </a:solidFill>
              </a:rPr>
              <a:t>name_of_file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System.out.print</a:t>
            </a:r>
            <a:r>
              <a:rPr lang="en-US" dirty="0"/>
              <a:t>("Nome do </a:t>
            </a:r>
            <a:r>
              <a:rPr lang="en-US" dirty="0" err="1" smtClean="0"/>
              <a:t>ficheiro</a:t>
            </a:r>
            <a:r>
              <a:rPr lang="en-US" dirty="0"/>
              <a:t>: ");</a:t>
            </a:r>
          </a:p>
          <a:p>
            <a:r>
              <a:rPr lang="en-US" dirty="0"/>
              <a:t>     </a:t>
            </a:r>
            <a:r>
              <a:rPr lang="en-US" dirty="0" err="1">
                <a:solidFill>
                  <a:srgbClr val="FF0000"/>
                </a:solidFill>
              </a:rPr>
              <a:t>name_of_file</a:t>
            </a:r>
            <a:r>
              <a:rPr lang="en-US" dirty="0"/>
              <a:t> = </a:t>
            </a:r>
            <a:r>
              <a:rPr lang="en-US" dirty="0" err="1"/>
              <a:t>kb.nextLine</a:t>
            </a:r>
            <a:r>
              <a:rPr lang="en-US" dirty="0"/>
              <a:t>();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dirty="0">
                <a:solidFill>
                  <a:srgbClr val="FF00FF"/>
                </a:solidFill>
              </a:rPr>
              <a:t>File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my_file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File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name_of_file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dirty="0">
                <a:solidFill>
                  <a:srgbClr val="00B0F0"/>
                </a:solidFill>
              </a:rPr>
              <a:t>Scanner</a:t>
            </a:r>
            <a:r>
              <a:rPr lang="en-US" dirty="0"/>
              <a:t> </a:t>
            </a:r>
            <a:r>
              <a:rPr lang="pt-PT" dirty="0" err="1">
                <a:solidFill>
                  <a:schemeClr val="accent2">
                    <a:lumMod val="50000"/>
                  </a:schemeClr>
                </a:solidFill>
              </a:rPr>
              <a:t>read_from_file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new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Scanner</a:t>
            </a:r>
            <a:r>
              <a:rPr lang="en-US" dirty="0"/>
              <a:t>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my_file</a:t>
            </a:r>
            <a:r>
              <a:rPr lang="en-US" dirty="0"/>
              <a:t>);</a:t>
            </a:r>
          </a:p>
          <a:p>
            <a:r>
              <a:rPr lang="en-US" dirty="0"/>
              <a:t>    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while</a:t>
            </a:r>
            <a:r>
              <a:rPr lang="en-US" dirty="0" smtClean="0"/>
              <a:t>(</a:t>
            </a:r>
            <a:r>
              <a:rPr lang="en-US" dirty="0" err="1" smtClean="0"/>
              <a:t>read_from_file.hasNextLine</a:t>
            </a:r>
            <a:r>
              <a:rPr lang="en-US" dirty="0"/>
              <a:t>())</a:t>
            </a:r>
          </a:p>
          <a:p>
            <a:r>
              <a:rPr lang="en-US" dirty="0"/>
              <a:t>       </a:t>
            </a:r>
            <a:r>
              <a:rPr lang="en-US" dirty="0" smtClean="0"/>
              <a:t>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ad_from_file</a:t>
            </a:r>
            <a:r>
              <a:rPr lang="en-US" dirty="0" err="1" smtClean="0"/>
              <a:t>.nextLine</a:t>
            </a:r>
            <a:r>
              <a:rPr lang="en-US" dirty="0"/>
              <a:t>());</a:t>
            </a:r>
          </a:p>
          <a:p>
            <a:r>
              <a:rPr lang="en-US" dirty="0"/>
              <a:t> 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pt-PT" dirty="0" err="1" smtClean="0">
                <a:solidFill>
                  <a:schemeClr val="accent2">
                    <a:lumMod val="50000"/>
                  </a:schemeClr>
                </a:solidFill>
              </a:rPr>
              <a:t>read_from_file</a:t>
            </a:r>
            <a:r>
              <a:rPr lang="en-US" dirty="0" smtClean="0"/>
              <a:t>.close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28800" y="585276"/>
            <a:ext cx="914400" cy="1395924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0" y="215944"/>
            <a:ext cx="2235933" cy="36933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smtClean="0"/>
              <a:t>Para nome </a:t>
            </a:r>
            <a:r>
              <a:rPr lang="pt-PT" dirty="0" smtClean="0"/>
              <a:t>do </a:t>
            </a:r>
            <a:r>
              <a:rPr lang="pt-PT" dirty="0" smtClean="0"/>
              <a:t>ficheiro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81000" y="3012044"/>
            <a:ext cx="7517758" cy="369332"/>
            <a:chOff x="381000" y="2472810"/>
            <a:chExt cx="7517758" cy="369332"/>
          </a:xfrm>
        </p:grpSpPr>
        <p:sp>
          <p:nvSpPr>
            <p:cNvPr id="9" name="Rectangle 8"/>
            <p:cNvSpPr/>
            <p:nvPr/>
          </p:nvSpPr>
          <p:spPr>
            <a:xfrm>
              <a:off x="381000" y="2543176"/>
              <a:ext cx="3581400" cy="2286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3962400" y="2657476"/>
              <a:ext cx="45249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19600" y="2472810"/>
              <a:ext cx="3479158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Declarar </a:t>
              </a:r>
              <a:r>
                <a:rPr lang="pt-PT" dirty="0" err="1" smtClean="0"/>
                <a:t>objeto</a:t>
              </a:r>
              <a:r>
                <a:rPr lang="pt-PT" dirty="0" smtClean="0"/>
                <a:t> </a:t>
              </a:r>
              <a:r>
                <a:rPr lang="pt-PT" dirty="0" err="1" smtClean="0">
                  <a:solidFill>
                    <a:schemeClr val="accent4">
                      <a:lumMod val="50000"/>
                    </a:schemeClr>
                  </a:solidFill>
                </a:rPr>
                <a:t>my_file</a:t>
              </a:r>
              <a:r>
                <a:rPr lang="pt-PT" dirty="0" smtClean="0"/>
                <a:t> do tipo </a:t>
              </a:r>
              <a:r>
                <a:rPr lang="pt-PT" dirty="0" smtClean="0">
                  <a:solidFill>
                    <a:srgbClr val="FF00FF"/>
                  </a:solidFill>
                </a:rPr>
                <a:t>File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999" y="3563717"/>
            <a:ext cx="8534402" cy="923330"/>
            <a:chOff x="380999" y="2472810"/>
            <a:chExt cx="8534402" cy="923330"/>
          </a:xfrm>
        </p:grpSpPr>
        <p:sp>
          <p:nvSpPr>
            <p:cNvPr id="13" name="Rectangle 12"/>
            <p:cNvSpPr/>
            <p:nvPr/>
          </p:nvSpPr>
          <p:spPr>
            <a:xfrm>
              <a:off x="380999" y="2543176"/>
              <a:ext cx="4648201" cy="2286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5029200" y="2657476"/>
              <a:ext cx="762001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791201" y="2472810"/>
              <a:ext cx="3124200" cy="92333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Declarar </a:t>
              </a:r>
              <a:r>
                <a:rPr lang="pt-PT" dirty="0" err="1" smtClean="0"/>
                <a:t>objeto</a:t>
              </a:r>
              <a:r>
                <a:rPr lang="pt-PT" dirty="0" smtClean="0"/>
                <a:t> </a:t>
              </a:r>
              <a:r>
                <a:rPr lang="pt-PT" dirty="0" err="1" smtClean="0">
                  <a:solidFill>
                    <a:schemeClr val="accent2">
                      <a:lumMod val="50000"/>
                    </a:schemeClr>
                  </a:solidFill>
                </a:rPr>
                <a:t>read_from_file</a:t>
              </a:r>
              <a:r>
                <a:rPr lang="pt-PT" dirty="0" smtClean="0"/>
                <a:t> do tipo </a:t>
              </a:r>
              <a:r>
                <a:rPr lang="pt-PT" dirty="0" smtClean="0">
                  <a:solidFill>
                    <a:srgbClr val="00B0F0"/>
                  </a:solidFill>
                </a:rPr>
                <a:t>Scanner</a:t>
              </a:r>
              <a:r>
                <a:rPr lang="pt-PT" dirty="0" smtClean="0">
                  <a:solidFill>
                    <a:srgbClr val="FF00FF"/>
                  </a:solidFill>
                </a:rPr>
                <a:t> </a:t>
              </a:r>
              <a:r>
                <a:rPr lang="pt-PT" dirty="0" smtClean="0"/>
                <a:t>para</a:t>
              </a:r>
              <a:r>
                <a:rPr lang="pt-PT" dirty="0"/>
                <a:t> </a:t>
              </a:r>
              <a:r>
                <a:rPr lang="pt-PT" dirty="0" smtClean="0"/>
                <a:t>ler dados do ficheiro </a:t>
              </a:r>
              <a:r>
                <a:rPr lang="pt-PT" dirty="0" err="1" smtClean="0">
                  <a:solidFill>
                    <a:schemeClr val="accent4">
                      <a:lumMod val="50000"/>
                    </a:schemeClr>
                  </a:solidFill>
                </a:rPr>
                <a:t>my_file</a:t>
              </a:r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4800" y="4154804"/>
            <a:ext cx="7772400" cy="1206997"/>
            <a:chOff x="380999" y="2521744"/>
            <a:chExt cx="7772400" cy="1206997"/>
          </a:xfrm>
        </p:grpSpPr>
        <p:sp>
          <p:nvSpPr>
            <p:cNvPr id="21" name="Rectangle 20"/>
            <p:cNvSpPr/>
            <p:nvPr/>
          </p:nvSpPr>
          <p:spPr>
            <a:xfrm>
              <a:off x="380999" y="2521744"/>
              <a:ext cx="4724400" cy="62436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>
              <a:off x="5105399" y="2833926"/>
              <a:ext cx="838200" cy="22705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943599" y="3082410"/>
              <a:ext cx="2209800" cy="64633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Ler e imprimir linhas do ficheiro</a:t>
              </a:r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57586" y="5145880"/>
            <a:ext cx="5341172" cy="855108"/>
            <a:chOff x="1600200" y="6096000"/>
            <a:chExt cx="5341172" cy="855108"/>
          </a:xfrm>
        </p:grpSpPr>
        <p:cxnSp>
          <p:nvCxnSpPr>
            <p:cNvPr id="27" name="Straight Arrow Connector 26"/>
            <p:cNvCxnSpPr>
              <a:endCxn id="28" idx="1"/>
            </p:cNvCxnSpPr>
            <p:nvPr/>
          </p:nvCxnSpPr>
          <p:spPr>
            <a:xfrm>
              <a:off x="1600200" y="6096000"/>
              <a:ext cx="3591078" cy="6704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191278" y="6581776"/>
              <a:ext cx="1750094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Fechar o ficheiro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3617120" y="1717567"/>
            <a:ext cx="1905000" cy="2286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522120" y="1831867"/>
            <a:ext cx="909394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38659" y="1508701"/>
            <a:ext cx="1828800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Sempre deve inserir esta linha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46614" y="3381376"/>
            <a:ext cx="2720586" cy="182341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2060917" y="3906617"/>
            <a:ext cx="2017831" cy="559875"/>
          </a:xfrm>
          <a:custGeom>
            <a:avLst/>
            <a:gdLst>
              <a:gd name="connsiteX0" fmla="*/ 0 w 2017831"/>
              <a:gd name="connsiteY0" fmla="*/ 4201 h 559875"/>
              <a:gd name="connsiteX1" fmla="*/ 1863969 w 2017831"/>
              <a:gd name="connsiteY1" fmla="*/ 81574 h 559875"/>
              <a:gd name="connsiteX2" fmla="*/ 1779563 w 2017831"/>
              <a:gd name="connsiteY2" fmla="*/ 559875 h 55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831" h="559875">
                <a:moveTo>
                  <a:pt x="0" y="4201"/>
                </a:moveTo>
                <a:cubicBezTo>
                  <a:pt x="783687" y="-3419"/>
                  <a:pt x="1567375" y="-11038"/>
                  <a:pt x="1863969" y="81574"/>
                </a:cubicBezTo>
                <a:cubicBezTo>
                  <a:pt x="2160563" y="174186"/>
                  <a:pt x="1970063" y="367030"/>
                  <a:pt x="1779563" y="559875"/>
                </a:cubicBezTo>
              </a:path>
            </a:pathLst>
          </a:custGeom>
          <a:ln w="1905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32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015" y="3505200"/>
            <a:ext cx="31369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1149489"/>
            <a:ext cx="5529975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 smtClean="0"/>
              <a:t>.*;</a:t>
            </a:r>
            <a:endParaRPr lang="en-US" dirty="0"/>
          </a:p>
          <a:p>
            <a:r>
              <a:rPr lang="en-US" b="1" dirty="0"/>
              <a:t>import</a:t>
            </a:r>
            <a:r>
              <a:rPr lang="en-US" dirty="0"/>
              <a:t> java.io.*;</a:t>
            </a:r>
          </a:p>
          <a:p>
            <a:r>
              <a:rPr lang="en-US" b="1" dirty="0" smtClean="0"/>
              <a:t>public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ReadFromFileTrivial</a:t>
            </a:r>
            <a:endParaRPr lang="en-US" dirty="0"/>
          </a:p>
          <a:p>
            <a:r>
              <a:rPr lang="en-US" dirty="0"/>
              <a:t>{      </a:t>
            </a:r>
            <a:r>
              <a:rPr lang="en-US" b="1" dirty="0"/>
              <a:t>static</a:t>
            </a:r>
            <a:r>
              <a:rPr lang="en-US" dirty="0"/>
              <a:t> Scanner kb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</a:t>
            </a:r>
            <a:r>
              <a:rPr lang="en-US" b="1" dirty="0"/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b="1" dirty="0"/>
              <a:t>throws</a:t>
            </a:r>
            <a:r>
              <a:rPr lang="en-US" dirty="0"/>
              <a:t>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 {   String </a:t>
            </a:r>
            <a:r>
              <a:rPr lang="en-US" dirty="0" err="1" smtClean="0">
                <a:solidFill>
                  <a:srgbClr val="FF0000"/>
                </a:solidFill>
              </a:rPr>
              <a:t>name_of_file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System.out.print</a:t>
            </a:r>
            <a:r>
              <a:rPr lang="en-US" dirty="0"/>
              <a:t>("Nome do </a:t>
            </a:r>
            <a:r>
              <a:rPr lang="en-US" dirty="0" err="1" smtClean="0"/>
              <a:t>ficheiro</a:t>
            </a:r>
            <a:r>
              <a:rPr lang="en-US" dirty="0"/>
              <a:t>: ");</a:t>
            </a:r>
          </a:p>
          <a:p>
            <a:r>
              <a:rPr lang="en-US" dirty="0"/>
              <a:t>     </a:t>
            </a:r>
            <a:r>
              <a:rPr lang="en-US" dirty="0" err="1">
                <a:solidFill>
                  <a:srgbClr val="FF0000"/>
                </a:solidFill>
              </a:rPr>
              <a:t>name_of_file</a:t>
            </a:r>
            <a:r>
              <a:rPr lang="en-US" dirty="0"/>
              <a:t> = </a:t>
            </a:r>
            <a:r>
              <a:rPr lang="en-US" dirty="0" err="1"/>
              <a:t>kb.nextLine</a:t>
            </a:r>
            <a:r>
              <a:rPr lang="en-US" dirty="0"/>
              <a:t>();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dirty="0">
                <a:solidFill>
                  <a:srgbClr val="FF00FF"/>
                </a:solidFill>
              </a:rPr>
              <a:t>File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my_file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File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name_of_file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dirty="0">
                <a:solidFill>
                  <a:srgbClr val="00B0F0"/>
                </a:solidFill>
              </a:rPr>
              <a:t>Scanner</a:t>
            </a:r>
            <a:r>
              <a:rPr lang="en-US" dirty="0"/>
              <a:t> </a:t>
            </a:r>
            <a:r>
              <a:rPr lang="pt-PT" dirty="0" err="1">
                <a:solidFill>
                  <a:schemeClr val="accent2">
                    <a:lumMod val="50000"/>
                  </a:schemeClr>
                </a:solidFill>
              </a:rPr>
              <a:t>read_from_file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new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Scanner</a:t>
            </a:r>
            <a:r>
              <a:rPr lang="en-US" dirty="0"/>
              <a:t>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my_file</a:t>
            </a:r>
            <a:r>
              <a:rPr lang="en-US" dirty="0"/>
              <a:t>);</a:t>
            </a:r>
          </a:p>
          <a:p>
            <a:r>
              <a:rPr lang="en-US" dirty="0"/>
              <a:t>     </a:t>
            </a:r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while</a:t>
            </a:r>
            <a:r>
              <a:rPr lang="en-US" dirty="0" smtClean="0"/>
              <a:t>(</a:t>
            </a:r>
            <a:r>
              <a:rPr lang="en-US" dirty="0" err="1" smtClean="0"/>
              <a:t>read_from_file.hasNextLine</a:t>
            </a:r>
            <a:r>
              <a:rPr lang="en-US" dirty="0"/>
              <a:t>())</a:t>
            </a:r>
          </a:p>
          <a:p>
            <a:r>
              <a:rPr lang="en-US" dirty="0"/>
              <a:t>       </a:t>
            </a:r>
            <a:r>
              <a:rPr lang="en-US" dirty="0" smtClean="0"/>
              <a:t>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pt-PT" dirty="0" err="1">
                <a:solidFill>
                  <a:schemeClr val="accent2">
                    <a:lumMod val="50000"/>
                  </a:schemeClr>
                </a:solidFill>
              </a:rPr>
              <a:t>read_from_file</a:t>
            </a:r>
            <a:r>
              <a:rPr lang="en-US" dirty="0" smtClean="0"/>
              <a:t>.</a:t>
            </a:r>
            <a:r>
              <a:rPr lang="en-US" dirty="0" err="1" smtClean="0"/>
              <a:t>nextLine</a:t>
            </a:r>
            <a:r>
              <a:rPr lang="en-US" dirty="0"/>
              <a:t>());</a:t>
            </a:r>
          </a:p>
          <a:p>
            <a:r>
              <a:rPr lang="en-US" dirty="0"/>
              <a:t> 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pt-PT" dirty="0" err="1" smtClean="0">
                <a:solidFill>
                  <a:schemeClr val="accent2">
                    <a:lumMod val="50000"/>
                  </a:schemeClr>
                </a:solidFill>
              </a:rPr>
              <a:t>read_from_file</a:t>
            </a:r>
            <a:r>
              <a:rPr lang="en-US" dirty="0" smtClean="0"/>
              <a:t>.close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56102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677" y="152400"/>
            <a:ext cx="23050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Brace 7"/>
          <p:cNvSpPr/>
          <p:nvPr/>
        </p:nvSpPr>
        <p:spPr>
          <a:xfrm rot="16200000">
            <a:off x="6395472" y="-204223"/>
            <a:ext cx="228600" cy="675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680472" y="138678"/>
            <a:ext cx="228600" cy="6751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16200000">
            <a:off x="7962900" y="2933700"/>
            <a:ext cx="228600" cy="10668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9187" y="1179731"/>
            <a:ext cx="547778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import</a:t>
            </a:r>
            <a:r>
              <a:rPr lang="en-US" dirty="0"/>
              <a:t> java.io.*;</a:t>
            </a:r>
          </a:p>
          <a:p>
            <a:endParaRPr lang="en-US" dirty="0"/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ReadIntegersFromFile</a:t>
            </a:r>
            <a:endParaRPr lang="en-US" dirty="0"/>
          </a:p>
          <a:p>
            <a:r>
              <a:rPr lang="en-US" dirty="0"/>
              <a:t>{      </a:t>
            </a:r>
            <a:r>
              <a:rPr lang="en-US" b="1" dirty="0"/>
              <a:t>static</a:t>
            </a:r>
            <a:r>
              <a:rPr lang="en-US" dirty="0"/>
              <a:t> Scanner kb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</a:t>
            </a:r>
            <a:r>
              <a:rPr lang="en-US" b="1" dirty="0"/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b="1" dirty="0"/>
              <a:t>throws</a:t>
            </a:r>
            <a:r>
              <a:rPr lang="en-US" dirty="0"/>
              <a:t>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 {   String </a:t>
            </a:r>
            <a:r>
              <a:rPr lang="en-US" dirty="0" err="1" smtClean="0"/>
              <a:t>name_of_file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System.out.print</a:t>
            </a:r>
            <a:r>
              <a:rPr lang="en-US" dirty="0" smtClean="0"/>
              <a:t>("Nome do </a:t>
            </a:r>
            <a:r>
              <a:rPr lang="en-US" dirty="0" err="1" smtClean="0"/>
              <a:t>ficheiro</a:t>
            </a:r>
            <a:r>
              <a:rPr lang="en-US" dirty="0" smtClean="0"/>
              <a:t>: ");</a:t>
            </a:r>
          </a:p>
          <a:p>
            <a:r>
              <a:rPr lang="en-US" dirty="0" smtClean="0"/>
              <a:t>     </a:t>
            </a:r>
            <a:r>
              <a:rPr lang="en-US" dirty="0" err="1"/>
              <a:t>name_of_file</a:t>
            </a:r>
            <a:r>
              <a:rPr lang="en-US" dirty="0"/>
              <a:t> = </a:t>
            </a:r>
            <a:r>
              <a:rPr lang="en-US" dirty="0" err="1"/>
              <a:t>kb.nextLine</a:t>
            </a:r>
            <a:r>
              <a:rPr lang="en-US" dirty="0"/>
              <a:t>(); </a:t>
            </a:r>
          </a:p>
          <a:p>
            <a:r>
              <a:rPr lang="en-US" dirty="0"/>
              <a:t>     File </a:t>
            </a:r>
            <a:r>
              <a:rPr lang="en-US" dirty="0" err="1"/>
              <a:t>my_file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File(</a:t>
            </a:r>
            <a:r>
              <a:rPr lang="en-US" dirty="0" err="1"/>
              <a:t>name_of_file</a:t>
            </a:r>
            <a:r>
              <a:rPr lang="en-US" dirty="0"/>
              <a:t>);</a:t>
            </a:r>
          </a:p>
          <a:p>
            <a:r>
              <a:rPr lang="en-US" dirty="0"/>
              <a:t>     Scanner </a:t>
            </a:r>
            <a:r>
              <a:rPr lang="en-US" dirty="0" err="1"/>
              <a:t>read_from_file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 Scanner(</a:t>
            </a:r>
            <a:r>
              <a:rPr lang="en-US" dirty="0" err="1"/>
              <a:t>my_file</a:t>
            </a:r>
            <a:r>
              <a:rPr lang="en-US" dirty="0"/>
              <a:t>);</a:t>
            </a:r>
          </a:p>
          <a:p>
            <a:r>
              <a:rPr lang="en-US" dirty="0"/>
              <a:t>     </a:t>
            </a:r>
            <a:r>
              <a:rPr lang="en-US" b="1" dirty="0">
                <a:solidFill>
                  <a:srgbClr val="C00000"/>
                </a:solidFill>
              </a:rPr>
              <a:t>while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read_from_file.</a:t>
            </a:r>
            <a:r>
              <a:rPr lang="en-US" u="sng" dirty="0" err="1">
                <a:solidFill>
                  <a:srgbClr val="C00000"/>
                </a:solidFill>
              </a:rPr>
              <a:t>hasNextInt</a:t>
            </a:r>
            <a:r>
              <a:rPr lang="en-US" dirty="0">
                <a:solidFill>
                  <a:srgbClr val="C00000"/>
                </a:solidFill>
              </a:rPr>
              <a:t>())</a:t>
            </a:r>
          </a:p>
          <a:p>
            <a:r>
              <a:rPr lang="en-US" dirty="0">
                <a:solidFill>
                  <a:srgbClr val="C00000"/>
                </a:solidFill>
              </a:rPr>
              <a:t>       </a:t>
            </a:r>
            <a:r>
              <a:rPr lang="en-US" dirty="0" err="1">
                <a:solidFill>
                  <a:srgbClr val="C00000"/>
                </a:solidFill>
              </a:rPr>
              <a:t>System.out.println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read_from_file.</a:t>
            </a:r>
            <a:r>
              <a:rPr lang="en-US" u="sng" dirty="0" err="1">
                <a:solidFill>
                  <a:srgbClr val="C00000"/>
                </a:solidFill>
              </a:rPr>
              <a:t>nextInt</a:t>
            </a:r>
            <a:r>
              <a:rPr lang="en-US" dirty="0">
                <a:solidFill>
                  <a:srgbClr val="C00000"/>
                </a:solidFill>
              </a:rPr>
              <a:t>());</a:t>
            </a:r>
          </a:p>
          <a:p>
            <a:r>
              <a:rPr lang="en-US" dirty="0"/>
              <a:t>     </a:t>
            </a:r>
            <a:r>
              <a:rPr lang="en-US" dirty="0" err="1"/>
              <a:t>read_from_file.close</a:t>
            </a:r>
            <a:r>
              <a:rPr lang="en-US" dirty="0"/>
              <a:t>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76200"/>
            <a:ext cx="487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  escrever e ler inteiros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210176" y="159216"/>
            <a:ext cx="3777591" cy="2242096"/>
            <a:chOff x="5210176" y="159216"/>
            <a:chExt cx="3777591" cy="224209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3137" y="1182112"/>
              <a:ext cx="364463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5210176" y="159216"/>
              <a:ext cx="3657600" cy="1020515"/>
              <a:chOff x="5159769" y="159216"/>
              <a:chExt cx="3657600" cy="102051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388369" y="533400"/>
                <a:ext cx="3429000" cy="6463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dirty="0" smtClean="0"/>
                  <a:t>Preparar ficheiro int.txt utilizando o programa </a:t>
                </a:r>
                <a:r>
                  <a:rPr lang="en-US" dirty="0" err="1" smtClean="0"/>
                  <a:t>WriteToFileTrivial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159769" y="159216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1</a:t>
                </a:r>
                <a:endParaRPr lang="en-US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978944" y="1345101"/>
            <a:ext cx="6011204" cy="3379299"/>
            <a:chOff x="2978944" y="1345101"/>
            <a:chExt cx="6011204" cy="3379299"/>
          </a:xfrm>
        </p:grpSpPr>
        <p:sp>
          <p:nvSpPr>
            <p:cNvPr id="10" name="TextBox 9"/>
            <p:cNvSpPr txBox="1"/>
            <p:nvPr/>
          </p:nvSpPr>
          <p:spPr>
            <a:xfrm>
              <a:off x="5610223" y="2935069"/>
              <a:ext cx="2438400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Executar </a:t>
              </a:r>
              <a:r>
                <a:rPr lang="pt-PT" dirty="0" smtClean="0"/>
                <a:t>o programa </a:t>
              </a:r>
              <a:r>
                <a:rPr lang="pt-PT" dirty="0" err="1" smtClean="0"/>
                <a:t>ReadIntegersFromFile</a:t>
              </a:r>
              <a:endParaRPr lang="en-US" dirty="0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8369" y="3581400"/>
              <a:ext cx="3601779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Oval 11"/>
            <p:cNvSpPr/>
            <p:nvPr/>
          </p:nvSpPr>
          <p:spPr>
            <a:xfrm>
              <a:off x="5181600" y="3152776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2</a:t>
              </a:r>
              <a:endParaRPr lang="en-US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978944" y="1345101"/>
              <a:ext cx="2933179" cy="1612412"/>
            </a:xfrm>
            <a:custGeom>
              <a:avLst/>
              <a:gdLst>
                <a:gd name="connsiteX0" fmla="*/ 2914650 w 2933179"/>
                <a:gd name="connsiteY0" fmla="*/ 1612412 h 1612412"/>
                <a:gd name="connsiteX1" fmla="*/ 2871787 w 2933179"/>
                <a:gd name="connsiteY1" fmla="*/ 1519543 h 1612412"/>
                <a:gd name="connsiteX2" fmla="*/ 2407444 w 2933179"/>
                <a:gd name="connsiteY2" fmla="*/ 1212362 h 1612412"/>
                <a:gd name="connsiteX3" fmla="*/ 2121694 w 2933179"/>
                <a:gd name="connsiteY3" fmla="*/ 1033768 h 1612412"/>
                <a:gd name="connsiteX4" fmla="*/ 850106 w 2933179"/>
                <a:gd name="connsiteY4" fmla="*/ 5068 h 1612412"/>
                <a:gd name="connsiteX5" fmla="*/ 0 w 2933179"/>
                <a:gd name="connsiteY5" fmla="*/ 712299 h 161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179" h="1612412">
                  <a:moveTo>
                    <a:pt x="2914650" y="1612412"/>
                  </a:moveTo>
                  <a:cubicBezTo>
                    <a:pt x="2935485" y="1599315"/>
                    <a:pt x="2956321" y="1586218"/>
                    <a:pt x="2871787" y="1519543"/>
                  </a:cubicBezTo>
                  <a:cubicBezTo>
                    <a:pt x="2787253" y="1452868"/>
                    <a:pt x="2532460" y="1293325"/>
                    <a:pt x="2407444" y="1212362"/>
                  </a:cubicBezTo>
                  <a:cubicBezTo>
                    <a:pt x="2282428" y="1131399"/>
                    <a:pt x="2381250" y="1234984"/>
                    <a:pt x="2121694" y="1033768"/>
                  </a:cubicBezTo>
                  <a:cubicBezTo>
                    <a:pt x="1862138" y="832552"/>
                    <a:pt x="1203722" y="58646"/>
                    <a:pt x="850106" y="5068"/>
                  </a:cubicBezTo>
                  <a:cubicBezTo>
                    <a:pt x="496490" y="-48510"/>
                    <a:pt x="248245" y="331894"/>
                    <a:pt x="0" y="712299"/>
                  </a:cubicBezTo>
                </a:path>
              </a:pathLst>
            </a:custGeom>
            <a:noFill/>
            <a:ln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4800" y="5943600"/>
            <a:ext cx="5866286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Diferença com </a:t>
            </a:r>
            <a:r>
              <a:rPr lang="pt-PT" dirty="0" err="1" smtClean="0"/>
              <a:t>ReadFromFileTrivial</a:t>
            </a:r>
            <a:r>
              <a:rPr lang="pt-PT" dirty="0" smtClean="0"/>
              <a:t> só em linhas sublinhadas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3634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9187" y="1179731"/>
            <a:ext cx="547778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import</a:t>
            </a:r>
            <a:r>
              <a:rPr lang="en-US" dirty="0"/>
              <a:t> java.io.*;</a:t>
            </a:r>
          </a:p>
          <a:p>
            <a:endParaRPr lang="en-US" dirty="0"/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 smtClean="0"/>
              <a:t>ReadDoublesFromFile</a:t>
            </a:r>
            <a:endParaRPr lang="en-US" dirty="0"/>
          </a:p>
          <a:p>
            <a:r>
              <a:rPr lang="en-US" dirty="0"/>
              <a:t>{      </a:t>
            </a:r>
            <a:r>
              <a:rPr lang="en-US" b="1" dirty="0"/>
              <a:t>static</a:t>
            </a:r>
            <a:r>
              <a:rPr lang="en-US" dirty="0"/>
              <a:t> Scanner kb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</a:t>
            </a:r>
            <a:r>
              <a:rPr lang="en-US" b="1" dirty="0"/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b="1" dirty="0"/>
              <a:t>throws</a:t>
            </a:r>
            <a:r>
              <a:rPr lang="en-US" dirty="0"/>
              <a:t>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 {   String </a:t>
            </a:r>
            <a:r>
              <a:rPr lang="en-US" dirty="0" err="1" smtClean="0"/>
              <a:t>name_of_file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System.out.print</a:t>
            </a:r>
            <a:r>
              <a:rPr lang="en-US" dirty="0" smtClean="0"/>
              <a:t>("Nome do </a:t>
            </a:r>
            <a:r>
              <a:rPr lang="en-US" dirty="0" err="1" smtClean="0"/>
              <a:t>ficheiro</a:t>
            </a:r>
            <a:r>
              <a:rPr lang="en-US" dirty="0" smtClean="0"/>
              <a:t>: ");</a:t>
            </a:r>
          </a:p>
          <a:p>
            <a:r>
              <a:rPr lang="en-US" dirty="0" smtClean="0"/>
              <a:t>     </a:t>
            </a:r>
            <a:r>
              <a:rPr lang="en-US" dirty="0" err="1"/>
              <a:t>name_of_file</a:t>
            </a:r>
            <a:r>
              <a:rPr lang="en-US" dirty="0"/>
              <a:t> = </a:t>
            </a:r>
            <a:r>
              <a:rPr lang="en-US" dirty="0" err="1"/>
              <a:t>kb.nextLine</a:t>
            </a:r>
            <a:r>
              <a:rPr lang="en-US" dirty="0"/>
              <a:t>(); </a:t>
            </a:r>
          </a:p>
          <a:p>
            <a:r>
              <a:rPr lang="en-US" dirty="0"/>
              <a:t>     File </a:t>
            </a:r>
            <a:r>
              <a:rPr lang="en-US" dirty="0" err="1"/>
              <a:t>my_file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File(</a:t>
            </a:r>
            <a:r>
              <a:rPr lang="en-US" dirty="0" err="1"/>
              <a:t>name_of_file</a:t>
            </a:r>
            <a:r>
              <a:rPr lang="en-US" dirty="0"/>
              <a:t>);</a:t>
            </a:r>
          </a:p>
          <a:p>
            <a:r>
              <a:rPr lang="en-US" dirty="0"/>
              <a:t>     Scanner </a:t>
            </a:r>
            <a:r>
              <a:rPr lang="en-US" dirty="0" err="1"/>
              <a:t>read_from_file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 Scanner(</a:t>
            </a:r>
            <a:r>
              <a:rPr lang="en-US" dirty="0" err="1"/>
              <a:t>my_file</a:t>
            </a:r>
            <a:r>
              <a:rPr lang="en-US" dirty="0"/>
              <a:t>);</a:t>
            </a:r>
          </a:p>
          <a:p>
            <a:r>
              <a:rPr lang="en-US" dirty="0"/>
              <a:t>     </a:t>
            </a:r>
            <a:r>
              <a:rPr lang="en-US" b="1" dirty="0" smtClean="0">
                <a:solidFill>
                  <a:srgbClr val="C00000"/>
                </a:solidFill>
              </a:rPr>
              <a:t>while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read_from_file.</a:t>
            </a:r>
            <a:r>
              <a:rPr lang="en-US" u="sng" dirty="0" err="1" smtClean="0">
                <a:solidFill>
                  <a:srgbClr val="C00000"/>
                </a:solidFill>
              </a:rPr>
              <a:t>hasNextDouble</a:t>
            </a:r>
            <a:r>
              <a:rPr lang="en-US" dirty="0" smtClean="0">
                <a:solidFill>
                  <a:srgbClr val="C00000"/>
                </a:solidFill>
              </a:rPr>
              <a:t>())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      </a:t>
            </a:r>
            <a:r>
              <a:rPr lang="en-US" dirty="0" err="1" smtClean="0">
                <a:solidFill>
                  <a:srgbClr val="C00000"/>
                </a:solidFill>
              </a:rPr>
              <a:t>System.out.println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read_from_file.</a:t>
            </a:r>
            <a:r>
              <a:rPr lang="en-US" u="sng" dirty="0" err="1" smtClean="0">
                <a:solidFill>
                  <a:srgbClr val="C00000"/>
                </a:solidFill>
              </a:rPr>
              <a:t>nextDouble</a:t>
            </a:r>
            <a:r>
              <a:rPr lang="en-US" dirty="0" smtClean="0">
                <a:solidFill>
                  <a:srgbClr val="C00000"/>
                </a:solidFill>
              </a:rPr>
              <a:t>());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     </a:t>
            </a:r>
            <a:r>
              <a:rPr lang="en-US" dirty="0" err="1"/>
              <a:t>read_from_file.close</a:t>
            </a:r>
            <a:r>
              <a:rPr lang="en-US" dirty="0"/>
              <a:t>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76200"/>
            <a:ext cx="4481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  escrever e ler reais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978944" y="1345101"/>
            <a:ext cx="5845688" cy="3074499"/>
            <a:chOff x="2978944" y="1345101"/>
            <a:chExt cx="5845688" cy="3074499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3581400"/>
              <a:ext cx="3414432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13"/>
            <p:cNvGrpSpPr/>
            <p:nvPr/>
          </p:nvGrpSpPr>
          <p:grpSpPr>
            <a:xfrm>
              <a:off x="2978944" y="1345101"/>
              <a:ext cx="5069679" cy="2264875"/>
              <a:chOff x="2978944" y="1345101"/>
              <a:chExt cx="5069679" cy="226487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610223" y="2935069"/>
                <a:ext cx="2438400" cy="6463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dirty="0" smtClean="0"/>
                  <a:t>Executar </a:t>
                </a:r>
                <a:r>
                  <a:rPr lang="pt-PT" dirty="0" smtClean="0"/>
                  <a:t>o programa </a:t>
                </a:r>
                <a:r>
                  <a:rPr lang="pt-PT" dirty="0" err="1" smtClean="0"/>
                  <a:t>ReadDoublesFromFile</a:t>
                </a:r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181600" y="3152776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/>
                  <a:t>2</a:t>
                </a:r>
                <a:endParaRPr lang="en-US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978944" y="1345101"/>
                <a:ext cx="2933179" cy="1612412"/>
              </a:xfrm>
              <a:custGeom>
                <a:avLst/>
                <a:gdLst>
                  <a:gd name="connsiteX0" fmla="*/ 2914650 w 2933179"/>
                  <a:gd name="connsiteY0" fmla="*/ 1612412 h 1612412"/>
                  <a:gd name="connsiteX1" fmla="*/ 2871787 w 2933179"/>
                  <a:gd name="connsiteY1" fmla="*/ 1519543 h 1612412"/>
                  <a:gd name="connsiteX2" fmla="*/ 2407444 w 2933179"/>
                  <a:gd name="connsiteY2" fmla="*/ 1212362 h 1612412"/>
                  <a:gd name="connsiteX3" fmla="*/ 2121694 w 2933179"/>
                  <a:gd name="connsiteY3" fmla="*/ 1033768 h 1612412"/>
                  <a:gd name="connsiteX4" fmla="*/ 850106 w 2933179"/>
                  <a:gd name="connsiteY4" fmla="*/ 5068 h 1612412"/>
                  <a:gd name="connsiteX5" fmla="*/ 0 w 2933179"/>
                  <a:gd name="connsiteY5" fmla="*/ 712299 h 1612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33179" h="1612412">
                    <a:moveTo>
                      <a:pt x="2914650" y="1612412"/>
                    </a:moveTo>
                    <a:cubicBezTo>
                      <a:pt x="2935485" y="1599315"/>
                      <a:pt x="2956321" y="1586218"/>
                      <a:pt x="2871787" y="1519543"/>
                    </a:cubicBezTo>
                    <a:cubicBezTo>
                      <a:pt x="2787253" y="1452868"/>
                      <a:pt x="2532460" y="1293325"/>
                      <a:pt x="2407444" y="1212362"/>
                    </a:cubicBezTo>
                    <a:cubicBezTo>
                      <a:pt x="2282428" y="1131399"/>
                      <a:pt x="2381250" y="1234984"/>
                      <a:pt x="2121694" y="1033768"/>
                    </a:cubicBezTo>
                    <a:cubicBezTo>
                      <a:pt x="1862138" y="832552"/>
                      <a:pt x="1203722" y="58646"/>
                      <a:pt x="850106" y="5068"/>
                    </a:cubicBezTo>
                    <a:cubicBezTo>
                      <a:pt x="496490" y="-48510"/>
                      <a:pt x="248245" y="331894"/>
                      <a:pt x="0" y="712299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04800" y="5943600"/>
            <a:ext cx="5866286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Diferença com </a:t>
            </a:r>
            <a:r>
              <a:rPr lang="pt-PT" dirty="0" err="1" smtClean="0"/>
              <a:t>ReadFromFileTrivial</a:t>
            </a:r>
            <a:r>
              <a:rPr lang="pt-PT" dirty="0" smtClean="0"/>
              <a:t> só em linhas sublinhadas </a:t>
            </a:r>
            <a:endParaRPr lang="pt-PT" dirty="0"/>
          </a:p>
        </p:txBody>
      </p:sp>
      <p:grpSp>
        <p:nvGrpSpPr>
          <p:cNvPr id="16" name="Group 15"/>
          <p:cNvGrpSpPr/>
          <p:nvPr/>
        </p:nvGrpSpPr>
        <p:grpSpPr>
          <a:xfrm>
            <a:off x="5210176" y="159216"/>
            <a:ext cx="3657600" cy="2012483"/>
            <a:chOff x="5210176" y="159216"/>
            <a:chExt cx="3657600" cy="2012483"/>
          </a:xfrm>
        </p:grpSpPr>
        <p:grpSp>
          <p:nvGrpSpPr>
            <p:cNvPr id="7" name="Group 6"/>
            <p:cNvGrpSpPr/>
            <p:nvPr/>
          </p:nvGrpSpPr>
          <p:grpSpPr>
            <a:xfrm>
              <a:off x="5210176" y="159216"/>
              <a:ext cx="3657600" cy="1020515"/>
              <a:chOff x="5159769" y="159216"/>
              <a:chExt cx="3657600" cy="102051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388369" y="533400"/>
                <a:ext cx="3429000" cy="6463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dirty="0" smtClean="0"/>
                  <a:t>Preparar ficheiro int.txt utilizando o programa </a:t>
                </a:r>
                <a:r>
                  <a:rPr lang="en-US" dirty="0" err="1" smtClean="0"/>
                  <a:t>WriteToFileTrivial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159769" y="159216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1</a:t>
                </a:r>
                <a:endParaRPr lang="en-US" dirty="0"/>
              </a:p>
            </p:txBody>
          </p:sp>
        </p:grp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8775" y="1179730"/>
              <a:ext cx="3422293" cy="991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104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0" y="685800"/>
            <a:ext cx="8839200" cy="495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sz="18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pt-PT" sz="18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PT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pt-PT" sz="1800" b="1" dirty="0" err="1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     Scanner kb = </a:t>
            </a:r>
            <a:r>
              <a:rPr lang="pt-PT" sz="18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Scanner(System.in);</a:t>
            </a:r>
          </a:p>
          <a:p>
            <a:pPr marL="0" indent="0">
              <a:buNone/>
            </a:pPr>
            <a:r>
              <a:rPr lang="pt-PT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8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pt-PT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("Ficheiro de entrada: ");</a:t>
            </a:r>
          </a:p>
          <a:p>
            <a:pPr marL="0" indent="0">
              <a:buNone/>
            </a:pPr>
            <a:r>
              <a:rPr lang="pt-PT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8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PT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nameIn</a:t>
            </a:r>
            <a:r>
              <a:rPr lang="pt-PT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8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kb.nextLine</a:t>
            </a:r>
            <a:r>
              <a:rPr lang="pt-PT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pt-PT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 File </a:t>
            </a:r>
            <a:r>
              <a:rPr lang="pt-PT" sz="18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fin</a:t>
            </a:r>
            <a:r>
              <a:rPr lang="pt-PT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8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File(</a:t>
            </a:r>
            <a:r>
              <a:rPr lang="pt-PT" sz="18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nameIn</a:t>
            </a:r>
            <a:r>
              <a:rPr lang="pt-PT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pt-PT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 Scanner </a:t>
            </a:r>
            <a:r>
              <a:rPr lang="pt-PT" sz="18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scf</a:t>
            </a:r>
            <a:r>
              <a:rPr lang="pt-PT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8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Scanner(</a:t>
            </a:r>
            <a:r>
              <a:rPr lang="pt-PT" sz="1800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fin</a:t>
            </a:r>
            <a:r>
              <a:rPr lang="pt-PT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pt-PT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("Ficheiro de </a:t>
            </a:r>
            <a:r>
              <a:rPr lang="pt-PT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saida</a:t>
            </a:r>
            <a:r>
              <a:rPr lang="pt-PT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");</a:t>
            </a:r>
          </a:p>
          <a:p>
            <a:pPr marL="0" indent="0">
              <a:buNone/>
            </a:pPr>
            <a:r>
              <a:rPr lang="pt-PT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t-PT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nameOut</a:t>
            </a:r>
            <a:r>
              <a:rPr lang="pt-PT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kb.nextLine</a:t>
            </a:r>
            <a:r>
              <a:rPr lang="pt-PT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pt-PT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File </a:t>
            </a:r>
            <a:r>
              <a:rPr lang="pt-PT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fout</a:t>
            </a:r>
            <a:r>
              <a:rPr lang="pt-PT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File(</a:t>
            </a:r>
            <a:r>
              <a:rPr lang="pt-PT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nameOut</a:t>
            </a:r>
            <a:r>
              <a:rPr lang="pt-PT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pt-PT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pt-PT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pw</a:t>
            </a:r>
            <a:r>
              <a:rPr lang="pt-PT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pt-PT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fout</a:t>
            </a:r>
            <a:r>
              <a:rPr lang="pt-PT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800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scf.hasNextLine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pw.println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scf.nextLine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scf.close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PT" sz="1800" dirty="0" err="1" smtClean="0">
                <a:latin typeface="Courier New" pitchFamily="49" charset="0"/>
                <a:cs typeface="Courier New" pitchFamily="49" charset="0"/>
              </a:rPr>
              <a:t>pw.close</a:t>
            </a: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pt-PT" sz="18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pt-PT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0"/>
            <a:ext cx="7019948" cy="5064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smtClean="0"/>
              <a:t>Exemplo</a:t>
            </a:r>
            <a:endParaRPr lang="pt-PT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94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10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168086"/>
            <a:ext cx="5118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  verificação de ficheiros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872490"/>
            <a:ext cx="7155549" cy="5909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import</a:t>
            </a:r>
            <a:r>
              <a:rPr lang="en-US" dirty="0"/>
              <a:t> java.io</a:t>
            </a:r>
            <a:r>
              <a:rPr lang="en-US" dirty="0" smtClean="0"/>
              <a:t>.*;</a:t>
            </a:r>
            <a:endParaRPr lang="en-US" dirty="0"/>
          </a:p>
          <a:p>
            <a:r>
              <a:rPr lang="en-US" b="1" dirty="0"/>
              <a:t>public class</a:t>
            </a:r>
            <a:r>
              <a:rPr lang="en-US" dirty="0"/>
              <a:t> verification</a:t>
            </a:r>
          </a:p>
          <a:p>
            <a:r>
              <a:rPr lang="en-US" dirty="0"/>
              <a:t>{      </a:t>
            </a:r>
            <a:r>
              <a:rPr lang="en-US" b="1" dirty="0"/>
              <a:t>static</a:t>
            </a:r>
            <a:r>
              <a:rPr lang="en-US" dirty="0"/>
              <a:t> Scanner kb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</a:t>
            </a:r>
            <a:r>
              <a:rPr lang="en-US" b="1" dirty="0"/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b="1" dirty="0"/>
              <a:t>throws</a:t>
            </a:r>
            <a:r>
              <a:rPr lang="en-US" dirty="0"/>
              <a:t>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 { String </a:t>
            </a:r>
            <a:r>
              <a:rPr lang="en-US" dirty="0" err="1"/>
              <a:t>nameIn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i="1" dirty="0" smtClean="0"/>
              <a:t>// </a:t>
            </a:r>
            <a:r>
              <a:rPr lang="en-US" i="1" dirty="0" err="1"/>
              <a:t>leitura</a:t>
            </a:r>
            <a:r>
              <a:rPr lang="en-US" i="1" dirty="0"/>
              <a:t> do </a:t>
            </a:r>
            <a:r>
              <a:rPr lang="en-US" i="1" dirty="0" err="1"/>
              <a:t>nome</a:t>
            </a:r>
            <a:r>
              <a:rPr lang="en-US" i="1" dirty="0"/>
              <a:t> do </a:t>
            </a:r>
            <a:r>
              <a:rPr lang="en-US" i="1" dirty="0" err="1"/>
              <a:t>ficheiro</a:t>
            </a:r>
            <a:r>
              <a:rPr lang="en-US" i="1" dirty="0"/>
              <a:t> de </a:t>
            </a:r>
            <a:r>
              <a:rPr lang="en-US" i="1" dirty="0" err="1"/>
              <a:t>entrada</a:t>
            </a:r>
            <a:endParaRPr lang="en-US" i="1" dirty="0"/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Ficheiro</a:t>
            </a:r>
            <a:r>
              <a:rPr lang="en-US" dirty="0"/>
              <a:t> de </a:t>
            </a:r>
            <a:r>
              <a:rPr lang="en-US" dirty="0" err="1"/>
              <a:t>entrada</a:t>
            </a:r>
            <a:r>
              <a:rPr lang="en-US" dirty="0"/>
              <a:t>: ");</a:t>
            </a:r>
          </a:p>
          <a:p>
            <a:r>
              <a:rPr lang="en-US" dirty="0"/>
              <a:t>  </a:t>
            </a:r>
            <a:r>
              <a:rPr lang="en-US" dirty="0" err="1"/>
              <a:t>nameIn</a:t>
            </a:r>
            <a:r>
              <a:rPr lang="en-US" dirty="0"/>
              <a:t> = </a:t>
            </a:r>
            <a:r>
              <a:rPr lang="en-US" dirty="0" err="1"/>
              <a:t>kb.nextLine</a:t>
            </a:r>
            <a:r>
              <a:rPr lang="en-US" dirty="0"/>
              <a:t>(); }</a:t>
            </a:r>
          </a:p>
          <a:p>
            <a:r>
              <a:rPr lang="en-US" dirty="0" smtClean="0"/>
              <a:t>  </a:t>
            </a:r>
            <a:r>
              <a:rPr lang="en-US" i="1" dirty="0"/>
              <a:t>// </a:t>
            </a:r>
            <a:r>
              <a:rPr lang="en-US" i="1" dirty="0" err="1"/>
              <a:t>Associaacao</a:t>
            </a:r>
            <a:r>
              <a:rPr lang="en-US" i="1" dirty="0"/>
              <a:t> do </a:t>
            </a:r>
            <a:r>
              <a:rPr lang="en-US" i="1" dirty="0" err="1"/>
              <a:t>nome</a:t>
            </a:r>
            <a:r>
              <a:rPr lang="en-US" i="1" dirty="0"/>
              <a:t> do </a:t>
            </a:r>
            <a:r>
              <a:rPr lang="en-US" i="1" dirty="0" err="1"/>
              <a:t>ficheiro</a:t>
            </a:r>
            <a:r>
              <a:rPr lang="en-US" i="1" dirty="0"/>
              <a:t> de </a:t>
            </a:r>
            <a:r>
              <a:rPr lang="en-US" i="1" dirty="0" err="1"/>
              <a:t>entrada</a:t>
            </a:r>
            <a:r>
              <a:rPr lang="en-US" i="1" dirty="0"/>
              <a:t> </a:t>
            </a:r>
            <a:r>
              <a:rPr lang="en-US" i="1" dirty="0" err="1"/>
              <a:t>ao</a:t>
            </a:r>
            <a:r>
              <a:rPr lang="en-US" i="1" dirty="0"/>
              <a:t> </a:t>
            </a:r>
            <a:r>
              <a:rPr lang="en-US" i="1" dirty="0" err="1"/>
              <a:t>programa</a:t>
            </a:r>
            <a:endParaRPr lang="en-US" i="1" dirty="0"/>
          </a:p>
          <a:p>
            <a:r>
              <a:rPr lang="en-US" dirty="0"/>
              <a:t>  File fin = </a:t>
            </a:r>
            <a:r>
              <a:rPr lang="en-US" b="1" dirty="0"/>
              <a:t>new</a:t>
            </a:r>
            <a:r>
              <a:rPr lang="en-US" dirty="0"/>
              <a:t> File(</a:t>
            </a:r>
            <a:r>
              <a:rPr lang="en-US" dirty="0" err="1"/>
              <a:t>nameIn</a:t>
            </a:r>
            <a:r>
              <a:rPr lang="en-US" dirty="0"/>
              <a:t>);</a:t>
            </a:r>
          </a:p>
          <a:p>
            <a:r>
              <a:rPr lang="en-US" dirty="0" smtClean="0"/>
              <a:t>  </a:t>
            </a:r>
            <a:r>
              <a:rPr lang="en-US" i="1" dirty="0"/>
              <a:t>// </a:t>
            </a:r>
            <a:r>
              <a:rPr lang="en-US" i="1" dirty="0" err="1" smtClean="0"/>
              <a:t>verificacoes</a:t>
            </a:r>
            <a:r>
              <a:rPr lang="en-US" i="1" dirty="0" smtClean="0"/>
              <a:t> </a:t>
            </a:r>
            <a:r>
              <a:rPr lang="en-US" i="1" dirty="0"/>
              <a:t>do </a:t>
            </a:r>
            <a:r>
              <a:rPr lang="en-US" i="1" dirty="0" err="1"/>
              <a:t>ficheiro</a:t>
            </a:r>
            <a:r>
              <a:rPr lang="en-US" i="1" dirty="0"/>
              <a:t> de </a:t>
            </a:r>
            <a:r>
              <a:rPr lang="en-US" i="1" dirty="0" err="1"/>
              <a:t>entrada</a:t>
            </a:r>
            <a:endParaRPr lang="en-US" i="1" dirty="0"/>
          </a:p>
          <a:p>
            <a:r>
              <a:rPr lang="en-US" dirty="0"/>
              <a:t>  </a:t>
            </a:r>
            <a:r>
              <a:rPr lang="en-US" b="1" dirty="0">
                <a:solidFill>
                  <a:srgbClr val="C00000"/>
                </a:solidFill>
              </a:rPr>
              <a:t>if</a:t>
            </a:r>
            <a:r>
              <a:rPr lang="en-US" dirty="0">
                <a:solidFill>
                  <a:srgbClr val="C00000"/>
                </a:solidFill>
              </a:rPr>
              <a:t> (!</a:t>
            </a:r>
            <a:r>
              <a:rPr lang="en-US" dirty="0" err="1">
                <a:solidFill>
                  <a:srgbClr val="C00000"/>
                </a:solidFill>
              </a:rPr>
              <a:t>fin.exists</a:t>
            </a:r>
            <a:r>
              <a:rPr lang="en-US" dirty="0" smtClean="0">
                <a:solidFill>
                  <a:srgbClr val="C00000"/>
                </a:solidFill>
              </a:rPr>
              <a:t>())                 {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smtClean="0">
                <a:solidFill>
                  <a:srgbClr val="C00000"/>
                </a:solidFill>
              </a:rPr>
              <a:t>   </a:t>
            </a:r>
            <a:r>
              <a:rPr lang="en-US" dirty="0" err="1" smtClean="0">
                <a:solidFill>
                  <a:srgbClr val="C00000"/>
                </a:solidFill>
              </a:rPr>
              <a:t>System.out.println</a:t>
            </a:r>
            <a:r>
              <a:rPr lang="en-US" dirty="0">
                <a:solidFill>
                  <a:srgbClr val="C00000"/>
                </a:solidFill>
              </a:rPr>
              <a:t>("ERROR: input file " + </a:t>
            </a:r>
            <a:r>
              <a:rPr lang="en-US" dirty="0" err="1">
                <a:solidFill>
                  <a:srgbClr val="C00000"/>
                </a:solidFill>
              </a:rPr>
              <a:t>nameIn</a:t>
            </a:r>
            <a:r>
              <a:rPr lang="en-US" dirty="0">
                <a:solidFill>
                  <a:srgbClr val="C00000"/>
                </a:solidFill>
              </a:rPr>
              <a:t> + " does not exist!");</a:t>
            </a:r>
          </a:p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smtClean="0">
                <a:solidFill>
                  <a:srgbClr val="C00000"/>
                </a:solidFill>
              </a:rPr>
              <a:t>   </a:t>
            </a:r>
            <a:r>
              <a:rPr lang="en-US" dirty="0" err="1" smtClean="0">
                <a:solidFill>
                  <a:srgbClr val="C00000"/>
                </a:solidFill>
              </a:rPr>
              <a:t>System.exit</a:t>
            </a:r>
            <a:r>
              <a:rPr lang="en-US" dirty="0" smtClean="0">
                <a:solidFill>
                  <a:srgbClr val="C00000"/>
                </a:solidFill>
              </a:rPr>
              <a:t>(2);             }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8000"/>
                </a:solidFill>
              </a:rPr>
              <a:t>if</a:t>
            </a:r>
            <a:r>
              <a:rPr lang="en-US" dirty="0">
                <a:solidFill>
                  <a:srgbClr val="008000"/>
                </a:solidFill>
              </a:rPr>
              <a:t> (</a:t>
            </a:r>
            <a:r>
              <a:rPr lang="en-US" dirty="0" err="1">
                <a:solidFill>
                  <a:srgbClr val="008000"/>
                </a:solidFill>
              </a:rPr>
              <a:t>fin.isDirectory</a:t>
            </a:r>
            <a:r>
              <a:rPr lang="en-US" dirty="0" smtClean="0">
                <a:solidFill>
                  <a:srgbClr val="008000"/>
                </a:solidFill>
              </a:rPr>
              <a:t>())         {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   </a:t>
            </a:r>
            <a:r>
              <a:rPr lang="en-US" dirty="0" smtClean="0">
                <a:solidFill>
                  <a:srgbClr val="008000"/>
                </a:solidFill>
              </a:rPr>
              <a:t>   </a:t>
            </a:r>
            <a:r>
              <a:rPr lang="en-US" dirty="0" err="1" smtClean="0">
                <a:solidFill>
                  <a:srgbClr val="008000"/>
                </a:solidFill>
              </a:rPr>
              <a:t>System.out.println</a:t>
            </a:r>
            <a:r>
              <a:rPr lang="en-US" dirty="0">
                <a:solidFill>
                  <a:srgbClr val="008000"/>
                </a:solidFill>
              </a:rPr>
              <a:t>("ERROR: input file " + </a:t>
            </a:r>
            <a:r>
              <a:rPr lang="en-US" dirty="0" err="1">
                <a:solidFill>
                  <a:srgbClr val="008000"/>
                </a:solidFill>
              </a:rPr>
              <a:t>nameIn</a:t>
            </a:r>
            <a:r>
              <a:rPr lang="en-US" dirty="0">
                <a:solidFill>
                  <a:srgbClr val="008000"/>
                </a:solidFill>
              </a:rPr>
              <a:t> + " is a directory!");</a:t>
            </a:r>
          </a:p>
          <a:p>
            <a:r>
              <a:rPr lang="en-US" dirty="0">
                <a:solidFill>
                  <a:srgbClr val="008000"/>
                </a:solidFill>
              </a:rPr>
              <a:t>   </a:t>
            </a:r>
            <a:r>
              <a:rPr lang="en-US" dirty="0" smtClean="0">
                <a:solidFill>
                  <a:srgbClr val="008000"/>
                </a:solidFill>
              </a:rPr>
              <a:t>   </a:t>
            </a:r>
            <a:r>
              <a:rPr lang="en-US" dirty="0" err="1" smtClean="0">
                <a:solidFill>
                  <a:srgbClr val="008000"/>
                </a:solidFill>
              </a:rPr>
              <a:t>System.exit</a:t>
            </a:r>
            <a:r>
              <a:rPr lang="en-US" dirty="0" smtClean="0">
                <a:solidFill>
                  <a:srgbClr val="008000"/>
                </a:solidFill>
              </a:rPr>
              <a:t>(3);            }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/>
              <a:t>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(!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fin.canRead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())          {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("ERROR: cannot read from input file " +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nameIn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+ "!");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System.exit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(4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);             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7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76200"/>
            <a:ext cx="5118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  verificação de ficheiros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457200"/>
            <a:ext cx="6705600" cy="6247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</a:t>
            </a:r>
            <a:r>
              <a:rPr lang="en-US" sz="1600" i="1" dirty="0"/>
              <a:t>// Scanner </a:t>
            </a:r>
            <a:r>
              <a:rPr lang="en-US" sz="1600" i="1" dirty="0" err="1"/>
              <a:t>associado</a:t>
            </a:r>
            <a:r>
              <a:rPr lang="en-US" sz="1600" i="1" dirty="0"/>
              <a:t> </a:t>
            </a:r>
            <a:r>
              <a:rPr lang="en-US" sz="1600" i="1" dirty="0" err="1"/>
              <a:t>ao</a:t>
            </a:r>
            <a:r>
              <a:rPr lang="en-US" sz="1600" i="1" dirty="0"/>
              <a:t> </a:t>
            </a:r>
            <a:r>
              <a:rPr lang="en-US" sz="1600" i="1" dirty="0" err="1"/>
              <a:t>ficheiro</a:t>
            </a:r>
            <a:r>
              <a:rPr lang="en-US" sz="1600" i="1" dirty="0"/>
              <a:t> de </a:t>
            </a:r>
            <a:r>
              <a:rPr lang="en-US" sz="1600" i="1" dirty="0" err="1"/>
              <a:t>entrada</a:t>
            </a:r>
            <a:endParaRPr lang="en-US" sz="1600" i="1" dirty="0"/>
          </a:p>
          <a:p>
            <a:r>
              <a:rPr lang="en-US" sz="1600" dirty="0"/>
              <a:t>  Scanner </a:t>
            </a:r>
            <a:r>
              <a:rPr lang="en-US" sz="1600" dirty="0" err="1">
                <a:solidFill>
                  <a:srgbClr val="C00000"/>
                </a:solidFill>
              </a:rPr>
              <a:t>scf</a:t>
            </a:r>
            <a:r>
              <a:rPr lang="en-US" sz="1600" dirty="0"/>
              <a:t> = </a:t>
            </a:r>
            <a:r>
              <a:rPr lang="en-US" sz="1600" b="1" dirty="0"/>
              <a:t>new</a:t>
            </a:r>
            <a:r>
              <a:rPr lang="en-US" sz="1600" dirty="0"/>
              <a:t> Scanner(fin);</a:t>
            </a:r>
          </a:p>
          <a:p>
            <a:r>
              <a:rPr lang="en-US" sz="1600" dirty="0" smtClean="0"/>
              <a:t>  </a:t>
            </a:r>
            <a:r>
              <a:rPr lang="en-US" sz="1600" i="1" dirty="0"/>
              <a:t>// </a:t>
            </a:r>
            <a:r>
              <a:rPr lang="en-US" sz="1600" i="1" dirty="0" err="1"/>
              <a:t>leitura</a:t>
            </a:r>
            <a:r>
              <a:rPr lang="en-US" sz="1600" i="1" dirty="0"/>
              <a:t> do </a:t>
            </a:r>
            <a:r>
              <a:rPr lang="en-US" sz="1600" i="1" dirty="0" err="1"/>
              <a:t>nome</a:t>
            </a:r>
            <a:r>
              <a:rPr lang="en-US" sz="1600" i="1" dirty="0"/>
              <a:t> do </a:t>
            </a:r>
            <a:r>
              <a:rPr lang="en-US" sz="1600" i="1" dirty="0" err="1"/>
              <a:t>ficheiro</a:t>
            </a:r>
            <a:r>
              <a:rPr lang="en-US" sz="1600" i="1" dirty="0"/>
              <a:t> de </a:t>
            </a:r>
            <a:r>
              <a:rPr lang="en-US" sz="1600" i="1" dirty="0" err="1"/>
              <a:t>saida</a:t>
            </a:r>
            <a:endParaRPr lang="en-US" sz="1600" i="1" dirty="0"/>
          </a:p>
          <a:p>
            <a:r>
              <a:rPr lang="en-US" sz="1600" dirty="0"/>
              <a:t>  </a:t>
            </a:r>
            <a:r>
              <a:rPr lang="en-US" sz="1600" dirty="0" err="1"/>
              <a:t>System.out.print</a:t>
            </a:r>
            <a:r>
              <a:rPr lang="en-US" sz="1600" dirty="0"/>
              <a:t>("</a:t>
            </a:r>
            <a:r>
              <a:rPr lang="en-US" sz="1600" dirty="0" err="1"/>
              <a:t>Ficheiro</a:t>
            </a:r>
            <a:r>
              <a:rPr lang="en-US" sz="1600" dirty="0"/>
              <a:t> de </a:t>
            </a:r>
            <a:r>
              <a:rPr lang="en-US" sz="1600" dirty="0" err="1"/>
              <a:t>saida</a:t>
            </a:r>
            <a:r>
              <a:rPr lang="en-US" sz="1600" dirty="0"/>
              <a:t>: ");</a:t>
            </a:r>
          </a:p>
          <a:p>
            <a:r>
              <a:rPr lang="en-US" sz="1600" dirty="0"/>
              <a:t>  String </a:t>
            </a:r>
            <a:r>
              <a:rPr lang="en-US" sz="1600" dirty="0" err="1"/>
              <a:t>nameOut</a:t>
            </a:r>
            <a:r>
              <a:rPr lang="en-US" sz="1600" dirty="0"/>
              <a:t> = </a:t>
            </a:r>
            <a:r>
              <a:rPr lang="en-US" sz="1600" dirty="0" err="1"/>
              <a:t>kb.nextLine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  </a:t>
            </a:r>
            <a:r>
              <a:rPr lang="en-US" sz="1600" i="1" dirty="0"/>
              <a:t>// </a:t>
            </a:r>
            <a:r>
              <a:rPr lang="en-US" sz="1600" i="1" dirty="0" err="1"/>
              <a:t>Associacao</a:t>
            </a:r>
            <a:r>
              <a:rPr lang="en-US" sz="1600" i="1" dirty="0"/>
              <a:t> do </a:t>
            </a:r>
            <a:r>
              <a:rPr lang="en-US" sz="1600" i="1" dirty="0" err="1"/>
              <a:t>nome</a:t>
            </a:r>
            <a:r>
              <a:rPr lang="en-US" sz="1600" i="1" dirty="0"/>
              <a:t> do </a:t>
            </a:r>
            <a:r>
              <a:rPr lang="en-US" sz="1600" i="1" dirty="0" err="1"/>
              <a:t>ficheiro</a:t>
            </a:r>
            <a:r>
              <a:rPr lang="en-US" sz="1600" i="1" dirty="0"/>
              <a:t> de </a:t>
            </a:r>
            <a:r>
              <a:rPr lang="en-US" sz="1600" i="1" dirty="0" err="1"/>
              <a:t>saida</a:t>
            </a:r>
            <a:r>
              <a:rPr lang="en-US" sz="1600" i="1" dirty="0"/>
              <a:t> </a:t>
            </a:r>
            <a:r>
              <a:rPr lang="en-US" sz="1600" i="1" dirty="0" err="1"/>
              <a:t>ao</a:t>
            </a:r>
            <a:r>
              <a:rPr lang="en-US" sz="1600" i="1" dirty="0"/>
              <a:t> </a:t>
            </a:r>
            <a:r>
              <a:rPr lang="en-US" sz="1600" i="1" dirty="0" err="1"/>
              <a:t>programa</a:t>
            </a:r>
            <a:endParaRPr lang="en-US" sz="1600" i="1" dirty="0"/>
          </a:p>
          <a:p>
            <a:r>
              <a:rPr lang="en-US" sz="1600" dirty="0"/>
              <a:t>  File </a:t>
            </a:r>
            <a:r>
              <a:rPr lang="en-US" sz="1600" dirty="0" err="1"/>
              <a:t>fout</a:t>
            </a:r>
            <a:r>
              <a:rPr lang="en-US" sz="1600" dirty="0"/>
              <a:t> = </a:t>
            </a:r>
            <a:r>
              <a:rPr lang="en-US" sz="1600" b="1" dirty="0"/>
              <a:t>new</a:t>
            </a:r>
            <a:r>
              <a:rPr lang="en-US" sz="1600" dirty="0"/>
              <a:t> File(</a:t>
            </a:r>
            <a:r>
              <a:rPr lang="en-US" sz="1600" dirty="0" err="1"/>
              <a:t>nameOut</a:t>
            </a:r>
            <a:r>
              <a:rPr lang="en-US" sz="1600" dirty="0"/>
              <a:t>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PrintWriter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pw</a:t>
            </a:r>
            <a:r>
              <a:rPr lang="en-US" sz="1600" dirty="0"/>
              <a:t> = new </a:t>
            </a:r>
            <a:r>
              <a:rPr lang="en-US" sz="1600" dirty="0" err="1"/>
              <a:t>PrintWriter</a:t>
            </a:r>
            <a:r>
              <a:rPr lang="en-US" sz="1600" dirty="0"/>
              <a:t>(</a:t>
            </a:r>
            <a:r>
              <a:rPr lang="en-US" sz="1600" dirty="0" err="1"/>
              <a:t>fout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  </a:t>
            </a:r>
            <a:r>
              <a:rPr lang="en-US" sz="1600" i="1" dirty="0"/>
              <a:t>// </a:t>
            </a:r>
            <a:r>
              <a:rPr lang="en-US" sz="1600" i="1" dirty="0" err="1"/>
              <a:t>contagen</a:t>
            </a:r>
            <a:r>
              <a:rPr lang="en-US" sz="1600" i="1" dirty="0"/>
              <a:t> do </a:t>
            </a:r>
            <a:r>
              <a:rPr lang="en-US" sz="1600" i="1" dirty="0" err="1"/>
              <a:t>numero</a:t>
            </a:r>
            <a:r>
              <a:rPr lang="en-US" sz="1600" i="1" dirty="0"/>
              <a:t> de </a:t>
            </a:r>
            <a:r>
              <a:rPr lang="en-US" sz="1600" i="1" dirty="0" err="1"/>
              <a:t>linhas</a:t>
            </a:r>
            <a:r>
              <a:rPr lang="en-US" sz="1600" i="1" dirty="0"/>
              <a:t> de </a:t>
            </a:r>
            <a:r>
              <a:rPr lang="en-US" sz="1600" i="1" dirty="0" err="1"/>
              <a:t>texto</a:t>
            </a:r>
            <a:r>
              <a:rPr lang="en-US" sz="1600" i="1" dirty="0"/>
              <a:t> do </a:t>
            </a:r>
            <a:r>
              <a:rPr lang="en-US" sz="1600" i="1" dirty="0" err="1"/>
              <a:t>ficheiro</a:t>
            </a:r>
            <a:r>
              <a:rPr lang="en-US" sz="1600" i="1" dirty="0"/>
              <a:t> de </a:t>
            </a:r>
            <a:r>
              <a:rPr lang="en-US" sz="1600" i="1" dirty="0" err="1"/>
              <a:t>entrada</a:t>
            </a:r>
            <a:endParaRPr lang="en-US" sz="1600" i="1" dirty="0"/>
          </a:p>
          <a:p>
            <a:r>
              <a:rPr lang="en-US" sz="1600" dirty="0"/>
              <a:t>  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cont</a:t>
            </a:r>
            <a:r>
              <a:rPr lang="en-US" sz="1600" dirty="0"/>
              <a:t> = 0;</a:t>
            </a:r>
          </a:p>
          <a:p>
            <a:r>
              <a:rPr lang="en-US" sz="1600" dirty="0"/>
              <a:t>  </a:t>
            </a:r>
            <a:r>
              <a:rPr lang="en-US" sz="1600" b="1" dirty="0"/>
              <a:t>while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C00000"/>
                </a:solidFill>
              </a:rPr>
              <a:t>scf</a:t>
            </a:r>
            <a:r>
              <a:rPr lang="en-US" sz="1600" dirty="0" err="1"/>
              <a:t>.hasNextLine</a:t>
            </a:r>
            <a:r>
              <a:rPr lang="en-US" sz="1600" dirty="0"/>
              <a:t>())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{             </a:t>
            </a:r>
            <a:r>
              <a:rPr lang="en-US" sz="1600" dirty="0" err="1" smtClean="0">
                <a:solidFill>
                  <a:srgbClr val="C00000"/>
                </a:solidFill>
              </a:rPr>
              <a:t>scf</a:t>
            </a:r>
            <a:r>
              <a:rPr lang="en-US" sz="1600" dirty="0" err="1" smtClean="0"/>
              <a:t>.nextLine</a:t>
            </a:r>
            <a:r>
              <a:rPr lang="en-US" sz="1600" dirty="0"/>
              <a:t>();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             </a:t>
            </a:r>
            <a:r>
              <a:rPr lang="en-US" sz="1600" dirty="0" err="1" smtClean="0"/>
              <a:t>cont</a:t>
            </a:r>
            <a:r>
              <a:rPr lang="en-US" sz="1600" dirty="0" smtClean="0"/>
              <a:t>++;            }</a:t>
            </a:r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>
                <a:solidFill>
                  <a:srgbClr val="C00000"/>
                </a:solidFill>
              </a:rPr>
              <a:t>scf</a:t>
            </a:r>
            <a:r>
              <a:rPr lang="en-US" sz="1600" dirty="0" err="1"/>
              <a:t>.close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  </a:t>
            </a:r>
            <a:r>
              <a:rPr lang="en-US" sz="1600" dirty="0" err="1"/>
              <a:t>System.out.println</a:t>
            </a:r>
            <a:r>
              <a:rPr lang="en-US" sz="1600" dirty="0"/>
              <a:t>("O </a:t>
            </a:r>
            <a:r>
              <a:rPr lang="en-US" sz="1600" dirty="0" err="1"/>
              <a:t>fich</a:t>
            </a:r>
            <a:r>
              <a:rPr lang="en-US" sz="1600" dirty="0"/>
              <a:t>. tem " + </a:t>
            </a:r>
            <a:r>
              <a:rPr lang="en-US" sz="1600" dirty="0" err="1"/>
              <a:t>cont</a:t>
            </a:r>
            <a:r>
              <a:rPr lang="en-US" sz="1600" dirty="0"/>
              <a:t> + " </a:t>
            </a:r>
            <a:r>
              <a:rPr lang="en-US" sz="1600" dirty="0" err="1"/>
              <a:t>linhas</a:t>
            </a:r>
            <a:r>
              <a:rPr lang="en-US" sz="1600" dirty="0"/>
              <a:t>");</a:t>
            </a:r>
          </a:p>
          <a:p>
            <a:r>
              <a:rPr lang="en-US" sz="1600" dirty="0" smtClean="0"/>
              <a:t>  </a:t>
            </a:r>
            <a:r>
              <a:rPr lang="en-US" sz="1600" i="1" dirty="0"/>
              <a:t>// </a:t>
            </a:r>
            <a:r>
              <a:rPr lang="en-US" sz="1600" i="1" dirty="0" err="1"/>
              <a:t>copia</a:t>
            </a:r>
            <a:r>
              <a:rPr lang="en-US" sz="1600" i="1" dirty="0"/>
              <a:t> do </a:t>
            </a:r>
            <a:r>
              <a:rPr lang="en-US" sz="1600" i="1" dirty="0" err="1"/>
              <a:t>conteudo</a:t>
            </a:r>
            <a:r>
              <a:rPr lang="en-US" sz="1600" i="1" dirty="0"/>
              <a:t> do </a:t>
            </a:r>
            <a:r>
              <a:rPr lang="en-US" sz="1600" i="1" dirty="0" err="1"/>
              <a:t>ficheiro</a:t>
            </a:r>
            <a:r>
              <a:rPr lang="en-US" sz="1600" i="1" dirty="0"/>
              <a:t> de </a:t>
            </a:r>
            <a:r>
              <a:rPr lang="en-US" sz="1600" i="1" dirty="0" err="1"/>
              <a:t>entrada</a:t>
            </a:r>
            <a:r>
              <a:rPr lang="en-US" sz="1600" i="1" dirty="0"/>
              <a:t> </a:t>
            </a:r>
            <a:r>
              <a:rPr lang="en-US" sz="1600" i="1" dirty="0" err="1"/>
              <a:t>para</a:t>
            </a:r>
            <a:r>
              <a:rPr lang="en-US" sz="1600" i="1" dirty="0"/>
              <a:t> o </a:t>
            </a:r>
            <a:r>
              <a:rPr lang="en-US" sz="1600" i="1" dirty="0" err="1"/>
              <a:t>ficheiro</a:t>
            </a:r>
            <a:r>
              <a:rPr lang="en-US" sz="1600" i="1" dirty="0"/>
              <a:t> de </a:t>
            </a:r>
            <a:r>
              <a:rPr lang="en-US" sz="1600" i="1" dirty="0" err="1"/>
              <a:t>saida</a:t>
            </a:r>
            <a:endParaRPr lang="en-US" sz="1600" i="1" dirty="0"/>
          </a:p>
          <a:p>
            <a:r>
              <a:rPr lang="en-US" sz="1600" dirty="0"/>
              <a:t>  </a:t>
            </a:r>
            <a:r>
              <a:rPr lang="en-US" sz="1600" dirty="0" err="1">
                <a:solidFill>
                  <a:srgbClr val="008000"/>
                </a:solidFill>
              </a:rPr>
              <a:t>scf</a:t>
            </a:r>
            <a:r>
              <a:rPr lang="en-US" sz="1600" dirty="0"/>
              <a:t> = </a:t>
            </a:r>
            <a:r>
              <a:rPr lang="en-US" sz="1600" b="1" dirty="0"/>
              <a:t>new</a:t>
            </a:r>
            <a:r>
              <a:rPr lang="en-US" sz="1600" dirty="0"/>
              <a:t> Scanner(fin);</a:t>
            </a:r>
          </a:p>
          <a:p>
            <a:r>
              <a:rPr lang="en-US" sz="1600" dirty="0"/>
              <a:t>  while(</a:t>
            </a:r>
            <a:r>
              <a:rPr lang="en-US" sz="1600" dirty="0" err="1">
                <a:solidFill>
                  <a:srgbClr val="008000"/>
                </a:solidFill>
              </a:rPr>
              <a:t>scf</a:t>
            </a:r>
            <a:r>
              <a:rPr lang="en-US" sz="1600" dirty="0" err="1"/>
              <a:t>.hasNextLine</a:t>
            </a:r>
            <a:r>
              <a:rPr lang="en-US" sz="1600" dirty="0"/>
              <a:t>())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{        String </a:t>
            </a:r>
            <a:r>
              <a:rPr lang="en-US" sz="1600" dirty="0"/>
              <a:t>s = </a:t>
            </a:r>
            <a:r>
              <a:rPr lang="en-US" sz="1600" dirty="0" err="1">
                <a:solidFill>
                  <a:srgbClr val="008000"/>
                </a:solidFill>
              </a:rPr>
              <a:t>scf</a:t>
            </a:r>
            <a:r>
              <a:rPr lang="en-US" sz="1600" dirty="0" err="1"/>
              <a:t>.nextLine</a:t>
            </a:r>
            <a:r>
              <a:rPr lang="en-US" sz="1600" dirty="0"/>
              <a:t>();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        </a:t>
            </a:r>
            <a:r>
              <a:rPr lang="en-US" sz="1600" dirty="0" err="1" smtClean="0">
                <a:solidFill>
                  <a:srgbClr val="00B0F0"/>
                </a:solidFill>
              </a:rPr>
              <a:t>pw</a:t>
            </a:r>
            <a:r>
              <a:rPr lang="en-US" sz="1600" dirty="0" err="1" smtClean="0"/>
              <a:t>.println</a:t>
            </a:r>
            <a:r>
              <a:rPr lang="en-US" sz="1600" dirty="0" smtClean="0"/>
              <a:t>(s);                     }</a:t>
            </a:r>
            <a:endParaRPr lang="en-US" sz="1600" dirty="0"/>
          </a:p>
          <a:p>
            <a:r>
              <a:rPr lang="en-US" sz="1600" dirty="0" smtClean="0"/>
              <a:t>  </a:t>
            </a:r>
            <a:r>
              <a:rPr lang="en-US" sz="1600" i="1" dirty="0"/>
              <a:t>// </a:t>
            </a:r>
            <a:r>
              <a:rPr lang="en-US" sz="1600" i="1" dirty="0" err="1"/>
              <a:t>Fecho</a:t>
            </a:r>
            <a:r>
              <a:rPr lang="en-US" sz="1600" i="1" dirty="0"/>
              <a:t> dos </a:t>
            </a:r>
            <a:r>
              <a:rPr lang="en-US" sz="1600" i="1" dirty="0" err="1"/>
              <a:t>dois</a:t>
            </a:r>
            <a:r>
              <a:rPr lang="en-US" sz="1600" i="1" dirty="0"/>
              <a:t> </a:t>
            </a:r>
            <a:r>
              <a:rPr lang="en-US" sz="1600" i="1" dirty="0" err="1"/>
              <a:t>ficheiros</a:t>
            </a:r>
            <a:endParaRPr lang="en-US" sz="1600" i="1" dirty="0"/>
          </a:p>
          <a:p>
            <a:r>
              <a:rPr lang="en-US" sz="1600" dirty="0"/>
              <a:t>  </a:t>
            </a:r>
            <a:r>
              <a:rPr lang="en-US" sz="1600" dirty="0" err="1">
                <a:solidFill>
                  <a:srgbClr val="008000"/>
                </a:solidFill>
              </a:rPr>
              <a:t>scf</a:t>
            </a:r>
            <a:r>
              <a:rPr lang="en-US" sz="1600" dirty="0" err="1"/>
              <a:t>.close</a:t>
            </a:r>
            <a:r>
              <a:rPr lang="en-US" sz="1600" dirty="0"/>
              <a:t>();</a:t>
            </a:r>
          </a:p>
          <a:p>
            <a:r>
              <a:rPr lang="en-US" sz="1600" dirty="0"/>
              <a:t>  </a:t>
            </a:r>
            <a:r>
              <a:rPr lang="en-US" sz="1600" dirty="0" err="1">
                <a:solidFill>
                  <a:srgbClr val="00B0F0"/>
                </a:solidFill>
              </a:rPr>
              <a:t>pw</a:t>
            </a:r>
            <a:r>
              <a:rPr lang="en-US" sz="1600" dirty="0" err="1"/>
              <a:t>.close</a:t>
            </a:r>
            <a:r>
              <a:rPr lang="en-US" sz="1600" dirty="0"/>
              <a:t>();</a:t>
            </a:r>
          </a:p>
          <a:p>
            <a:r>
              <a:rPr lang="en-US" sz="1600" dirty="0"/>
              <a:t>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76400"/>
            <a:ext cx="313669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27" y="3305176"/>
            <a:ext cx="215423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136356"/>
            <a:ext cx="54768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84" y="16669"/>
            <a:ext cx="2902324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5249187" y="1954133"/>
            <a:ext cx="1109440" cy="3103643"/>
            <a:chOff x="5249187" y="1954133"/>
            <a:chExt cx="1109440" cy="3103643"/>
          </a:xfrm>
        </p:grpSpPr>
        <p:sp>
          <p:nvSpPr>
            <p:cNvPr id="10" name="Left Brace 9"/>
            <p:cNvSpPr/>
            <p:nvPr/>
          </p:nvSpPr>
          <p:spPr>
            <a:xfrm>
              <a:off x="6019800" y="3886200"/>
              <a:ext cx="338827" cy="1171576"/>
            </a:xfrm>
            <a:prstGeom prst="leftBrace">
              <a:avLst/>
            </a:prstGeom>
            <a:noFill/>
            <a:ln>
              <a:solidFill>
                <a:srgbClr val="FF00FF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249187" y="1954133"/>
              <a:ext cx="784410" cy="2559010"/>
            </a:xfrm>
            <a:custGeom>
              <a:avLst/>
              <a:gdLst>
                <a:gd name="connsiteX0" fmla="*/ 765851 w 784410"/>
                <a:gd name="connsiteY0" fmla="*/ 2503567 h 2559010"/>
                <a:gd name="connsiteX1" fmla="*/ 765851 w 784410"/>
                <a:gd name="connsiteY1" fmla="*/ 2432130 h 2559010"/>
                <a:gd name="connsiteX2" fmla="*/ 572969 w 784410"/>
                <a:gd name="connsiteY2" fmla="*/ 1389142 h 2559010"/>
                <a:gd name="connsiteX3" fmla="*/ 722988 w 784410"/>
                <a:gd name="connsiteY3" fmla="*/ 881936 h 2559010"/>
                <a:gd name="connsiteX4" fmla="*/ 1469 w 784410"/>
                <a:gd name="connsiteY4" fmla="*/ 67548 h 2559010"/>
                <a:gd name="connsiteX5" fmla="*/ 572969 w 784410"/>
                <a:gd name="connsiteY5" fmla="*/ 103267 h 255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4410" h="2559010">
                  <a:moveTo>
                    <a:pt x="765851" y="2503567"/>
                  </a:moveTo>
                  <a:cubicBezTo>
                    <a:pt x="781924" y="2560717"/>
                    <a:pt x="797998" y="2617867"/>
                    <a:pt x="765851" y="2432130"/>
                  </a:cubicBezTo>
                  <a:cubicBezTo>
                    <a:pt x="733704" y="2246393"/>
                    <a:pt x="580113" y="1647508"/>
                    <a:pt x="572969" y="1389142"/>
                  </a:cubicBezTo>
                  <a:cubicBezTo>
                    <a:pt x="565825" y="1130776"/>
                    <a:pt x="818238" y="1102202"/>
                    <a:pt x="722988" y="881936"/>
                  </a:cubicBezTo>
                  <a:cubicBezTo>
                    <a:pt x="627738" y="661670"/>
                    <a:pt x="26472" y="197326"/>
                    <a:pt x="1469" y="67548"/>
                  </a:cubicBezTo>
                  <a:cubicBezTo>
                    <a:pt x="-23534" y="-62230"/>
                    <a:pt x="274717" y="20518"/>
                    <a:pt x="572969" y="103267"/>
                  </a:cubicBezTo>
                </a:path>
              </a:pathLst>
            </a:custGeom>
            <a:noFill/>
            <a:ln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984584" y="4419600"/>
              <a:ext cx="106653" cy="93543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2971800"/>
            <a:ext cx="4419600" cy="1209676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8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" y="812778"/>
            <a:ext cx="4832605" cy="1754326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File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my_file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File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name_of_file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Scanner</a:t>
            </a:r>
            <a:r>
              <a:rPr lang="en-US" dirty="0" smtClean="0"/>
              <a:t> </a:t>
            </a:r>
            <a:r>
              <a:rPr lang="pt-PT" dirty="0" err="1">
                <a:solidFill>
                  <a:schemeClr val="accent2">
                    <a:lumMod val="50000"/>
                  </a:schemeClr>
                </a:solidFill>
              </a:rPr>
              <a:t>read_from_file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Scanner</a:t>
            </a:r>
            <a:r>
              <a:rPr lang="en-US" dirty="0"/>
              <a:t>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my_file</a:t>
            </a:r>
            <a:r>
              <a:rPr lang="en-US" dirty="0"/>
              <a:t>);</a:t>
            </a:r>
          </a:p>
          <a:p>
            <a:r>
              <a:rPr lang="en-US" dirty="0"/>
              <a:t>     </a:t>
            </a:r>
          </a:p>
          <a:p>
            <a:r>
              <a:rPr lang="en-US" b="1" dirty="0" smtClean="0"/>
              <a:t>while</a:t>
            </a:r>
            <a:r>
              <a:rPr lang="en-US" dirty="0" smtClean="0"/>
              <a:t>(</a:t>
            </a:r>
            <a:r>
              <a:rPr lang="en-US" dirty="0" err="1" smtClean="0"/>
              <a:t>read_from_file.hasNextLine</a:t>
            </a:r>
            <a:r>
              <a:rPr lang="en-US" dirty="0"/>
              <a:t>())</a:t>
            </a:r>
          </a:p>
          <a:p>
            <a:r>
              <a:rPr lang="en-US" dirty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read_from_file</a:t>
            </a:r>
            <a:r>
              <a:rPr lang="en-US" dirty="0" err="1"/>
              <a:t>.nextLine</a:t>
            </a:r>
            <a:r>
              <a:rPr lang="en-US" dirty="0"/>
              <a:t>());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72132" y="-152400"/>
            <a:ext cx="1955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i="1" dirty="0" smtClean="0"/>
              <a:t>Sumário</a:t>
            </a:r>
            <a:endParaRPr lang="pt-PT" sz="4000" b="1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4821" y="140492"/>
            <a:ext cx="1231427" cy="52322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pt-PT" sz="2800" b="1" i="1" dirty="0" smtClean="0">
                <a:solidFill>
                  <a:srgbClr val="002060"/>
                </a:solidFill>
              </a:rPr>
              <a:t>Leitura</a:t>
            </a:r>
            <a:endParaRPr lang="en-US" sz="2800" b="1" i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3814" y="2905780"/>
            <a:ext cx="1827744" cy="523220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pt-PT" sz="2800" b="1" i="1" dirty="0" smtClean="0">
                <a:solidFill>
                  <a:srgbClr val="002060"/>
                </a:solidFill>
              </a:rPr>
              <a:t>Verificação</a:t>
            </a:r>
            <a:endParaRPr lang="en-US" sz="2800" b="1" i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66507" y="76200"/>
            <a:ext cx="1172693" cy="523220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pt-PT" sz="2800" b="1" i="1" dirty="0" smtClean="0">
                <a:solidFill>
                  <a:srgbClr val="002060"/>
                </a:solidFill>
              </a:rPr>
              <a:t>Escrita</a:t>
            </a:r>
            <a:endParaRPr lang="en-US" sz="2800" b="1" i="1" dirty="0">
              <a:solidFill>
                <a:srgbClr val="00206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166600" y="76200"/>
            <a:ext cx="937734" cy="881390"/>
            <a:chOff x="2337579" y="337810"/>
            <a:chExt cx="937734" cy="881390"/>
          </a:xfrm>
        </p:grpSpPr>
        <p:grpSp>
          <p:nvGrpSpPr>
            <p:cNvPr id="13" name="Group 12"/>
            <p:cNvGrpSpPr/>
            <p:nvPr/>
          </p:nvGrpSpPr>
          <p:grpSpPr>
            <a:xfrm>
              <a:off x="2544023" y="534943"/>
              <a:ext cx="731290" cy="684257"/>
              <a:chOff x="2544023" y="534943"/>
              <a:chExt cx="731290" cy="684257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2895600" y="904220"/>
                <a:ext cx="152400" cy="3149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544023" y="534943"/>
                <a:ext cx="731290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PT" dirty="0" err="1" smtClean="0">
                    <a:solidFill>
                      <a:srgbClr val="0070C0"/>
                    </a:solidFill>
                  </a:rPr>
                  <a:t>String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2337579" y="33781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1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81046" y="1138125"/>
            <a:ext cx="3151163" cy="323557"/>
            <a:chOff x="1252025" y="1399735"/>
            <a:chExt cx="3151163" cy="323557"/>
          </a:xfrm>
        </p:grpSpPr>
        <p:sp>
          <p:nvSpPr>
            <p:cNvPr id="14" name="Freeform 13"/>
            <p:cNvSpPr/>
            <p:nvPr/>
          </p:nvSpPr>
          <p:spPr>
            <a:xfrm>
              <a:off x="1252025" y="1399735"/>
              <a:ext cx="3151163" cy="323557"/>
            </a:xfrm>
            <a:custGeom>
              <a:avLst/>
              <a:gdLst>
                <a:gd name="connsiteX0" fmla="*/ 0 w 3151163"/>
                <a:gd name="connsiteY0" fmla="*/ 0 h 323557"/>
                <a:gd name="connsiteX1" fmla="*/ 998806 w 3151163"/>
                <a:gd name="connsiteY1" fmla="*/ 175847 h 323557"/>
                <a:gd name="connsiteX2" fmla="*/ 2679895 w 3151163"/>
                <a:gd name="connsiteY2" fmla="*/ 91440 h 323557"/>
                <a:gd name="connsiteX3" fmla="*/ 3151163 w 3151163"/>
                <a:gd name="connsiteY3" fmla="*/ 323557 h 3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1163" h="323557">
                  <a:moveTo>
                    <a:pt x="0" y="0"/>
                  </a:moveTo>
                  <a:cubicBezTo>
                    <a:pt x="276078" y="80303"/>
                    <a:pt x="552157" y="160607"/>
                    <a:pt x="998806" y="175847"/>
                  </a:cubicBezTo>
                  <a:cubicBezTo>
                    <a:pt x="1445455" y="191087"/>
                    <a:pt x="2321169" y="66822"/>
                    <a:pt x="2679895" y="91440"/>
                  </a:cubicBezTo>
                  <a:cubicBezTo>
                    <a:pt x="3038621" y="116058"/>
                    <a:pt x="3094892" y="219807"/>
                    <a:pt x="3151163" y="323557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489979" y="139973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2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84430" y="1650424"/>
            <a:ext cx="2307541" cy="613117"/>
            <a:chOff x="1955409" y="1912034"/>
            <a:chExt cx="2307541" cy="613117"/>
          </a:xfrm>
        </p:grpSpPr>
        <p:sp>
          <p:nvSpPr>
            <p:cNvPr id="18" name="Freeform 17"/>
            <p:cNvSpPr/>
            <p:nvPr/>
          </p:nvSpPr>
          <p:spPr>
            <a:xfrm>
              <a:off x="1955409" y="1941342"/>
              <a:ext cx="2307541" cy="583809"/>
            </a:xfrm>
            <a:custGeom>
              <a:avLst/>
              <a:gdLst>
                <a:gd name="connsiteX0" fmla="*/ 0 w 2307541"/>
                <a:gd name="connsiteY0" fmla="*/ 0 h 583809"/>
                <a:gd name="connsiteX1" fmla="*/ 935502 w 2307541"/>
                <a:gd name="connsiteY1" fmla="*/ 168812 h 583809"/>
                <a:gd name="connsiteX2" fmla="*/ 2264899 w 2307541"/>
                <a:gd name="connsiteY2" fmla="*/ 175846 h 583809"/>
                <a:gd name="connsiteX3" fmla="*/ 1849902 w 2307541"/>
                <a:gd name="connsiteY3" fmla="*/ 583809 h 58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541" h="583809">
                  <a:moveTo>
                    <a:pt x="0" y="0"/>
                  </a:moveTo>
                  <a:cubicBezTo>
                    <a:pt x="279009" y="69752"/>
                    <a:pt x="558019" y="139504"/>
                    <a:pt x="935502" y="168812"/>
                  </a:cubicBezTo>
                  <a:cubicBezTo>
                    <a:pt x="1312985" y="198120"/>
                    <a:pt x="2112499" y="106680"/>
                    <a:pt x="2264899" y="175846"/>
                  </a:cubicBezTo>
                  <a:cubicBezTo>
                    <a:pt x="2417299" y="245012"/>
                    <a:pt x="2133600" y="414410"/>
                    <a:pt x="1849902" y="583809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642379" y="1912034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3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90600" y="3581400"/>
            <a:ext cx="7155549" cy="2585323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(!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my_file</a:t>
            </a:r>
            <a:r>
              <a:rPr lang="en-US" dirty="0" err="1" smtClean="0">
                <a:solidFill>
                  <a:srgbClr val="C00000"/>
                </a:solidFill>
              </a:rPr>
              <a:t>.exists</a:t>
            </a:r>
            <a:r>
              <a:rPr lang="en-US" dirty="0">
                <a:solidFill>
                  <a:srgbClr val="C00000"/>
                </a:solidFill>
              </a:rPr>
              <a:t>())                 {</a:t>
            </a:r>
          </a:p>
          <a:p>
            <a:r>
              <a:rPr lang="en-US" dirty="0">
                <a:solidFill>
                  <a:srgbClr val="C00000"/>
                </a:solidFill>
              </a:rPr>
              <a:t>      </a:t>
            </a:r>
            <a:r>
              <a:rPr lang="en-US" dirty="0" err="1">
                <a:solidFill>
                  <a:srgbClr val="C00000"/>
                </a:solidFill>
              </a:rPr>
              <a:t>System.out.println</a:t>
            </a:r>
            <a:r>
              <a:rPr lang="en-US" dirty="0">
                <a:solidFill>
                  <a:srgbClr val="C00000"/>
                </a:solidFill>
              </a:rPr>
              <a:t>("ERROR: input file " + </a:t>
            </a:r>
            <a:r>
              <a:rPr lang="en-US" dirty="0" err="1">
                <a:solidFill>
                  <a:srgbClr val="C00000"/>
                </a:solidFill>
              </a:rPr>
              <a:t>nameIn</a:t>
            </a:r>
            <a:r>
              <a:rPr lang="en-US" dirty="0">
                <a:solidFill>
                  <a:srgbClr val="C00000"/>
                </a:solidFill>
              </a:rPr>
              <a:t> + " does not exist!");</a:t>
            </a:r>
          </a:p>
          <a:p>
            <a:r>
              <a:rPr lang="en-US" dirty="0">
                <a:solidFill>
                  <a:srgbClr val="C00000"/>
                </a:solidFill>
              </a:rPr>
              <a:t>      </a:t>
            </a:r>
            <a:r>
              <a:rPr lang="en-US" dirty="0" err="1">
                <a:solidFill>
                  <a:srgbClr val="C00000"/>
                </a:solidFill>
              </a:rPr>
              <a:t>System.exit</a:t>
            </a:r>
            <a:r>
              <a:rPr lang="en-US" dirty="0">
                <a:solidFill>
                  <a:srgbClr val="C00000"/>
                </a:solidFill>
              </a:rPr>
              <a:t>(2);             }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8000"/>
                </a:solidFill>
              </a:rPr>
              <a:t>if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my_file</a:t>
            </a:r>
            <a:r>
              <a:rPr lang="en-US" dirty="0" err="1" smtClean="0">
                <a:solidFill>
                  <a:srgbClr val="008000"/>
                </a:solidFill>
              </a:rPr>
              <a:t>.isDirectory</a:t>
            </a:r>
            <a:r>
              <a:rPr lang="en-US" dirty="0">
                <a:solidFill>
                  <a:srgbClr val="008000"/>
                </a:solidFill>
              </a:rPr>
              <a:t>())         {</a:t>
            </a:r>
          </a:p>
          <a:p>
            <a:r>
              <a:rPr lang="en-US" dirty="0">
                <a:solidFill>
                  <a:srgbClr val="008000"/>
                </a:solidFill>
              </a:rPr>
              <a:t>      </a:t>
            </a:r>
            <a:r>
              <a:rPr lang="en-US" dirty="0" err="1">
                <a:solidFill>
                  <a:srgbClr val="008000"/>
                </a:solidFill>
              </a:rPr>
              <a:t>System.out.println</a:t>
            </a:r>
            <a:r>
              <a:rPr lang="en-US" dirty="0">
                <a:solidFill>
                  <a:srgbClr val="008000"/>
                </a:solidFill>
              </a:rPr>
              <a:t>("ERROR: input file " + </a:t>
            </a:r>
            <a:r>
              <a:rPr lang="en-US" dirty="0" err="1">
                <a:solidFill>
                  <a:srgbClr val="008000"/>
                </a:solidFill>
              </a:rPr>
              <a:t>nameIn</a:t>
            </a:r>
            <a:r>
              <a:rPr lang="en-US" dirty="0">
                <a:solidFill>
                  <a:srgbClr val="008000"/>
                </a:solidFill>
              </a:rPr>
              <a:t> + " is a directory!");</a:t>
            </a:r>
          </a:p>
          <a:p>
            <a:r>
              <a:rPr lang="en-US" dirty="0">
                <a:solidFill>
                  <a:srgbClr val="008000"/>
                </a:solidFill>
              </a:rPr>
              <a:t>      </a:t>
            </a:r>
            <a:r>
              <a:rPr lang="en-US" dirty="0" err="1">
                <a:solidFill>
                  <a:srgbClr val="008000"/>
                </a:solidFill>
              </a:rPr>
              <a:t>System.exit</a:t>
            </a:r>
            <a:r>
              <a:rPr lang="en-US" dirty="0">
                <a:solidFill>
                  <a:srgbClr val="008000"/>
                </a:solidFill>
              </a:rPr>
              <a:t>(3);            }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(!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my_file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.canRead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())          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("ERROR: cannot read from input file " +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nameIn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+ "!");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System.exit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(4);           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6738" y="1139483"/>
            <a:ext cx="1584564" cy="4194517"/>
            <a:chOff x="36738" y="1139483"/>
            <a:chExt cx="1584564" cy="4194517"/>
          </a:xfrm>
        </p:grpSpPr>
        <p:sp>
          <p:nvSpPr>
            <p:cNvPr id="23" name="Freeform 22"/>
            <p:cNvSpPr/>
            <p:nvPr/>
          </p:nvSpPr>
          <p:spPr>
            <a:xfrm>
              <a:off x="36738" y="1139483"/>
              <a:ext cx="1545878" cy="2518117"/>
            </a:xfrm>
            <a:custGeom>
              <a:avLst/>
              <a:gdLst>
                <a:gd name="connsiteX0" fmla="*/ 603342 w 1545878"/>
                <a:gd name="connsiteY0" fmla="*/ 0 h 2518117"/>
                <a:gd name="connsiteX1" fmla="*/ 103939 w 1545878"/>
                <a:gd name="connsiteY1" fmla="*/ 309489 h 2518117"/>
                <a:gd name="connsiteX2" fmla="*/ 139109 w 1545878"/>
                <a:gd name="connsiteY2" fmla="*/ 1533379 h 2518117"/>
                <a:gd name="connsiteX3" fmla="*/ 1545878 w 1545878"/>
                <a:gd name="connsiteY3" fmla="*/ 2518117 h 251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5878" h="2518117">
                  <a:moveTo>
                    <a:pt x="603342" y="0"/>
                  </a:moveTo>
                  <a:cubicBezTo>
                    <a:pt x="392326" y="26963"/>
                    <a:pt x="181311" y="53926"/>
                    <a:pt x="103939" y="309489"/>
                  </a:cubicBezTo>
                  <a:cubicBezTo>
                    <a:pt x="26567" y="565052"/>
                    <a:pt x="-101214" y="1165274"/>
                    <a:pt x="139109" y="1533379"/>
                  </a:cubicBezTo>
                  <a:cubicBezTo>
                    <a:pt x="379432" y="1901484"/>
                    <a:pt x="962655" y="2209800"/>
                    <a:pt x="1545878" y="2518117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18049" y="2743200"/>
              <a:ext cx="1259059" cy="1723292"/>
            </a:xfrm>
            <a:custGeom>
              <a:avLst/>
              <a:gdLst>
                <a:gd name="connsiteX0" fmla="*/ 0 w 1259059"/>
                <a:gd name="connsiteY0" fmla="*/ 0 h 1723292"/>
                <a:gd name="connsiteX1" fmla="*/ 105508 w 1259059"/>
                <a:gd name="connsiteY1" fmla="*/ 253218 h 1723292"/>
                <a:gd name="connsiteX2" fmla="*/ 232117 w 1259059"/>
                <a:gd name="connsiteY2" fmla="*/ 998806 h 1723292"/>
                <a:gd name="connsiteX3" fmla="*/ 1259059 w 1259059"/>
                <a:gd name="connsiteY3" fmla="*/ 1723292 h 172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9059" h="1723292">
                  <a:moveTo>
                    <a:pt x="0" y="0"/>
                  </a:moveTo>
                  <a:cubicBezTo>
                    <a:pt x="33411" y="43375"/>
                    <a:pt x="66822" y="86750"/>
                    <a:pt x="105508" y="253218"/>
                  </a:cubicBezTo>
                  <a:cubicBezTo>
                    <a:pt x="144194" y="419686"/>
                    <a:pt x="39859" y="753794"/>
                    <a:pt x="232117" y="998806"/>
                  </a:cubicBezTo>
                  <a:cubicBezTo>
                    <a:pt x="424375" y="1243818"/>
                    <a:pt x="841717" y="1483555"/>
                    <a:pt x="1259059" y="1723292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62243" y="3610708"/>
              <a:ext cx="1259059" cy="1723292"/>
            </a:xfrm>
            <a:custGeom>
              <a:avLst/>
              <a:gdLst>
                <a:gd name="connsiteX0" fmla="*/ 0 w 1259059"/>
                <a:gd name="connsiteY0" fmla="*/ 0 h 1723292"/>
                <a:gd name="connsiteX1" fmla="*/ 105508 w 1259059"/>
                <a:gd name="connsiteY1" fmla="*/ 253218 h 1723292"/>
                <a:gd name="connsiteX2" fmla="*/ 232117 w 1259059"/>
                <a:gd name="connsiteY2" fmla="*/ 998806 h 1723292"/>
                <a:gd name="connsiteX3" fmla="*/ 1259059 w 1259059"/>
                <a:gd name="connsiteY3" fmla="*/ 1723292 h 172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9059" h="1723292">
                  <a:moveTo>
                    <a:pt x="0" y="0"/>
                  </a:moveTo>
                  <a:cubicBezTo>
                    <a:pt x="33411" y="43375"/>
                    <a:pt x="66822" y="86750"/>
                    <a:pt x="105508" y="253218"/>
                  </a:cubicBezTo>
                  <a:cubicBezTo>
                    <a:pt x="144194" y="419686"/>
                    <a:pt x="39859" y="753794"/>
                    <a:pt x="232117" y="998806"/>
                  </a:cubicBezTo>
                  <a:cubicBezTo>
                    <a:pt x="424375" y="1243818"/>
                    <a:pt x="841717" y="1483555"/>
                    <a:pt x="1259059" y="1723292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876800" y="838200"/>
            <a:ext cx="4201343" cy="1477328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File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my_file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File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name_of_file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00B0F0"/>
                </a:solidFill>
              </a:rPr>
              <a:t>PrintWriter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pw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PrintWriter</a:t>
            </a:r>
            <a:r>
              <a:rPr lang="en-US" dirty="0"/>
              <a:t>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my_file</a:t>
            </a:r>
            <a:r>
              <a:rPr lang="en-US" dirty="0" smtClean="0"/>
              <a:t>);</a:t>
            </a:r>
          </a:p>
          <a:p>
            <a:endParaRPr lang="pt-PT" dirty="0"/>
          </a:p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pw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line_of_text</a:t>
            </a:r>
            <a:r>
              <a:rPr lang="en-US" dirty="0"/>
              <a:t>);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529866" y="76200"/>
            <a:ext cx="937734" cy="881390"/>
            <a:chOff x="2337579" y="337810"/>
            <a:chExt cx="937734" cy="881390"/>
          </a:xfrm>
        </p:grpSpPr>
        <p:grpSp>
          <p:nvGrpSpPr>
            <p:cNvPr id="29" name="Group 28"/>
            <p:cNvGrpSpPr/>
            <p:nvPr/>
          </p:nvGrpSpPr>
          <p:grpSpPr>
            <a:xfrm>
              <a:off x="2544023" y="534943"/>
              <a:ext cx="731290" cy="684257"/>
              <a:chOff x="2544023" y="534943"/>
              <a:chExt cx="731290" cy="684257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2895600" y="904220"/>
                <a:ext cx="152400" cy="3149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544023" y="534943"/>
                <a:ext cx="731290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PT" dirty="0" err="1" smtClean="0">
                    <a:solidFill>
                      <a:srgbClr val="0070C0"/>
                    </a:solidFill>
                  </a:rPr>
                  <a:t>String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2337579" y="33781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1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852160" y="1157068"/>
            <a:ext cx="2461846" cy="304800"/>
            <a:chOff x="5852160" y="1157068"/>
            <a:chExt cx="2461846" cy="304800"/>
          </a:xfrm>
        </p:grpSpPr>
        <p:sp>
          <p:nvSpPr>
            <p:cNvPr id="33" name="Freeform 32"/>
            <p:cNvSpPr/>
            <p:nvPr/>
          </p:nvSpPr>
          <p:spPr>
            <a:xfrm>
              <a:off x="5852160" y="1174652"/>
              <a:ext cx="2461846" cy="281354"/>
            </a:xfrm>
            <a:custGeom>
              <a:avLst/>
              <a:gdLst>
                <a:gd name="connsiteX0" fmla="*/ 0 w 2461846"/>
                <a:gd name="connsiteY0" fmla="*/ 0 h 281354"/>
                <a:gd name="connsiteX1" fmla="*/ 921434 w 2461846"/>
                <a:gd name="connsiteY1" fmla="*/ 203982 h 281354"/>
                <a:gd name="connsiteX2" fmla="*/ 1695157 w 2461846"/>
                <a:gd name="connsiteY2" fmla="*/ 84406 h 281354"/>
                <a:gd name="connsiteX3" fmla="*/ 2461846 w 2461846"/>
                <a:gd name="connsiteY3" fmla="*/ 281354 h 28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1846" h="281354">
                  <a:moveTo>
                    <a:pt x="0" y="0"/>
                  </a:moveTo>
                  <a:cubicBezTo>
                    <a:pt x="319454" y="94957"/>
                    <a:pt x="638908" y="189914"/>
                    <a:pt x="921434" y="203982"/>
                  </a:cubicBezTo>
                  <a:cubicBezTo>
                    <a:pt x="1203960" y="218050"/>
                    <a:pt x="1438422" y="71511"/>
                    <a:pt x="1695157" y="84406"/>
                  </a:cubicBezTo>
                  <a:cubicBezTo>
                    <a:pt x="1951892" y="97301"/>
                    <a:pt x="2206869" y="189327"/>
                    <a:pt x="2461846" y="281354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477000" y="115706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2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1689941"/>
            <a:ext cx="990600" cy="367459"/>
            <a:chOff x="5181600" y="1689941"/>
            <a:chExt cx="990600" cy="367459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5181600" y="1689941"/>
              <a:ext cx="990600" cy="3674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562600" y="171157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3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57824" y="2242442"/>
            <a:ext cx="3340273" cy="551424"/>
            <a:chOff x="4957824" y="2242442"/>
            <a:chExt cx="3340273" cy="551424"/>
          </a:xfrm>
        </p:grpSpPr>
        <p:sp>
          <p:nvSpPr>
            <p:cNvPr id="40" name="Right Brace 39"/>
            <p:cNvSpPr/>
            <p:nvPr/>
          </p:nvSpPr>
          <p:spPr>
            <a:xfrm rot="5400000">
              <a:off x="5002698" y="2197568"/>
              <a:ext cx="182092" cy="2718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91963" y="2424534"/>
              <a:ext cx="3206134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Usar semelhante ao </a:t>
              </a:r>
              <a:r>
                <a:rPr lang="pt-PT" dirty="0" err="1" smtClean="0">
                  <a:solidFill>
                    <a:srgbClr val="FF0000"/>
                  </a:solidFill>
                </a:rPr>
                <a:t>System.out</a:t>
              </a:r>
              <a:r>
                <a:rPr lang="pt-PT" dirty="0" smtClean="0">
                  <a:solidFill>
                    <a:srgbClr val="FF0000"/>
                  </a:solidFill>
                </a:rPr>
                <a:t>.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096000" y="2962870"/>
            <a:ext cx="2709075" cy="923330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Fechar </a:t>
            </a:r>
            <a:r>
              <a:rPr lang="pt-PT" dirty="0" err="1" smtClean="0"/>
              <a:t>objetos</a:t>
            </a:r>
            <a:r>
              <a:rPr lang="pt-PT" dirty="0" smtClean="0"/>
              <a:t>.</a:t>
            </a:r>
          </a:p>
          <a:p>
            <a:r>
              <a:rPr lang="pt-PT" dirty="0" smtClean="0"/>
              <a:t>Ex.: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read_from_file</a:t>
            </a:r>
            <a:r>
              <a:rPr lang="en-US" dirty="0" err="1" smtClean="0"/>
              <a:t>.close</a:t>
            </a:r>
            <a:r>
              <a:rPr lang="en-US" dirty="0" smtClean="0"/>
              <a:t>();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     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pw</a:t>
            </a:r>
            <a:r>
              <a:rPr lang="en-US" dirty="0" err="1" smtClean="0"/>
              <a:t>.close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32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22" grpId="0" animBg="1"/>
      <p:bldP spid="27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521322" y="152400"/>
            <a:ext cx="6029348" cy="554060"/>
          </a:xfrm>
          <a:prstGeom prst="rect">
            <a:avLst/>
          </a:prstGeom>
          <a:ln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Aula 10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520" y="1285860"/>
            <a:ext cx="8511480" cy="2295540"/>
          </a:xfrm>
          <a:prstGeom prst="rect">
            <a:avLst/>
          </a:prstGeom>
          <a:ln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 smtClean="0"/>
              <a:t>Ficheiros de texto</a:t>
            </a:r>
          </a:p>
          <a:p>
            <a:r>
              <a:rPr lang="pt-PT" sz="2800" dirty="0" smtClean="0"/>
              <a:t>Escrita de informação em ficheiros de texto</a:t>
            </a:r>
          </a:p>
          <a:p>
            <a:r>
              <a:rPr lang="pt-PT" sz="2800" dirty="0" smtClean="0"/>
              <a:t>Leitura do conteúdo de ficheiros de texto</a:t>
            </a:r>
          </a:p>
          <a:p>
            <a:r>
              <a:rPr lang="pt-PT" sz="2800" dirty="0" smtClean="0"/>
              <a:t>Exemplos</a:t>
            </a:r>
            <a:endParaRPr lang="pt-PT" sz="2400" dirty="0" smtClean="0"/>
          </a:p>
          <a:p>
            <a:endParaRPr lang="pt-PT" sz="2800" dirty="0" smtClean="0"/>
          </a:p>
          <a:p>
            <a:endParaRPr lang="pt-PT" sz="2800" dirty="0" smtClean="0"/>
          </a:p>
          <a:p>
            <a:endParaRPr lang="pt-PT" sz="2800" dirty="0" smtClean="0"/>
          </a:p>
          <a:p>
            <a:endParaRPr lang="pt-PT" sz="2800" dirty="0" smtClean="0"/>
          </a:p>
          <a:p>
            <a:endParaRPr lang="pt-PT" dirty="0" smtClean="0">
              <a:cs typeface="Courier New" pitchFamily="49" charset="0"/>
            </a:endParaRPr>
          </a:p>
          <a:p>
            <a:endParaRPr lang="pt-PT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2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980" y="4105870"/>
            <a:ext cx="8293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Revisão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das </a:t>
            </a:r>
            <a:r>
              <a:rPr lang="pt-PT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aulas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pt-PT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anteriores</a:t>
            </a:r>
            <a:endParaRPr lang="pt-PT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148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76200"/>
            <a:ext cx="6460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  utilização </a:t>
            </a:r>
            <a:r>
              <a:rPr lang="pt-PT" sz="2800" b="1" i="1" dirty="0" smtClean="0"/>
              <a:t>da </a:t>
            </a:r>
            <a:r>
              <a:rPr lang="pt-PT" sz="2800" b="1" i="1" dirty="0" smtClean="0"/>
              <a:t>linha de comandos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533400"/>
            <a:ext cx="6302046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import</a:t>
            </a:r>
            <a:r>
              <a:rPr lang="en-US" dirty="0"/>
              <a:t> java.io.*;</a:t>
            </a:r>
          </a:p>
          <a:p>
            <a:r>
              <a:rPr lang="en-US" b="1" dirty="0" smtClean="0"/>
              <a:t>public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TestCommandLine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{      </a:t>
            </a:r>
            <a:r>
              <a:rPr lang="en-US" b="1" dirty="0"/>
              <a:t>static</a:t>
            </a:r>
            <a:r>
              <a:rPr lang="en-US" dirty="0"/>
              <a:t> Scanner kb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</a:t>
            </a:r>
            <a:r>
              <a:rPr lang="en-US" b="1" dirty="0"/>
              <a:t>public static void</a:t>
            </a:r>
            <a:r>
              <a:rPr lang="en-US" dirty="0"/>
              <a:t> main(</a:t>
            </a:r>
            <a:r>
              <a:rPr lang="en-US" dirty="0">
                <a:solidFill>
                  <a:srgbClr val="008000"/>
                </a:solidFill>
              </a:rPr>
              <a:t>String[] </a:t>
            </a:r>
            <a:r>
              <a:rPr lang="en-US" dirty="0" err="1">
                <a:solidFill>
                  <a:srgbClr val="008000"/>
                </a:solidFill>
              </a:rPr>
              <a:t>args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 { File </a:t>
            </a:r>
            <a:r>
              <a:rPr lang="en-US" dirty="0" err="1"/>
              <a:t>fout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File("to_write.txt");</a:t>
            </a:r>
          </a:p>
          <a:p>
            <a:r>
              <a:rPr lang="en-US" dirty="0"/>
              <a:t>   </a:t>
            </a:r>
            <a:r>
              <a:rPr lang="en-US" dirty="0" err="1"/>
              <a:t>PrintWriter</a:t>
            </a:r>
            <a:r>
              <a:rPr lang="en-US" dirty="0"/>
              <a:t> pw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);</a:t>
            </a:r>
          </a:p>
          <a:p>
            <a:r>
              <a:rPr lang="en-US" dirty="0"/>
              <a:t>   String </a:t>
            </a:r>
            <a:r>
              <a:rPr lang="en-US" dirty="0" err="1"/>
              <a:t>nameIn</a:t>
            </a:r>
            <a:r>
              <a:rPr lang="en-US" dirty="0"/>
              <a:t>;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args.length</a:t>
            </a:r>
            <a:r>
              <a:rPr lang="en-US" dirty="0"/>
              <a:t> = "+</a:t>
            </a:r>
            <a:r>
              <a:rPr lang="en-US" dirty="0" err="1">
                <a:solidFill>
                  <a:srgbClr val="FF00FF"/>
                </a:solidFill>
              </a:rPr>
              <a:t>args.length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en-US" dirty="0" err="1" smtClean="0">
                <a:solidFill>
                  <a:srgbClr val="FF00FF"/>
                </a:solidFill>
              </a:rPr>
              <a:t>args.length</a:t>
            </a:r>
            <a:r>
              <a:rPr lang="en-US" dirty="0" smtClean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pw.println</a:t>
            </a:r>
            <a:r>
              <a:rPr lang="en-US" dirty="0"/>
              <a:t>(</a:t>
            </a:r>
            <a:r>
              <a:rPr lang="en-US" dirty="0" err="1">
                <a:solidFill>
                  <a:srgbClr val="008000"/>
                </a:solidFill>
              </a:rPr>
              <a:t>args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solidFill>
                  <a:srgbClr val="008000"/>
                </a:solidFill>
              </a:rPr>
              <a:t>args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</a:t>
            </a:r>
            <a:r>
              <a:rPr lang="en-US" dirty="0" err="1"/>
              <a:t>pw.close</a:t>
            </a:r>
            <a:r>
              <a:rPr lang="en-US" dirty="0"/>
              <a:t>();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88922" y="4818341"/>
            <a:ext cx="4971597" cy="515659"/>
            <a:chOff x="2988922" y="4818341"/>
            <a:chExt cx="4971597" cy="515659"/>
          </a:xfrm>
        </p:grpSpPr>
        <p:sp>
          <p:nvSpPr>
            <p:cNvPr id="6" name="Left Brace 5"/>
            <p:cNvSpPr/>
            <p:nvPr/>
          </p:nvSpPr>
          <p:spPr>
            <a:xfrm rot="5400000">
              <a:off x="5284220" y="2657701"/>
              <a:ext cx="381001" cy="4971597"/>
            </a:xfrm>
            <a:prstGeom prst="leftBrac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19800" y="4818341"/>
              <a:ext cx="1561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FF"/>
                  </a:solidFill>
                </a:rPr>
                <a:t>args.length</a:t>
              </a:r>
              <a:r>
                <a:rPr lang="en-US" dirty="0" smtClean="0">
                  <a:solidFill>
                    <a:srgbClr val="FF00FF"/>
                  </a:solidFill>
                </a:rPr>
                <a:t> = 7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243512"/>
            <a:ext cx="7710035" cy="155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457200" y="775900"/>
            <a:ext cx="8382001" cy="4481900"/>
            <a:chOff x="457200" y="775900"/>
            <a:chExt cx="8382001" cy="4481900"/>
          </a:xfrm>
        </p:grpSpPr>
        <p:sp>
          <p:nvSpPr>
            <p:cNvPr id="11" name="TextBox 10"/>
            <p:cNvSpPr txBox="1"/>
            <p:nvPr/>
          </p:nvSpPr>
          <p:spPr>
            <a:xfrm>
              <a:off x="5410200" y="775900"/>
              <a:ext cx="3429001" cy="646331"/>
            </a:xfrm>
            <a:prstGeom prst="rect">
              <a:avLst/>
            </a:prstGeom>
            <a:solidFill>
              <a:srgbClr val="CCFF66"/>
            </a:solidFill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Programa </a:t>
              </a:r>
              <a:r>
                <a:rPr lang="pt-PT" dirty="0" err="1" smtClean="0">
                  <a:solidFill>
                    <a:schemeClr val="accent6">
                      <a:lumMod val="50000"/>
                    </a:schemeClr>
                  </a:solidFill>
                </a:rPr>
                <a:t>TestCommandLine</a:t>
              </a:r>
              <a:r>
                <a:rPr lang="pt-PT" dirty="0" smtClean="0"/>
                <a:t> deve ser </a:t>
              </a:r>
              <a:r>
                <a:rPr lang="pt-PT" dirty="0" smtClean="0"/>
                <a:t>compilado </a:t>
              </a:r>
              <a:r>
                <a:rPr lang="pt-PT" dirty="0" smtClean="0"/>
                <a:t>em </a:t>
              </a:r>
              <a:r>
                <a:rPr lang="pt-PT" dirty="0" err="1" smtClean="0"/>
                <a:t>diretório</a:t>
              </a:r>
              <a:r>
                <a:rPr lang="pt-PT" dirty="0" smtClean="0"/>
                <a:t> </a:t>
              </a:r>
              <a:r>
                <a:rPr lang="pt-PT" dirty="0" smtClean="0"/>
                <a:t>H:</a:t>
              </a:r>
              <a:endParaRPr lang="pt-PT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57200" y="1350169"/>
              <a:ext cx="7852087" cy="3907631"/>
            </a:xfrm>
            <a:custGeom>
              <a:avLst/>
              <a:gdLst>
                <a:gd name="connsiteX0" fmla="*/ 7786688 w 7852087"/>
                <a:gd name="connsiteY0" fmla="*/ 0 h 3907631"/>
                <a:gd name="connsiteX1" fmla="*/ 7058025 w 7852087"/>
                <a:gd name="connsiteY1" fmla="*/ 2200275 h 3907631"/>
                <a:gd name="connsiteX2" fmla="*/ 2171700 w 7852087"/>
                <a:gd name="connsiteY2" fmla="*/ 2878931 h 3907631"/>
                <a:gd name="connsiteX3" fmla="*/ 0 w 7852087"/>
                <a:gd name="connsiteY3" fmla="*/ 3907631 h 390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2087" h="3907631">
                  <a:moveTo>
                    <a:pt x="7786688" y="0"/>
                  </a:moveTo>
                  <a:cubicBezTo>
                    <a:pt x="7890272" y="860226"/>
                    <a:pt x="7993856" y="1720453"/>
                    <a:pt x="7058025" y="2200275"/>
                  </a:cubicBezTo>
                  <a:cubicBezTo>
                    <a:pt x="6122194" y="2680097"/>
                    <a:pt x="3348037" y="2594372"/>
                    <a:pt x="2171700" y="2878931"/>
                  </a:cubicBezTo>
                  <a:cubicBezTo>
                    <a:pt x="995363" y="3163490"/>
                    <a:pt x="497681" y="3535560"/>
                    <a:pt x="0" y="3907631"/>
                  </a:cubicBezTo>
                </a:path>
              </a:pathLst>
            </a:custGeom>
            <a:noFill/>
            <a:ln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844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76200"/>
            <a:ext cx="6460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  utilização </a:t>
            </a:r>
            <a:r>
              <a:rPr lang="pt-PT" sz="2800" b="1" i="1" dirty="0" smtClean="0"/>
              <a:t>da </a:t>
            </a:r>
            <a:r>
              <a:rPr lang="pt-PT" sz="2800" b="1" i="1" dirty="0" smtClean="0"/>
              <a:t>linha de comandos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447800"/>
            <a:ext cx="6302046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import</a:t>
            </a:r>
            <a:r>
              <a:rPr lang="en-US" dirty="0"/>
              <a:t> java.io.*;</a:t>
            </a:r>
          </a:p>
          <a:p>
            <a:r>
              <a:rPr lang="en-US" b="1" dirty="0" smtClean="0"/>
              <a:t>public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TestCommandLine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{      </a:t>
            </a:r>
            <a:r>
              <a:rPr lang="en-US" b="1" dirty="0"/>
              <a:t>static</a:t>
            </a:r>
            <a:r>
              <a:rPr lang="en-US" dirty="0"/>
              <a:t> Scanner kb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</a:t>
            </a:r>
            <a:r>
              <a:rPr lang="en-US" b="1" dirty="0"/>
              <a:t>public static void</a:t>
            </a:r>
            <a:r>
              <a:rPr lang="en-US" dirty="0"/>
              <a:t> main(</a:t>
            </a:r>
            <a:r>
              <a:rPr lang="en-US" dirty="0">
                <a:solidFill>
                  <a:srgbClr val="008000"/>
                </a:solidFill>
              </a:rPr>
              <a:t>String[] </a:t>
            </a:r>
            <a:r>
              <a:rPr lang="en-US" dirty="0" err="1">
                <a:solidFill>
                  <a:srgbClr val="008000"/>
                </a:solidFill>
              </a:rPr>
              <a:t>args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 { File </a:t>
            </a:r>
            <a:r>
              <a:rPr lang="en-US" dirty="0" err="1"/>
              <a:t>fout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File("to_write.txt");</a:t>
            </a:r>
          </a:p>
          <a:p>
            <a:r>
              <a:rPr lang="en-US" dirty="0"/>
              <a:t>   </a:t>
            </a:r>
            <a:r>
              <a:rPr lang="en-US" dirty="0" err="1"/>
              <a:t>PrintWriter</a:t>
            </a:r>
            <a:r>
              <a:rPr lang="en-US" dirty="0"/>
              <a:t> pw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);</a:t>
            </a:r>
          </a:p>
          <a:p>
            <a:r>
              <a:rPr lang="en-US" dirty="0"/>
              <a:t>   String </a:t>
            </a:r>
            <a:r>
              <a:rPr lang="en-US" dirty="0" err="1"/>
              <a:t>nameIn</a:t>
            </a:r>
            <a:r>
              <a:rPr lang="en-US" dirty="0"/>
              <a:t>;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args.length</a:t>
            </a:r>
            <a:r>
              <a:rPr lang="en-US" dirty="0"/>
              <a:t> = "+</a:t>
            </a:r>
            <a:r>
              <a:rPr lang="en-US" dirty="0" err="1">
                <a:solidFill>
                  <a:srgbClr val="FF00FF"/>
                </a:solidFill>
              </a:rPr>
              <a:t>args.length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en-US" dirty="0" err="1" smtClean="0">
                <a:solidFill>
                  <a:srgbClr val="FF00FF"/>
                </a:solidFill>
              </a:rPr>
              <a:t>args.length</a:t>
            </a:r>
            <a:r>
              <a:rPr lang="en-US" dirty="0" smtClean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pw.println</a:t>
            </a:r>
            <a:r>
              <a:rPr lang="en-US" dirty="0"/>
              <a:t>(</a:t>
            </a:r>
            <a:r>
              <a:rPr lang="en-US" dirty="0" err="1">
                <a:solidFill>
                  <a:srgbClr val="008000"/>
                </a:solidFill>
              </a:rPr>
              <a:t>args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solidFill>
                  <a:srgbClr val="008000"/>
                </a:solidFill>
              </a:rPr>
              <a:t>args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</a:t>
            </a:r>
            <a:r>
              <a:rPr lang="en-US" dirty="0" err="1"/>
              <a:t>pw.close</a:t>
            </a:r>
            <a:r>
              <a:rPr lang="en-US" dirty="0"/>
              <a:t>();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650456" y="76200"/>
            <a:ext cx="5493544" cy="2819400"/>
            <a:chOff x="3650456" y="76200"/>
            <a:chExt cx="5493544" cy="2819400"/>
          </a:xfrm>
        </p:grpSpPr>
        <p:sp>
          <p:nvSpPr>
            <p:cNvPr id="7" name="Rectangle 6"/>
            <p:cNvSpPr/>
            <p:nvPr/>
          </p:nvSpPr>
          <p:spPr>
            <a:xfrm>
              <a:off x="3650456" y="2590800"/>
              <a:ext cx="1219200" cy="3048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291013" y="1014413"/>
              <a:ext cx="2368446" cy="1585912"/>
            </a:xfrm>
            <a:custGeom>
              <a:avLst/>
              <a:gdLst>
                <a:gd name="connsiteX0" fmla="*/ 0 w 1364456"/>
                <a:gd name="connsiteY0" fmla="*/ 1585912 h 1585912"/>
                <a:gd name="connsiteX1" fmla="*/ 692943 w 1364456"/>
                <a:gd name="connsiteY1" fmla="*/ 350043 h 1585912"/>
                <a:gd name="connsiteX2" fmla="*/ 1364456 w 1364456"/>
                <a:gd name="connsiteY2" fmla="*/ 0 h 158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4456" h="1585912">
                  <a:moveTo>
                    <a:pt x="0" y="1585912"/>
                  </a:moveTo>
                  <a:cubicBezTo>
                    <a:pt x="232767" y="1100137"/>
                    <a:pt x="465534" y="614362"/>
                    <a:pt x="692943" y="350043"/>
                  </a:cubicBezTo>
                  <a:cubicBezTo>
                    <a:pt x="920352" y="85724"/>
                    <a:pt x="1142404" y="42862"/>
                    <a:pt x="1364456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59459" y="76200"/>
              <a:ext cx="2484541" cy="2308324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Os argumentos são parâmetros  da linha de comandos. Para </a:t>
              </a:r>
              <a:r>
                <a:rPr lang="pt-PT" dirty="0" smtClean="0"/>
                <a:t>o nosso </a:t>
              </a:r>
              <a:r>
                <a:rPr lang="pt-PT" dirty="0" smtClean="0"/>
                <a:t>exemplo eles são:</a:t>
              </a:r>
            </a:p>
            <a:p>
              <a:r>
                <a:rPr lang="pt-PT" dirty="0" err="1" smtClean="0"/>
                <a:t>args</a:t>
              </a:r>
              <a:r>
                <a:rPr lang="pt-PT" dirty="0" smtClean="0"/>
                <a:t>[0] = Portugal</a:t>
              </a:r>
            </a:p>
            <a:p>
              <a:r>
                <a:rPr lang="pt-PT" dirty="0" err="1" smtClean="0"/>
                <a:t>args</a:t>
              </a:r>
              <a:r>
                <a:rPr lang="pt-PT" dirty="0" smtClean="0"/>
                <a:t>[1] </a:t>
              </a:r>
              <a:r>
                <a:rPr lang="pt-PT" dirty="0"/>
                <a:t>= </a:t>
              </a:r>
              <a:r>
                <a:rPr lang="pt-PT" dirty="0" err="1" smtClean="0"/>
                <a:t>Spain</a:t>
              </a:r>
              <a:endParaRPr lang="pt-PT" dirty="0"/>
            </a:p>
            <a:p>
              <a:r>
                <a:rPr lang="pt-PT" dirty="0" smtClean="0"/>
                <a:t>- - - - - - - - - - - - - -</a:t>
              </a:r>
            </a:p>
            <a:p>
              <a:r>
                <a:rPr lang="pt-PT" dirty="0" err="1" smtClean="0"/>
                <a:t>args</a:t>
              </a:r>
              <a:r>
                <a:rPr lang="pt-PT" dirty="0" smtClean="0"/>
                <a:t>[6] </a:t>
              </a:r>
              <a:r>
                <a:rPr lang="pt-PT" dirty="0"/>
                <a:t>= </a:t>
              </a:r>
              <a:r>
                <a:rPr lang="pt-PT" dirty="0" err="1" smtClean="0"/>
                <a:t>Austria</a:t>
              </a:r>
              <a:endParaRPr lang="en-US" dirty="0"/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40" y="5562600"/>
            <a:ext cx="64211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4949723" y="2438400"/>
            <a:ext cx="4090987" cy="3276601"/>
            <a:chOff x="4949723" y="2438400"/>
            <a:chExt cx="4090987" cy="3276601"/>
          </a:xfrm>
        </p:grpSpPr>
        <p:sp>
          <p:nvSpPr>
            <p:cNvPr id="17" name="Left Brace 16"/>
            <p:cNvSpPr/>
            <p:nvPr/>
          </p:nvSpPr>
          <p:spPr>
            <a:xfrm rot="5400000">
              <a:off x="6614217" y="3288507"/>
              <a:ext cx="762000" cy="4090987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6995217" y="2438400"/>
              <a:ext cx="1158183" cy="2514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878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76200"/>
            <a:ext cx="6460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  utilização </a:t>
            </a:r>
            <a:r>
              <a:rPr lang="pt-PT" sz="2800" b="1" i="1" dirty="0" smtClean="0"/>
              <a:t>da </a:t>
            </a:r>
            <a:r>
              <a:rPr lang="pt-PT" sz="2800" b="1" i="1" dirty="0" smtClean="0"/>
              <a:t>linha de comandos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533400"/>
            <a:ext cx="6302046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import</a:t>
            </a:r>
            <a:r>
              <a:rPr lang="en-US" dirty="0"/>
              <a:t> java.io.*;</a:t>
            </a:r>
          </a:p>
          <a:p>
            <a:r>
              <a:rPr lang="en-US" b="1" dirty="0" smtClean="0"/>
              <a:t>public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TestCommandLine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{      </a:t>
            </a:r>
            <a:r>
              <a:rPr lang="en-US" b="1" dirty="0"/>
              <a:t>static</a:t>
            </a:r>
            <a:r>
              <a:rPr lang="en-US" dirty="0"/>
              <a:t> Scanner kb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</a:t>
            </a:r>
            <a:r>
              <a:rPr lang="en-US" b="1" dirty="0"/>
              <a:t>public static void</a:t>
            </a:r>
            <a:r>
              <a:rPr lang="en-US" dirty="0"/>
              <a:t> main(</a:t>
            </a:r>
            <a:r>
              <a:rPr lang="en-US" dirty="0">
                <a:solidFill>
                  <a:srgbClr val="008000"/>
                </a:solidFill>
              </a:rPr>
              <a:t>String[] </a:t>
            </a:r>
            <a:r>
              <a:rPr lang="en-US" dirty="0" err="1">
                <a:solidFill>
                  <a:srgbClr val="008000"/>
                </a:solidFill>
              </a:rPr>
              <a:t>args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 { File </a:t>
            </a:r>
            <a:r>
              <a:rPr lang="en-US" dirty="0" err="1"/>
              <a:t>fout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File("to_write.txt");</a:t>
            </a:r>
          </a:p>
          <a:p>
            <a:r>
              <a:rPr lang="en-US" dirty="0"/>
              <a:t>   </a:t>
            </a:r>
            <a:r>
              <a:rPr lang="en-US" dirty="0" err="1"/>
              <a:t>PrintWriter</a:t>
            </a:r>
            <a:r>
              <a:rPr lang="en-US" dirty="0"/>
              <a:t> pw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);</a:t>
            </a:r>
          </a:p>
          <a:p>
            <a:r>
              <a:rPr lang="en-US" dirty="0"/>
              <a:t>   String </a:t>
            </a:r>
            <a:r>
              <a:rPr lang="en-US" dirty="0" err="1"/>
              <a:t>nameIn</a:t>
            </a:r>
            <a:r>
              <a:rPr lang="en-US" dirty="0"/>
              <a:t>;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args.length</a:t>
            </a:r>
            <a:r>
              <a:rPr lang="en-US" dirty="0"/>
              <a:t> = "+</a:t>
            </a:r>
            <a:r>
              <a:rPr lang="en-US" dirty="0" err="1">
                <a:solidFill>
                  <a:srgbClr val="FF00FF"/>
                </a:solidFill>
              </a:rPr>
              <a:t>args.length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en-US" dirty="0" err="1" smtClean="0">
                <a:solidFill>
                  <a:srgbClr val="FF00FF"/>
                </a:solidFill>
              </a:rPr>
              <a:t>args.length</a:t>
            </a:r>
            <a:r>
              <a:rPr lang="en-US" dirty="0" smtClean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pw.println</a:t>
            </a:r>
            <a:r>
              <a:rPr lang="en-US" dirty="0"/>
              <a:t>(</a:t>
            </a:r>
            <a:r>
              <a:rPr lang="en-US" dirty="0" err="1">
                <a:solidFill>
                  <a:srgbClr val="008000"/>
                </a:solidFill>
              </a:rPr>
              <a:t>args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solidFill>
                  <a:srgbClr val="008000"/>
                </a:solidFill>
              </a:rPr>
              <a:t>args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</a:t>
            </a:r>
            <a:r>
              <a:rPr lang="en-US" dirty="0" err="1"/>
              <a:t>pw.close</a:t>
            </a:r>
            <a:r>
              <a:rPr lang="en-US" dirty="0"/>
              <a:t>();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243512"/>
            <a:ext cx="7710035" cy="155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533400" y="1524000"/>
            <a:ext cx="8474054" cy="2286000"/>
            <a:chOff x="533400" y="1524000"/>
            <a:chExt cx="8474054" cy="22860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1524000"/>
              <a:ext cx="2378054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33400" y="3352800"/>
              <a:ext cx="1874044" cy="24765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3"/>
            </p:cNvCxnSpPr>
            <p:nvPr/>
          </p:nvCxnSpPr>
          <p:spPr>
            <a:xfrm flipV="1">
              <a:off x="2407444" y="2895600"/>
              <a:ext cx="4221956" cy="5810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eform 16"/>
          <p:cNvSpPr/>
          <p:nvPr/>
        </p:nvSpPr>
        <p:spPr>
          <a:xfrm>
            <a:off x="3731419" y="1351362"/>
            <a:ext cx="3750469" cy="817958"/>
          </a:xfrm>
          <a:custGeom>
            <a:avLst/>
            <a:gdLst>
              <a:gd name="connsiteX0" fmla="*/ 3750469 w 3750469"/>
              <a:gd name="connsiteY0" fmla="*/ 341708 h 1000762"/>
              <a:gd name="connsiteX1" fmla="*/ 2757487 w 3750469"/>
              <a:gd name="connsiteY1" fmla="*/ 27383 h 1000762"/>
              <a:gd name="connsiteX2" fmla="*/ 1785937 w 3750469"/>
              <a:gd name="connsiteY2" fmla="*/ 963214 h 1000762"/>
              <a:gd name="connsiteX3" fmla="*/ 614362 w 3750469"/>
              <a:gd name="connsiteY3" fmla="*/ 827483 h 1000762"/>
              <a:gd name="connsiteX4" fmla="*/ 0 w 3750469"/>
              <a:gd name="connsiteY4" fmla="*/ 934639 h 1000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0469" h="1000762">
                <a:moveTo>
                  <a:pt x="3750469" y="341708"/>
                </a:moveTo>
                <a:cubicBezTo>
                  <a:pt x="3417689" y="132753"/>
                  <a:pt x="3084909" y="-76201"/>
                  <a:pt x="2757487" y="27383"/>
                </a:cubicBezTo>
                <a:cubicBezTo>
                  <a:pt x="2430065" y="130967"/>
                  <a:pt x="2143124" y="829864"/>
                  <a:pt x="1785937" y="963214"/>
                </a:cubicBezTo>
                <a:cubicBezTo>
                  <a:pt x="1428749" y="1096564"/>
                  <a:pt x="912018" y="832245"/>
                  <a:pt x="614362" y="827483"/>
                </a:cubicBezTo>
                <a:cubicBezTo>
                  <a:pt x="316706" y="822721"/>
                  <a:pt x="158353" y="878680"/>
                  <a:pt x="0" y="934639"/>
                </a:cubicBezTo>
              </a:path>
            </a:pathLst>
          </a:cu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76200"/>
            <a:ext cx="6460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  utilização </a:t>
            </a:r>
            <a:r>
              <a:rPr lang="pt-PT" sz="2800" b="1" i="1" dirty="0" smtClean="0"/>
              <a:t>da </a:t>
            </a:r>
            <a:r>
              <a:rPr lang="pt-PT" sz="2800" b="1" i="1" dirty="0" smtClean="0"/>
              <a:t>linha de comandos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457200"/>
            <a:ext cx="6302046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import</a:t>
            </a:r>
            <a:r>
              <a:rPr lang="en-US" dirty="0"/>
              <a:t> java.io.*;</a:t>
            </a:r>
          </a:p>
          <a:p>
            <a:r>
              <a:rPr lang="en-US" b="1" dirty="0" smtClean="0"/>
              <a:t>public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TestCommandLine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{      </a:t>
            </a:r>
            <a:r>
              <a:rPr lang="en-US" b="1" dirty="0"/>
              <a:t>static</a:t>
            </a:r>
            <a:r>
              <a:rPr lang="en-US" dirty="0"/>
              <a:t> Scanner kb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</a:t>
            </a:r>
            <a:r>
              <a:rPr lang="en-US" b="1" dirty="0"/>
              <a:t>public static void</a:t>
            </a:r>
            <a:r>
              <a:rPr lang="en-US" dirty="0"/>
              <a:t> main(</a:t>
            </a:r>
            <a:r>
              <a:rPr lang="en-US" dirty="0">
                <a:solidFill>
                  <a:srgbClr val="008000"/>
                </a:solidFill>
              </a:rPr>
              <a:t>String[] </a:t>
            </a:r>
            <a:r>
              <a:rPr lang="en-US" dirty="0" err="1">
                <a:solidFill>
                  <a:srgbClr val="008000"/>
                </a:solidFill>
              </a:rPr>
              <a:t>args</a:t>
            </a:r>
            <a:r>
              <a:rPr lang="en-US" dirty="0"/>
              <a:t>) throws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 { File </a:t>
            </a:r>
            <a:r>
              <a:rPr lang="en-US" dirty="0" err="1"/>
              <a:t>fout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File("to_write.txt");</a:t>
            </a:r>
          </a:p>
          <a:p>
            <a:r>
              <a:rPr lang="en-US" dirty="0"/>
              <a:t>   </a:t>
            </a:r>
            <a:r>
              <a:rPr lang="en-US" dirty="0" err="1"/>
              <a:t>PrintWriter</a:t>
            </a:r>
            <a:r>
              <a:rPr lang="en-US" dirty="0"/>
              <a:t> pw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);</a:t>
            </a:r>
          </a:p>
          <a:p>
            <a:r>
              <a:rPr lang="en-US" dirty="0"/>
              <a:t>   String </a:t>
            </a:r>
            <a:r>
              <a:rPr lang="en-US" dirty="0" err="1"/>
              <a:t>nameIn</a:t>
            </a:r>
            <a:r>
              <a:rPr lang="en-US" dirty="0"/>
              <a:t>;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args.length</a:t>
            </a:r>
            <a:r>
              <a:rPr lang="en-US" dirty="0"/>
              <a:t> = "+</a:t>
            </a:r>
            <a:r>
              <a:rPr lang="en-US" dirty="0" err="1">
                <a:solidFill>
                  <a:srgbClr val="FF00FF"/>
                </a:solidFill>
              </a:rPr>
              <a:t>args.length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en-US" dirty="0" err="1" smtClean="0">
                <a:solidFill>
                  <a:srgbClr val="FF00FF"/>
                </a:solidFill>
              </a:rPr>
              <a:t>args.length</a:t>
            </a:r>
            <a:r>
              <a:rPr lang="en-US" dirty="0" smtClean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pw.println</a:t>
            </a:r>
            <a:r>
              <a:rPr lang="en-US" dirty="0"/>
              <a:t>(</a:t>
            </a:r>
            <a:r>
              <a:rPr lang="en-US" dirty="0" err="1">
                <a:solidFill>
                  <a:srgbClr val="008000"/>
                </a:solidFill>
              </a:rPr>
              <a:t>args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solidFill>
                  <a:srgbClr val="008000"/>
                </a:solidFill>
              </a:rPr>
              <a:t>args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</a:t>
            </a:r>
            <a:r>
              <a:rPr lang="en-US" dirty="0" err="1"/>
              <a:t>pw.close</a:t>
            </a:r>
            <a:r>
              <a:rPr lang="en-US" dirty="0"/>
              <a:t>();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44" y="4629150"/>
            <a:ext cx="34956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410414" y="4800600"/>
            <a:ext cx="2170986" cy="1359932"/>
            <a:chOff x="1410414" y="4800600"/>
            <a:chExt cx="2170986" cy="1359932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2209800" y="4800600"/>
              <a:ext cx="1371600" cy="990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10414" y="5791200"/>
              <a:ext cx="79938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err="1" smtClean="0">
                  <a:solidFill>
                    <a:srgbClr val="C00000"/>
                  </a:solidFill>
                </a:rPr>
                <a:t>DrJava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64720" y="5203032"/>
            <a:ext cx="3193256" cy="2286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81200"/>
            <a:ext cx="214757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60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9639" y="2353270"/>
            <a:ext cx="8293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Revisão das aulas anteriores</a:t>
            </a:r>
            <a:endParaRPr lang="pt-PT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27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599" y="381000"/>
            <a:ext cx="5257801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                                   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 smtClean="0"/>
              <a:t>sin_cos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b="1" dirty="0"/>
              <a:t>static </a:t>
            </a:r>
            <a:r>
              <a:rPr lang="en-US" dirty="0"/>
              <a:t>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[] = </a:t>
            </a:r>
            <a:r>
              <a:rPr lang="en-US" b="1" dirty="0"/>
              <a:t>new double</a:t>
            </a:r>
            <a:r>
              <a:rPr lang="en-US" dirty="0"/>
              <a:t>[314];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&lt;314;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</a:t>
            </a:r>
            <a:r>
              <a:rPr lang="en-US" dirty="0" err="1"/>
              <a:t>si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>
                <a:solidFill>
                  <a:srgbClr val="FF0000"/>
                </a:solidFill>
              </a:rPr>
              <a:t>Math.sin</a:t>
            </a:r>
            <a:r>
              <a:rPr lang="en-US" dirty="0"/>
              <a:t>((</a:t>
            </a:r>
            <a:r>
              <a:rPr lang="en-US" b="1" dirty="0"/>
              <a:t>double</a:t>
            </a:r>
            <a:r>
              <a:rPr lang="en-US" dirty="0"/>
              <a:t>)</a:t>
            </a:r>
            <a:r>
              <a:rPr lang="en-US" dirty="0" err="1"/>
              <a:t>i</a:t>
            </a:r>
            <a:r>
              <a:rPr lang="en-US" dirty="0"/>
              <a:t>/10.);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-1.; </a:t>
            </a:r>
            <a:r>
              <a:rPr lang="en-US" dirty="0" err="1"/>
              <a:t>i</a:t>
            </a:r>
            <a:r>
              <a:rPr lang="en-US" dirty="0"/>
              <a:t>&lt;=1.; </a:t>
            </a:r>
            <a:r>
              <a:rPr lang="en-US" dirty="0" err="1"/>
              <a:t>i</a:t>
            </a:r>
            <a:r>
              <a:rPr lang="en-US" dirty="0"/>
              <a:t>+=0.1)    {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j = 1; j&lt;80; j++)</a:t>
            </a:r>
          </a:p>
          <a:p>
            <a:r>
              <a:rPr lang="en-US" dirty="0"/>
              <a:t>      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i-si</a:t>
            </a:r>
            <a:r>
              <a:rPr lang="en-US" dirty="0"/>
              <a:t>[j]) &lt; 0.1 ) </a:t>
            </a:r>
            <a:r>
              <a:rPr lang="en-US" dirty="0" err="1"/>
              <a:t>System.out.print</a:t>
            </a:r>
            <a:r>
              <a:rPr lang="en-US" dirty="0"/>
              <a:t>("*");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b="1" dirty="0" smtClean="0"/>
              <a:t>else</a:t>
            </a:r>
            <a:r>
              <a:rPr lang="en-US" dirty="0" smtClean="0"/>
              <a:t>                                      </a:t>
            </a:r>
            <a:r>
              <a:rPr lang="en-US" dirty="0" err="1" smtClean="0"/>
              <a:t>System.out.print</a:t>
            </a:r>
            <a:r>
              <a:rPr lang="en-US" dirty="0"/>
              <a:t>(" ");</a:t>
            </a:r>
          </a:p>
          <a:p>
            <a:r>
              <a:rPr lang="en-US" dirty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();                   }  </a:t>
            </a:r>
          </a:p>
          <a:p>
            <a:r>
              <a:rPr lang="en-US" dirty="0" smtClean="0"/>
              <a:t>}      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1668"/>
            <a:ext cx="854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Mostrar graficamente os resultados das funções trigonométricas </a:t>
            </a:r>
            <a:r>
              <a:rPr lang="pt-PT" dirty="0" err="1" smtClean="0">
                <a:solidFill>
                  <a:srgbClr val="FF0000"/>
                </a:solidFill>
              </a:rPr>
              <a:t>sin</a:t>
            </a:r>
            <a:r>
              <a:rPr lang="pt-PT" dirty="0" smtClean="0"/>
              <a:t> e </a:t>
            </a:r>
            <a:r>
              <a:rPr lang="pt-PT" dirty="0" smtClean="0">
                <a:solidFill>
                  <a:srgbClr val="FF0000"/>
                </a:solidFill>
              </a:rPr>
              <a:t>cos</a:t>
            </a:r>
            <a:r>
              <a:rPr lang="pt-PT" dirty="0" smtClean="0"/>
              <a:t> da classe </a:t>
            </a:r>
            <a:r>
              <a:rPr lang="pt-PT" dirty="0" err="1" smtClean="0">
                <a:solidFill>
                  <a:srgbClr val="FF0000"/>
                </a:solidFill>
              </a:rPr>
              <a:t>Math</a:t>
            </a:r>
            <a:r>
              <a:rPr lang="pt-PT" dirty="0" smtClean="0"/>
              <a:t>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7" y="4191000"/>
            <a:ext cx="5715001" cy="254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81000" y="762000"/>
            <a:ext cx="7536655" cy="1066800"/>
            <a:chOff x="381000" y="762000"/>
            <a:chExt cx="7536655" cy="1066800"/>
          </a:xfrm>
        </p:grpSpPr>
        <p:sp>
          <p:nvSpPr>
            <p:cNvPr id="6" name="Rectangle 5"/>
            <p:cNvSpPr/>
            <p:nvPr/>
          </p:nvSpPr>
          <p:spPr>
            <a:xfrm>
              <a:off x="381000" y="1524000"/>
              <a:ext cx="2971800" cy="3048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>
              <a:off x="3352800" y="1676400"/>
              <a:ext cx="23622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707856" y="762000"/>
              <a:ext cx="2209799" cy="92333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Declaração e </a:t>
              </a:r>
              <a:r>
                <a:rPr lang="pt-PT" dirty="0" smtClean="0"/>
                <a:t>reserva da </a:t>
              </a:r>
              <a:r>
                <a:rPr lang="pt-PT" dirty="0" smtClean="0"/>
                <a:t>memória para </a:t>
              </a:r>
              <a:r>
                <a:rPr lang="pt-PT" dirty="0" err="1" smtClean="0"/>
                <a:t>array</a:t>
              </a:r>
              <a:r>
                <a:rPr lang="pt-PT" dirty="0" smtClean="0"/>
                <a:t> do tipo </a:t>
              </a:r>
              <a:r>
                <a:rPr lang="pt-PT" dirty="0" err="1" smtClean="0"/>
                <a:t>double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96992" y="1788320"/>
            <a:ext cx="5113607" cy="646331"/>
            <a:chOff x="3496992" y="1788320"/>
            <a:chExt cx="5113607" cy="646331"/>
          </a:xfrm>
        </p:grpSpPr>
        <p:sp>
          <p:nvSpPr>
            <p:cNvPr id="11" name="Right Brace 10"/>
            <p:cNvSpPr/>
            <p:nvPr/>
          </p:nvSpPr>
          <p:spPr>
            <a:xfrm>
              <a:off x="3496992" y="1878038"/>
              <a:ext cx="228600" cy="457200"/>
            </a:xfrm>
            <a:prstGeom prst="rightBrac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>
              <a:off x="3725592" y="2106638"/>
              <a:ext cx="1982264" cy="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715000" y="1788320"/>
              <a:ext cx="2895599" cy="646331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Geração de valores </a:t>
              </a:r>
              <a:r>
                <a:rPr lang="pt-PT" dirty="0" smtClean="0"/>
                <a:t>do </a:t>
              </a:r>
              <a:r>
                <a:rPr lang="pt-PT" dirty="0" err="1" smtClean="0"/>
                <a:t>array</a:t>
              </a:r>
              <a:r>
                <a:rPr lang="pt-PT" dirty="0" smtClean="0"/>
                <a:t> chamando função </a:t>
              </a:r>
              <a:r>
                <a:rPr lang="en-US" dirty="0" err="1">
                  <a:solidFill>
                    <a:srgbClr val="FF0000"/>
                  </a:solidFill>
                </a:rPr>
                <a:t>Math.sin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25592" y="2429946"/>
            <a:ext cx="5261849" cy="369332"/>
            <a:chOff x="3725592" y="2429946"/>
            <a:chExt cx="5261849" cy="369332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3725592" y="2514600"/>
              <a:ext cx="1227408" cy="1143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919661" y="2429946"/>
              <a:ext cx="4067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Índice em ciclo for pode ter o tipo </a:t>
              </a:r>
              <a:r>
                <a:rPr lang="pt-PT" dirty="0" err="1" smtClean="0"/>
                <a:t>double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81000" y="2335238"/>
            <a:ext cx="7815146" cy="1583228"/>
            <a:chOff x="381000" y="2335238"/>
            <a:chExt cx="7815146" cy="1583228"/>
          </a:xfrm>
        </p:grpSpPr>
        <p:sp>
          <p:nvSpPr>
            <p:cNvPr id="21" name="Rectangle 20"/>
            <p:cNvSpPr/>
            <p:nvPr/>
          </p:nvSpPr>
          <p:spPr>
            <a:xfrm>
              <a:off x="381000" y="2335238"/>
              <a:ext cx="4953000" cy="1398562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5326856" y="3726656"/>
              <a:ext cx="5122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39154" y="3549134"/>
              <a:ext cx="2356992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Impressão do diagrama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5025121"/>
            <a:ext cx="8855593" cy="615553"/>
            <a:chOff x="152400" y="5025121"/>
            <a:chExt cx="8855593" cy="615553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152400" y="5334000"/>
              <a:ext cx="5686754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803434" y="5025121"/>
              <a:ext cx="3204559" cy="61555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sz="1700" dirty="0" smtClean="0"/>
                <a:t>80 posições entre 1 e 80 com intervalo 1: </a:t>
              </a:r>
              <a:r>
                <a:rPr lang="en-US" sz="1700" b="1" dirty="0"/>
                <a:t>for</a:t>
              </a:r>
              <a:r>
                <a:rPr lang="en-US" sz="1700" dirty="0"/>
                <a:t>(</a:t>
              </a:r>
              <a:r>
                <a:rPr lang="en-US" sz="1700" b="1" dirty="0" err="1"/>
                <a:t>int</a:t>
              </a:r>
              <a:r>
                <a:rPr lang="en-US" sz="1700" dirty="0"/>
                <a:t> j = 1; j&lt;80; j</a:t>
              </a:r>
              <a:r>
                <a:rPr lang="en-US" sz="1700" dirty="0" smtClean="0"/>
                <a:t>++)</a:t>
              </a:r>
              <a:endParaRPr lang="pt-PT" sz="1700" dirty="0" smtClean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096000" y="5983069"/>
            <a:ext cx="19103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Exemplo em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8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72132" y="-66020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Sumário</a:t>
            </a:r>
            <a:endParaRPr lang="pt-PT" sz="2800" b="1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" y="914400"/>
            <a:ext cx="30897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[] = </a:t>
            </a:r>
            <a:r>
              <a:rPr lang="en-US" b="1" dirty="0"/>
              <a:t>new double</a:t>
            </a:r>
            <a:r>
              <a:rPr lang="en-US" dirty="0"/>
              <a:t>[314</a:t>
            </a:r>
            <a:r>
              <a:rPr lang="en-US" dirty="0" smtClean="0"/>
              <a:t>];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7200" y="501134"/>
            <a:ext cx="1729604" cy="489466"/>
            <a:chOff x="457200" y="501134"/>
            <a:chExt cx="1729604" cy="489466"/>
          </a:xfrm>
        </p:grpSpPr>
        <p:sp>
          <p:nvSpPr>
            <p:cNvPr id="7" name="TextBox 6"/>
            <p:cNvSpPr txBox="1"/>
            <p:nvPr/>
          </p:nvSpPr>
          <p:spPr>
            <a:xfrm>
              <a:off x="687034" y="501134"/>
              <a:ext cx="1499770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002060"/>
                  </a:solidFill>
                </a:rPr>
                <a:t>Declarar </a:t>
              </a:r>
              <a:r>
                <a:rPr lang="pt-PT" dirty="0" err="1" smtClean="0">
                  <a:solidFill>
                    <a:srgbClr val="002060"/>
                  </a:solidFill>
                </a:rPr>
                <a:t>array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57200" y="68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1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87034" y="2133600"/>
            <a:ext cx="338374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&lt;314;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</a:t>
            </a:r>
            <a:r>
              <a:rPr lang="en-US" dirty="0" err="1"/>
              <a:t>si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>
                <a:solidFill>
                  <a:srgbClr val="FF0000"/>
                </a:solidFill>
              </a:rPr>
              <a:t>Math.sin</a:t>
            </a:r>
            <a:r>
              <a:rPr lang="en-US" dirty="0"/>
              <a:t>((</a:t>
            </a:r>
            <a:r>
              <a:rPr lang="en-US" b="1" dirty="0"/>
              <a:t>double</a:t>
            </a:r>
            <a:r>
              <a:rPr lang="en-US" dirty="0"/>
              <a:t>)</a:t>
            </a:r>
            <a:r>
              <a:rPr lang="en-US" dirty="0" err="1"/>
              <a:t>i</a:t>
            </a:r>
            <a:r>
              <a:rPr lang="en-US" dirty="0"/>
              <a:t>/10.);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09600" y="1720334"/>
            <a:ext cx="3505924" cy="489466"/>
            <a:chOff x="457200" y="501134"/>
            <a:chExt cx="3505924" cy="489466"/>
          </a:xfrm>
        </p:grpSpPr>
        <p:sp>
          <p:nvSpPr>
            <p:cNvPr id="11" name="TextBox 10"/>
            <p:cNvSpPr txBox="1"/>
            <p:nvPr/>
          </p:nvSpPr>
          <p:spPr>
            <a:xfrm>
              <a:off x="687034" y="501134"/>
              <a:ext cx="3276090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002060"/>
                  </a:solidFill>
                </a:rPr>
                <a:t>Preparar </a:t>
              </a:r>
              <a:r>
                <a:rPr lang="pt-PT" dirty="0" err="1" smtClean="0">
                  <a:solidFill>
                    <a:srgbClr val="002060"/>
                  </a:solidFill>
                </a:rPr>
                <a:t>array</a:t>
              </a:r>
              <a:r>
                <a:rPr lang="pt-PT" dirty="0" smtClean="0">
                  <a:solidFill>
                    <a:srgbClr val="002060"/>
                  </a:solidFill>
                </a:rPr>
                <a:t> (escrever valores)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" y="68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2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57200" y="3352800"/>
            <a:ext cx="520110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-1.; </a:t>
            </a:r>
            <a:r>
              <a:rPr lang="en-US" dirty="0" err="1"/>
              <a:t>i</a:t>
            </a:r>
            <a:r>
              <a:rPr lang="en-US" dirty="0"/>
              <a:t>&lt;=1.; </a:t>
            </a:r>
            <a:r>
              <a:rPr lang="en-US" dirty="0" err="1"/>
              <a:t>i</a:t>
            </a:r>
            <a:r>
              <a:rPr lang="en-US" dirty="0"/>
              <a:t>+=0.1)    {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j = 1; j&lt;80; j++)</a:t>
            </a:r>
          </a:p>
          <a:p>
            <a:r>
              <a:rPr lang="en-US" dirty="0"/>
              <a:t>      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i-si</a:t>
            </a:r>
            <a:r>
              <a:rPr lang="en-US" dirty="0"/>
              <a:t>[j]) &lt; 0.1 ) </a:t>
            </a:r>
            <a:r>
              <a:rPr lang="en-US" dirty="0" err="1"/>
              <a:t>System.out.print</a:t>
            </a:r>
            <a:r>
              <a:rPr lang="en-US" dirty="0"/>
              <a:t>("*"); </a:t>
            </a:r>
          </a:p>
          <a:p>
            <a:r>
              <a:rPr lang="en-US" dirty="0"/>
              <a:t>          </a:t>
            </a:r>
            <a:r>
              <a:rPr lang="en-US" b="1" dirty="0"/>
              <a:t>else</a:t>
            </a:r>
            <a:r>
              <a:rPr lang="en-US" dirty="0"/>
              <a:t>                                      </a:t>
            </a:r>
            <a:r>
              <a:rPr lang="en-US" dirty="0" err="1"/>
              <a:t>System.out.print</a:t>
            </a:r>
            <a:r>
              <a:rPr lang="en-US" dirty="0"/>
              <a:t>(" ");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();                   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09600" y="2939534"/>
            <a:ext cx="3938093" cy="489466"/>
            <a:chOff x="457200" y="501134"/>
            <a:chExt cx="3938093" cy="489466"/>
          </a:xfrm>
        </p:grpSpPr>
        <p:sp>
          <p:nvSpPr>
            <p:cNvPr id="15" name="TextBox 14"/>
            <p:cNvSpPr txBox="1"/>
            <p:nvPr/>
          </p:nvSpPr>
          <p:spPr>
            <a:xfrm>
              <a:off x="687034" y="501134"/>
              <a:ext cx="3708259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002060"/>
                  </a:solidFill>
                </a:rPr>
                <a:t>Ler linhas de </a:t>
              </a:r>
              <a:r>
                <a:rPr lang="pt-PT" dirty="0" err="1" smtClean="0">
                  <a:solidFill>
                    <a:srgbClr val="002060"/>
                  </a:solidFill>
                </a:rPr>
                <a:t>array</a:t>
              </a:r>
              <a:r>
                <a:rPr lang="pt-PT" dirty="0" smtClean="0">
                  <a:solidFill>
                    <a:srgbClr val="002060"/>
                  </a:solidFill>
                </a:rPr>
                <a:t> de topo para baixo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57200" y="685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3</a:t>
              </a:r>
              <a:endParaRPr lang="en-US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5791200" y="990600"/>
            <a:ext cx="3124200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1143000"/>
            <a:ext cx="3124200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91200" y="1295400"/>
            <a:ext cx="3124200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91200" y="1447800"/>
            <a:ext cx="3124200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91200" y="1600200"/>
            <a:ext cx="3124200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91200" y="2133600"/>
            <a:ext cx="3124200" cy="0"/>
          </a:xfrm>
          <a:prstGeom prst="line">
            <a:avLst/>
          </a:prstGeom>
          <a:ln w="28575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91200" y="2743200"/>
            <a:ext cx="3124200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798234" y="83234"/>
            <a:ext cx="3117166" cy="831166"/>
            <a:chOff x="5798234" y="83234"/>
            <a:chExt cx="3117166" cy="831166"/>
          </a:xfrm>
        </p:grpSpPr>
        <p:sp>
          <p:nvSpPr>
            <p:cNvPr id="25" name="TextBox 24"/>
            <p:cNvSpPr txBox="1"/>
            <p:nvPr/>
          </p:nvSpPr>
          <p:spPr>
            <a:xfrm>
              <a:off x="6244883" y="83234"/>
              <a:ext cx="2226187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</a:t>
              </a:r>
              <a:r>
                <a:rPr lang="en-US" dirty="0"/>
                <a:t>(</a:t>
              </a:r>
              <a:r>
                <a:rPr lang="en-US" b="1" dirty="0" err="1"/>
                <a:t>int</a:t>
              </a:r>
              <a:r>
                <a:rPr lang="en-US" dirty="0"/>
                <a:t> j = 1; j&lt;80; j</a:t>
              </a:r>
              <a:r>
                <a:rPr lang="en-US" dirty="0" smtClean="0"/>
                <a:t>++)</a:t>
              </a:r>
              <a:endParaRPr lang="en-US" dirty="0"/>
            </a:p>
          </p:txBody>
        </p:sp>
        <p:sp>
          <p:nvSpPr>
            <p:cNvPr id="26" name="Left Brace 25"/>
            <p:cNvSpPr/>
            <p:nvPr/>
          </p:nvSpPr>
          <p:spPr>
            <a:xfrm rot="5400000">
              <a:off x="7130408" y="-870592"/>
              <a:ext cx="452818" cy="31171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304800" y="3733800"/>
            <a:ext cx="4572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995446" y="498230"/>
            <a:ext cx="567154" cy="2778453"/>
            <a:chOff x="4995446" y="498230"/>
            <a:chExt cx="567154" cy="2778453"/>
          </a:xfrm>
        </p:grpSpPr>
        <p:sp>
          <p:nvSpPr>
            <p:cNvPr id="29" name="TextBox 28"/>
            <p:cNvSpPr txBox="1"/>
            <p:nvPr/>
          </p:nvSpPr>
          <p:spPr>
            <a:xfrm rot="16200000">
              <a:off x="3775496" y="1718180"/>
              <a:ext cx="2778453" cy="3385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for</a:t>
              </a:r>
              <a:r>
                <a:rPr lang="en-US" sz="1600" dirty="0"/>
                <a:t>(</a:t>
              </a:r>
              <a:r>
                <a:rPr lang="en-US" sz="1600" b="1" dirty="0"/>
                <a:t>double</a:t>
              </a:r>
              <a:r>
                <a:rPr lang="en-US" sz="1600" dirty="0"/>
                <a:t> </a:t>
              </a:r>
              <a:r>
                <a:rPr lang="en-US" sz="1600" dirty="0" err="1"/>
                <a:t>i</a:t>
              </a:r>
              <a:r>
                <a:rPr lang="en-US" sz="1600" dirty="0"/>
                <a:t> = -1.; </a:t>
              </a:r>
              <a:r>
                <a:rPr lang="en-US" sz="1600" dirty="0" err="1"/>
                <a:t>i</a:t>
              </a:r>
              <a:r>
                <a:rPr lang="en-US" sz="1600" dirty="0"/>
                <a:t>&lt;=1.; </a:t>
              </a:r>
              <a:r>
                <a:rPr lang="en-US" sz="1600" dirty="0" err="1"/>
                <a:t>i</a:t>
              </a:r>
              <a:r>
                <a:rPr lang="en-US" sz="1600" dirty="0"/>
                <a:t>+=0.1)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>
              <a:off x="5334000" y="838200"/>
              <a:ext cx="228600" cy="2101334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49238" y="3464170"/>
            <a:ext cx="4572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5795889" y="977705"/>
            <a:ext cx="2532185" cy="1751429"/>
          </a:xfrm>
          <a:custGeom>
            <a:avLst/>
            <a:gdLst>
              <a:gd name="connsiteX0" fmla="*/ 0 w 2532185"/>
              <a:gd name="connsiteY0" fmla="*/ 1751427 h 1751429"/>
              <a:gd name="connsiteX1" fmla="*/ 858129 w 2532185"/>
              <a:gd name="connsiteY1" fmla="*/ 14067 h 1751429"/>
              <a:gd name="connsiteX2" fmla="*/ 1899139 w 2532185"/>
              <a:gd name="connsiteY2" fmla="*/ 1751427 h 1751429"/>
              <a:gd name="connsiteX3" fmla="*/ 2532185 w 2532185"/>
              <a:gd name="connsiteY3" fmla="*/ 0 h 17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2185" h="1751429">
                <a:moveTo>
                  <a:pt x="0" y="1751427"/>
                </a:moveTo>
                <a:cubicBezTo>
                  <a:pt x="270803" y="882747"/>
                  <a:pt x="541606" y="14067"/>
                  <a:pt x="858129" y="14067"/>
                </a:cubicBezTo>
                <a:cubicBezTo>
                  <a:pt x="1174652" y="14067"/>
                  <a:pt x="1620130" y="1753771"/>
                  <a:pt x="1899139" y="1751427"/>
                </a:cubicBezTo>
                <a:cubicBezTo>
                  <a:pt x="2178148" y="1749083"/>
                  <a:pt x="2355166" y="874541"/>
                  <a:pt x="2532185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5777132" y="2681068"/>
            <a:ext cx="1954238" cy="96128"/>
            <a:chOff x="5777132" y="2681068"/>
            <a:chExt cx="1954238" cy="96128"/>
          </a:xfrm>
        </p:grpSpPr>
        <p:sp>
          <p:nvSpPr>
            <p:cNvPr id="42" name="Oval 41"/>
            <p:cNvSpPr/>
            <p:nvPr/>
          </p:nvSpPr>
          <p:spPr>
            <a:xfrm>
              <a:off x="5777132" y="2681068"/>
              <a:ext cx="76200" cy="762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655170" y="2700996"/>
              <a:ext cx="76200" cy="762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58132" y="1545102"/>
            <a:ext cx="2085536" cy="89094"/>
            <a:chOff x="6158132" y="1545102"/>
            <a:chExt cx="2085536" cy="89094"/>
          </a:xfrm>
        </p:grpSpPr>
        <p:sp>
          <p:nvSpPr>
            <p:cNvPr id="41" name="Oval 40"/>
            <p:cNvSpPr/>
            <p:nvPr/>
          </p:nvSpPr>
          <p:spPr>
            <a:xfrm>
              <a:off x="6158132" y="1557996"/>
              <a:ext cx="76200" cy="762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045570" y="1557996"/>
              <a:ext cx="76200" cy="762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167468" y="1545102"/>
              <a:ext cx="76200" cy="762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220264" y="1399736"/>
            <a:ext cx="2058574" cy="82060"/>
            <a:chOff x="6220264" y="1399736"/>
            <a:chExt cx="2058574" cy="82060"/>
          </a:xfrm>
        </p:grpSpPr>
        <p:sp>
          <p:nvSpPr>
            <p:cNvPr id="40" name="Oval 39"/>
            <p:cNvSpPr/>
            <p:nvPr/>
          </p:nvSpPr>
          <p:spPr>
            <a:xfrm>
              <a:off x="6220264" y="1405596"/>
              <a:ext cx="76200" cy="762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970544" y="1405596"/>
              <a:ext cx="76200" cy="762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202638" y="1399736"/>
              <a:ext cx="76200" cy="762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296464" y="1253196"/>
            <a:ext cx="2008162" cy="83234"/>
            <a:chOff x="6296464" y="1253196"/>
            <a:chExt cx="2008162" cy="83234"/>
          </a:xfrm>
        </p:grpSpPr>
        <p:sp>
          <p:nvSpPr>
            <p:cNvPr id="38" name="Oval 37"/>
            <p:cNvSpPr/>
            <p:nvPr/>
          </p:nvSpPr>
          <p:spPr>
            <a:xfrm>
              <a:off x="6900204" y="1253196"/>
              <a:ext cx="76200" cy="762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296464" y="1260230"/>
              <a:ext cx="76200" cy="762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228426" y="1260230"/>
              <a:ext cx="76200" cy="762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393766" y="1094936"/>
            <a:ext cx="1936648" cy="96128"/>
            <a:chOff x="6393766" y="1094936"/>
            <a:chExt cx="1936648" cy="96128"/>
          </a:xfrm>
        </p:grpSpPr>
        <p:sp>
          <p:nvSpPr>
            <p:cNvPr id="36" name="Oval 35"/>
            <p:cNvSpPr/>
            <p:nvPr/>
          </p:nvSpPr>
          <p:spPr>
            <a:xfrm>
              <a:off x="6393766" y="1094936"/>
              <a:ext cx="76200" cy="762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801728" y="1107830"/>
              <a:ext cx="76200" cy="762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254214" y="1114864"/>
              <a:ext cx="76200" cy="762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608298" y="935502"/>
            <a:ext cx="1787770" cy="110196"/>
            <a:chOff x="6608298" y="935502"/>
            <a:chExt cx="1787770" cy="110196"/>
          </a:xfrm>
        </p:grpSpPr>
        <p:sp>
          <p:nvSpPr>
            <p:cNvPr id="35" name="Oval 34"/>
            <p:cNvSpPr/>
            <p:nvPr/>
          </p:nvSpPr>
          <p:spPr>
            <a:xfrm>
              <a:off x="6608298" y="935502"/>
              <a:ext cx="76200" cy="762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8319868" y="969498"/>
              <a:ext cx="76200" cy="76200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87" y="4648200"/>
            <a:ext cx="462737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Down Arrow 58"/>
          <p:cNvSpPr/>
          <p:nvPr/>
        </p:nvSpPr>
        <p:spPr>
          <a:xfrm>
            <a:off x="6900204" y="2939534"/>
            <a:ext cx="793066" cy="1556266"/>
          </a:xfrm>
          <a:prstGeom prst="downArrow">
            <a:avLst/>
          </a:prstGeom>
          <a:solidFill>
            <a:srgbClr val="FFFF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6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000"/>
                            </p:stCondLst>
                            <p:childTnLst>
                              <p:par>
                                <p:cTn id="13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28" grpId="0" animBg="1"/>
      <p:bldP spid="32" grpId="0" animBg="1"/>
      <p:bldP spid="34" grpId="0" animBg="1"/>
      <p:bldP spid="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599" y="381000"/>
            <a:ext cx="5257801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                                   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 smtClean="0"/>
              <a:t>sin_cos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b="1" dirty="0"/>
              <a:t>static </a:t>
            </a:r>
            <a:r>
              <a:rPr lang="en-US" dirty="0"/>
              <a:t>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[] = </a:t>
            </a:r>
            <a:r>
              <a:rPr lang="en-US" b="1" dirty="0"/>
              <a:t>new double</a:t>
            </a:r>
            <a:r>
              <a:rPr lang="en-US" dirty="0"/>
              <a:t>[314];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&lt;314;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</a:t>
            </a:r>
            <a:r>
              <a:rPr lang="en-US" dirty="0" err="1"/>
              <a:t>si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 smtClean="0">
                <a:solidFill>
                  <a:srgbClr val="FF0000"/>
                </a:solidFill>
              </a:rPr>
              <a:t>Math.cos</a:t>
            </a:r>
            <a:r>
              <a:rPr lang="en-US" dirty="0" smtClean="0"/>
              <a:t>((</a:t>
            </a:r>
            <a:r>
              <a:rPr lang="en-US" b="1" dirty="0"/>
              <a:t>double</a:t>
            </a:r>
            <a:r>
              <a:rPr lang="en-US" dirty="0"/>
              <a:t>)</a:t>
            </a:r>
            <a:r>
              <a:rPr lang="en-US" dirty="0" err="1"/>
              <a:t>i</a:t>
            </a:r>
            <a:r>
              <a:rPr lang="en-US" dirty="0"/>
              <a:t>/10.);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-1.; </a:t>
            </a:r>
            <a:r>
              <a:rPr lang="en-US" dirty="0" err="1"/>
              <a:t>i</a:t>
            </a:r>
            <a:r>
              <a:rPr lang="en-US" dirty="0"/>
              <a:t>&lt;=1.; </a:t>
            </a:r>
            <a:r>
              <a:rPr lang="en-US" dirty="0" err="1"/>
              <a:t>i</a:t>
            </a:r>
            <a:r>
              <a:rPr lang="en-US" dirty="0"/>
              <a:t>+=0.1)    {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j = 1; j&lt;80; j++)</a:t>
            </a:r>
          </a:p>
          <a:p>
            <a:r>
              <a:rPr lang="en-US" dirty="0"/>
              <a:t>      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i-si</a:t>
            </a:r>
            <a:r>
              <a:rPr lang="en-US" dirty="0"/>
              <a:t>[j]) &lt; 0.1 ) </a:t>
            </a:r>
            <a:r>
              <a:rPr lang="en-US" dirty="0" err="1"/>
              <a:t>System.out.print</a:t>
            </a:r>
            <a:r>
              <a:rPr lang="en-US" dirty="0"/>
              <a:t>("*");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b="1" dirty="0" smtClean="0"/>
              <a:t>else</a:t>
            </a:r>
            <a:r>
              <a:rPr lang="en-US" dirty="0" smtClean="0"/>
              <a:t>                                      </a:t>
            </a:r>
            <a:r>
              <a:rPr lang="en-US" dirty="0" err="1" smtClean="0"/>
              <a:t>System.out.print</a:t>
            </a:r>
            <a:r>
              <a:rPr lang="en-US" dirty="0"/>
              <a:t>(" ");</a:t>
            </a:r>
          </a:p>
          <a:p>
            <a:r>
              <a:rPr lang="en-US" dirty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();                   }  </a:t>
            </a:r>
          </a:p>
          <a:p>
            <a:r>
              <a:rPr lang="en-US" dirty="0" smtClean="0"/>
              <a:t>}      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1668"/>
            <a:ext cx="854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Mostrar graficamente os resultados das funções trigonométricas </a:t>
            </a:r>
            <a:r>
              <a:rPr lang="pt-PT" dirty="0" err="1" smtClean="0">
                <a:solidFill>
                  <a:srgbClr val="FF0000"/>
                </a:solidFill>
              </a:rPr>
              <a:t>sin</a:t>
            </a:r>
            <a:r>
              <a:rPr lang="pt-PT" dirty="0" smtClean="0"/>
              <a:t> e </a:t>
            </a:r>
            <a:r>
              <a:rPr lang="pt-PT" dirty="0" smtClean="0">
                <a:solidFill>
                  <a:srgbClr val="FF0000"/>
                </a:solidFill>
              </a:rPr>
              <a:t>cos</a:t>
            </a:r>
            <a:r>
              <a:rPr lang="pt-PT" dirty="0" smtClean="0"/>
              <a:t> da classe </a:t>
            </a:r>
            <a:r>
              <a:rPr lang="pt-PT" dirty="0" err="1" smtClean="0">
                <a:solidFill>
                  <a:srgbClr val="FF0000"/>
                </a:solidFill>
              </a:rPr>
              <a:t>Math</a:t>
            </a:r>
            <a:r>
              <a:rPr lang="pt-PT" dirty="0" smtClean="0"/>
              <a:t> 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81000" y="762000"/>
            <a:ext cx="7536655" cy="1066800"/>
            <a:chOff x="381000" y="762000"/>
            <a:chExt cx="7536655" cy="1066800"/>
          </a:xfrm>
        </p:grpSpPr>
        <p:sp>
          <p:nvSpPr>
            <p:cNvPr id="6" name="Rectangle 5"/>
            <p:cNvSpPr/>
            <p:nvPr/>
          </p:nvSpPr>
          <p:spPr>
            <a:xfrm>
              <a:off x="381000" y="1524000"/>
              <a:ext cx="2971800" cy="3048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>
              <a:off x="3352800" y="1676400"/>
              <a:ext cx="23622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707856" y="762000"/>
              <a:ext cx="2209799" cy="92333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Declaração e </a:t>
              </a:r>
              <a:r>
                <a:rPr lang="pt-PT" dirty="0" smtClean="0"/>
                <a:t>reserva da </a:t>
              </a:r>
              <a:r>
                <a:rPr lang="pt-PT" dirty="0" smtClean="0"/>
                <a:t>memória para </a:t>
              </a:r>
              <a:r>
                <a:rPr lang="pt-PT" dirty="0" err="1" smtClean="0"/>
                <a:t>array</a:t>
              </a:r>
              <a:r>
                <a:rPr lang="pt-PT" dirty="0" smtClean="0"/>
                <a:t> do tipo </a:t>
              </a:r>
              <a:r>
                <a:rPr lang="pt-PT" dirty="0" err="1" smtClean="0"/>
                <a:t>double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96992" y="1788320"/>
            <a:ext cx="5113607" cy="646331"/>
            <a:chOff x="3496992" y="1788320"/>
            <a:chExt cx="5113607" cy="646331"/>
          </a:xfrm>
        </p:grpSpPr>
        <p:sp>
          <p:nvSpPr>
            <p:cNvPr id="11" name="Right Brace 10"/>
            <p:cNvSpPr/>
            <p:nvPr/>
          </p:nvSpPr>
          <p:spPr>
            <a:xfrm>
              <a:off x="3496992" y="1878038"/>
              <a:ext cx="228600" cy="457200"/>
            </a:xfrm>
            <a:prstGeom prst="rightBrac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>
              <a:off x="3725592" y="2106638"/>
              <a:ext cx="1982264" cy="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715000" y="1788320"/>
              <a:ext cx="2895599" cy="646331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Geração de valores </a:t>
              </a:r>
              <a:r>
                <a:rPr lang="pt-PT" dirty="0" smtClean="0"/>
                <a:t>do </a:t>
              </a:r>
              <a:r>
                <a:rPr lang="pt-PT" dirty="0" err="1" smtClean="0"/>
                <a:t>array</a:t>
              </a:r>
              <a:r>
                <a:rPr lang="pt-PT" dirty="0" smtClean="0"/>
                <a:t> chamando função </a:t>
              </a:r>
              <a:r>
                <a:rPr lang="en-US" dirty="0" err="1" smtClean="0">
                  <a:solidFill>
                    <a:srgbClr val="FF0000"/>
                  </a:solidFill>
                </a:rPr>
                <a:t>Math.cos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25592" y="2429946"/>
            <a:ext cx="5261849" cy="369332"/>
            <a:chOff x="3725592" y="2429946"/>
            <a:chExt cx="5261849" cy="369332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3725592" y="2514600"/>
              <a:ext cx="1227408" cy="1143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919661" y="2429946"/>
              <a:ext cx="4067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Índice em ciclo for pode ter o tipo </a:t>
              </a:r>
              <a:r>
                <a:rPr lang="pt-PT" dirty="0" err="1" smtClean="0"/>
                <a:t>double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81000" y="2335238"/>
            <a:ext cx="7815146" cy="1583228"/>
            <a:chOff x="381000" y="2335238"/>
            <a:chExt cx="7815146" cy="1583228"/>
          </a:xfrm>
        </p:grpSpPr>
        <p:sp>
          <p:nvSpPr>
            <p:cNvPr id="21" name="Rectangle 20"/>
            <p:cNvSpPr/>
            <p:nvPr/>
          </p:nvSpPr>
          <p:spPr>
            <a:xfrm>
              <a:off x="381000" y="2335238"/>
              <a:ext cx="4953000" cy="1398562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5326856" y="3726656"/>
              <a:ext cx="5122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39154" y="3549134"/>
              <a:ext cx="2356992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Impressão do diagrama</a:t>
              </a:r>
              <a:endParaRPr lang="en-US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7" y="4114800"/>
            <a:ext cx="61626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78" y="5480776"/>
            <a:ext cx="2754795" cy="122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0724" y="4191000"/>
            <a:ext cx="107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>
                <a:solidFill>
                  <a:srgbClr val="FFFFCC"/>
                </a:solidFill>
              </a:rPr>
              <a:t>Math.cos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85534" y="6183868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>
                <a:solidFill>
                  <a:srgbClr val="FFFFCC"/>
                </a:solidFill>
              </a:rPr>
              <a:t>Math.sin</a:t>
            </a:r>
            <a:endParaRPr lang="en-US" b="1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5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76200"/>
            <a:ext cx="6018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  escrever gráfico num ficheiro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599" y="381000"/>
            <a:ext cx="6019801" cy="5909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java.io.*;</a:t>
            </a:r>
            <a:r>
              <a:rPr lang="en-US" dirty="0"/>
              <a:t>                                  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sin_cos_to_file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throws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IOException</a:t>
            </a:r>
            <a:r>
              <a:rPr lang="en-US" dirty="0"/>
              <a:t>     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[] = </a:t>
            </a:r>
            <a:r>
              <a:rPr lang="en-US" b="1" dirty="0"/>
              <a:t>new double</a:t>
            </a:r>
            <a:r>
              <a:rPr lang="en-US" dirty="0"/>
              <a:t>[314];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&lt;314;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</a:t>
            </a:r>
            <a:r>
              <a:rPr lang="en-US" dirty="0" err="1"/>
              <a:t>si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Math.cos</a:t>
            </a:r>
            <a:r>
              <a:rPr lang="en-US" dirty="0"/>
              <a:t>((</a:t>
            </a:r>
            <a:r>
              <a:rPr lang="en-US" b="1" dirty="0"/>
              <a:t>double</a:t>
            </a:r>
            <a:r>
              <a:rPr lang="en-US" dirty="0"/>
              <a:t>)</a:t>
            </a:r>
            <a:r>
              <a:rPr lang="en-US" dirty="0" err="1"/>
              <a:t>i</a:t>
            </a:r>
            <a:r>
              <a:rPr lang="en-US" dirty="0"/>
              <a:t>/10.);</a:t>
            </a:r>
          </a:p>
          <a:p>
            <a:r>
              <a:rPr lang="en-US" dirty="0"/>
              <a:t>      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File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fout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new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File("to_write_graphic.txt");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PrintWriter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pw =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new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PrintWriter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fout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-1.; </a:t>
            </a:r>
            <a:r>
              <a:rPr lang="en-US" dirty="0" err="1"/>
              <a:t>i</a:t>
            </a:r>
            <a:r>
              <a:rPr lang="en-US" dirty="0"/>
              <a:t>&lt;=1.; </a:t>
            </a:r>
            <a:r>
              <a:rPr lang="en-US" dirty="0" err="1"/>
              <a:t>i</a:t>
            </a:r>
            <a:r>
              <a:rPr lang="en-US" dirty="0"/>
              <a:t>+=0.1)    </a:t>
            </a:r>
            <a:r>
              <a:rPr lang="en-US" dirty="0" smtClean="0"/>
              <a:t>                       </a:t>
            </a:r>
            <a:r>
              <a:rPr lang="en-US" dirty="0" smtClean="0">
                <a:solidFill>
                  <a:srgbClr val="008000"/>
                </a:solidFill>
              </a:rPr>
              <a:t>{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j = 1; j&lt;80; j++)</a:t>
            </a:r>
          </a:p>
          <a:p>
            <a:r>
              <a:rPr lang="en-US" dirty="0"/>
              <a:t>      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i-si</a:t>
            </a:r>
            <a:r>
              <a:rPr lang="en-US" dirty="0"/>
              <a:t>[j]) &lt; 0.1 ) </a:t>
            </a:r>
            <a:endParaRPr lang="en-US" dirty="0" smtClean="0"/>
          </a:p>
          <a:p>
            <a:r>
              <a:rPr lang="en-US" dirty="0" smtClean="0"/>
              <a:t>          </a:t>
            </a:r>
            <a:r>
              <a:rPr lang="en-US" dirty="0" smtClean="0">
                <a:solidFill>
                  <a:srgbClr val="00B0F0"/>
                </a:solidFill>
              </a:rPr>
              <a:t>{</a:t>
            </a:r>
            <a:r>
              <a:rPr lang="en-US" dirty="0" smtClean="0"/>
              <a:t>   </a:t>
            </a:r>
            <a:r>
              <a:rPr lang="en-US" dirty="0" err="1" smtClean="0"/>
              <a:t>System.out.print</a:t>
            </a:r>
            <a:r>
              <a:rPr lang="en-US" dirty="0"/>
              <a:t>("*");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pw.print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("*");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F0"/>
                </a:solidFill>
              </a:rPr>
              <a:t>}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          </a:t>
            </a:r>
            <a:r>
              <a:rPr lang="en-US" b="1" dirty="0"/>
              <a:t>else</a:t>
            </a:r>
            <a:r>
              <a:rPr lang="en-US" dirty="0"/>
              <a:t>           </a:t>
            </a:r>
            <a:r>
              <a:rPr lang="en-US" dirty="0" smtClean="0">
                <a:solidFill>
                  <a:srgbClr val="FF00FF"/>
                </a:solidFill>
              </a:rPr>
              <a:t>{</a:t>
            </a:r>
            <a:r>
              <a:rPr lang="en-US" dirty="0" smtClean="0"/>
              <a:t>  </a:t>
            </a:r>
            <a:r>
              <a:rPr lang="en-US" dirty="0" err="1"/>
              <a:t>System.out.print</a:t>
            </a:r>
            <a:r>
              <a:rPr lang="en-US" dirty="0"/>
              <a:t>(" ");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pw.print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(" ");</a:t>
            </a:r>
            <a:r>
              <a:rPr lang="en-US" dirty="0"/>
              <a:t>  </a:t>
            </a:r>
            <a:r>
              <a:rPr lang="en-US" dirty="0">
                <a:solidFill>
                  <a:srgbClr val="FF00FF"/>
                </a:solidFill>
              </a:rPr>
              <a:t>}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();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pw.println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();</a:t>
            </a:r>
            <a:r>
              <a:rPr lang="en-US" dirty="0"/>
              <a:t>                  </a:t>
            </a:r>
            <a:r>
              <a:rPr lang="en-US" dirty="0">
                <a:solidFill>
                  <a:srgbClr val="008000"/>
                </a:solidFill>
              </a:rPr>
              <a:t>}</a:t>
            </a:r>
            <a:r>
              <a:rPr lang="en-US" dirty="0"/>
              <a:t>  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pw.close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();</a:t>
            </a:r>
          </a:p>
          <a:p>
            <a:r>
              <a:rPr lang="en-US" dirty="0"/>
              <a:t>}       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57400"/>
            <a:ext cx="3567112" cy="153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197" y="3810000"/>
            <a:ext cx="353175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00" y="685800"/>
            <a:ext cx="3409951" cy="646331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r>
              <a:rPr lang="pt-PT" dirty="0" smtClean="0"/>
              <a:t>Cor </a:t>
            </a:r>
            <a:r>
              <a:rPr lang="pt-PT" dirty="0" smtClean="0"/>
              <a:t>castanha </a:t>
            </a:r>
            <a:r>
              <a:rPr lang="pt-PT" dirty="0" smtClean="0"/>
              <a:t>indica linhas </a:t>
            </a:r>
            <a:r>
              <a:rPr lang="pt-PT" dirty="0" smtClean="0"/>
              <a:t>novas </a:t>
            </a:r>
            <a:r>
              <a:rPr lang="pt-PT" dirty="0" smtClean="0"/>
              <a:t>para escrever o gráfico no ficheiro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3621881" y="2719975"/>
            <a:ext cx="2178844" cy="1073356"/>
          </a:xfrm>
          <a:custGeom>
            <a:avLst/>
            <a:gdLst>
              <a:gd name="connsiteX0" fmla="*/ 2178844 w 2178844"/>
              <a:gd name="connsiteY0" fmla="*/ 1073356 h 1073356"/>
              <a:gd name="connsiteX1" fmla="*/ 1528763 w 2178844"/>
              <a:gd name="connsiteY1" fmla="*/ 723313 h 1073356"/>
              <a:gd name="connsiteX2" fmla="*/ 1071563 w 2178844"/>
              <a:gd name="connsiteY2" fmla="*/ 30369 h 1073356"/>
              <a:gd name="connsiteX3" fmla="*/ 278607 w 2178844"/>
              <a:gd name="connsiteY3" fmla="*/ 158956 h 1073356"/>
              <a:gd name="connsiteX4" fmla="*/ 0 w 2178844"/>
              <a:gd name="connsiteY4" fmla="*/ 480425 h 107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8844" h="1073356">
                <a:moveTo>
                  <a:pt x="2178844" y="1073356"/>
                </a:moveTo>
                <a:cubicBezTo>
                  <a:pt x="1946077" y="985250"/>
                  <a:pt x="1713310" y="897144"/>
                  <a:pt x="1528763" y="723313"/>
                </a:cubicBezTo>
                <a:cubicBezTo>
                  <a:pt x="1344216" y="549482"/>
                  <a:pt x="1279922" y="124428"/>
                  <a:pt x="1071563" y="30369"/>
                </a:cubicBezTo>
                <a:cubicBezTo>
                  <a:pt x="863204" y="-63690"/>
                  <a:pt x="457201" y="83947"/>
                  <a:pt x="278607" y="158956"/>
                </a:cubicBezTo>
                <a:cubicBezTo>
                  <a:pt x="100013" y="233965"/>
                  <a:pt x="50006" y="357195"/>
                  <a:pt x="0" y="480425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400800" y="5257800"/>
            <a:ext cx="2164054" cy="902732"/>
            <a:chOff x="6400800" y="5257800"/>
            <a:chExt cx="2164054" cy="902732"/>
          </a:xfrm>
        </p:grpSpPr>
        <p:sp>
          <p:nvSpPr>
            <p:cNvPr id="8" name="TextBox 7"/>
            <p:cNvSpPr txBox="1"/>
            <p:nvPr/>
          </p:nvSpPr>
          <p:spPr>
            <a:xfrm>
              <a:off x="6400800" y="5791200"/>
              <a:ext cx="2164054" cy="369332"/>
            </a:xfrm>
            <a:prstGeom prst="rect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Conteúdo do ficheiro</a:t>
              </a:r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>
            <a:xfrm flipV="1">
              <a:off x="7368527" y="5257800"/>
              <a:ext cx="228600" cy="533400"/>
            </a:xfrm>
            <a:prstGeom prst="down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643312" y="6117432"/>
            <a:ext cx="191032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Exemplo </a:t>
            </a:r>
            <a:r>
              <a:rPr lang="pt-PT" smtClean="0"/>
              <a:t>em Java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1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76200"/>
            <a:ext cx="914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  ordenação de dados utilizando </a:t>
            </a:r>
            <a:r>
              <a:rPr lang="pt-PT" sz="2800" b="1" i="1" dirty="0" smtClean="0"/>
              <a:t>o </a:t>
            </a:r>
            <a:r>
              <a:rPr lang="pt-PT" sz="2800" b="1" i="1" dirty="0" smtClean="0"/>
              <a:t>método </a:t>
            </a:r>
            <a:r>
              <a:rPr lang="pt-PT" sz="2800" b="1" i="1" dirty="0" smtClean="0">
                <a:solidFill>
                  <a:srgbClr val="FF00FF"/>
                </a:solidFill>
              </a:rPr>
              <a:t>MERGE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400887" y="769978"/>
            <a:ext cx="6295313" cy="373022"/>
            <a:chOff x="300037" y="649844"/>
            <a:chExt cx="6295313" cy="373022"/>
          </a:xfrm>
        </p:grpSpPr>
        <p:sp>
          <p:nvSpPr>
            <p:cNvPr id="5" name="Rectangle 4"/>
            <p:cNvSpPr/>
            <p:nvPr/>
          </p:nvSpPr>
          <p:spPr>
            <a:xfrm>
              <a:off x="304800" y="685799"/>
              <a:ext cx="6290550" cy="3214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037" y="649844"/>
              <a:ext cx="6295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9    34    18    1    36    77    34    66    17    1    5    1    8    80   30   22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09600" y="685800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66800" y="685800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02568" y="685800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28800" y="685800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252664" y="671512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683680" y="678656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52776" y="685800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81400" y="674966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038600" y="671512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343400" y="671512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669632" y="671512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88720" y="678656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334000" y="678656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736432" y="671512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143624" y="678656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07321" y="533399"/>
            <a:ext cx="6212679" cy="236578"/>
            <a:chOff x="1407321" y="533399"/>
            <a:chExt cx="6212679" cy="236578"/>
          </a:xfrm>
        </p:grpSpPr>
        <p:sp>
          <p:nvSpPr>
            <p:cNvPr id="25" name="Right Brace 24"/>
            <p:cNvSpPr/>
            <p:nvPr/>
          </p:nvSpPr>
          <p:spPr>
            <a:xfrm rot="16200000">
              <a:off x="1664080" y="276640"/>
              <a:ext cx="236577" cy="750096"/>
            </a:xfrm>
            <a:prstGeom prst="righ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6" name="Right Brace 25"/>
            <p:cNvSpPr/>
            <p:nvPr/>
          </p:nvSpPr>
          <p:spPr>
            <a:xfrm rot="16200000">
              <a:off x="2451438" y="291763"/>
              <a:ext cx="236577" cy="719851"/>
            </a:xfrm>
            <a:prstGeom prst="righ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7" name="Right Brace 26"/>
            <p:cNvSpPr/>
            <p:nvPr/>
          </p:nvSpPr>
          <p:spPr>
            <a:xfrm rot="16200000">
              <a:off x="3213437" y="291763"/>
              <a:ext cx="236577" cy="719851"/>
            </a:xfrm>
            <a:prstGeom prst="righ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8" name="Right Brace 27"/>
            <p:cNvSpPr/>
            <p:nvPr/>
          </p:nvSpPr>
          <p:spPr>
            <a:xfrm rot="16200000">
              <a:off x="4115218" y="291763"/>
              <a:ext cx="236577" cy="719851"/>
            </a:xfrm>
            <a:prstGeom prst="righ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" name="Right Brace 28"/>
            <p:cNvSpPr/>
            <p:nvPr/>
          </p:nvSpPr>
          <p:spPr>
            <a:xfrm rot="16200000">
              <a:off x="4966037" y="291763"/>
              <a:ext cx="236577" cy="719851"/>
            </a:xfrm>
            <a:prstGeom prst="righ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0" name="Right Brace 29"/>
            <p:cNvSpPr/>
            <p:nvPr/>
          </p:nvSpPr>
          <p:spPr>
            <a:xfrm rot="16200000">
              <a:off x="5669697" y="350103"/>
              <a:ext cx="236577" cy="603170"/>
            </a:xfrm>
            <a:prstGeom prst="righ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1" name="Right Brace 30"/>
            <p:cNvSpPr/>
            <p:nvPr/>
          </p:nvSpPr>
          <p:spPr>
            <a:xfrm rot="16200000">
              <a:off x="6341686" y="329862"/>
              <a:ext cx="236577" cy="643651"/>
            </a:xfrm>
            <a:prstGeom prst="righ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2" name="Right Brace 31"/>
            <p:cNvSpPr/>
            <p:nvPr/>
          </p:nvSpPr>
          <p:spPr>
            <a:xfrm rot="16200000">
              <a:off x="7120711" y="270688"/>
              <a:ext cx="236577" cy="762000"/>
            </a:xfrm>
            <a:prstGeom prst="righ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358023" y="1176336"/>
            <a:ext cx="6412333" cy="623054"/>
            <a:chOff x="1358023" y="1176336"/>
            <a:chExt cx="6412333" cy="623054"/>
          </a:xfrm>
        </p:grpSpPr>
        <p:grpSp>
          <p:nvGrpSpPr>
            <p:cNvPr id="34" name="Group 33"/>
            <p:cNvGrpSpPr/>
            <p:nvPr/>
          </p:nvGrpSpPr>
          <p:grpSpPr>
            <a:xfrm>
              <a:off x="1358023" y="1426368"/>
              <a:ext cx="6412333" cy="373022"/>
              <a:chOff x="250029" y="649844"/>
              <a:chExt cx="6412333" cy="37302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04800" y="685799"/>
                <a:ext cx="6290550" cy="3214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50029" y="649844"/>
                <a:ext cx="6412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>
                    <a:solidFill>
                      <a:srgbClr val="008000"/>
                    </a:solidFill>
                  </a:rPr>
                  <a:t>34</a:t>
                </a:r>
                <a:r>
                  <a:rPr lang="pt-PT" dirty="0" smtClean="0"/>
                  <a:t>   </a:t>
                </a:r>
                <a:r>
                  <a:rPr lang="pt-PT" dirty="0" smtClean="0">
                    <a:solidFill>
                      <a:srgbClr val="008000"/>
                    </a:solidFill>
                  </a:rPr>
                  <a:t>9</a:t>
                </a:r>
                <a:r>
                  <a:rPr lang="pt-PT" dirty="0" smtClean="0"/>
                  <a:t>      </a:t>
                </a:r>
                <a:r>
                  <a:rPr lang="pt-PT" dirty="0" smtClean="0">
                    <a:solidFill>
                      <a:srgbClr val="00B0F0"/>
                    </a:solidFill>
                  </a:rPr>
                  <a:t>18</a:t>
                </a:r>
                <a:r>
                  <a:rPr lang="pt-PT" dirty="0" smtClean="0"/>
                  <a:t>    </a:t>
                </a:r>
                <a:r>
                  <a:rPr lang="pt-PT" dirty="0" smtClean="0">
                    <a:solidFill>
                      <a:srgbClr val="00B0F0"/>
                    </a:solidFill>
                  </a:rPr>
                  <a:t>1</a:t>
                </a:r>
                <a:r>
                  <a:rPr lang="pt-PT" dirty="0" smtClean="0"/>
                  <a:t>    </a:t>
                </a:r>
                <a:r>
                  <a:rPr lang="pt-PT" dirty="0" smtClean="0">
                    <a:solidFill>
                      <a:srgbClr val="008000"/>
                    </a:solidFill>
                  </a:rPr>
                  <a:t>77    36</a:t>
                </a:r>
                <a:r>
                  <a:rPr lang="pt-PT" dirty="0" smtClean="0"/>
                  <a:t>    </a:t>
                </a:r>
                <a:r>
                  <a:rPr lang="pt-PT" dirty="0" smtClean="0">
                    <a:solidFill>
                      <a:srgbClr val="00B0F0"/>
                    </a:solidFill>
                  </a:rPr>
                  <a:t>66    34</a:t>
                </a:r>
                <a:r>
                  <a:rPr lang="pt-PT" dirty="0" smtClean="0"/>
                  <a:t>    </a:t>
                </a:r>
                <a:r>
                  <a:rPr lang="pt-PT" dirty="0" smtClean="0">
                    <a:solidFill>
                      <a:srgbClr val="008000"/>
                    </a:solidFill>
                  </a:rPr>
                  <a:t>17    1</a:t>
                </a:r>
                <a:r>
                  <a:rPr lang="pt-PT" dirty="0" smtClean="0"/>
                  <a:t>    </a:t>
                </a:r>
                <a:r>
                  <a:rPr lang="pt-PT" dirty="0" smtClean="0">
                    <a:solidFill>
                      <a:srgbClr val="00B0F0"/>
                    </a:solidFill>
                  </a:rPr>
                  <a:t>5    1</a:t>
                </a:r>
                <a:r>
                  <a:rPr lang="pt-PT" dirty="0" smtClean="0"/>
                  <a:t>   </a:t>
                </a:r>
                <a:r>
                  <a:rPr lang="pt-PT" dirty="0" smtClean="0">
                    <a:solidFill>
                      <a:srgbClr val="008000"/>
                    </a:solidFill>
                  </a:rPr>
                  <a:t>80    8</a:t>
                </a:r>
                <a:r>
                  <a:rPr lang="pt-PT" dirty="0" smtClean="0"/>
                  <a:t>    </a:t>
                </a:r>
                <a:r>
                  <a:rPr lang="pt-PT" dirty="0" smtClean="0">
                    <a:solidFill>
                      <a:srgbClr val="00B0F0"/>
                    </a:solidFill>
                  </a:rPr>
                  <a:t>30   22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609600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066800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502568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828800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252664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683680" y="67865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152776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581400" y="67496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038600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343400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69632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988720" y="67865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334000" y="67865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36432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143624" y="67865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Down Arrow 51"/>
            <p:cNvSpPr/>
            <p:nvPr/>
          </p:nvSpPr>
          <p:spPr>
            <a:xfrm>
              <a:off x="4474948" y="1176336"/>
              <a:ext cx="207302" cy="228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412080" y="1790937"/>
            <a:ext cx="6277691" cy="259320"/>
            <a:chOff x="1412080" y="1790937"/>
            <a:chExt cx="6277691" cy="259320"/>
          </a:xfrm>
        </p:grpSpPr>
        <p:sp>
          <p:nvSpPr>
            <p:cNvPr id="54" name="Right Brace 53"/>
            <p:cNvSpPr/>
            <p:nvPr/>
          </p:nvSpPr>
          <p:spPr>
            <a:xfrm rot="5400000" flipV="1">
              <a:off x="2052577" y="1166038"/>
              <a:ext cx="236577" cy="1517571"/>
            </a:xfrm>
            <a:prstGeom prst="righ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5" name="Right Brace 54"/>
            <p:cNvSpPr/>
            <p:nvPr/>
          </p:nvSpPr>
          <p:spPr>
            <a:xfrm rot="5400000" flipV="1">
              <a:off x="3688497" y="1166038"/>
              <a:ext cx="236577" cy="1517571"/>
            </a:xfrm>
            <a:prstGeom prst="righ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6" name="Right Brace 55"/>
            <p:cNvSpPr/>
            <p:nvPr/>
          </p:nvSpPr>
          <p:spPr>
            <a:xfrm rot="5400000" flipV="1">
              <a:off x="5254348" y="1234797"/>
              <a:ext cx="259320" cy="1371600"/>
            </a:xfrm>
            <a:prstGeom prst="righ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7" name="Right Brace 56"/>
            <p:cNvSpPr/>
            <p:nvPr/>
          </p:nvSpPr>
          <p:spPr>
            <a:xfrm rot="5400000" flipV="1">
              <a:off x="6812697" y="1166038"/>
              <a:ext cx="236577" cy="1517571"/>
            </a:xfrm>
            <a:prstGeom prst="righ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360067" y="2196346"/>
            <a:ext cx="6412333" cy="623054"/>
            <a:chOff x="1358023" y="1176336"/>
            <a:chExt cx="6412333" cy="623054"/>
          </a:xfrm>
        </p:grpSpPr>
        <p:grpSp>
          <p:nvGrpSpPr>
            <p:cNvPr id="61" name="Group 60"/>
            <p:cNvGrpSpPr/>
            <p:nvPr/>
          </p:nvGrpSpPr>
          <p:grpSpPr>
            <a:xfrm>
              <a:off x="1358023" y="1426368"/>
              <a:ext cx="6412333" cy="373022"/>
              <a:chOff x="250029" y="649844"/>
              <a:chExt cx="6412333" cy="37302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304800" y="685799"/>
                <a:ext cx="6290550" cy="3214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50029" y="649844"/>
                <a:ext cx="6412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>
                    <a:solidFill>
                      <a:srgbClr val="008000"/>
                    </a:solidFill>
                  </a:rPr>
                  <a:t>34   18     9     1</a:t>
                </a:r>
                <a:r>
                  <a:rPr lang="pt-PT" dirty="0" smtClean="0"/>
                  <a:t>    </a:t>
                </a:r>
                <a:r>
                  <a:rPr lang="pt-PT" dirty="0" smtClean="0">
                    <a:solidFill>
                      <a:srgbClr val="00B0F0"/>
                    </a:solidFill>
                  </a:rPr>
                  <a:t>77    66    36    34</a:t>
                </a:r>
                <a:r>
                  <a:rPr lang="pt-PT" dirty="0" smtClean="0"/>
                  <a:t>    </a:t>
                </a:r>
                <a:r>
                  <a:rPr lang="pt-PT" dirty="0" smtClean="0">
                    <a:solidFill>
                      <a:srgbClr val="008000"/>
                    </a:solidFill>
                  </a:rPr>
                  <a:t>17    5    1    1</a:t>
                </a:r>
                <a:r>
                  <a:rPr lang="pt-PT" dirty="0" smtClean="0"/>
                  <a:t>   </a:t>
                </a:r>
                <a:r>
                  <a:rPr lang="pt-PT" dirty="0" smtClean="0">
                    <a:solidFill>
                      <a:srgbClr val="00B0F0"/>
                    </a:solidFill>
                  </a:rPr>
                  <a:t>80   30   22     8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609600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066800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502568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828800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252664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683680" y="67865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152776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581400" y="67496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038600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343400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669632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988720" y="67865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334000" y="67865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736432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43624" y="67865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2" name="Down Arrow 61"/>
            <p:cNvSpPr/>
            <p:nvPr/>
          </p:nvSpPr>
          <p:spPr>
            <a:xfrm>
              <a:off x="4474948" y="1176336"/>
              <a:ext cx="207302" cy="228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447800" y="2866191"/>
            <a:ext cx="6241973" cy="243721"/>
            <a:chOff x="1447800" y="2866191"/>
            <a:chExt cx="6241973" cy="243721"/>
          </a:xfrm>
        </p:grpSpPr>
        <p:sp>
          <p:nvSpPr>
            <p:cNvPr id="80" name="Right Brace 79"/>
            <p:cNvSpPr/>
            <p:nvPr/>
          </p:nvSpPr>
          <p:spPr>
            <a:xfrm rot="5400000" flipV="1">
              <a:off x="2902327" y="1411664"/>
              <a:ext cx="236577" cy="3145632"/>
            </a:xfrm>
            <a:prstGeom prst="righ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1" name="Right Brace 80"/>
            <p:cNvSpPr/>
            <p:nvPr/>
          </p:nvSpPr>
          <p:spPr>
            <a:xfrm rot="5400000" flipV="1">
              <a:off x="6088798" y="1508938"/>
              <a:ext cx="236577" cy="2965372"/>
            </a:xfrm>
            <a:prstGeom prst="righ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360067" y="3186946"/>
            <a:ext cx="6345321" cy="623054"/>
            <a:chOff x="1358023" y="1176336"/>
            <a:chExt cx="6345321" cy="623054"/>
          </a:xfrm>
        </p:grpSpPr>
        <p:grpSp>
          <p:nvGrpSpPr>
            <p:cNvPr id="84" name="Group 83"/>
            <p:cNvGrpSpPr/>
            <p:nvPr/>
          </p:nvGrpSpPr>
          <p:grpSpPr>
            <a:xfrm>
              <a:off x="1358023" y="1426368"/>
              <a:ext cx="6345321" cy="373022"/>
              <a:chOff x="250029" y="649844"/>
              <a:chExt cx="6345321" cy="373022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304800" y="685799"/>
                <a:ext cx="6290550" cy="3214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50029" y="649844"/>
                <a:ext cx="6295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>
                    <a:solidFill>
                      <a:srgbClr val="008000"/>
                    </a:solidFill>
                  </a:rPr>
                  <a:t>77   66    36   34   34    18    9       1</a:t>
                </a:r>
                <a:r>
                  <a:rPr lang="pt-PT" dirty="0" smtClean="0"/>
                  <a:t>    </a:t>
                </a:r>
                <a:r>
                  <a:rPr lang="pt-PT" dirty="0" smtClean="0">
                    <a:solidFill>
                      <a:srgbClr val="00B0F0"/>
                    </a:solidFill>
                  </a:rPr>
                  <a:t>80    30  22 17   8    5       1     1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>
                <a:off x="609600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066800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02568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828800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252664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2683680" y="67865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152776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581400" y="67496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038600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343400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669632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988720" y="67865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5334000" y="67865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5736432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43624" y="67865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5" name="Down Arrow 84"/>
            <p:cNvSpPr/>
            <p:nvPr/>
          </p:nvSpPr>
          <p:spPr>
            <a:xfrm>
              <a:off x="4474948" y="1176336"/>
              <a:ext cx="207302" cy="228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ight Brace 102"/>
          <p:cNvSpPr/>
          <p:nvPr/>
        </p:nvSpPr>
        <p:spPr>
          <a:xfrm rot="5400000" flipV="1">
            <a:off x="4433302" y="867363"/>
            <a:ext cx="236577" cy="6207581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1357312" y="4177546"/>
            <a:ext cx="6345321" cy="623054"/>
            <a:chOff x="1358023" y="1176336"/>
            <a:chExt cx="6345321" cy="623054"/>
          </a:xfrm>
        </p:grpSpPr>
        <p:grpSp>
          <p:nvGrpSpPr>
            <p:cNvPr id="125" name="Group 124"/>
            <p:cNvGrpSpPr/>
            <p:nvPr/>
          </p:nvGrpSpPr>
          <p:grpSpPr>
            <a:xfrm>
              <a:off x="1358023" y="1426368"/>
              <a:ext cx="6345321" cy="373022"/>
              <a:chOff x="250029" y="649844"/>
              <a:chExt cx="6345321" cy="373022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304800" y="685799"/>
                <a:ext cx="6290550" cy="3214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250029" y="649844"/>
                <a:ext cx="6295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80   77    66   36   34    34    30   22    18   17   9    8    5     1      1      1</a:t>
                </a:r>
                <a:endParaRPr lang="en-US" dirty="0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609600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066800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1502568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1828800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2252664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683680" y="67865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3152776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81400" y="67496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4038600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343400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4669632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4988720" y="67865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5334000" y="67865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5736432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143624" y="67865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6" name="Down Arrow 125"/>
            <p:cNvSpPr/>
            <p:nvPr/>
          </p:nvSpPr>
          <p:spPr>
            <a:xfrm>
              <a:off x="4474948" y="1176336"/>
              <a:ext cx="207302" cy="228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3767556" y="5040868"/>
            <a:ext cx="18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Dados ordenados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624370" y="5638800"/>
            <a:ext cx="213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>
                <a:solidFill>
                  <a:srgbClr val="FF00FF"/>
                </a:solidFill>
              </a:rPr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419367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45" grpId="0"/>
      <p:bldP spid="1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57290" y="214290"/>
            <a:ext cx="7019948" cy="5064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Introdução</a:t>
            </a:r>
            <a:endParaRPr lang="pt-PT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14282" y="1071546"/>
            <a:ext cx="8572560" cy="5286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 smtClean="0"/>
              <a:t>Em todos os programas desenvolvidos até ao momento, a informação manipulada era perdida sempre que terminamos os programas.</a:t>
            </a:r>
          </a:p>
          <a:p>
            <a:pPr algn="just"/>
            <a:r>
              <a:rPr lang="pt-PT" sz="2400" dirty="0" smtClean="0"/>
              <a:t>Isto deve-se ao </a:t>
            </a:r>
            <a:r>
              <a:rPr lang="pt-PT" sz="2400" dirty="0" smtClean="0"/>
              <a:t>fato </a:t>
            </a:r>
            <a:r>
              <a:rPr lang="pt-PT" sz="2400" dirty="0" smtClean="0"/>
              <a:t>de as variáveis que declaramos reservarem espaço na memória do computador, que depois é libertada quando o programa termina.</a:t>
            </a:r>
          </a:p>
          <a:p>
            <a:pPr algn="just"/>
            <a:r>
              <a:rPr lang="pt-PT" sz="2400" dirty="0" smtClean="0"/>
              <a:t>Para armazenarmos permanentemente informação gerada pelos nossos programas, temos que a guardar no disco rígido do computador (ou em qualquer outro dispositivo de memória de massa).</a:t>
            </a:r>
          </a:p>
          <a:p>
            <a:pPr algn="just"/>
            <a:r>
              <a:rPr lang="pt-PT" sz="2400" dirty="0" smtClean="0"/>
              <a:t>Isto é possível através da utilização de ficheiros.</a:t>
            </a:r>
          </a:p>
          <a:p>
            <a:pPr algn="just"/>
            <a:r>
              <a:rPr lang="pt-PT" sz="2400" dirty="0" smtClean="0"/>
              <a:t>Nesta aula estamos apenas interessados em estudar a utilização de ficheiros de texto.</a:t>
            </a:r>
            <a:endParaRPr lang="pt-PT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3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1" y="211515"/>
            <a:ext cx="7391399" cy="6494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import</a:t>
            </a:r>
            <a:r>
              <a:rPr lang="en-US" sz="1600" dirty="0"/>
              <a:t> </a:t>
            </a:r>
            <a:r>
              <a:rPr lang="en-US" sz="1600" dirty="0" err="1"/>
              <a:t>java.util</a:t>
            </a:r>
            <a:r>
              <a:rPr lang="en-US" sz="1600" dirty="0"/>
              <a:t>.*;                                       </a:t>
            </a:r>
          </a:p>
          <a:p>
            <a:r>
              <a:rPr lang="en-US" sz="1600" b="1" dirty="0"/>
              <a:t>public class</a:t>
            </a:r>
            <a:r>
              <a:rPr lang="en-US" sz="1600" dirty="0"/>
              <a:t> </a:t>
            </a:r>
            <a:r>
              <a:rPr lang="en-US" sz="1600" dirty="0" err="1"/>
              <a:t>merge_sort</a:t>
            </a:r>
            <a:r>
              <a:rPr lang="en-US" sz="1600" dirty="0"/>
              <a:t> {</a:t>
            </a:r>
          </a:p>
          <a:p>
            <a:r>
              <a:rPr lang="en-US" sz="1600" dirty="0"/>
              <a:t>  </a:t>
            </a:r>
            <a:r>
              <a:rPr lang="en-US" sz="1600" b="1" dirty="0"/>
              <a:t>static</a:t>
            </a:r>
            <a:r>
              <a:rPr lang="en-US" sz="1600" dirty="0"/>
              <a:t> Scanner read = </a:t>
            </a:r>
            <a:r>
              <a:rPr lang="en-US" sz="1600" b="1" dirty="0"/>
              <a:t>new</a:t>
            </a:r>
            <a:r>
              <a:rPr lang="en-US" sz="1600" dirty="0"/>
              <a:t> Scanner(System.in);</a:t>
            </a:r>
          </a:p>
          <a:p>
            <a:r>
              <a:rPr lang="en-US" sz="1600" dirty="0"/>
              <a:t>  </a:t>
            </a:r>
            <a:r>
              <a:rPr lang="en-US" sz="1600" b="1" dirty="0"/>
              <a:t>static final 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nWords</a:t>
            </a:r>
            <a:r>
              <a:rPr lang="en-US" sz="1600" dirty="0"/>
              <a:t> = 1;	</a:t>
            </a:r>
            <a:r>
              <a:rPr lang="en-US" sz="1600" dirty="0" smtClean="0"/>
              <a:t>             // </a:t>
            </a:r>
            <a:r>
              <a:rPr lang="pt-PT" sz="1600" dirty="0" smtClean="0"/>
              <a:t>número de dados inicial para fazer</a:t>
            </a:r>
            <a:r>
              <a:rPr lang="en-US" sz="1600" dirty="0" smtClean="0"/>
              <a:t> </a:t>
            </a:r>
            <a:r>
              <a:rPr lang="en-US" sz="1600" i="1" dirty="0" smtClean="0"/>
              <a:t>merge</a:t>
            </a:r>
            <a:endParaRPr lang="en-US" sz="1600" i="1" dirty="0"/>
          </a:p>
          <a:p>
            <a:r>
              <a:rPr lang="en-US" sz="1600" dirty="0"/>
              <a:t>  </a:t>
            </a:r>
            <a:r>
              <a:rPr lang="en-US" sz="1600" b="1" dirty="0"/>
              <a:t>static final 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nBlocks</a:t>
            </a:r>
            <a:r>
              <a:rPr lang="en-US" sz="1600" dirty="0"/>
              <a:t> = 16;                    </a:t>
            </a:r>
            <a:r>
              <a:rPr lang="en-US" sz="1600" dirty="0" smtClean="0"/>
              <a:t> // </a:t>
            </a:r>
            <a:r>
              <a:rPr lang="pt-PT" sz="1600" dirty="0" smtClean="0"/>
              <a:t>número de dados total</a:t>
            </a:r>
            <a:r>
              <a:rPr lang="en-US" sz="1600" dirty="0"/>
              <a:t>	</a:t>
            </a:r>
            <a:r>
              <a:rPr lang="en-US" sz="1600" dirty="0" smtClean="0"/>
              <a:t>	</a:t>
            </a:r>
            <a:endParaRPr lang="en-US" sz="1600" dirty="0"/>
          </a:p>
          <a:p>
            <a:r>
              <a:rPr lang="en-US" sz="1600" b="1" dirty="0"/>
              <a:t>public static void</a:t>
            </a:r>
            <a:r>
              <a:rPr lang="en-US" sz="1600" dirty="0"/>
              <a:t> main (String </a:t>
            </a:r>
            <a:r>
              <a:rPr lang="en-US" sz="1600" dirty="0" err="1"/>
              <a:t>args</a:t>
            </a:r>
            <a:r>
              <a:rPr lang="en-US" sz="1600" dirty="0"/>
              <a:t>[])      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b="1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a[] = {9,34,18,1,36,77,34,66,17,1,5,1,8,80,30,22};</a:t>
            </a:r>
          </a:p>
          <a:p>
            <a:r>
              <a:rPr lang="en-US" sz="1600" dirty="0" smtClean="0"/>
              <a:t>     </a:t>
            </a:r>
            <a:r>
              <a:rPr lang="en-US" sz="1600" b="1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mergeSize</a:t>
            </a:r>
            <a:r>
              <a:rPr lang="en-US" sz="1600" dirty="0"/>
              <a:t> = (</a:t>
            </a:r>
            <a:r>
              <a:rPr lang="en-US" sz="1600" b="1" dirty="0" err="1"/>
              <a:t>int</a:t>
            </a:r>
            <a:r>
              <a:rPr lang="en-US" sz="1600" dirty="0"/>
              <a:t>)</a:t>
            </a:r>
            <a:r>
              <a:rPr lang="en-US" sz="1600" dirty="0" err="1"/>
              <a:t>Math.pow</a:t>
            </a:r>
            <a:r>
              <a:rPr lang="en-US" sz="1600" dirty="0"/>
              <a:t>(2,nWords);		</a:t>
            </a:r>
          </a:p>
          <a:p>
            <a:r>
              <a:rPr lang="en-US" sz="1600" dirty="0"/>
              <a:t>    </a:t>
            </a:r>
            <a:r>
              <a:rPr lang="en-US" sz="1600" b="1" dirty="0"/>
              <a:t>for</a:t>
            </a:r>
            <a:r>
              <a:rPr lang="en-US" sz="1600" dirty="0"/>
              <a:t> (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nWords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nWords</a:t>
            </a:r>
            <a:r>
              <a:rPr lang="en-US" sz="1600" dirty="0"/>
              <a:t> *  </a:t>
            </a:r>
            <a:r>
              <a:rPr lang="en-US" sz="1600" dirty="0" err="1"/>
              <a:t>nBlocks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 *= 2) 		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     </a:t>
            </a:r>
            <a:r>
              <a:rPr lang="en-US" sz="1600" b="1" dirty="0"/>
              <a:t>for</a:t>
            </a:r>
            <a:r>
              <a:rPr lang="en-US" sz="1600" dirty="0"/>
              <a:t> (</a:t>
            </a:r>
            <a:r>
              <a:rPr lang="en-US" sz="1600" b="1" dirty="0" err="1"/>
              <a:t>int</a:t>
            </a:r>
            <a:r>
              <a:rPr lang="en-US" sz="1600" dirty="0"/>
              <a:t> j = 0; j &lt; </a:t>
            </a:r>
            <a:r>
              <a:rPr lang="en-US" sz="1600" dirty="0" err="1"/>
              <a:t>nWords</a:t>
            </a:r>
            <a:r>
              <a:rPr lang="en-US" sz="1600" dirty="0"/>
              <a:t> *  </a:t>
            </a:r>
            <a:r>
              <a:rPr lang="en-US" sz="1600" dirty="0" err="1"/>
              <a:t>nBlocks</a:t>
            </a:r>
            <a:r>
              <a:rPr lang="en-US" sz="1600" dirty="0"/>
              <a:t>; j += </a:t>
            </a:r>
            <a:r>
              <a:rPr lang="en-US" sz="1600" dirty="0" err="1"/>
              <a:t>i</a:t>
            </a:r>
            <a:r>
              <a:rPr lang="en-US" sz="1600" dirty="0"/>
              <a:t> * 2) 	</a:t>
            </a:r>
          </a:p>
          <a:p>
            <a:r>
              <a:rPr lang="en-US" sz="1600" dirty="0"/>
              <a:t>        {	</a:t>
            </a:r>
            <a:r>
              <a:rPr lang="en-US" sz="1600" b="1" dirty="0"/>
              <a:t>if</a:t>
            </a:r>
            <a:r>
              <a:rPr lang="en-US" sz="1600" dirty="0"/>
              <a:t> ((</a:t>
            </a:r>
            <a:r>
              <a:rPr lang="en-US" sz="1600" dirty="0" err="1"/>
              <a:t>nWords</a:t>
            </a:r>
            <a:r>
              <a:rPr lang="en-US" sz="1600" dirty="0"/>
              <a:t> *  </a:t>
            </a:r>
            <a:r>
              <a:rPr lang="en-US" sz="1600" dirty="0" err="1"/>
              <a:t>nBlocks</a:t>
            </a:r>
            <a:r>
              <a:rPr lang="en-US" sz="1600" dirty="0"/>
              <a:t> - j) &gt; 2 * </a:t>
            </a:r>
            <a:r>
              <a:rPr lang="en-US" sz="1600" dirty="0" err="1"/>
              <a:t>i</a:t>
            </a:r>
            <a:r>
              <a:rPr lang="en-US" sz="1600" dirty="0"/>
              <a:t>) </a:t>
            </a:r>
            <a:r>
              <a:rPr lang="en-US" sz="1600" dirty="0" err="1"/>
              <a:t>mergeSize</a:t>
            </a:r>
            <a:r>
              <a:rPr lang="en-US" sz="1600" dirty="0"/>
              <a:t> = 2 *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	</a:t>
            </a:r>
            <a:r>
              <a:rPr lang="en-US" sz="1600" b="1" dirty="0"/>
              <a:t>else if</a:t>
            </a:r>
            <a:r>
              <a:rPr lang="en-US" sz="1600" dirty="0"/>
              <a:t> ((</a:t>
            </a:r>
            <a:r>
              <a:rPr lang="en-US" sz="1600" dirty="0" err="1"/>
              <a:t>nWords</a:t>
            </a:r>
            <a:r>
              <a:rPr lang="en-US" sz="1600" dirty="0"/>
              <a:t> *  </a:t>
            </a:r>
            <a:r>
              <a:rPr lang="en-US" sz="1600" dirty="0" err="1"/>
              <a:t>nBlocks</a:t>
            </a:r>
            <a:r>
              <a:rPr lang="en-US" sz="1600" dirty="0"/>
              <a:t> - j) &gt; </a:t>
            </a:r>
            <a:r>
              <a:rPr lang="en-US" sz="1600" dirty="0" err="1"/>
              <a:t>i</a:t>
            </a:r>
            <a:r>
              <a:rPr lang="en-US" sz="1600" dirty="0"/>
              <a:t>) </a:t>
            </a:r>
            <a:r>
              <a:rPr lang="en-US" sz="1600" dirty="0" err="1"/>
              <a:t>mergeSize</a:t>
            </a:r>
            <a:r>
              <a:rPr lang="en-US" sz="1600" dirty="0"/>
              <a:t> = </a:t>
            </a:r>
            <a:r>
              <a:rPr lang="en-US" sz="1600" dirty="0" err="1"/>
              <a:t>nWords</a:t>
            </a:r>
            <a:r>
              <a:rPr lang="en-US" sz="1600" dirty="0"/>
              <a:t> *  </a:t>
            </a:r>
            <a:r>
              <a:rPr lang="en-US" sz="1600" dirty="0" err="1"/>
              <a:t>nBlocks</a:t>
            </a:r>
            <a:r>
              <a:rPr lang="en-US" sz="1600" dirty="0"/>
              <a:t> - j;</a:t>
            </a:r>
          </a:p>
          <a:p>
            <a:r>
              <a:rPr lang="en-US" sz="1600" dirty="0"/>
              <a:t>         	</a:t>
            </a:r>
            <a:r>
              <a:rPr lang="en-US" sz="1600" b="1" dirty="0"/>
              <a:t>else</a:t>
            </a:r>
            <a:r>
              <a:rPr lang="en-US" sz="1600" dirty="0"/>
              <a:t>	</a:t>
            </a:r>
            <a:r>
              <a:rPr lang="en-US" sz="1600" b="1" dirty="0"/>
              <a:t>continue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	</a:t>
            </a:r>
            <a:r>
              <a:rPr lang="en-US" sz="1600" dirty="0">
                <a:solidFill>
                  <a:srgbClr val="FF00FF"/>
                </a:solidFill>
              </a:rPr>
              <a:t>merge</a:t>
            </a:r>
            <a:r>
              <a:rPr lang="en-US" sz="1600" dirty="0"/>
              <a:t>(a, j, </a:t>
            </a:r>
            <a:r>
              <a:rPr lang="en-US" sz="1600" dirty="0" err="1"/>
              <a:t>i</a:t>
            </a:r>
            <a:r>
              <a:rPr lang="en-US" sz="1600" dirty="0"/>
              <a:t>, </a:t>
            </a:r>
            <a:r>
              <a:rPr lang="en-US" sz="1600" dirty="0" err="1"/>
              <a:t>mergeSize</a:t>
            </a:r>
            <a:r>
              <a:rPr lang="en-US" sz="1600" dirty="0"/>
              <a:t>);  </a:t>
            </a:r>
            <a:r>
              <a:rPr lang="en-US" sz="1600" dirty="0" smtClean="0"/>
              <a:t>        }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b="1" dirty="0"/>
              <a:t>for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 k=0; k&lt;</a:t>
            </a:r>
            <a:r>
              <a:rPr lang="en-US" sz="1600" dirty="0" err="1"/>
              <a:t>nBlocks</a:t>
            </a:r>
            <a:r>
              <a:rPr lang="en-US" sz="1600" dirty="0"/>
              <a:t>; k++) </a:t>
            </a:r>
            <a:r>
              <a:rPr lang="en-US" sz="1600" dirty="0" smtClean="0"/>
              <a:t>  </a:t>
            </a:r>
            <a:r>
              <a:rPr lang="en-US" sz="1600" dirty="0" err="1"/>
              <a:t>System.out.printf</a:t>
            </a:r>
            <a:r>
              <a:rPr lang="en-US" sz="1600" dirty="0"/>
              <a:t>("%d  ",a[k]);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b="1" dirty="0">
                <a:solidFill>
                  <a:srgbClr val="002060"/>
                </a:solidFill>
              </a:rPr>
              <a:t>public static void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FF00FF"/>
                </a:solidFill>
              </a:rPr>
              <a:t>merge</a:t>
            </a:r>
            <a:r>
              <a:rPr lang="en-US" sz="1600" dirty="0">
                <a:solidFill>
                  <a:srgbClr val="002060"/>
                </a:solidFill>
              </a:rPr>
              <a:t>(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[],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beg,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mid,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vecSize</a:t>
            </a:r>
            <a:r>
              <a:rPr lang="en-US" sz="1600" dirty="0">
                <a:solidFill>
                  <a:srgbClr val="002060"/>
                </a:solidFill>
              </a:rPr>
              <a:t>)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{ 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i</a:t>
            </a:r>
            <a:r>
              <a:rPr lang="en-US" sz="1600" dirty="0">
                <a:solidFill>
                  <a:srgbClr val="002060"/>
                </a:solidFill>
              </a:rPr>
              <a:t>=0, j=mid, k=0</a:t>
            </a:r>
            <a:r>
              <a:rPr lang="en-US" sz="1600" dirty="0" smtClean="0">
                <a:solidFill>
                  <a:srgbClr val="002060"/>
                </a:solidFill>
              </a:rPr>
              <a:t>;  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tmp</a:t>
            </a:r>
            <a:r>
              <a:rPr lang="en-US" sz="1600" dirty="0">
                <a:solidFill>
                  <a:srgbClr val="002060"/>
                </a:solidFill>
              </a:rPr>
              <a:t>[] = </a:t>
            </a:r>
            <a:r>
              <a:rPr lang="en-US" sz="1600" b="1" dirty="0">
                <a:solidFill>
                  <a:srgbClr val="002060"/>
                </a:solidFill>
              </a:rPr>
              <a:t>new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vecSize</a:t>
            </a:r>
            <a:r>
              <a:rPr lang="en-US" sz="1600" dirty="0">
                <a:solidFill>
                  <a:srgbClr val="002060"/>
                </a:solidFill>
              </a:rPr>
              <a:t>];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</a:t>
            </a:r>
            <a:r>
              <a:rPr lang="en-US" sz="1600" b="1" dirty="0">
                <a:solidFill>
                  <a:srgbClr val="002060"/>
                </a:solidFill>
              </a:rPr>
              <a:t>while</a:t>
            </a:r>
            <a:r>
              <a:rPr lang="en-US" sz="1600" dirty="0">
                <a:solidFill>
                  <a:srgbClr val="002060"/>
                </a:solidFill>
              </a:rPr>
              <a:t> (</a:t>
            </a:r>
            <a:r>
              <a:rPr lang="en-US" sz="1600" dirty="0" err="1">
                <a:solidFill>
                  <a:srgbClr val="002060"/>
                </a:solidFill>
              </a:rPr>
              <a:t>i</a:t>
            </a:r>
            <a:r>
              <a:rPr lang="en-US" sz="1600" dirty="0">
                <a:solidFill>
                  <a:srgbClr val="002060"/>
                </a:solidFill>
              </a:rPr>
              <a:t> &lt; mid &amp;&amp; j &lt; </a:t>
            </a:r>
            <a:r>
              <a:rPr lang="en-US" sz="1600" dirty="0" err="1">
                <a:solidFill>
                  <a:srgbClr val="002060"/>
                </a:solidFill>
              </a:rPr>
              <a:t>vecSize</a:t>
            </a:r>
            <a:r>
              <a:rPr lang="en-US" sz="1600" dirty="0">
                <a:solidFill>
                  <a:srgbClr val="002060"/>
                </a:solidFill>
              </a:rPr>
              <a:t>)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	</a:t>
            </a:r>
            <a:r>
              <a:rPr lang="en-US" sz="1600" b="1" dirty="0">
                <a:solidFill>
                  <a:srgbClr val="002060"/>
                </a:solidFill>
              </a:rPr>
              <a:t>if</a:t>
            </a:r>
            <a:r>
              <a:rPr lang="en-US" sz="1600" dirty="0">
                <a:solidFill>
                  <a:srgbClr val="002060"/>
                </a:solidFill>
              </a:rPr>
              <a:t> (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i+beg</a:t>
            </a:r>
            <a:r>
              <a:rPr lang="en-US" sz="1600" dirty="0">
                <a:solidFill>
                  <a:srgbClr val="002060"/>
                </a:solidFill>
              </a:rPr>
              <a:t>] &gt;= 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j+beg</a:t>
            </a:r>
            <a:r>
              <a:rPr lang="en-US" sz="1600" dirty="0">
                <a:solidFill>
                  <a:srgbClr val="002060"/>
                </a:solidFill>
              </a:rPr>
              <a:t>]) </a:t>
            </a:r>
            <a:r>
              <a:rPr lang="en-US" sz="1600" dirty="0" err="1">
                <a:solidFill>
                  <a:srgbClr val="002060"/>
                </a:solidFill>
              </a:rPr>
              <a:t>tmp</a:t>
            </a:r>
            <a:r>
              <a:rPr lang="en-US" sz="1600" dirty="0">
                <a:solidFill>
                  <a:srgbClr val="002060"/>
                </a:solidFill>
              </a:rPr>
              <a:t>[k++] = 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beg+i</a:t>
            </a:r>
            <a:r>
              <a:rPr lang="en-US" sz="1600" dirty="0">
                <a:solidFill>
                  <a:srgbClr val="002060"/>
                </a:solidFill>
              </a:rPr>
              <a:t>++];</a:t>
            </a:r>
          </a:p>
          <a:p>
            <a:r>
              <a:rPr lang="en-US" sz="1600" dirty="0">
                <a:solidFill>
                  <a:srgbClr val="002060"/>
                </a:solidFill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</a:rPr>
              <a:t>else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		           </a:t>
            </a:r>
            <a:r>
              <a:rPr lang="en-US" sz="1600" dirty="0" err="1" smtClean="0">
                <a:solidFill>
                  <a:srgbClr val="002060"/>
                </a:solidFill>
              </a:rPr>
              <a:t>tmp</a:t>
            </a:r>
            <a:r>
              <a:rPr lang="en-US" sz="1600" dirty="0" smtClean="0">
                <a:solidFill>
                  <a:srgbClr val="002060"/>
                </a:solidFill>
              </a:rPr>
              <a:t>[k</a:t>
            </a:r>
            <a:r>
              <a:rPr lang="en-US" sz="1600" dirty="0">
                <a:solidFill>
                  <a:srgbClr val="002060"/>
                </a:solidFill>
              </a:rPr>
              <a:t>++] = 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beg+j</a:t>
            </a:r>
            <a:r>
              <a:rPr lang="en-US" sz="1600" dirty="0">
                <a:solidFill>
                  <a:srgbClr val="002060"/>
                </a:solidFill>
              </a:rPr>
              <a:t>++];		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</a:t>
            </a:r>
            <a:r>
              <a:rPr lang="en-US" sz="1600" b="1" dirty="0">
                <a:solidFill>
                  <a:srgbClr val="002060"/>
                </a:solidFill>
              </a:rPr>
              <a:t>if</a:t>
            </a:r>
            <a:r>
              <a:rPr lang="en-US" sz="1600" dirty="0">
                <a:solidFill>
                  <a:srgbClr val="002060"/>
                </a:solidFill>
              </a:rPr>
              <a:t> (</a:t>
            </a:r>
            <a:r>
              <a:rPr lang="en-US" sz="1600" dirty="0" err="1">
                <a:solidFill>
                  <a:srgbClr val="002060"/>
                </a:solidFill>
              </a:rPr>
              <a:t>i</a:t>
            </a:r>
            <a:r>
              <a:rPr lang="en-US" sz="1600" dirty="0">
                <a:solidFill>
                  <a:srgbClr val="002060"/>
                </a:solidFill>
              </a:rPr>
              <a:t> == mid) </a:t>
            </a:r>
            <a:r>
              <a:rPr lang="en-US" sz="1600" dirty="0" smtClean="0">
                <a:solidFill>
                  <a:srgbClr val="002060"/>
                </a:solidFill>
              </a:rPr>
              <a:t>   </a:t>
            </a:r>
            <a:r>
              <a:rPr lang="en-US" sz="1600" b="1" dirty="0" smtClean="0">
                <a:solidFill>
                  <a:srgbClr val="002060"/>
                </a:solidFill>
              </a:rPr>
              <a:t>for</a:t>
            </a:r>
            <a:r>
              <a:rPr lang="en-US" sz="1600" dirty="0" smtClean="0">
                <a:solidFill>
                  <a:srgbClr val="002060"/>
                </a:solidFill>
              </a:rPr>
              <a:t>(</a:t>
            </a:r>
            <a:r>
              <a:rPr lang="en-US" sz="1600" b="1" dirty="0" err="1" smtClean="0">
                <a:solidFill>
                  <a:srgbClr val="002060"/>
                </a:solidFill>
              </a:rPr>
              <a:t>int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l = k; l &lt; </a:t>
            </a:r>
            <a:r>
              <a:rPr lang="en-US" sz="1600" dirty="0" err="1">
                <a:solidFill>
                  <a:srgbClr val="002060"/>
                </a:solidFill>
              </a:rPr>
              <a:t>vecSize</a:t>
            </a:r>
            <a:r>
              <a:rPr lang="en-US" sz="1600" dirty="0">
                <a:solidFill>
                  <a:srgbClr val="002060"/>
                </a:solidFill>
              </a:rPr>
              <a:t>; l++) </a:t>
            </a:r>
            <a:r>
              <a:rPr lang="en-US" sz="1600" dirty="0" err="1">
                <a:solidFill>
                  <a:srgbClr val="002060"/>
                </a:solidFill>
              </a:rPr>
              <a:t>tmp</a:t>
            </a:r>
            <a:r>
              <a:rPr lang="en-US" sz="1600" dirty="0">
                <a:solidFill>
                  <a:srgbClr val="002060"/>
                </a:solidFill>
              </a:rPr>
              <a:t>[l] = 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l+beg</a:t>
            </a:r>
            <a:r>
              <a:rPr lang="en-US" sz="1600" dirty="0">
                <a:solidFill>
                  <a:srgbClr val="002060"/>
                </a:solidFill>
              </a:rPr>
              <a:t>];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</a:t>
            </a:r>
            <a:r>
              <a:rPr lang="en-US" sz="1600" b="1" dirty="0">
                <a:solidFill>
                  <a:srgbClr val="002060"/>
                </a:solidFill>
              </a:rPr>
              <a:t>else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                </a:t>
            </a:r>
            <a:r>
              <a:rPr lang="en-US" sz="1600" b="1" dirty="0" smtClean="0">
                <a:solidFill>
                  <a:srgbClr val="002060"/>
                </a:solidFill>
              </a:rPr>
              <a:t>for</a:t>
            </a:r>
            <a:r>
              <a:rPr lang="en-US" sz="1600" dirty="0" smtClean="0">
                <a:solidFill>
                  <a:srgbClr val="002060"/>
                </a:solidFill>
              </a:rPr>
              <a:t>(</a:t>
            </a:r>
            <a:r>
              <a:rPr lang="en-US" sz="1600" b="1" dirty="0" err="1" smtClean="0">
                <a:solidFill>
                  <a:srgbClr val="002060"/>
                </a:solidFill>
              </a:rPr>
              <a:t>int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l = k; l &lt; </a:t>
            </a:r>
            <a:r>
              <a:rPr lang="en-US" sz="1600" dirty="0" err="1">
                <a:solidFill>
                  <a:srgbClr val="002060"/>
                </a:solidFill>
              </a:rPr>
              <a:t>vecSize</a:t>
            </a:r>
            <a:r>
              <a:rPr lang="en-US" sz="1600" dirty="0">
                <a:solidFill>
                  <a:srgbClr val="002060"/>
                </a:solidFill>
              </a:rPr>
              <a:t>; l++) </a:t>
            </a:r>
            <a:r>
              <a:rPr lang="en-US" sz="1600" dirty="0" err="1">
                <a:solidFill>
                  <a:srgbClr val="002060"/>
                </a:solidFill>
              </a:rPr>
              <a:t>tmp</a:t>
            </a:r>
            <a:r>
              <a:rPr lang="en-US" sz="1600" dirty="0">
                <a:solidFill>
                  <a:srgbClr val="002060"/>
                </a:solidFill>
              </a:rPr>
              <a:t>[l] = 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l-mid+beg</a:t>
            </a:r>
            <a:r>
              <a:rPr lang="en-US" sz="1600" dirty="0">
                <a:solidFill>
                  <a:srgbClr val="002060"/>
                </a:solidFill>
              </a:rPr>
              <a:t>];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</a:t>
            </a:r>
            <a:r>
              <a:rPr lang="en-US" sz="1600" b="1" dirty="0">
                <a:solidFill>
                  <a:srgbClr val="002060"/>
                </a:solidFill>
              </a:rPr>
              <a:t>for</a:t>
            </a:r>
            <a:r>
              <a:rPr lang="en-US" sz="1600" dirty="0">
                <a:solidFill>
                  <a:srgbClr val="002060"/>
                </a:solidFill>
              </a:rPr>
              <a:t>(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ii = 0; ii &lt; </a:t>
            </a:r>
            <a:r>
              <a:rPr lang="en-US" sz="1600" dirty="0" err="1">
                <a:solidFill>
                  <a:srgbClr val="002060"/>
                </a:solidFill>
              </a:rPr>
              <a:t>vecSize</a:t>
            </a:r>
            <a:r>
              <a:rPr lang="en-US" sz="1600" dirty="0">
                <a:solidFill>
                  <a:srgbClr val="002060"/>
                </a:solidFill>
              </a:rPr>
              <a:t>; ii</a:t>
            </a:r>
            <a:r>
              <a:rPr lang="en-US" sz="1600" dirty="0" smtClean="0">
                <a:solidFill>
                  <a:srgbClr val="002060"/>
                </a:solidFill>
              </a:rPr>
              <a:t>++)   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ii+beg</a:t>
            </a:r>
            <a:r>
              <a:rPr lang="en-US" sz="1600" dirty="0">
                <a:solidFill>
                  <a:srgbClr val="002060"/>
                </a:solidFill>
              </a:rPr>
              <a:t>] = </a:t>
            </a:r>
            <a:r>
              <a:rPr lang="en-US" sz="1600" dirty="0" err="1">
                <a:solidFill>
                  <a:srgbClr val="002060"/>
                </a:solidFill>
              </a:rPr>
              <a:t>tmp</a:t>
            </a:r>
            <a:r>
              <a:rPr lang="en-US" sz="1600" dirty="0">
                <a:solidFill>
                  <a:srgbClr val="002060"/>
                </a:solidFill>
              </a:rPr>
              <a:t>[ii];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}</a:t>
            </a:r>
            <a:r>
              <a:rPr lang="en-US" sz="1600" dirty="0" smtClean="0"/>
              <a:t>   }</a:t>
            </a:r>
            <a:endParaRPr 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962400"/>
            <a:ext cx="529209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7" name="Group 146"/>
          <p:cNvGrpSpPr/>
          <p:nvPr/>
        </p:nvGrpSpPr>
        <p:grpSpPr>
          <a:xfrm>
            <a:off x="2760286" y="99477"/>
            <a:ext cx="6310151" cy="373022"/>
            <a:chOff x="250029" y="649844"/>
            <a:chExt cx="6310151" cy="373022"/>
          </a:xfrm>
          <a:solidFill>
            <a:srgbClr val="FFFF00"/>
          </a:solidFill>
        </p:grpSpPr>
        <p:sp>
          <p:nvSpPr>
            <p:cNvPr id="150" name="TextBox 149"/>
            <p:cNvSpPr txBox="1"/>
            <p:nvPr/>
          </p:nvSpPr>
          <p:spPr>
            <a:xfrm>
              <a:off x="250029" y="649844"/>
              <a:ext cx="629531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80   77    66   36   34    34    30   22    18   17   9    8    5     1      1      1</a:t>
              </a:r>
              <a:endParaRPr lang="en-US" dirty="0"/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609600" y="685800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066800" y="685800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502568" y="685800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828800" y="685800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252664" y="671512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683680" y="678656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152776" y="685800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581400" y="674966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4038600" y="671512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343400" y="671512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669632" y="671512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4988720" y="678656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5334000" y="678656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736432" y="671512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143624" y="678656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269630" y="685799"/>
              <a:ext cx="6290550" cy="3214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059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1" y="1832267"/>
            <a:ext cx="739139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public </a:t>
            </a:r>
            <a:r>
              <a:rPr lang="en-US" sz="1600" b="1" dirty="0">
                <a:solidFill>
                  <a:srgbClr val="002060"/>
                </a:solidFill>
              </a:rPr>
              <a:t>static void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FF00FF"/>
                </a:solidFill>
              </a:rPr>
              <a:t>merge</a:t>
            </a:r>
            <a:r>
              <a:rPr lang="en-US" sz="1600" dirty="0">
                <a:solidFill>
                  <a:srgbClr val="002060"/>
                </a:solidFill>
              </a:rPr>
              <a:t>(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[],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beg,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mid,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vecSize</a:t>
            </a:r>
            <a:r>
              <a:rPr lang="en-US" sz="1600" dirty="0">
                <a:solidFill>
                  <a:srgbClr val="002060"/>
                </a:solidFill>
              </a:rPr>
              <a:t>)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{ 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i</a:t>
            </a:r>
            <a:r>
              <a:rPr lang="en-US" sz="1600" dirty="0">
                <a:solidFill>
                  <a:srgbClr val="002060"/>
                </a:solidFill>
              </a:rPr>
              <a:t>=0, j=mid, k=0</a:t>
            </a:r>
            <a:r>
              <a:rPr lang="en-US" sz="1600" dirty="0" smtClean="0">
                <a:solidFill>
                  <a:srgbClr val="002060"/>
                </a:solidFill>
              </a:rPr>
              <a:t>;  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tmp</a:t>
            </a:r>
            <a:r>
              <a:rPr lang="en-US" sz="1600" dirty="0">
                <a:solidFill>
                  <a:srgbClr val="002060"/>
                </a:solidFill>
              </a:rPr>
              <a:t>[] = </a:t>
            </a:r>
            <a:r>
              <a:rPr lang="en-US" sz="1600" b="1" dirty="0">
                <a:solidFill>
                  <a:srgbClr val="002060"/>
                </a:solidFill>
              </a:rPr>
              <a:t>new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vecSize</a:t>
            </a:r>
            <a:r>
              <a:rPr lang="en-US" sz="1600" dirty="0">
                <a:solidFill>
                  <a:srgbClr val="002060"/>
                </a:solidFill>
              </a:rPr>
              <a:t>];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</a:t>
            </a:r>
            <a:r>
              <a:rPr lang="en-US" sz="1600" b="1" dirty="0">
                <a:solidFill>
                  <a:srgbClr val="002060"/>
                </a:solidFill>
              </a:rPr>
              <a:t>while</a:t>
            </a:r>
            <a:r>
              <a:rPr lang="en-US" sz="1600" dirty="0">
                <a:solidFill>
                  <a:srgbClr val="002060"/>
                </a:solidFill>
              </a:rPr>
              <a:t> (</a:t>
            </a:r>
            <a:r>
              <a:rPr lang="en-US" sz="1600" dirty="0" err="1">
                <a:solidFill>
                  <a:srgbClr val="002060"/>
                </a:solidFill>
              </a:rPr>
              <a:t>i</a:t>
            </a:r>
            <a:r>
              <a:rPr lang="en-US" sz="1600" dirty="0">
                <a:solidFill>
                  <a:srgbClr val="002060"/>
                </a:solidFill>
              </a:rPr>
              <a:t> &lt; mid &amp;&amp; j &lt; </a:t>
            </a:r>
            <a:r>
              <a:rPr lang="en-US" sz="1600" dirty="0" err="1">
                <a:solidFill>
                  <a:srgbClr val="002060"/>
                </a:solidFill>
              </a:rPr>
              <a:t>vecSize</a:t>
            </a:r>
            <a:r>
              <a:rPr lang="en-US" sz="1600" dirty="0">
                <a:solidFill>
                  <a:srgbClr val="002060"/>
                </a:solidFill>
              </a:rPr>
              <a:t>)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	</a:t>
            </a:r>
            <a:r>
              <a:rPr lang="en-US" sz="1600" b="1" dirty="0">
                <a:solidFill>
                  <a:srgbClr val="002060"/>
                </a:solidFill>
              </a:rPr>
              <a:t>if</a:t>
            </a:r>
            <a:r>
              <a:rPr lang="en-US" sz="1600" dirty="0">
                <a:solidFill>
                  <a:srgbClr val="002060"/>
                </a:solidFill>
              </a:rPr>
              <a:t> (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i+beg</a:t>
            </a:r>
            <a:r>
              <a:rPr lang="en-US" sz="1600" dirty="0">
                <a:solidFill>
                  <a:srgbClr val="002060"/>
                </a:solidFill>
              </a:rPr>
              <a:t>] &gt;= 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j+beg</a:t>
            </a:r>
            <a:r>
              <a:rPr lang="en-US" sz="1600" dirty="0">
                <a:solidFill>
                  <a:srgbClr val="002060"/>
                </a:solidFill>
              </a:rPr>
              <a:t>]) </a:t>
            </a:r>
            <a:r>
              <a:rPr lang="en-US" sz="1600" dirty="0" err="1">
                <a:solidFill>
                  <a:srgbClr val="002060"/>
                </a:solidFill>
              </a:rPr>
              <a:t>tmp</a:t>
            </a:r>
            <a:r>
              <a:rPr lang="en-US" sz="1600" dirty="0">
                <a:solidFill>
                  <a:srgbClr val="002060"/>
                </a:solidFill>
              </a:rPr>
              <a:t>[k++] = 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beg+i</a:t>
            </a:r>
            <a:r>
              <a:rPr lang="en-US" sz="1600" dirty="0">
                <a:solidFill>
                  <a:srgbClr val="002060"/>
                </a:solidFill>
              </a:rPr>
              <a:t>++];</a:t>
            </a:r>
          </a:p>
          <a:p>
            <a:r>
              <a:rPr lang="en-US" sz="1600" dirty="0">
                <a:solidFill>
                  <a:srgbClr val="002060"/>
                </a:solidFill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</a:rPr>
              <a:t>else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		           </a:t>
            </a:r>
            <a:r>
              <a:rPr lang="en-US" sz="1600" dirty="0" err="1" smtClean="0">
                <a:solidFill>
                  <a:srgbClr val="002060"/>
                </a:solidFill>
              </a:rPr>
              <a:t>tmp</a:t>
            </a:r>
            <a:r>
              <a:rPr lang="en-US" sz="1600" dirty="0" smtClean="0">
                <a:solidFill>
                  <a:srgbClr val="002060"/>
                </a:solidFill>
              </a:rPr>
              <a:t>[k</a:t>
            </a:r>
            <a:r>
              <a:rPr lang="en-US" sz="1600" dirty="0">
                <a:solidFill>
                  <a:srgbClr val="002060"/>
                </a:solidFill>
              </a:rPr>
              <a:t>++] = 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beg+j</a:t>
            </a:r>
            <a:r>
              <a:rPr lang="en-US" sz="1600" dirty="0">
                <a:solidFill>
                  <a:srgbClr val="002060"/>
                </a:solidFill>
              </a:rPr>
              <a:t>++];		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</a:t>
            </a:r>
            <a:r>
              <a:rPr lang="en-US" sz="1600" b="1" dirty="0">
                <a:solidFill>
                  <a:srgbClr val="002060"/>
                </a:solidFill>
              </a:rPr>
              <a:t>if</a:t>
            </a:r>
            <a:r>
              <a:rPr lang="en-US" sz="1600" dirty="0">
                <a:solidFill>
                  <a:srgbClr val="002060"/>
                </a:solidFill>
              </a:rPr>
              <a:t> (</a:t>
            </a:r>
            <a:r>
              <a:rPr lang="en-US" sz="1600" dirty="0" err="1">
                <a:solidFill>
                  <a:srgbClr val="002060"/>
                </a:solidFill>
              </a:rPr>
              <a:t>i</a:t>
            </a:r>
            <a:r>
              <a:rPr lang="en-US" sz="1600" dirty="0">
                <a:solidFill>
                  <a:srgbClr val="002060"/>
                </a:solidFill>
              </a:rPr>
              <a:t> == mid) </a:t>
            </a:r>
            <a:r>
              <a:rPr lang="en-US" sz="1600" dirty="0" smtClean="0">
                <a:solidFill>
                  <a:srgbClr val="002060"/>
                </a:solidFill>
              </a:rPr>
              <a:t>   </a:t>
            </a:r>
            <a:r>
              <a:rPr lang="en-US" sz="1600" b="1" dirty="0" smtClean="0">
                <a:solidFill>
                  <a:srgbClr val="002060"/>
                </a:solidFill>
              </a:rPr>
              <a:t>for</a:t>
            </a:r>
            <a:r>
              <a:rPr lang="en-US" sz="1600" dirty="0" smtClean="0">
                <a:solidFill>
                  <a:srgbClr val="002060"/>
                </a:solidFill>
              </a:rPr>
              <a:t>(</a:t>
            </a:r>
            <a:r>
              <a:rPr lang="en-US" sz="1600" b="1" dirty="0" err="1" smtClean="0">
                <a:solidFill>
                  <a:srgbClr val="002060"/>
                </a:solidFill>
              </a:rPr>
              <a:t>int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l = k; l &lt; </a:t>
            </a:r>
            <a:r>
              <a:rPr lang="en-US" sz="1600" dirty="0" err="1">
                <a:solidFill>
                  <a:srgbClr val="002060"/>
                </a:solidFill>
              </a:rPr>
              <a:t>vecSize</a:t>
            </a:r>
            <a:r>
              <a:rPr lang="en-US" sz="1600" dirty="0">
                <a:solidFill>
                  <a:srgbClr val="002060"/>
                </a:solidFill>
              </a:rPr>
              <a:t>; l++) </a:t>
            </a:r>
            <a:r>
              <a:rPr lang="en-US" sz="1600" dirty="0" err="1">
                <a:solidFill>
                  <a:srgbClr val="002060"/>
                </a:solidFill>
              </a:rPr>
              <a:t>tmp</a:t>
            </a:r>
            <a:r>
              <a:rPr lang="en-US" sz="1600" dirty="0">
                <a:solidFill>
                  <a:srgbClr val="002060"/>
                </a:solidFill>
              </a:rPr>
              <a:t>[l] = 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l+beg</a:t>
            </a:r>
            <a:r>
              <a:rPr lang="en-US" sz="1600" dirty="0">
                <a:solidFill>
                  <a:srgbClr val="002060"/>
                </a:solidFill>
              </a:rPr>
              <a:t>];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</a:t>
            </a:r>
            <a:r>
              <a:rPr lang="en-US" sz="1600" b="1" dirty="0">
                <a:solidFill>
                  <a:srgbClr val="002060"/>
                </a:solidFill>
              </a:rPr>
              <a:t>else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                </a:t>
            </a:r>
            <a:r>
              <a:rPr lang="en-US" sz="1600" b="1" dirty="0" smtClean="0">
                <a:solidFill>
                  <a:srgbClr val="002060"/>
                </a:solidFill>
              </a:rPr>
              <a:t>for</a:t>
            </a:r>
            <a:r>
              <a:rPr lang="en-US" sz="1600" dirty="0" smtClean="0">
                <a:solidFill>
                  <a:srgbClr val="002060"/>
                </a:solidFill>
              </a:rPr>
              <a:t>(</a:t>
            </a:r>
            <a:r>
              <a:rPr lang="en-US" sz="1600" b="1" dirty="0" err="1" smtClean="0">
                <a:solidFill>
                  <a:srgbClr val="002060"/>
                </a:solidFill>
              </a:rPr>
              <a:t>int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l = k; l &lt; </a:t>
            </a:r>
            <a:r>
              <a:rPr lang="en-US" sz="1600" dirty="0" err="1">
                <a:solidFill>
                  <a:srgbClr val="002060"/>
                </a:solidFill>
              </a:rPr>
              <a:t>vecSize</a:t>
            </a:r>
            <a:r>
              <a:rPr lang="en-US" sz="1600" dirty="0">
                <a:solidFill>
                  <a:srgbClr val="002060"/>
                </a:solidFill>
              </a:rPr>
              <a:t>; l++) </a:t>
            </a:r>
            <a:r>
              <a:rPr lang="en-US" sz="1600" dirty="0" err="1">
                <a:solidFill>
                  <a:srgbClr val="002060"/>
                </a:solidFill>
              </a:rPr>
              <a:t>tmp</a:t>
            </a:r>
            <a:r>
              <a:rPr lang="en-US" sz="1600" dirty="0">
                <a:solidFill>
                  <a:srgbClr val="002060"/>
                </a:solidFill>
              </a:rPr>
              <a:t>[l] = 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l-mid+beg</a:t>
            </a:r>
            <a:r>
              <a:rPr lang="en-US" sz="1600" dirty="0">
                <a:solidFill>
                  <a:srgbClr val="002060"/>
                </a:solidFill>
              </a:rPr>
              <a:t>];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</a:t>
            </a:r>
            <a:r>
              <a:rPr lang="en-US" sz="1600" b="1" dirty="0">
                <a:solidFill>
                  <a:srgbClr val="002060"/>
                </a:solidFill>
              </a:rPr>
              <a:t>for</a:t>
            </a:r>
            <a:r>
              <a:rPr lang="en-US" sz="1600" dirty="0">
                <a:solidFill>
                  <a:srgbClr val="002060"/>
                </a:solidFill>
              </a:rPr>
              <a:t>(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ii = 0; ii &lt; </a:t>
            </a:r>
            <a:r>
              <a:rPr lang="en-US" sz="1600" dirty="0" err="1">
                <a:solidFill>
                  <a:srgbClr val="002060"/>
                </a:solidFill>
              </a:rPr>
              <a:t>vecSize</a:t>
            </a:r>
            <a:r>
              <a:rPr lang="en-US" sz="1600" dirty="0">
                <a:solidFill>
                  <a:srgbClr val="002060"/>
                </a:solidFill>
              </a:rPr>
              <a:t>; ii</a:t>
            </a:r>
            <a:r>
              <a:rPr lang="en-US" sz="1600" dirty="0" smtClean="0">
                <a:solidFill>
                  <a:srgbClr val="002060"/>
                </a:solidFill>
              </a:rPr>
              <a:t>++)   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ii+beg</a:t>
            </a:r>
            <a:r>
              <a:rPr lang="en-US" sz="1600" dirty="0">
                <a:solidFill>
                  <a:srgbClr val="002060"/>
                </a:solidFill>
              </a:rPr>
              <a:t>] = </a:t>
            </a:r>
            <a:r>
              <a:rPr lang="en-US" sz="1600" dirty="0" err="1">
                <a:solidFill>
                  <a:srgbClr val="002060"/>
                </a:solidFill>
              </a:rPr>
              <a:t>tmp</a:t>
            </a:r>
            <a:r>
              <a:rPr lang="en-US" sz="1600" dirty="0">
                <a:solidFill>
                  <a:srgbClr val="002060"/>
                </a:solidFill>
              </a:rPr>
              <a:t>[ii];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}</a:t>
            </a:r>
            <a:r>
              <a:rPr lang="en-US" sz="1600" dirty="0" smtClean="0"/>
              <a:t>   }</a:t>
            </a:r>
            <a:endParaRPr lang="en-US" sz="1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514600" y="1102300"/>
            <a:ext cx="6412333" cy="373022"/>
            <a:chOff x="250029" y="649844"/>
            <a:chExt cx="6412333" cy="373022"/>
          </a:xfrm>
        </p:grpSpPr>
        <p:sp>
          <p:nvSpPr>
            <p:cNvPr id="25" name="Rectangle 24"/>
            <p:cNvSpPr/>
            <p:nvPr/>
          </p:nvSpPr>
          <p:spPr>
            <a:xfrm>
              <a:off x="304800" y="685799"/>
              <a:ext cx="6290550" cy="3214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0029" y="649844"/>
              <a:ext cx="6412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008000"/>
                  </a:solidFill>
                </a:rPr>
                <a:t>34   18     9     1</a:t>
              </a:r>
              <a:r>
                <a:rPr lang="pt-PT" dirty="0" smtClean="0"/>
                <a:t>    </a:t>
              </a:r>
              <a:r>
                <a:rPr lang="pt-PT" dirty="0" smtClean="0">
                  <a:solidFill>
                    <a:srgbClr val="00B0F0"/>
                  </a:solidFill>
                </a:rPr>
                <a:t>77    66    36    34</a:t>
              </a:r>
              <a:r>
                <a:rPr lang="pt-PT" dirty="0" smtClean="0"/>
                <a:t>    </a:t>
              </a:r>
              <a:r>
                <a:rPr lang="pt-PT" dirty="0" smtClean="0">
                  <a:solidFill>
                    <a:srgbClr val="008000"/>
                  </a:solidFill>
                </a:rPr>
                <a:t>17    5    1    1</a:t>
              </a:r>
              <a:r>
                <a:rPr lang="pt-PT" dirty="0" smtClean="0"/>
                <a:t>   </a:t>
              </a:r>
              <a:r>
                <a:rPr lang="pt-PT" dirty="0" smtClean="0">
                  <a:solidFill>
                    <a:srgbClr val="00B0F0"/>
                  </a:solidFill>
                </a:rPr>
                <a:t>80   30   22     8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09600" y="685800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66800" y="685800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02568" y="685800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828800" y="685800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252664" y="671512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683680" y="678656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52776" y="685800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581400" y="674966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038600" y="671512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43400" y="671512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669632" y="671512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988720" y="678656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334000" y="678656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736432" y="671512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143624" y="678656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0308" y="1314157"/>
            <a:ext cx="2031114" cy="590843"/>
            <a:chOff x="550308" y="450166"/>
            <a:chExt cx="2031114" cy="590843"/>
          </a:xfrm>
        </p:grpSpPr>
        <p:sp>
          <p:nvSpPr>
            <p:cNvPr id="3" name="Freeform 2"/>
            <p:cNvSpPr/>
            <p:nvPr/>
          </p:nvSpPr>
          <p:spPr>
            <a:xfrm>
              <a:off x="2060573" y="450166"/>
              <a:ext cx="520849" cy="590843"/>
            </a:xfrm>
            <a:custGeom>
              <a:avLst/>
              <a:gdLst>
                <a:gd name="connsiteX0" fmla="*/ 520849 w 520849"/>
                <a:gd name="connsiteY0" fmla="*/ 590843 h 590843"/>
                <a:gd name="connsiteX1" fmla="*/ 344 w 520849"/>
                <a:gd name="connsiteY1" fmla="*/ 225083 h 590843"/>
                <a:gd name="connsiteX2" fmla="*/ 457544 w 520849"/>
                <a:gd name="connsiteY2" fmla="*/ 0 h 59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849" h="590843">
                  <a:moveTo>
                    <a:pt x="520849" y="590843"/>
                  </a:moveTo>
                  <a:cubicBezTo>
                    <a:pt x="265872" y="457200"/>
                    <a:pt x="10895" y="323557"/>
                    <a:pt x="344" y="225083"/>
                  </a:cubicBezTo>
                  <a:cubicBezTo>
                    <a:pt x="-10207" y="126609"/>
                    <a:pt x="223668" y="63304"/>
                    <a:pt x="457544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828800" y="51229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1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0308" y="450166"/>
              <a:ext cx="127849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err="1" smtClean="0"/>
                <a:t>Array</a:t>
              </a:r>
              <a:r>
                <a:rPr lang="pt-PT" dirty="0" smtClean="0"/>
                <a:t> inicial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43200" y="1487659"/>
            <a:ext cx="1070612" cy="417341"/>
            <a:chOff x="2743200" y="623668"/>
            <a:chExt cx="1070612" cy="417341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2743200" y="634832"/>
              <a:ext cx="609600" cy="406177"/>
            </a:xfrm>
            <a:prstGeom prst="straightConnector1">
              <a:avLst/>
            </a:pr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2895600" y="66469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2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24200" y="623668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Início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62400" y="1498823"/>
            <a:ext cx="901753" cy="462223"/>
            <a:chOff x="3962400" y="634832"/>
            <a:chExt cx="901753" cy="462223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3962400" y="634832"/>
              <a:ext cx="304800" cy="406177"/>
            </a:xfrm>
            <a:prstGeom prst="straightConnector1">
              <a:avLst/>
            </a:pr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3962400" y="75998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3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2174" y="72772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Meio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2569371" y="1016391"/>
            <a:ext cx="3221829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953000" y="1016391"/>
            <a:ext cx="2496504" cy="888609"/>
            <a:chOff x="4953000" y="152400"/>
            <a:chExt cx="2496504" cy="888609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029200" y="152400"/>
              <a:ext cx="76200" cy="888609"/>
            </a:xfrm>
            <a:prstGeom prst="straightConnector1">
              <a:avLst/>
            </a:pr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4953000" y="657664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4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84973" y="625398"/>
              <a:ext cx="2264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Tamanho para </a:t>
              </a:r>
              <a:r>
                <a:rPr lang="pt-PT" b="1" dirty="0" smtClean="0">
                  <a:solidFill>
                    <a:srgbClr val="FF0000"/>
                  </a:solidFill>
                </a:rPr>
                <a:t>MERGE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85800" y="4695423"/>
            <a:ext cx="6345321" cy="373022"/>
            <a:chOff x="685800" y="4695423"/>
            <a:chExt cx="6345321" cy="373022"/>
          </a:xfrm>
        </p:grpSpPr>
        <p:sp>
          <p:nvSpPr>
            <p:cNvPr id="67" name="Rectangle 66"/>
            <p:cNvSpPr/>
            <p:nvPr/>
          </p:nvSpPr>
          <p:spPr>
            <a:xfrm>
              <a:off x="740571" y="4731378"/>
              <a:ext cx="6290550" cy="3214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5800" y="4695423"/>
              <a:ext cx="6295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008000"/>
                  </a:solidFill>
                </a:rPr>
                <a:t>77   66    36   34   34    18    9       1</a:t>
              </a:r>
              <a:r>
                <a:rPr lang="pt-PT" dirty="0" smtClean="0"/>
                <a:t>    </a:t>
              </a:r>
              <a:r>
                <a:rPr lang="pt-PT" dirty="0" smtClean="0">
                  <a:solidFill>
                    <a:srgbClr val="00B0F0"/>
                  </a:solidFill>
                </a:rPr>
                <a:t>80    30  22 17   8    5       1     1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045371" y="4731379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502571" y="4731379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938339" y="4731379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264571" y="4731379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88435" y="4717091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119451" y="4724235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588547" y="4731379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17171" y="4720545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474371" y="4717091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779171" y="4717091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105403" y="4717091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424491" y="4724235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769771" y="4724235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172203" y="4717091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579395" y="4724235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5800" y="4216791"/>
            <a:ext cx="3386797" cy="888609"/>
            <a:chOff x="685800" y="3352800"/>
            <a:chExt cx="3386797" cy="888609"/>
          </a:xfrm>
        </p:grpSpPr>
        <p:sp>
          <p:nvSpPr>
            <p:cNvPr id="21" name="Rounded Rectangle 20"/>
            <p:cNvSpPr/>
            <p:nvPr/>
          </p:nvSpPr>
          <p:spPr>
            <a:xfrm>
              <a:off x="685800" y="3831432"/>
              <a:ext cx="3386797" cy="409977"/>
            </a:xfrm>
            <a:prstGeom prst="roundRect">
              <a:avLst/>
            </a:prstGeom>
            <a:solidFill>
              <a:srgbClr val="FF00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2320997" y="3352800"/>
              <a:ext cx="260425" cy="4786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524823" y="4208640"/>
            <a:ext cx="111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8000"/>
                </a:solidFill>
              </a:rPr>
              <a:t>Resultado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200400" y="4107"/>
            <a:ext cx="2286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Função </a:t>
            </a:r>
            <a:r>
              <a:rPr lang="pt-PT" sz="2800" b="1" i="1" dirty="0" err="1" smtClean="0">
                <a:solidFill>
                  <a:srgbClr val="FF00FF"/>
                </a:solidFill>
              </a:rPr>
              <a:t>merge</a:t>
            </a:r>
            <a:endParaRPr lang="pt-PT" sz="2800" b="1" i="1" dirty="0" smtClean="0">
              <a:solidFill>
                <a:srgbClr val="FF00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0736" y="5482650"/>
            <a:ext cx="8678464" cy="923330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r>
              <a:rPr lang="pt-PT" dirty="0" smtClean="0"/>
              <a:t>Função </a:t>
            </a:r>
            <a:r>
              <a:rPr lang="pt-PT" i="1" dirty="0" err="1" smtClean="0">
                <a:solidFill>
                  <a:srgbClr val="FF00FF"/>
                </a:solidFill>
              </a:rPr>
              <a:t>merge</a:t>
            </a:r>
            <a:r>
              <a:rPr lang="pt-PT" dirty="0" smtClean="0"/>
              <a:t> ordena (faça </a:t>
            </a:r>
            <a:r>
              <a:rPr lang="pt-PT" dirty="0" err="1" smtClean="0">
                <a:solidFill>
                  <a:srgbClr val="FF00FF"/>
                </a:solidFill>
              </a:rPr>
              <a:t>merge</a:t>
            </a:r>
            <a:r>
              <a:rPr lang="pt-PT" dirty="0" smtClean="0"/>
              <a:t>) dois conjuntos </a:t>
            </a:r>
            <a:r>
              <a:rPr lang="pt-PT" dirty="0" err="1" smtClean="0"/>
              <a:t>selecionados</a:t>
            </a:r>
            <a:r>
              <a:rPr lang="pt-PT" dirty="0" smtClean="0"/>
              <a:t> por 1) inícios </a:t>
            </a:r>
            <a:r>
              <a:rPr lang="pt-PT" dirty="0" err="1" smtClean="0">
                <a:solidFill>
                  <a:srgbClr val="002060"/>
                </a:solidFill>
              </a:rPr>
              <a:t>beg</a:t>
            </a:r>
            <a:r>
              <a:rPr lang="pt-PT" dirty="0" smtClean="0"/>
              <a:t> e </a:t>
            </a:r>
            <a:r>
              <a:rPr lang="pt-PT" dirty="0" err="1" smtClean="0">
                <a:solidFill>
                  <a:srgbClr val="002060"/>
                </a:solidFill>
              </a:rPr>
              <a:t>mid</a:t>
            </a:r>
            <a:r>
              <a:rPr lang="pt-PT" dirty="0" smtClean="0"/>
              <a:t> e 2) tamanho </a:t>
            </a:r>
            <a:r>
              <a:rPr lang="pt-PT" dirty="0" err="1" smtClean="0">
                <a:solidFill>
                  <a:srgbClr val="002060"/>
                </a:solidFill>
              </a:rPr>
              <a:t>vecSize</a:t>
            </a:r>
            <a:r>
              <a:rPr lang="pt-PT" dirty="0" smtClean="0"/>
              <a:t>. Esta função pode ser usada para fazer </a:t>
            </a:r>
            <a:r>
              <a:rPr lang="pt-PT" dirty="0" err="1">
                <a:solidFill>
                  <a:srgbClr val="FF00FF"/>
                </a:solidFill>
              </a:rPr>
              <a:t>merge</a:t>
            </a:r>
            <a:r>
              <a:rPr lang="pt-PT" dirty="0" smtClean="0"/>
              <a:t> de dois blocos de dados ordenados.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9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1207532"/>
            <a:ext cx="7462236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nWords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nWords</a:t>
            </a:r>
            <a:r>
              <a:rPr lang="en-US" dirty="0"/>
              <a:t> *  </a:t>
            </a:r>
            <a:r>
              <a:rPr lang="en-US" dirty="0" err="1"/>
              <a:t>nBlocks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*= 2) 		</a:t>
            </a:r>
          </a:p>
          <a:p>
            <a:r>
              <a:rPr lang="en-US" dirty="0"/>
              <a:t>       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 err="1"/>
              <a:t>int</a:t>
            </a:r>
            <a:r>
              <a:rPr lang="en-US" dirty="0"/>
              <a:t> j = 0; j &lt; </a:t>
            </a:r>
            <a:r>
              <a:rPr lang="en-US" dirty="0" err="1"/>
              <a:t>nWords</a:t>
            </a:r>
            <a:r>
              <a:rPr lang="en-US" dirty="0"/>
              <a:t> *  </a:t>
            </a:r>
            <a:r>
              <a:rPr lang="en-US" dirty="0" err="1"/>
              <a:t>nBlocks</a:t>
            </a:r>
            <a:r>
              <a:rPr lang="en-US" dirty="0"/>
              <a:t>; j += </a:t>
            </a:r>
            <a:r>
              <a:rPr lang="en-US" dirty="0" err="1"/>
              <a:t>i</a:t>
            </a:r>
            <a:r>
              <a:rPr lang="en-US" dirty="0"/>
              <a:t> * 2) 	</a:t>
            </a:r>
          </a:p>
          <a:p>
            <a:r>
              <a:rPr lang="en-US" dirty="0"/>
              <a:t>        {	</a:t>
            </a:r>
            <a:r>
              <a:rPr lang="en-US" b="1" dirty="0"/>
              <a:t>if</a:t>
            </a:r>
            <a:r>
              <a:rPr lang="en-US" dirty="0"/>
              <a:t> ((</a:t>
            </a:r>
            <a:r>
              <a:rPr lang="en-US" dirty="0" err="1"/>
              <a:t>nWords</a:t>
            </a:r>
            <a:r>
              <a:rPr lang="en-US" dirty="0"/>
              <a:t> *  </a:t>
            </a:r>
            <a:r>
              <a:rPr lang="en-US" dirty="0" err="1"/>
              <a:t>nBlocks</a:t>
            </a:r>
            <a:r>
              <a:rPr lang="en-US" dirty="0"/>
              <a:t> - j) &gt; 2 *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err="1">
                <a:solidFill>
                  <a:srgbClr val="008000"/>
                </a:solidFill>
              </a:rPr>
              <a:t>mergeSize</a:t>
            </a:r>
            <a:r>
              <a:rPr lang="en-US" dirty="0"/>
              <a:t> = 2 *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 	</a:t>
            </a:r>
            <a:r>
              <a:rPr lang="en-US" b="1" dirty="0"/>
              <a:t>else if</a:t>
            </a:r>
            <a:r>
              <a:rPr lang="en-US" dirty="0"/>
              <a:t> ((</a:t>
            </a:r>
            <a:r>
              <a:rPr lang="en-US" dirty="0" err="1"/>
              <a:t>nWords</a:t>
            </a:r>
            <a:r>
              <a:rPr lang="en-US" dirty="0"/>
              <a:t> *  </a:t>
            </a:r>
            <a:r>
              <a:rPr lang="en-US" dirty="0" err="1"/>
              <a:t>nBlocks</a:t>
            </a:r>
            <a:r>
              <a:rPr lang="en-US" dirty="0"/>
              <a:t> - j) &gt;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err="1">
                <a:solidFill>
                  <a:srgbClr val="008000"/>
                </a:solidFill>
              </a:rPr>
              <a:t>mergeSize</a:t>
            </a:r>
            <a:r>
              <a:rPr lang="en-US" dirty="0"/>
              <a:t> = </a:t>
            </a:r>
            <a:r>
              <a:rPr lang="en-US" dirty="0" err="1"/>
              <a:t>nWords</a:t>
            </a:r>
            <a:r>
              <a:rPr lang="en-US" dirty="0"/>
              <a:t> *  </a:t>
            </a:r>
            <a:r>
              <a:rPr lang="en-US" dirty="0" err="1"/>
              <a:t>nBlocks</a:t>
            </a:r>
            <a:r>
              <a:rPr lang="en-US" dirty="0"/>
              <a:t> - j;</a:t>
            </a:r>
          </a:p>
          <a:p>
            <a:r>
              <a:rPr lang="en-US" dirty="0"/>
              <a:t>         	</a:t>
            </a:r>
            <a:r>
              <a:rPr lang="en-US" b="1" dirty="0"/>
              <a:t>else</a:t>
            </a:r>
            <a:r>
              <a:rPr lang="en-US" dirty="0"/>
              <a:t>	</a:t>
            </a:r>
            <a:r>
              <a:rPr lang="en-US" b="1" dirty="0"/>
              <a:t>continue</a:t>
            </a:r>
            <a:r>
              <a:rPr lang="en-US" dirty="0"/>
              <a:t>;</a:t>
            </a:r>
          </a:p>
          <a:p>
            <a:r>
              <a:rPr lang="en-US" dirty="0"/>
              <a:t>         	</a:t>
            </a:r>
            <a:r>
              <a:rPr lang="en-US" dirty="0">
                <a:solidFill>
                  <a:srgbClr val="FF00FF"/>
                </a:solidFill>
              </a:rPr>
              <a:t>merge</a:t>
            </a:r>
            <a:r>
              <a:rPr lang="en-US" dirty="0"/>
              <a:t>(a, j,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mergeSize</a:t>
            </a:r>
            <a:r>
              <a:rPr lang="en-US" dirty="0"/>
              <a:t>);      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107"/>
            <a:ext cx="7304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Ordenação de dados chamando a função </a:t>
            </a:r>
            <a:r>
              <a:rPr lang="pt-PT" sz="2800" b="1" i="1" dirty="0" err="1" smtClean="0">
                <a:solidFill>
                  <a:srgbClr val="FF00FF"/>
                </a:solidFill>
              </a:rPr>
              <a:t>merge</a:t>
            </a:r>
            <a:endParaRPr lang="pt-PT" sz="2800" b="1" i="1" dirty="0" smtClean="0">
              <a:solidFill>
                <a:srgbClr val="FF00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2000" y="838200"/>
            <a:ext cx="7367588" cy="1786176"/>
            <a:chOff x="762000" y="1992868"/>
            <a:chExt cx="7367588" cy="1786176"/>
          </a:xfrm>
        </p:grpSpPr>
        <p:sp>
          <p:nvSpPr>
            <p:cNvPr id="6" name="Rounded Rectangle 5"/>
            <p:cNvSpPr/>
            <p:nvPr/>
          </p:nvSpPr>
          <p:spPr>
            <a:xfrm>
              <a:off x="762000" y="2362200"/>
              <a:ext cx="7367588" cy="14168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76400" y="1992868"/>
              <a:ext cx="4978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err="1" smtClean="0"/>
                <a:t>Selecionar</a:t>
              </a:r>
              <a:r>
                <a:rPr lang="pt-PT" dirty="0" smtClean="0"/>
                <a:t> blocos em conjunto para função </a:t>
              </a:r>
              <a:r>
                <a:rPr lang="pt-PT" dirty="0" err="1" smtClean="0">
                  <a:solidFill>
                    <a:srgbClr val="FF00FF"/>
                  </a:solidFill>
                </a:rPr>
                <a:t>merge</a:t>
              </a:r>
              <a:r>
                <a:rPr lang="pt-PT" dirty="0" smtClean="0"/>
                <a:t>  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09600" y="3429000"/>
            <a:ext cx="749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1. Tratamento de blocos em conjunto não ordenado (</a:t>
            </a:r>
            <a:r>
              <a:rPr lang="pt-PT" dirty="0" err="1" smtClean="0">
                <a:solidFill>
                  <a:srgbClr val="008000"/>
                </a:solidFill>
              </a:rPr>
              <a:t>mergeSize</a:t>
            </a:r>
            <a:r>
              <a:rPr lang="pt-PT" dirty="0" smtClean="0"/>
              <a:t> – </a:t>
            </a:r>
            <a:r>
              <a:rPr lang="pt-PT" dirty="0" err="1" smtClean="0">
                <a:solidFill>
                  <a:srgbClr val="C00000"/>
                </a:solidFill>
              </a:rPr>
              <a:t>vecSize</a:t>
            </a:r>
            <a:r>
              <a:rPr lang="pt-PT" dirty="0" smtClean="0"/>
              <a:t> = 2).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3077253"/>
            <a:ext cx="599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public static void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FF00FF"/>
                </a:solidFill>
              </a:rPr>
              <a:t>merge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vec</a:t>
            </a:r>
            <a:r>
              <a:rPr lang="en-US" dirty="0">
                <a:solidFill>
                  <a:srgbClr val="002060"/>
                </a:solidFill>
              </a:rPr>
              <a:t>[],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beg,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mid,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vecSize</a:t>
            </a:r>
            <a:r>
              <a:rPr lang="en-US" dirty="0">
                <a:solidFill>
                  <a:srgbClr val="002060"/>
                </a:solidFill>
              </a:rPr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4495800"/>
            <a:ext cx="787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  <a:r>
              <a:rPr lang="pt-PT" dirty="0" smtClean="0"/>
              <a:t>. Tratamento de blocos com dois elementos ordenados (</a:t>
            </a:r>
            <a:r>
              <a:rPr lang="pt-PT" dirty="0" err="1" smtClean="0">
                <a:solidFill>
                  <a:srgbClr val="008000"/>
                </a:solidFill>
              </a:rPr>
              <a:t>mergeSize</a:t>
            </a:r>
            <a:r>
              <a:rPr lang="pt-PT" dirty="0" smtClean="0"/>
              <a:t> – </a:t>
            </a:r>
            <a:r>
              <a:rPr lang="pt-PT" dirty="0" err="1" smtClean="0">
                <a:solidFill>
                  <a:srgbClr val="C00000"/>
                </a:solidFill>
              </a:rPr>
              <a:t>vecSize</a:t>
            </a:r>
            <a:r>
              <a:rPr lang="pt-PT" dirty="0" smtClean="0"/>
              <a:t> = 4).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00887" y="3970378"/>
            <a:ext cx="6295313" cy="373022"/>
            <a:chOff x="300037" y="649844"/>
            <a:chExt cx="6295313" cy="373022"/>
          </a:xfrm>
        </p:grpSpPr>
        <p:sp>
          <p:nvSpPr>
            <p:cNvPr id="13" name="Rectangle 12"/>
            <p:cNvSpPr/>
            <p:nvPr/>
          </p:nvSpPr>
          <p:spPr>
            <a:xfrm>
              <a:off x="304800" y="685799"/>
              <a:ext cx="6290550" cy="3214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0037" y="649844"/>
              <a:ext cx="6295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9    34    18    1    36    77    34    66    17    1    5    1    8    80   30   22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09600" y="685800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066800" y="685800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02568" y="685800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828800" y="685800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52664" y="671512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683680" y="678656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152776" y="685800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581400" y="674966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38600" y="671512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343400" y="671512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669632" y="671512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988720" y="678656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334000" y="678656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736432" y="671512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143624" y="678656"/>
              <a:ext cx="0" cy="337066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358023" y="4939546"/>
            <a:ext cx="6412333" cy="623054"/>
            <a:chOff x="1358023" y="1176336"/>
            <a:chExt cx="6412333" cy="623054"/>
          </a:xfrm>
        </p:grpSpPr>
        <p:grpSp>
          <p:nvGrpSpPr>
            <p:cNvPr id="31" name="Group 30"/>
            <p:cNvGrpSpPr/>
            <p:nvPr/>
          </p:nvGrpSpPr>
          <p:grpSpPr>
            <a:xfrm>
              <a:off x="1358023" y="1426368"/>
              <a:ext cx="6412333" cy="373022"/>
              <a:chOff x="250029" y="649844"/>
              <a:chExt cx="6412333" cy="373022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04800" y="685799"/>
                <a:ext cx="6290550" cy="3214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50029" y="649844"/>
                <a:ext cx="6412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>
                    <a:solidFill>
                      <a:srgbClr val="008000"/>
                    </a:solidFill>
                  </a:rPr>
                  <a:t>34</a:t>
                </a:r>
                <a:r>
                  <a:rPr lang="pt-PT" dirty="0" smtClean="0"/>
                  <a:t>   </a:t>
                </a:r>
                <a:r>
                  <a:rPr lang="pt-PT" dirty="0" smtClean="0">
                    <a:solidFill>
                      <a:srgbClr val="008000"/>
                    </a:solidFill>
                  </a:rPr>
                  <a:t>9</a:t>
                </a:r>
                <a:r>
                  <a:rPr lang="pt-PT" dirty="0" smtClean="0"/>
                  <a:t>      </a:t>
                </a:r>
                <a:r>
                  <a:rPr lang="pt-PT" dirty="0" smtClean="0">
                    <a:solidFill>
                      <a:srgbClr val="00B0F0"/>
                    </a:solidFill>
                  </a:rPr>
                  <a:t>18</a:t>
                </a:r>
                <a:r>
                  <a:rPr lang="pt-PT" dirty="0" smtClean="0"/>
                  <a:t>    </a:t>
                </a:r>
                <a:r>
                  <a:rPr lang="pt-PT" dirty="0" smtClean="0">
                    <a:solidFill>
                      <a:srgbClr val="00B0F0"/>
                    </a:solidFill>
                  </a:rPr>
                  <a:t>1</a:t>
                </a:r>
                <a:r>
                  <a:rPr lang="pt-PT" dirty="0" smtClean="0"/>
                  <a:t>    </a:t>
                </a:r>
                <a:r>
                  <a:rPr lang="pt-PT" dirty="0" smtClean="0">
                    <a:solidFill>
                      <a:srgbClr val="008000"/>
                    </a:solidFill>
                  </a:rPr>
                  <a:t>77    36</a:t>
                </a:r>
                <a:r>
                  <a:rPr lang="pt-PT" dirty="0" smtClean="0"/>
                  <a:t>    </a:t>
                </a:r>
                <a:r>
                  <a:rPr lang="pt-PT" dirty="0" smtClean="0">
                    <a:solidFill>
                      <a:srgbClr val="00B0F0"/>
                    </a:solidFill>
                  </a:rPr>
                  <a:t>66    34</a:t>
                </a:r>
                <a:r>
                  <a:rPr lang="pt-PT" dirty="0" smtClean="0"/>
                  <a:t>    </a:t>
                </a:r>
                <a:r>
                  <a:rPr lang="pt-PT" dirty="0" smtClean="0">
                    <a:solidFill>
                      <a:srgbClr val="008000"/>
                    </a:solidFill>
                  </a:rPr>
                  <a:t>17    1</a:t>
                </a:r>
                <a:r>
                  <a:rPr lang="pt-PT" dirty="0" smtClean="0"/>
                  <a:t>    </a:t>
                </a:r>
                <a:r>
                  <a:rPr lang="pt-PT" dirty="0" smtClean="0">
                    <a:solidFill>
                      <a:srgbClr val="00B0F0"/>
                    </a:solidFill>
                  </a:rPr>
                  <a:t>5    1</a:t>
                </a:r>
                <a:r>
                  <a:rPr lang="pt-PT" dirty="0" smtClean="0"/>
                  <a:t>   </a:t>
                </a:r>
                <a:r>
                  <a:rPr lang="pt-PT" dirty="0" smtClean="0">
                    <a:solidFill>
                      <a:srgbClr val="008000"/>
                    </a:solidFill>
                  </a:rPr>
                  <a:t>80    8</a:t>
                </a:r>
                <a:r>
                  <a:rPr lang="pt-PT" dirty="0" smtClean="0"/>
                  <a:t>    </a:t>
                </a:r>
                <a:r>
                  <a:rPr lang="pt-PT" dirty="0" smtClean="0">
                    <a:solidFill>
                      <a:srgbClr val="00B0F0"/>
                    </a:solidFill>
                  </a:rPr>
                  <a:t>30   22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609600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066800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502568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828800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252664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683680" y="67865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152776" y="685800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581400" y="67496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38600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343400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669632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988720" y="67865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334000" y="67865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736432" y="671512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143624" y="678656"/>
                <a:ext cx="0" cy="33706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2" name="Down Arrow 31"/>
            <p:cNvSpPr/>
            <p:nvPr/>
          </p:nvSpPr>
          <p:spPr>
            <a:xfrm>
              <a:off x="4474948" y="1176336"/>
              <a:ext cx="207302" cy="228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1358023" y="3984446"/>
            <a:ext cx="851777" cy="373022"/>
          </a:xfrm>
          <a:prstGeom prst="roundRect">
            <a:avLst/>
          </a:prstGeom>
          <a:solidFill>
            <a:srgbClr val="FF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139951" y="3989362"/>
            <a:ext cx="851777" cy="373022"/>
          </a:xfrm>
          <a:prstGeom prst="roundRect">
            <a:avLst/>
          </a:prstGeom>
          <a:solidFill>
            <a:srgbClr val="FF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930770" y="3983502"/>
            <a:ext cx="851777" cy="373022"/>
          </a:xfrm>
          <a:prstGeom prst="roundRect">
            <a:avLst/>
          </a:prstGeom>
          <a:solidFill>
            <a:srgbClr val="FF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3817525" y="3982328"/>
            <a:ext cx="851777" cy="373022"/>
          </a:xfrm>
          <a:prstGeom prst="roundRect">
            <a:avLst/>
          </a:prstGeom>
          <a:solidFill>
            <a:srgbClr val="FF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4655234" y="3989362"/>
            <a:ext cx="851777" cy="373022"/>
          </a:xfrm>
          <a:prstGeom prst="roundRect">
            <a:avLst/>
          </a:prstGeom>
          <a:solidFill>
            <a:srgbClr val="FF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5272359" y="3983502"/>
            <a:ext cx="851777" cy="373022"/>
          </a:xfrm>
          <a:prstGeom prst="roundRect">
            <a:avLst/>
          </a:prstGeom>
          <a:solidFill>
            <a:srgbClr val="FF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6027325" y="3989362"/>
            <a:ext cx="851777" cy="373022"/>
          </a:xfrm>
          <a:prstGeom prst="roundRect">
            <a:avLst/>
          </a:prstGeom>
          <a:solidFill>
            <a:srgbClr val="FF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6885453" y="3982328"/>
            <a:ext cx="851777" cy="373022"/>
          </a:xfrm>
          <a:prstGeom prst="roundRect">
            <a:avLst/>
          </a:prstGeom>
          <a:solidFill>
            <a:srgbClr val="FF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371600" y="5202472"/>
            <a:ext cx="1565194" cy="373022"/>
          </a:xfrm>
          <a:prstGeom prst="roundRect">
            <a:avLst/>
          </a:prstGeom>
          <a:solidFill>
            <a:srgbClr val="008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2972974" y="5215596"/>
            <a:ext cx="1682260" cy="373022"/>
          </a:xfrm>
          <a:prstGeom prst="roundRect">
            <a:avLst/>
          </a:prstGeom>
          <a:solidFill>
            <a:srgbClr val="008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4718540" y="5208562"/>
            <a:ext cx="1371030" cy="373022"/>
          </a:xfrm>
          <a:prstGeom prst="roundRect">
            <a:avLst/>
          </a:prstGeom>
          <a:solidFill>
            <a:srgbClr val="008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130566" y="5195668"/>
            <a:ext cx="1565634" cy="373022"/>
          </a:xfrm>
          <a:prstGeom prst="roundRect">
            <a:avLst/>
          </a:prstGeom>
          <a:solidFill>
            <a:srgbClr val="008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-50008" y="5650468"/>
            <a:ext cx="8120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3. </a:t>
            </a:r>
            <a:r>
              <a:rPr lang="pt-PT" dirty="0"/>
              <a:t>Tratamento de blocos </a:t>
            </a:r>
            <a:r>
              <a:rPr lang="pt-PT" dirty="0" smtClean="0"/>
              <a:t>com quatro </a:t>
            </a:r>
            <a:r>
              <a:rPr lang="pt-PT" dirty="0"/>
              <a:t>elementos ordenados (</a:t>
            </a:r>
            <a:r>
              <a:rPr lang="pt-PT" dirty="0" err="1">
                <a:solidFill>
                  <a:srgbClr val="008000"/>
                </a:solidFill>
              </a:rPr>
              <a:t>mergeSize</a:t>
            </a:r>
            <a:r>
              <a:rPr lang="pt-PT" dirty="0"/>
              <a:t> – </a:t>
            </a:r>
            <a:r>
              <a:rPr lang="pt-PT" dirty="0" err="1">
                <a:solidFill>
                  <a:srgbClr val="C00000"/>
                </a:solidFill>
              </a:rPr>
              <a:t>vecSize</a:t>
            </a:r>
            <a:r>
              <a:rPr lang="pt-PT" dirty="0"/>
              <a:t> = </a:t>
            </a:r>
            <a:r>
              <a:rPr lang="pt-PT" dirty="0" smtClean="0"/>
              <a:t>8).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717594" y="6172200"/>
            <a:ext cx="751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4.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8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0"/>
                            </p:stCondLst>
                            <p:childTnLst>
                              <p:par>
                                <p:cTn id="5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0"/>
                            </p:stCondLst>
                            <p:childTnLst>
                              <p:par>
                                <p:cTn id="9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5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1" y="211515"/>
            <a:ext cx="7391399" cy="6494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import</a:t>
            </a:r>
            <a:r>
              <a:rPr lang="en-US" sz="1600" dirty="0"/>
              <a:t> </a:t>
            </a:r>
            <a:r>
              <a:rPr lang="en-US" sz="1600" dirty="0" err="1"/>
              <a:t>java.util</a:t>
            </a:r>
            <a:r>
              <a:rPr lang="en-US" sz="1600" dirty="0"/>
              <a:t>.*;                                       </a:t>
            </a:r>
          </a:p>
          <a:p>
            <a:r>
              <a:rPr lang="en-US" sz="1600" b="1" dirty="0"/>
              <a:t>public class</a:t>
            </a:r>
            <a:r>
              <a:rPr lang="en-US" sz="1600" dirty="0"/>
              <a:t> </a:t>
            </a:r>
            <a:r>
              <a:rPr lang="en-US" sz="1600" dirty="0" err="1"/>
              <a:t>merge_sort</a:t>
            </a:r>
            <a:r>
              <a:rPr lang="en-US" sz="1600" dirty="0"/>
              <a:t> {</a:t>
            </a:r>
          </a:p>
          <a:p>
            <a:r>
              <a:rPr lang="en-US" sz="1600" dirty="0"/>
              <a:t>  </a:t>
            </a:r>
            <a:r>
              <a:rPr lang="en-US" sz="1600" b="1" dirty="0"/>
              <a:t>static</a:t>
            </a:r>
            <a:r>
              <a:rPr lang="en-US" sz="1600" dirty="0"/>
              <a:t> Scanner read = </a:t>
            </a:r>
            <a:r>
              <a:rPr lang="en-US" sz="1600" b="1" dirty="0"/>
              <a:t>new</a:t>
            </a:r>
            <a:r>
              <a:rPr lang="en-US" sz="1600" dirty="0"/>
              <a:t> Scanner(System.in);</a:t>
            </a:r>
          </a:p>
          <a:p>
            <a:r>
              <a:rPr lang="en-US" sz="1600" dirty="0"/>
              <a:t>  </a:t>
            </a:r>
            <a:r>
              <a:rPr lang="en-US" sz="1600" b="1" dirty="0"/>
              <a:t>static final 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nWords</a:t>
            </a:r>
            <a:r>
              <a:rPr lang="en-US" sz="1600" dirty="0"/>
              <a:t> = 1;	</a:t>
            </a:r>
            <a:r>
              <a:rPr lang="en-US" sz="1600" dirty="0" smtClean="0"/>
              <a:t>             // </a:t>
            </a:r>
            <a:r>
              <a:rPr lang="pt-PT" sz="1600" dirty="0" smtClean="0"/>
              <a:t>número de dados inicial para fazer</a:t>
            </a:r>
            <a:r>
              <a:rPr lang="en-US" sz="1600" dirty="0" smtClean="0"/>
              <a:t> </a:t>
            </a:r>
            <a:r>
              <a:rPr lang="en-US" sz="1600" i="1" dirty="0" smtClean="0"/>
              <a:t>merge</a:t>
            </a:r>
            <a:endParaRPr lang="en-US" sz="1600" i="1" dirty="0"/>
          </a:p>
          <a:p>
            <a:r>
              <a:rPr lang="en-US" sz="1600" dirty="0"/>
              <a:t>  </a:t>
            </a:r>
            <a:r>
              <a:rPr lang="en-US" sz="1600" b="1" dirty="0"/>
              <a:t>static final 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nBlocks</a:t>
            </a:r>
            <a:r>
              <a:rPr lang="en-US" sz="1600" dirty="0"/>
              <a:t> = 16;                    </a:t>
            </a:r>
            <a:r>
              <a:rPr lang="en-US" sz="1600" dirty="0" smtClean="0"/>
              <a:t> // </a:t>
            </a:r>
            <a:r>
              <a:rPr lang="pt-PT" sz="1600" dirty="0" smtClean="0"/>
              <a:t>número de dados total</a:t>
            </a:r>
            <a:r>
              <a:rPr lang="en-US" sz="1600" dirty="0"/>
              <a:t>	</a:t>
            </a:r>
            <a:r>
              <a:rPr lang="en-US" sz="1600" dirty="0" smtClean="0"/>
              <a:t>	</a:t>
            </a:r>
            <a:endParaRPr lang="en-US" sz="1600" dirty="0"/>
          </a:p>
          <a:p>
            <a:r>
              <a:rPr lang="en-US" sz="1600" b="1" dirty="0"/>
              <a:t>public static void</a:t>
            </a:r>
            <a:r>
              <a:rPr lang="en-US" sz="1600" dirty="0"/>
              <a:t> main (String </a:t>
            </a:r>
            <a:r>
              <a:rPr lang="en-US" sz="1600" dirty="0" err="1"/>
              <a:t>args</a:t>
            </a:r>
            <a:r>
              <a:rPr lang="en-US" sz="1600" dirty="0"/>
              <a:t>[])      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b="1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a[] = {9,34,18,1,36,77,34,66,17,1,5,1,8,80,30,22};</a:t>
            </a:r>
          </a:p>
          <a:p>
            <a:r>
              <a:rPr lang="en-US" sz="1600" dirty="0" smtClean="0"/>
              <a:t>     </a:t>
            </a:r>
            <a:r>
              <a:rPr lang="en-US" sz="1600" b="1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mergeSize</a:t>
            </a:r>
            <a:r>
              <a:rPr lang="en-US" sz="1600" dirty="0"/>
              <a:t> = (</a:t>
            </a:r>
            <a:r>
              <a:rPr lang="en-US" sz="1600" b="1" dirty="0" err="1"/>
              <a:t>int</a:t>
            </a:r>
            <a:r>
              <a:rPr lang="en-US" sz="1600" dirty="0"/>
              <a:t>)</a:t>
            </a:r>
            <a:r>
              <a:rPr lang="en-US" sz="1600" dirty="0" err="1"/>
              <a:t>Math.pow</a:t>
            </a:r>
            <a:r>
              <a:rPr lang="en-US" sz="1600" dirty="0"/>
              <a:t>(2,nWords);		</a:t>
            </a:r>
          </a:p>
          <a:p>
            <a:r>
              <a:rPr lang="en-US" sz="1600" dirty="0"/>
              <a:t>    </a:t>
            </a:r>
            <a:r>
              <a:rPr lang="en-US" sz="1600" b="1" dirty="0"/>
              <a:t>for</a:t>
            </a:r>
            <a:r>
              <a:rPr lang="en-US" sz="1600" dirty="0"/>
              <a:t> (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nWords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nWords</a:t>
            </a:r>
            <a:r>
              <a:rPr lang="en-US" sz="1600" dirty="0"/>
              <a:t> *  </a:t>
            </a:r>
            <a:r>
              <a:rPr lang="en-US" sz="1600" dirty="0" err="1"/>
              <a:t>nBlocks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 *= 2) 		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     </a:t>
            </a:r>
            <a:r>
              <a:rPr lang="en-US" sz="1600" b="1" dirty="0"/>
              <a:t>for</a:t>
            </a:r>
            <a:r>
              <a:rPr lang="en-US" sz="1600" dirty="0"/>
              <a:t> (</a:t>
            </a:r>
            <a:r>
              <a:rPr lang="en-US" sz="1600" b="1" dirty="0" err="1"/>
              <a:t>int</a:t>
            </a:r>
            <a:r>
              <a:rPr lang="en-US" sz="1600" dirty="0"/>
              <a:t> j = 0; j &lt; </a:t>
            </a:r>
            <a:r>
              <a:rPr lang="en-US" sz="1600" dirty="0" err="1"/>
              <a:t>nWords</a:t>
            </a:r>
            <a:r>
              <a:rPr lang="en-US" sz="1600" dirty="0"/>
              <a:t> *  </a:t>
            </a:r>
            <a:r>
              <a:rPr lang="en-US" sz="1600" dirty="0" err="1"/>
              <a:t>nBlocks</a:t>
            </a:r>
            <a:r>
              <a:rPr lang="en-US" sz="1600" dirty="0"/>
              <a:t>; j += </a:t>
            </a:r>
            <a:r>
              <a:rPr lang="en-US" sz="1600" dirty="0" err="1"/>
              <a:t>i</a:t>
            </a:r>
            <a:r>
              <a:rPr lang="en-US" sz="1600" dirty="0"/>
              <a:t> * 2) 	</a:t>
            </a:r>
          </a:p>
          <a:p>
            <a:r>
              <a:rPr lang="en-US" sz="1600" dirty="0"/>
              <a:t>        {	</a:t>
            </a:r>
            <a:r>
              <a:rPr lang="en-US" sz="1600" b="1" dirty="0"/>
              <a:t>if</a:t>
            </a:r>
            <a:r>
              <a:rPr lang="en-US" sz="1600" dirty="0"/>
              <a:t> ((</a:t>
            </a:r>
            <a:r>
              <a:rPr lang="en-US" sz="1600" dirty="0" err="1"/>
              <a:t>nWords</a:t>
            </a:r>
            <a:r>
              <a:rPr lang="en-US" sz="1600" dirty="0"/>
              <a:t> *  </a:t>
            </a:r>
            <a:r>
              <a:rPr lang="en-US" sz="1600" dirty="0" err="1"/>
              <a:t>nBlocks</a:t>
            </a:r>
            <a:r>
              <a:rPr lang="en-US" sz="1600" dirty="0"/>
              <a:t> - j) &gt; 2 * </a:t>
            </a:r>
            <a:r>
              <a:rPr lang="en-US" sz="1600" dirty="0" err="1"/>
              <a:t>i</a:t>
            </a:r>
            <a:r>
              <a:rPr lang="en-US" sz="1600" dirty="0"/>
              <a:t>) </a:t>
            </a:r>
            <a:r>
              <a:rPr lang="en-US" sz="1600" dirty="0" err="1"/>
              <a:t>mergeSize</a:t>
            </a:r>
            <a:r>
              <a:rPr lang="en-US" sz="1600" dirty="0"/>
              <a:t> = 2 *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	</a:t>
            </a:r>
            <a:r>
              <a:rPr lang="en-US" sz="1600" b="1" dirty="0"/>
              <a:t>else if</a:t>
            </a:r>
            <a:r>
              <a:rPr lang="en-US" sz="1600" dirty="0"/>
              <a:t> ((</a:t>
            </a:r>
            <a:r>
              <a:rPr lang="en-US" sz="1600" dirty="0" err="1"/>
              <a:t>nWords</a:t>
            </a:r>
            <a:r>
              <a:rPr lang="en-US" sz="1600" dirty="0"/>
              <a:t> *  </a:t>
            </a:r>
            <a:r>
              <a:rPr lang="en-US" sz="1600" dirty="0" err="1"/>
              <a:t>nBlocks</a:t>
            </a:r>
            <a:r>
              <a:rPr lang="en-US" sz="1600" dirty="0"/>
              <a:t> - j) &gt; </a:t>
            </a:r>
            <a:r>
              <a:rPr lang="en-US" sz="1600" dirty="0" err="1"/>
              <a:t>i</a:t>
            </a:r>
            <a:r>
              <a:rPr lang="en-US" sz="1600" dirty="0"/>
              <a:t>) </a:t>
            </a:r>
            <a:r>
              <a:rPr lang="en-US" sz="1600" dirty="0" err="1"/>
              <a:t>mergeSize</a:t>
            </a:r>
            <a:r>
              <a:rPr lang="en-US" sz="1600" dirty="0"/>
              <a:t> = </a:t>
            </a:r>
            <a:r>
              <a:rPr lang="en-US" sz="1600" dirty="0" err="1"/>
              <a:t>nWords</a:t>
            </a:r>
            <a:r>
              <a:rPr lang="en-US" sz="1600" dirty="0"/>
              <a:t> *  </a:t>
            </a:r>
            <a:r>
              <a:rPr lang="en-US" sz="1600" dirty="0" err="1"/>
              <a:t>nBlocks</a:t>
            </a:r>
            <a:r>
              <a:rPr lang="en-US" sz="1600" dirty="0"/>
              <a:t> - j;</a:t>
            </a:r>
          </a:p>
          <a:p>
            <a:r>
              <a:rPr lang="en-US" sz="1600" dirty="0"/>
              <a:t>         	</a:t>
            </a:r>
            <a:r>
              <a:rPr lang="en-US" sz="1600" b="1" dirty="0"/>
              <a:t>else</a:t>
            </a:r>
            <a:r>
              <a:rPr lang="en-US" sz="1600" dirty="0"/>
              <a:t>	</a:t>
            </a:r>
            <a:r>
              <a:rPr lang="en-US" sz="1600" b="1" dirty="0"/>
              <a:t>continue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	</a:t>
            </a:r>
            <a:r>
              <a:rPr lang="en-US" sz="1600" dirty="0">
                <a:solidFill>
                  <a:srgbClr val="FF00FF"/>
                </a:solidFill>
              </a:rPr>
              <a:t>merge</a:t>
            </a:r>
            <a:r>
              <a:rPr lang="en-US" sz="1600" dirty="0"/>
              <a:t>(a, j, </a:t>
            </a:r>
            <a:r>
              <a:rPr lang="en-US" sz="1600" dirty="0" err="1"/>
              <a:t>i</a:t>
            </a:r>
            <a:r>
              <a:rPr lang="en-US" sz="1600" dirty="0"/>
              <a:t>, </a:t>
            </a:r>
            <a:r>
              <a:rPr lang="en-US" sz="1600" dirty="0" err="1"/>
              <a:t>mergeSize</a:t>
            </a:r>
            <a:r>
              <a:rPr lang="en-US" sz="1600" dirty="0"/>
              <a:t>);  </a:t>
            </a:r>
            <a:r>
              <a:rPr lang="en-US" sz="1600" dirty="0" smtClean="0"/>
              <a:t>        }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b="1" dirty="0"/>
              <a:t>for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 k=0; k&lt;</a:t>
            </a:r>
            <a:r>
              <a:rPr lang="en-US" sz="1600" dirty="0" err="1"/>
              <a:t>nBlocks</a:t>
            </a:r>
            <a:r>
              <a:rPr lang="en-US" sz="1600" dirty="0"/>
              <a:t>; k++) </a:t>
            </a:r>
            <a:r>
              <a:rPr lang="en-US" sz="1600" dirty="0" smtClean="0"/>
              <a:t>  </a:t>
            </a:r>
            <a:r>
              <a:rPr lang="en-US" sz="1600" dirty="0" err="1"/>
              <a:t>System.out.printf</a:t>
            </a:r>
            <a:r>
              <a:rPr lang="en-US" sz="1600" dirty="0"/>
              <a:t>("%d  ",a[k]);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b="1" dirty="0">
                <a:solidFill>
                  <a:srgbClr val="002060"/>
                </a:solidFill>
              </a:rPr>
              <a:t>public static void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FF00FF"/>
                </a:solidFill>
              </a:rPr>
              <a:t>merge</a:t>
            </a:r>
            <a:r>
              <a:rPr lang="en-US" sz="1600" dirty="0">
                <a:solidFill>
                  <a:srgbClr val="002060"/>
                </a:solidFill>
              </a:rPr>
              <a:t>(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[],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beg,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mid,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vecSize</a:t>
            </a:r>
            <a:r>
              <a:rPr lang="en-US" sz="1600" dirty="0">
                <a:solidFill>
                  <a:srgbClr val="002060"/>
                </a:solidFill>
              </a:rPr>
              <a:t>)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{ 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i</a:t>
            </a:r>
            <a:r>
              <a:rPr lang="en-US" sz="1600" dirty="0">
                <a:solidFill>
                  <a:srgbClr val="002060"/>
                </a:solidFill>
              </a:rPr>
              <a:t>=0, j=mid, k=0</a:t>
            </a:r>
            <a:r>
              <a:rPr lang="en-US" sz="1600" dirty="0" smtClean="0">
                <a:solidFill>
                  <a:srgbClr val="002060"/>
                </a:solidFill>
              </a:rPr>
              <a:t>;  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tmp</a:t>
            </a:r>
            <a:r>
              <a:rPr lang="en-US" sz="1600" dirty="0">
                <a:solidFill>
                  <a:srgbClr val="002060"/>
                </a:solidFill>
              </a:rPr>
              <a:t>[] = </a:t>
            </a:r>
            <a:r>
              <a:rPr lang="en-US" sz="1600" b="1" dirty="0">
                <a:solidFill>
                  <a:srgbClr val="002060"/>
                </a:solidFill>
              </a:rPr>
              <a:t>new 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vecSize</a:t>
            </a:r>
            <a:r>
              <a:rPr lang="en-US" sz="1600" dirty="0">
                <a:solidFill>
                  <a:srgbClr val="002060"/>
                </a:solidFill>
              </a:rPr>
              <a:t>];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</a:t>
            </a:r>
            <a:r>
              <a:rPr lang="en-US" sz="1600" b="1" dirty="0">
                <a:solidFill>
                  <a:srgbClr val="002060"/>
                </a:solidFill>
              </a:rPr>
              <a:t>while</a:t>
            </a:r>
            <a:r>
              <a:rPr lang="en-US" sz="1600" dirty="0">
                <a:solidFill>
                  <a:srgbClr val="002060"/>
                </a:solidFill>
              </a:rPr>
              <a:t> (</a:t>
            </a:r>
            <a:r>
              <a:rPr lang="en-US" sz="1600" dirty="0" err="1">
                <a:solidFill>
                  <a:srgbClr val="002060"/>
                </a:solidFill>
              </a:rPr>
              <a:t>i</a:t>
            </a:r>
            <a:r>
              <a:rPr lang="en-US" sz="1600" dirty="0">
                <a:solidFill>
                  <a:srgbClr val="002060"/>
                </a:solidFill>
              </a:rPr>
              <a:t> &lt; mid &amp;&amp; j &lt; </a:t>
            </a:r>
            <a:r>
              <a:rPr lang="en-US" sz="1600" dirty="0" err="1">
                <a:solidFill>
                  <a:srgbClr val="002060"/>
                </a:solidFill>
              </a:rPr>
              <a:t>vecSize</a:t>
            </a:r>
            <a:r>
              <a:rPr lang="en-US" sz="1600" dirty="0">
                <a:solidFill>
                  <a:srgbClr val="002060"/>
                </a:solidFill>
              </a:rPr>
              <a:t>)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	</a:t>
            </a:r>
            <a:r>
              <a:rPr lang="en-US" sz="1600" b="1" dirty="0">
                <a:solidFill>
                  <a:srgbClr val="002060"/>
                </a:solidFill>
              </a:rPr>
              <a:t>if</a:t>
            </a:r>
            <a:r>
              <a:rPr lang="en-US" sz="1600" dirty="0">
                <a:solidFill>
                  <a:srgbClr val="002060"/>
                </a:solidFill>
              </a:rPr>
              <a:t> (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i+beg</a:t>
            </a:r>
            <a:r>
              <a:rPr lang="en-US" sz="1600" dirty="0">
                <a:solidFill>
                  <a:srgbClr val="002060"/>
                </a:solidFill>
              </a:rPr>
              <a:t>] &gt;= 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j+beg</a:t>
            </a:r>
            <a:r>
              <a:rPr lang="en-US" sz="1600" dirty="0">
                <a:solidFill>
                  <a:srgbClr val="002060"/>
                </a:solidFill>
              </a:rPr>
              <a:t>]) </a:t>
            </a:r>
            <a:r>
              <a:rPr lang="en-US" sz="1600" dirty="0" err="1">
                <a:solidFill>
                  <a:srgbClr val="002060"/>
                </a:solidFill>
              </a:rPr>
              <a:t>tmp</a:t>
            </a:r>
            <a:r>
              <a:rPr lang="en-US" sz="1600" dirty="0">
                <a:solidFill>
                  <a:srgbClr val="002060"/>
                </a:solidFill>
              </a:rPr>
              <a:t>[k++] = 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beg+i</a:t>
            </a:r>
            <a:r>
              <a:rPr lang="en-US" sz="1600" dirty="0">
                <a:solidFill>
                  <a:srgbClr val="002060"/>
                </a:solidFill>
              </a:rPr>
              <a:t>++];</a:t>
            </a:r>
          </a:p>
          <a:p>
            <a:r>
              <a:rPr lang="en-US" sz="1600" dirty="0">
                <a:solidFill>
                  <a:srgbClr val="002060"/>
                </a:solidFill>
              </a:rPr>
              <a:t>	</a:t>
            </a:r>
            <a:r>
              <a:rPr lang="en-US" sz="1600" b="1" dirty="0" smtClean="0">
                <a:solidFill>
                  <a:srgbClr val="002060"/>
                </a:solidFill>
              </a:rPr>
              <a:t>else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		           </a:t>
            </a:r>
            <a:r>
              <a:rPr lang="en-US" sz="1600" dirty="0" err="1" smtClean="0">
                <a:solidFill>
                  <a:srgbClr val="002060"/>
                </a:solidFill>
              </a:rPr>
              <a:t>tmp</a:t>
            </a:r>
            <a:r>
              <a:rPr lang="en-US" sz="1600" dirty="0" smtClean="0">
                <a:solidFill>
                  <a:srgbClr val="002060"/>
                </a:solidFill>
              </a:rPr>
              <a:t>[k</a:t>
            </a:r>
            <a:r>
              <a:rPr lang="en-US" sz="1600" dirty="0">
                <a:solidFill>
                  <a:srgbClr val="002060"/>
                </a:solidFill>
              </a:rPr>
              <a:t>++] = 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beg+j</a:t>
            </a:r>
            <a:r>
              <a:rPr lang="en-US" sz="1600" dirty="0">
                <a:solidFill>
                  <a:srgbClr val="002060"/>
                </a:solidFill>
              </a:rPr>
              <a:t>++];		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</a:t>
            </a:r>
            <a:r>
              <a:rPr lang="en-US" sz="1600" b="1" dirty="0">
                <a:solidFill>
                  <a:srgbClr val="002060"/>
                </a:solidFill>
              </a:rPr>
              <a:t>if</a:t>
            </a:r>
            <a:r>
              <a:rPr lang="en-US" sz="1600" dirty="0">
                <a:solidFill>
                  <a:srgbClr val="002060"/>
                </a:solidFill>
              </a:rPr>
              <a:t> (</a:t>
            </a:r>
            <a:r>
              <a:rPr lang="en-US" sz="1600" dirty="0" err="1">
                <a:solidFill>
                  <a:srgbClr val="002060"/>
                </a:solidFill>
              </a:rPr>
              <a:t>i</a:t>
            </a:r>
            <a:r>
              <a:rPr lang="en-US" sz="1600" dirty="0">
                <a:solidFill>
                  <a:srgbClr val="002060"/>
                </a:solidFill>
              </a:rPr>
              <a:t> == mid) </a:t>
            </a:r>
            <a:r>
              <a:rPr lang="en-US" sz="1600" dirty="0" smtClean="0">
                <a:solidFill>
                  <a:srgbClr val="002060"/>
                </a:solidFill>
              </a:rPr>
              <a:t>   </a:t>
            </a:r>
            <a:r>
              <a:rPr lang="en-US" sz="1600" b="1" dirty="0" smtClean="0">
                <a:solidFill>
                  <a:srgbClr val="002060"/>
                </a:solidFill>
              </a:rPr>
              <a:t>for</a:t>
            </a:r>
            <a:r>
              <a:rPr lang="en-US" sz="1600" dirty="0" smtClean="0">
                <a:solidFill>
                  <a:srgbClr val="002060"/>
                </a:solidFill>
              </a:rPr>
              <a:t>(</a:t>
            </a:r>
            <a:r>
              <a:rPr lang="en-US" sz="1600" b="1" dirty="0" err="1" smtClean="0">
                <a:solidFill>
                  <a:srgbClr val="002060"/>
                </a:solidFill>
              </a:rPr>
              <a:t>int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l = k; l &lt; </a:t>
            </a:r>
            <a:r>
              <a:rPr lang="en-US" sz="1600" dirty="0" err="1">
                <a:solidFill>
                  <a:srgbClr val="002060"/>
                </a:solidFill>
              </a:rPr>
              <a:t>vecSize</a:t>
            </a:r>
            <a:r>
              <a:rPr lang="en-US" sz="1600" dirty="0">
                <a:solidFill>
                  <a:srgbClr val="002060"/>
                </a:solidFill>
              </a:rPr>
              <a:t>; l++) </a:t>
            </a:r>
            <a:r>
              <a:rPr lang="en-US" sz="1600" dirty="0" err="1">
                <a:solidFill>
                  <a:srgbClr val="002060"/>
                </a:solidFill>
              </a:rPr>
              <a:t>tmp</a:t>
            </a:r>
            <a:r>
              <a:rPr lang="en-US" sz="1600" dirty="0">
                <a:solidFill>
                  <a:srgbClr val="002060"/>
                </a:solidFill>
              </a:rPr>
              <a:t>[l] = 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l+beg</a:t>
            </a:r>
            <a:r>
              <a:rPr lang="en-US" sz="1600" dirty="0">
                <a:solidFill>
                  <a:srgbClr val="002060"/>
                </a:solidFill>
              </a:rPr>
              <a:t>];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</a:t>
            </a:r>
            <a:r>
              <a:rPr lang="en-US" sz="1600" b="1" dirty="0">
                <a:solidFill>
                  <a:srgbClr val="002060"/>
                </a:solidFill>
              </a:rPr>
              <a:t>else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rgbClr val="002060"/>
                </a:solidFill>
              </a:rPr>
              <a:t>                </a:t>
            </a:r>
            <a:r>
              <a:rPr lang="en-US" sz="1600" b="1" dirty="0" smtClean="0">
                <a:solidFill>
                  <a:srgbClr val="002060"/>
                </a:solidFill>
              </a:rPr>
              <a:t>for</a:t>
            </a:r>
            <a:r>
              <a:rPr lang="en-US" sz="1600" dirty="0" smtClean="0">
                <a:solidFill>
                  <a:srgbClr val="002060"/>
                </a:solidFill>
              </a:rPr>
              <a:t>(</a:t>
            </a:r>
            <a:r>
              <a:rPr lang="en-US" sz="1600" b="1" dirty="0" err="1" smtClean="0">
                <a:solidFill>
                  <a:srgbClr val="002060"/>
                </a:solidFill>
              </a:rPr>
              <a:t>int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l = k; l &lt; </a:t>
            </a:r>
            <a:r>
              <a:rPr lang="en-US" sz="1600" dirty="0" err="1">
                <a:solidFill>
                  <a:srgbClr val="002060"/>
                </a:solidFill>
              </a:rPr>
              <a:t>vecSize</a:t>
            </a:r>
            <a:r>
              <a:rPr lang="en-US" sz="1600" dirty="0">
                <a:solidFill>
                  <a:srgbClr val="002060"/>
                </a:solidFill>
              </a:rPr>
              <a:t>; l++) </a:t>
            </a:r>
            <a:r>
              <a:rPr lang="en-US" sz="1600" dirty="0" err="1">
                <a:solidFill>
                  <a:srgbClr val="002060"/>
                </a:solidFill>
              </a:rPr>
              <a:t>tmp</a:t>
            </a:r>
            <a:r>
              <a:rPr lang="en-US" sz="1600" dirty="0">
                <a:solidFill>
                  <a:srgbClr val="002060"/>
                </a:solidFill>
              </a:rPr>
              <a:t>[l] = 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l-mid+beg</a:t>
            </a:r>
            <a:r>
              <a:rPr lang="en-US" sz="1600" dirty="0">
                <a:solidFill>
                  <a:srgbClr val="002060"/>
                </a:solidFill>
              </a:rPr>
              <a:t>];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</a:t>
            </a:r>
            <a:r>
              <a:rPr lang="en-US" sz="1600" b="1" dirty="0">
                <a:solidFill>
                  <a:srgbClr val="002060"/>
                </a:solidFill>
              </a:rPr>
              <a:t>for</a:t>
            </a:r>
            <a:r>
              <a:rPr lang="en-US" sz="1600" dirty="0">
                <a:solidFill>
                  <a:srgbClr val="002060"/>
                </a:solidFill>
              </a:rPr>
              <a:t>(</a:t>
            </a:r>
            <a:r>
              <a:rPr lang="en-US" sz="1600" b="1" dirty="0" err="1">
                <a:solidFill>
                  <a:srgbClr val="002060"/>
                </a:solidFill>
              </a:rPr>
              <a:t>int</a:t>
            </a:r>
            <a:r>
              <a:rPr lang="en-US" sz="1600" dirty="0">
                <a:solidFill>
                  <a:srgbClr val="002060"/>
                </a:solidFill>
              </a:rPr>
              <a:t> ii = 0; ii &lt; </a:t>
            </a:r>
            <a:r>
              <a:rPr lang="en-US" sz="1600" dirty="0" err="1">
                <a:solidFill>
                  <a:srgbClr val="002060"/>
                </a:solidFill>
              </a:rPr>
              <a:t>vecSize</a:t>
            </a:r>
            <a:r>
              <a:rPr lang="en-US" sz="1600" dirty="0">
                <a:solidFill>
                  <a:srgbClr val="002060"/>
                </a:solidFill>
              </a:rPr>
              <a:t>; ii</a:t>
            </a:r>
            <a:r>
              <a:rPr lang="en-US" sz="1600" dirty="0" smtClean="0">
                <a:solidFill>
                  <a:srgbClr val="002060"/>
                </a:solidFill>
              </a:rPr>
              <a:t>++)   </a:t>
            </a:r>
            <a:r>
              <a:rPr lang="en-US" sz="1600" dirty="0" err="1">
                <a:solidFill>
                  <a:srgbClr val="002060"/>
                </a:solidFill>
              </a:rPr>
              <a:t>vec</a:t>
            </a:r>
            <a:r>
              <a:rPr lang="en-US" sz="1600" dirty="0">
                <a:solidFill>
                  <a:srgbClr val="002060"/>
                </a:solidFill>
              </a:rPr>
              <a:t>[</a:t>
            </a:r>
            <a:r>
              <a:rPr lang="en-US" sz="1600" dirty="0" err="1">
                <a:solidFill>
                  <a:srgbClr val="002060"/>
                </a:solidFill>
              </a:rPr>
              <a:t>ii+beg</a:t>
            </a:r>
            <a:r>
              <a:rPr lang="en-US" sz="1600" dirty="0">
                <a:solidFill>
                  <a:srgbClr val="002060"/>
                </a:solidFill>
              </a:rPr>
              <a:t>] = </a:t>
            </a:r>
            <a:r>
              <a:rPr lang="en-US" sz="1600" dirty="0" err="1">
                <a:solidFill>
                  <a:srgbClr val="002060"/>
                </a:solidFill>
              </a:rPr>
              <a:t>tmp</a:t>
            </a:r>
            <a:r>
              <a:rPr lang="en-US" sz="1600" dirty="0">
                <a:solidFill>
                  <a:srgbClr val="002060"/>
                </a:solidFill>
              </a:rPr>
              <a:t>[ii];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}</a:t>
            </a:r>
            <a:r>
              <a:rPr lang="en-US" sz="1600" dirty="0" smtClean="0"/>
              <a:t>   }</a:t>
            </a:r>
            <a:endParaRPr 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962400"/>
            <a:ext cx="529209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7" name="Group 146"/>
          <p:cNvGrpSpPr/>
          <p:nvPr/>
        </p:nvGrpSpPr>
        <p:grpSpPr>
          <a:xfrm>
            <a:off x="2760286" y="99477"/>
            <a:ext cx="6310151" cy="373022"/>
            <a:chOff x="250029" y="649844"/>
            <a:chExt cx="6310151" cy="373022"/>
          </a:xfrm>
          <a:solidFill>
            <a:srgbClr val="FFFF00"/>
          </a:solidFill>
        </p:grpSpPr>
        <p:sp>
          <p:nvSpPr>
            <p:cNvPr id="150" name="TextBox 149"/>
            <p:cNvSpPr txBox="1"/>
            <p:nvPr/>
          </p:nvSpPr>
          <p:spPr>
            <a:xfrm>
              <a:off x="250029" y="649844"/>
              <a:ext cx="629531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80   77    66   36   34    34    30   22    18   17   9    8    5     1      1      1</a:t>
              </a:r>
              <a:endParaRPr lang="en-US" dirty="0"/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609600" y="685800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066800" y="685800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502568" y="685800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828800" y="685800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252664" y="671512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683680" y="678656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152776" y="685800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581400" y="674966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4038600" y="671512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343400" y="671512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669632" y="671512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4988720" y="678656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5334000" y="678656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5736432" y="671512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143624" y="678656"/>
              <a:ext cx="0" cy="337066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269630" y="685799"/>
              <a:ext cx="6290550" cy="3214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925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63" y="0"/>
            <a:ext cx="7135837" cy="6324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import</a:t>
            </a:r>
            <a:r>
              <a:rPr lang="en-US" sz="1500" dirty="0"/>
              <a:t> </a:t>
            </a:r>
            <a:r>
              <a:rPr lang="en-US" sz="1500" dirty="0" err="1"/>
              <a:t>java.util</a:t>
            </a:r>
            <a:r>
              <a:rPr lang="en-US" sz="1500" dirty="0"/>
              <a:t>.*;   </a:t>
            </a:r>
            <a:r>
              <a:rPr lang="en-US" sz="1500" b="1" dirty="0">
                <a:solidFill>
                  <a:srgbClr val="FF00FF"/>
                </a:solidFill>
              </a:rPr>
              <a:t>import</a:t>
            </a:r>
            <a:r>
              <a:rPr lang="en-US" sz="1500" dirty="0">
                <a:solidFill>
                  <a:srgbClr val="FF00FF"/>
                </a:solidFill>
              </a:rPr>
              <a:t> java.io.*;</a:t>
            </a:r>
            <a:r>
              <a:rPr lang="en-US" sz="1500" dirty="0"/>
              <a:t>                                       </a:t>
            </a:r>
          </a:p>
          <a:p>
            <a:r>
              <a:rPr lang="en-US" sz="1500" b="1" dirty="0"/>
              <a:t>public class</a:t>
            </a:r>
            <a:r>
              <a:rPr lang="en-US" sz="1500" dirty="0"/>
              <a:t> </a:t>
            </a:r>
            <a:r>
              <a:rPr lang="en-US" sz="1500" dirty="0" err="1"/>
              <a:t>merge_sort_to_file</a:t>
            </a:r>
            <a:r>
              <a:rPr lang="en-US" sz="1500" dirty="0"/>
              <a:t> {</a:t>
            </a:r>
          </a:p>
          <a:p>
            <a:r>
              <a:rPr lang="en-US" sz="1500" dirty="0"/>
              <a:t>  </a:t>
            </a:r>
            <a:r>
              <a:rPr lang="en-US" sz="1500" b="1" dirty="0"/>
              <a:t>static</a:t>
            </a:r>
            <a:r>
              <a:rPr lang="en-US" sz="1500" dirty="0"/>
              <a:t> Scanner read = </a:t>
            </a:r>
            <a:r>
              <a:rPr lang="en-US" sz="1500" b="1" dirty="0"/>
              <a:t>new</a:t>
            </a:r>
            <a:r>
              <a:rPr lang="en-US" sz="1500" dirty="0"/>
              <a:t> Scanner(System.in);</a:t>
            </a:r>
          </a:p>
          <a:p>
            <a:r>
              <a:rPr lang="en-US" sz="1500" dirty="0"/>
              <a:t>  </a:t>
            </a:r>
            <a:r>
              <a:rPr lang="en-US" sz="1500" b="1" dirty="0"/>
              <a:t>static final </a:t>
            </a:r>
            <a:r>
              <a:rPr lang="en-US" sz="1500" b="1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nWords</a:t>
            </a:r>
            <a:r>
              <a:rPr lang="en-US" sz="1500" dirty="0"/>
              <a:t> = </a:t>
            </a:r>
            <a:r>
              <a:rPr lang="en-US" sz="1500" dirty="0" smtClean="0"/>
              <a:t>1; </a:t>
            </a:r>
            <a:r>
              <a:rPr lang="en-US" sz="1500" b="1" dirty="0" smtClean="0"/>
              <a:t>static </a:t>
            </a:r>
            <a:r>
              <a:rPr lang="en-US" sz="1500" b="1" dirty="0"/>
              <a:t>final </a:t>
            </a:r>
            <a:r>
              <a:rPr lang="en-US" sz="1500" b="1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nBlocks</a:t>
            </a:r>
            <a:r>
              <a:rPr lang="en-US" sz="1500" dirty="0"/>
              <a:t> = 16; 		</a:t>
            </a:r>
          </a:p>
          <a:p>
            <a:r>
              <a:rPr lang="en-US" sz="1500" b="1" dirty="0"/>
              <a:t>public static void</a:t>
            </a:r>
            <a:r>
              <a:rPr lang="en-US" sz="1500" dirty="0"/>
              <a:t> main (String </a:t>
            </a:r>
            <a:r>
              <a:rPr lang="en-US" sz="1500" dirty="0" err="1"/>
              <a:t>args</a:t>
            </a:r>
            <a:r>
              <a:rPr lang="en-US" sz="1500" dirty="0"/>
              <a:t>[])   </a:t>
            </a:r>
            <a:r>
              <a:rPr lang="en-US" sz="1500" b="1" dirty="0">
                <a:solidFill>
                  <a:srgbClr val="FF00FF"/>
                </a:solidFill>
              </a:rPr>
              <a:t>throws</a:t>
            </a:r>
            <a:r>
              <a:rPr lang="en-US" sz="1500" dirty="0">
                <a:solidFill>
                  <a:srgbClr val="FF00FF"/>
                </a:solidFill>
              </a:rPr>
              <a:t> </a:t>
            </a:r>
            <a:r>
              <a:rPr lang="en-US" sz="1500" dirty="0" err="1">
                <a:solidFill>
                  <a:srgbClr val="FF00FF"/>
                </a:solidFill>
              </a:rPr>
              <a:t>IOException</a:t>
            </a:r>
            <a:r>
              <a:rPr lang="en-US" sz="1500" dirty="0"/>
              <a:t>     {</a:t>
            </a:r>
          </a:p>
          <a:p>
            <a:r>
              <a:rPr lang="en-US" sz="1500" dirty="0" smtClean="0"/>
              <a:t>    </a:t>
            </a:r>
            <a:r>
              <a:rPr lang="en-US" sz="1500" b="1" dirty="0" err="1"/>
              <a:t>int</a:t>
            </a:r>
            <a:r>
              <a:rPr lang="en-US" sz="1500" dirty="0"/>
              <a:t> a[] = {9,34,18,1,36,77,34,66,17,1,5,1,8,80,30,22};</a:t>
            </a:r>
          </a:p>
          <a:p>
            <a:r>
              <a:rPr lang="en-US" sz="1500" dirty="0" smtClean="0"/>
              <a:t>    </a:t>
            </a:r>
            <a:r>
              <a:rPr lang="en-US" sz="1500" b="1" dirty="0" err="1" smtClean="0"/>
              <a:t>int</a:t>
            </a:r>
            <a:r>
              <a:rPr lang="en-US" sz="1500" dirty="0" smtClean="0"/>
              <a:t> </a:t>
            </a:r>
            <a:r>
              <a:rPr lang="en-US" sz="1500" dirty="0" err="1"/>
              <a:t>mergeSize</a:t>
            </a:r>
            <a:r>
              <a:rPr lang="en-US" sz="1500" dirty="0"/>
              <a:t> = (</a:t>
            </a:r>
            <a:r>
              <a:rPr lang="en-US" sz="1500" b="1" dirty="0" err="1"/>
              <a:t>int</a:t>
            </a:r>
            <a:r>
              <a:rPr lang="en-US" sz="1500" dirty="0"/>
              <a:t>)</a:t>
            </a:r>
            <a:r>
              <a:rPr lang="en-US" sz="1500" dirty="0" err="1"/>
              <a:t>Math.pow</a:t>
            </a:r>
            <a:r>
              <a:rPr lang="en-US" sz="1500" dirty="0"/>
              <a:t>(2,nWords);		</a:t>
            </a:r>
          </a:p>
          <a:p>
            <a:r>
              <a:rPr lang="en-US" sz="1500" dirty="0"/>
              <a:t>    </a:t>
            </a:r>
            <a:r>
              <a:rPr lang="en-US" sz="1500" b="1" dirty="0"/>
              <a:t>for</a:t>
            </a:r>
            <a:r>
              <a:rPr lang="en-US" sz="1500" dirty="0"/>
              <a:t> (</a:t>
            </a:r>
            <a:r>
              <a:rPr lang="en-US" sz="1500" b="1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= </a:t>
            </a:r>
            <a:r>
              <a:rPr lang="en-US" sz="1500" dirty="0" err="1"/>
              <a:t>nWords</a:t>
            </a:r>
            <a:r>
              <a:rPr lang="en-US" sz="1500" dirty="0"/>
              <a:t>; </a:t>
            </a:r>
            <a:r>
              <a:rPr lang="en-US" sz="1500" dirty="0" err="1"/>
              <a:t>i</a:t>
            </a:r>
            <a:r>
              <a:rPr lang="en-US" sz="1500" dirty="0"/>
              <a:t> &lt; </a:t>
            </a:r>
            <a:r>
              <a:rPr lang="en-US" sz="1500" dirty="0" err="1"/>
              <a:t>nWords</a:t>
            </a:r>
            <a:r>
              <a:rPr lang="en-US" sz="1500" dirty="0"/>
              <a:t> *  </a:t>
            </a:r>
            <a:r>
              <a:rPr lang="en-US" sz="1500" dirty="0" err="1"/>
              <a:t>nBlocks</a:t>
            </a:r>
            <a:r>
              <a:rPr lang="en-US" sz="1500" dirty="0"/>
              <a:t>; </a:t>
            </a:r>
            <a:r>
              <a:rPr lang="en-US" sz="1500" dirty="0" err="1"/>
              <a:t>i</a:t>
            </a:r>
            <a:r>
              <a:rPr lang="en-US" sz="1500" dirty="0"/>
              <a:t> *= 2) 		</a:t>
            </a:r>
          </a:p>
          <a:p>
            <a:r>
              <a:rPr lang="en-US" sz="1500" dirty="0"/>
              <a:t>        </a:t>
            </a:r>
            <a:r>
              <a:rPr lang="en-US" sz="1500" b="1" dirty="0"/>
              <a:t>for</a:t>
            </a:r>
            <a:r>
              <a:rPr lang="en-US" sz="1500" dirty="0"/>
              <a:t> (</a:t>
            </a:r>
            <a:r>
              <a:rPr lang="en-US" sz="1500" b="1" dirty="0" err="1"/>
              <a:t>int</a:t>
            </a:r>
            <a:r>
              <a:rPr lang="en-US" sz="1500" dirty="0"/>
              <a:t> j = 0; j &lt; </a:t>
            </a:r>
            <a:r>
              <a:rPr lang="en-US" sz="1500" dirty="0" err="1"/>
              <a:t>nWords</a:t>
            </a:r>
            <a:r>
              <a:rPr lang="en-US" sz="1500" dirty="0"/>
              <a:t> *  </a:t>
            </a:r>
            <a:r>
              <a:rPr lang="en-US" sz="1500" dirty="0" err="1"/>
              <a:t>nBlocks</a:t>
            </a:r>
            <a:r>
              <a:rPr lang="en-US" sz="1500" dirty="0"/>
              <a:t>; j += </a:t>
            </a:r>
            <a:r>
              <a:rPr lang="en-US" sz="1500" dirty="0" err="1"/>
              <a:t>i</a:t>
            </a:r>
            <a:r>
              <a:rPr lang="en-US" sz="1500" dirty="0"/>
              <a:t> * 2) 	</a:t>
            </a:r>
          </a:p>
          <a:p>
            <a:r>
              <a:rPr lang="en-US" sz="1500" dirty="0"/>
              <a:t>        {	</a:t>
            </a:r>
            <a:r>
              <a:rPr lang="en-US" sz="1500" b="1" dirty="0"/>
              <a:t>if</a:t>
            </a:r>
            <a:r>
              <a:rPr lang="en-US" sz="1500" dirty="0"/>
              <a:t> ((</a:t>
            </a:r>
            <a:r>
              <a:rPr lang="en-US" sz="1500" dirty="0" err="1"/>
              <a:t>nWords</a:t>
            </a:r>
            <a:r>
              <a:rPr lang="en-US" sz="1500" dirty="0"/>
              <a:t> *  </a:t>
            </a:r>
            <a:r>
              <a:rPr lang="en-US" sz="1500" dirty="0" err="1"/>
              <a:t>nBlocks</a:t>
            </a:r>
            <a:r>
              <a:rPr lang="en-US" sz="1500" dirty="0"/>
              <a:t> - j) &gt; 2 * </a:t>
            </a:r>
            <a:r>
              <a:rPr lang="en-US" sz="1500" dirty="0" err="1"/>
              <a:t>i</a:t>
            </a:r>
            <a:r>
              <a:rPr lang="en-US" sz="1500" dirty="0"/>
              <a:t>) </a:t>
            </a:r>
            <a:r>
              <a:rPr lang="en-US" sz="1500" dirty="0" err="1"/>
              <a:t>mergeSize</a:t>
            </a:r>
            <a:r>
              <a:rPr lang="en-US" sz="1500" dirty="0"/>
              <a:t> = 2 * </a:t>
            </a:r>
            <a:r>
              <a:rPr lang="en-US" sz="1500" dirty="0" err="1"/>
              <a:t>i</a:t>
            </a:r>
            <a:r>
              <a:rPr lang="en-US" sz="1500" dirty="0"/>
              <a:t>;</a:t>
            </a:r>
          </a:p>
          <a:p>
            <a:r>
              <a:rPr lang="en-US" sz="1500" dirty="0"/>
              <a:t>         	</a:t>
            </a:r>
            <a:r>
              <a:rPr lang="en-US" sz="1500" b="1" dirty="0"/>
              <a:t>else if</a:t>
            </a:r>
            <a:r>
              <a:rPr lang="en-US" sz="1500" dirty="0"/>
              <a:t> ((</a:t>
            </a:r>
            <a:r>
              <a:rPr lang="en-US" sz="1500" dirty="0" err="1"/>
              <a:t>nWords</a:t>
            </a:r>
            <a:r>
              <a:rPr lang="en-US" sz="1500" dirty="0"/>
              <a:t> *  </a:t>
            </a:r>
            <a:r>
              <a:rPr lang="en-US" sz="1500" dirty="0" err="1"/>
              <a:t>nBlocks</a:t>
            </a:r>
            <a:r>
              <a:rPr lang="en-US" sz="1500" dirty="0"/>
              <a:t> - j) &gt; </a:t>
            </a:r>
            <a:r>
              <a:rPr lang="en-US" sz="1500" dirty="0" err="1"/>
              <a:t>i</a:t>
            </a:r>
            <a:r>
              <a:rPr lang="en-US" sz="1500" dirty="0"/>
              <a:t>) </a:t>
            </a:r>
            <a:r>
              <a:rPr lang="en-US" sz="1500" dirty="0" err="1"/>
              <a:t>mergeSize</a:t>
            </a:r>
            <a:r>
              <a:rPr lang="en-US" sz="1500" dirty="0"/>
              <a:t> = </a:t>
            </a:r>
            <a:r>
              <a:rPr lang="en-US" sz="1500" dirty="0" err="1"/>
              <a:t>nWords</a:t>
            </a:r>
            <a:r>
              <a:rPr lang="en-US" sz="1500" dirty="0"/>
              <a:t> *  </a:t>
            </a:r>
            <a:r>
              <a:rPr lang="en-US" sz="1500" dirty="0" err="1"/>
              <a:t>nBlocks</a:t>
            </a:r>
            <a:r>
              <a:rPr lang="en-US" sz="1500" dirty="0"/>
              <a:t> - j;</a:t>
            </a:r>
          </a:p>
          <a:p>
            <a:r>
              <a:rPr lang="en-US" sz="1500" dirty="0"/>
              <a:t>         	</a:t>
            </a:r>
            <a:r>
              <a:rPr lang="en-US" sz="1500" b="1" dirty="0"/>
              <a:t>else</a:t>
            </a:r>
            <a:r>
              <a:rPr lang="en-US" sz="1500" dirty="0"/>
              <a:t>	</a:t>
            </a:r>
            <a:r>
              <a:rPr lang="en-US" sz="1500" b="1" dirty="0"/>
              <a:t>continue</a:t>
            </a:r>
            <a:r>
              <a:rPr lang="en-US" sz="1500" dirty="0"/>
              <a:t>;</a:t>
            </a:r>
          </a:p>
          <a:p>
            <a:r>
              <a:rPr lang="en-US" sz="1500" dirty="0"/>
              <a:t>         	merge(a, j, </a:t>
            </a:r>
            <a:r>
              <a:rPr lang="en-US" sz="1500" dirty="0" err="1"/>
              <a:t>i</a:t>
            </a:r>
            <a:r>
              <a:rPr lang="en-US" sz="1500" dirty="0"/>
              <a:t>, </a:t>
            </a:r>
            <a:r>
              <a:rPr lang="en-US" sz="1500" dirty="0" err="1"/>
              <a:t>mergeSize</a:t>
            </a:r>
            <a:r>
              <a:rPr lang="en-US" sz="1500" dirty="0"/>
              <a:t>); </a:t>
            </a:r>
            <a:r>
              <a:rPr lang="en-US" sz="1500" dirty="0" smtClean="0"/>
              <a:t>    }</a:t>
            </a:r>
          </a:p>
          <a:p>
            <a:r>
              <a:rPr lang="en-US" sz="1500" dirty="0" smtClean="0">
                <a:solidFill>
                  <a:srgbClr val="FF00FF"/>
                </a:solidFill>
              </a:rPr>
              <a:t>File </a:t>
            </a:r>
            <a:r>
              <a:rPr lang="en-US" sz="1500" dirty="0" err="1">
                <a:solidFill>
                  <a:srgbClr val="FF00FF"/>
                </a:solidFill>
              </a:rPr>
              <a:t>fout</a:t>
            </a:r>
            <a:r>
              <a:rPr lang="en-US" sz="1500" dirty="0">
                <a:solidFill>
                  <a:srgbClr val="FF00FF"/>
                </a:solidFill>
              </a:rPr>
              <a:t> = </a:t>
            </a:r>
            <a:r>
              <a:rPr lang="en-US" sz="1500" b="1" dirty="0">
                <a:solidFill>
                  <a:srgbClr val="FF00FF"/>
                </a:solidFill>
              </a:rPr>
              <a:t>new</a:t>
            </a:r>
            <a:r>
              <a:rPr lang="en-US" sz="1500" dirty="0">
                <a:solidFill>
                  <a:srgbClr val="FF00FF"/>
                </a:solidFill>
              </a:rPr>
              <a:t> File("to_write_sort_result.txt");</a:t>
            </a:r>
          </a:p>
          <a:p>
            <a:r>
              <a:rPr lang="en-US" sz="1500" dirty="0" err="1">
                <a:solidFill>
                  <a:srgbClr val="FF00FF"/>
                </a:solidFill>
              </a:rPr>
              <a:t>PrintWriter</a:t>
            </a:r>
            <a:r>
              <a:rPr lang="en-US" sz="1500" dirty="0">
                <a:solidFill>
                  <a:srgbClr val="FF00FF"/>
                </a:solidFill>
              </a:rPr>
              <a:t> pw = </a:t>
            </a:r>
            <a:r>
              <a:rPr lang="en-US" sz="1500" b="1" dirty="0">
                <a:solidFill>
                  <a:srgbClr val="FF00FF"/>
                </a:solidFill>
              </a:rPr>
              <a:t>new</a:t>
            </a:r>
            <a:r>
              <a:rPr lang="en-US" sz="1500" dirty="0">
                <a:solidFill>
                  <a:srgbClr val="FF00FF"/>
                </a:solidFill>
              </a:rPr>
              <a:t> </a:t>
            </a:r>
            <a:r>
              <a:rPr lang="en-US" sz="1500" dirty="0" err="1">
                <a:solidFill>
                  <a:srgbClr val="FF00FF"/>
                </a:solidFill>
              </a:rPr>
              <a:t>PrintWriter</a:t>
            </a:r>
            <a:r>
              <a:rPr lang="en-US" sz="1500" dirty="0">
                <a:solidFill>
                  <a:srgbClr val="FF00FF"/>
                </a:solidFill>
              </a:rPr>
              <a:t>(</a:t>
            </a:r>
            <a:r>
              <a:rPr lang="en-US" sz="1500" dirty="0" err="1">
                <a:solidFill>
                  <a:srgbClr val="FF00FF"/>
                </a:solidFill>
              </a:rPr>
              <a:t>fout</a:t>
            </a:r>
            <a:r>
              <a:rPr lang="en-US" sz="1500" dirty="0">
                <a:solidFill>
                  <a:srgbClr val="FF00FF"/>
                </a:solidFill>
              </a:rPr>
              <a:t>);</a:t>
            </a:r>
          </a:p>
          <a:p>
            <a:r>
              <a:rPr lang="en-US" sz="1500" dirty="0"/>
              <a:t>    </a:t>
            </a:r>
            <a:r>
              <a:rPr lang="en-US" sz="1500" b="1" dirty="0"/>
              <a:t>for</a:t>
            </a:r>
            <a:r>
              <a:rPr lang="en-US" sz="1500" dirty="0"/>
              <a:t>(</a:t>
            </a:r>
            <a:r>
              <a:rPr lang="en-US" sz="1500" b="1" dirty="0" err="1"/>
              <a:t>int</a:t>
            </a:r>
            <a:r>
              <a:rPr lang="en-US" sz="1500" dirty="0"/>
              <a:t> k=0; k&lt;</a:t>
            </a:r>
            <a:r>
              <a:rPr lang="en-US" sz="1500" dirty="0" err="1"/>
              <a:t>nBlocks</a:t>
            </a:r>
            <a:r>
              <a:rPr lang="en-US" sz="1500" dirty="0"/>
              <a:t>; k++)  </a:t>
            </a:r>
            <a:r>
              <a:rPr lang="en-US" sz="1500" dirty="0" smtClean="0"/>
              <a:t>{   </a:t>
            </a:r>
            <a:r>
              <a:rPr lang="en-US" sz="1500" dirty="0" err="1" smtClean="0"/>
              <a:t>System.out.printf</a:t>
            </a:r>
            <a:r>
              <a:rPr lang="en-US" sz="1500" dirty="0" smtClean="0"/>
              <a:t>("%d  ",a[k]);   </a:t>
            </a:r>
            <a:r>
              <a:rPr lang="en-US" sz="1500" dirty="0" err="1" smtClean="0">
                <a:solidFill>
                  <a:srgbClr val="FF00FF"/>
                </a:solidFill>
              </a:rPr>
              <a:t>pw.printf</a:t>
            </a:r>
            <a:r>
              <a:rPr lang="en-US" sz="1500" dirty="0" smtClean="0">
                <a:solidFill>
                  <a:srgbClr val="FF00FF"/>
                </a:solidFill>
              </a:rPr>
              <a:t>("%d  ",a[k]);</a:t>
            </a:r>
            <a:r>
              <a:rPr lang="en-US" sz="1500" dirty="0" smtClean="0"/>
              <a:t> }</a:t>
            </a:r>
          </a:p>
          <a:p>
            <a:r>
              <a:rPr lang="en-US" sz="1500" dirty="0" smtClean="0"/>
              <a:t>    </a:t>
            </a:r>
            <a:r>
              <a:rPr lang="en-US" sz="1500" dirty="0" err="1"/>
              <a:t>System.out.println</a:t>
            </a:r>
            <a:r>
              <a:rPr lang="en-US" sz="1500" dirty="0"/>
              <a:t>();   </a:t>
            </a:r>
            <a:r>
              <a:rPr lang="en-US" sz="1500" dirty="0" err="1">
                <a:solidFill>
                  <a:srgbClr val="FF00FF"/>
                </a:solidFill>
              </a:rPr>
              <a:t>pw.println</a:t>
            </a:r>
            <a:r>
              <a:rPr lang="en-US" sz="1500" dirty="0">
                <a:solidFill>
                  <a:srgbClr val="FF00FF"/>
                </a:solidFill>
              </a:rPr>
              <a:t>();</a:t>
            </a:r>
          </a:p>
          <a:p>
            <a:r>
              <a:rPr lang="en-US" sz="1500" dirty="0" err="1">
                <a:solidFill>
                  <a:srgbClr val="FF00FF"/>
                </a:solidFill>
              </a:rPr>
              <a:t>pw.close</a:t>
            </a:r>
            <a:r>
              <a:rPr lang="en-US" sz="1500" dirty="0" smtClean="0">
                <a:solidFill>
                  <a:srgbClr val="FF00FF"/>
                </a:solidFill>
              </a:rPr>
              <a:t>();</a:t>
            </a:r>
            <a:r>
              <a:rPr lang="en-US" sz="1500" dirty="0" smtClean="0"/>
              <a:t>						}</a:t>
            </a:r>
            <a:endParaRPr lang="en-US" sz="1500" dirty="0"/>
          </a:p>
          <a:p>
            <a:r>
              <a:rPr lang="en-US" sz="1500" b="1" dirty="0" smtClean="0">
                <a:solidFill>
                  <a:srgbClr val="002060"/>
                </a:solidFill>
              </a:rPr>
              <a:t>public </a:t>
            </a:r>
            <a:r>
              <a:rPr lang="en-US" sz="1500" b="1" dirty="0">
                <a:solidFill>
                  <a:srgbClr val="002060"/>
                </a:solidFill>
              </a:rPr>
              <a:t>static void</a:t>
            </a:r>
            <a:r>
              <a:rPr lang="en-US" sz="1500" dirty="0">
                <a:solidFill>
                  <a:srgbClr val="002060"/>
                </a:solidFill>
              </a:rPr>
              <a:t> merge(</a:t>
            </a:r>
            <a:r>
              <a:rPr lang="en-US" sz="1500" b="1" dirty="0" err="1">
                <a:solidFill>
                  <a:srgbClr val="002060"/>
                </a:solidFill>
              </a:rPr>
              <a:t>int</a:t>
            </a:r>
            <a:r>
              <a:rPr lang="en-US" sz="1500" dirty="0">
                <a:solidFill>
                  <a:srgbClr val="002060"/>
                </a:solidFill>
              </a:rPr>
              <a:t> </a:t>
            </a:r>
            <a:r>
              <a:rPr lang="en-US" sz="1500" dirty="0" err="1">
                <a:solidFill>
                  <a:srgbClr val="002060"/>
                </a:solidFill>
              </a:rPr>
              <a:t>vec</a:t>
            </a:r>
            <a:r>
              <a:rPr lang="en-US" sz="1500" dirty="0">
                <a:solidFill>
                  <a:srgbClr val="002060"/>
                </a:solidFill>
              </a:rPr>
              <a:t>[], </a:t>
            </a:r>
            <a:r>
              <a:rPr lang="en-US" sz="1500" b="1" dirty="0" err="1">
                <a:solidFill>
                  <a:srgbClr val="002060"/>
                </a:solidFill>
              </a:rPr>
              <a:t>int</a:t>
            </a:r>
            <a:r>
              <a:rPr lang="en-US" sz="1500" dirty="0">
                <a:solidFill>
                  <a:srgbClr val="002060"/>
                </a:solidFill>
              </a:rPr>
              <a:t> beg, </a:t>
            </a:r>
            <a:r>
              <a:rPr lang="en-US" sz="1500" b="1" dirty="0" err="1">
                <a:solidFill>
                  <a:srgbClr val="002060"/>
                </a:solidFill>
              </a:rPr>
              <a:t>int</a:t>
            </a:r>
            <a:r>
              <a:rPr lang="en-US" sz="1500" dirty="0">
                <a:solidFill>
                  <a:srgbClr val="002060"/>
                </a:solidFill>
              </a:rPr>
              <a:t> mid, </a:t>
            </a:r>
            <a:r>
              <a:rPr lang="en-US" sz="1500" b="1" dirty="0" err="1">
                <a:solidFill>
                  <a:srgbClr val="002060"/>
                </a:solidFill>
              </a:rPr>
              <a:t>int</a:t>
            </a:r>
            <a:r>
              <a:rPr lang="en-US" sz="1500" dirty="0">
                <a:solidFill>
                  <a:srgbClr val="002060"/>
                </a:solidFill>
              </a:rPr>
              <a:t> </a:t>
            </a:r>
            <a:r>
              <a:rPr lang="en-US" sz="1500" dirty="0" err="1">
                <a:solidFill>
                  <a:srgbClr val="002060"/>
                </a:solidFill>
              </a:rPr>
              <a:t>vecSize</a:t>
            </a:r>
            <a:r>
              <a:rPr lang="en-US" sz="1500" dirty="0">
                <a:solidFill>
                  <a:srgbClr val="002060"/>
                </a:solidFill>
              </a:rPr>
              <a:t>) </a:t>
            </a:r>
          </a:p>
          <a:p>
            <a:r>
              <a:rPr lang="en-US" sz="1500" dirty="0">
                <a:solidFill>
                  <a:srgbClr val="002060"/>
                </a:solidFill>
              </a:rPr>
              <a:t>{  </a:t>
            </a:r>
            <a:r>
              <a:rPr lang="en-US" sz="1500" b="1" dirty="0" err="1">
                <a:solidFill>
                  <a:srgbClr val="002060"/>
                </a:solidFill>
              </a:rPr>
              <a:t>int</a:t>
            </a:r>
            <a:r>
              <a:rPr lang="en-US" sz="1500" dirty="0">
                <a:solidFill>
                  <a:srgbClr val="002060"/>
                </a:solidFill>
              </a:rPr>
              <a:t> </a:t>
            </a:r>
            <a:r>
              <a:rPr lang="en-US" sz="1500" dirty="0" err="1">
                <a:solidFill>
                  <a:srgbClr val="002060"/>
                </a:solidFill>
              </a:rPr>
              <a:t>i</a:t>
            </a:r>
            <a:r>
              <a:rPr lang="en-US" sz="1500" dirty="0">
                <a:solidFill>
                  <a:srgbClr val="002060"/>
                </a:solidFill>
              </a:rPr>
              <a:t>=0, j=mid, </a:t>
            </a:r>
            <a:r>
              <a:rPr lang="en-US" sz="1500" dirty="0" smtClean="0">
                <a:solidFill>
                  <a:srgbClr val="002060"/>
                </a:solidFill>
              </a:rPr>
              <a:t>k=0;  </a:t>
            </a:r>
            <a:r>
              <a:rPr lang="en-US" sz="1500" b="1" dirty="0" err="1" smtClean="0">
                <a:solidFill>
                  <a:srgbClr val="002060"/>
                </a:solidFill>
              </a:rPr>
              <a:t>int</a:t>
            </a:r>
            <a:r>
              <a:rPr lang="en-US" sz="1500" dirty="0" smtClean="0">
                <a:solidFill>
                  <a:srgbClr val="002060"/>
                </a:solidFill>
              </a:rPr>
              <a:t> </a:t>
            </a:r>
            <a:r>
              <a:rPr lang="en-US" sz="1500" dirty="0" err="1">
                <a:solidFill>
                  <a:srgbClr val="002060"/>
                </a:solidFill>
              </a:rPr>
              <a:t>tmp</a:t>
            </a:r>
            <a:r>
              <a:rPr lang="en-US" sz="1500" dirty="0">
                <a:solidFill>
                  <a:srgbClr val="002060"/>
                </a:solidFill>
              </a:rPr>
              <a:t>[] = </a:t>
            </a:r>
            <a:r>
              <a:rPr lang="en-US" sz="1500" b="1" dirty="0">
                <a:solidFill>
                  <a:srgbClr val="002060"/>
                </a:solidFill>
              </a:rPr>
              <a:t>new </a:t>
            </a:r>
            <a:r>
              <a:rPr lang="en-US" sz="1500" b="1" dirty="0" err="1">
                <a:solidFill>
                  <a:srgbClr val="002060"/>
                </a:solidFill>
              </a:rPr>
              <a:t>int</a:t>
            </a:r>
            <a:r>
              <a:rPr lang="en-US" sz="1500" dirty="0">
                <a:solidFill>
                  <a:srgbClr val="002060"/>
                </a:solidFill>
              </a:rPr>
              <a:t>[</a:t>
            </a:r>
            <a:r>
              <a:rPr lang="en-US" sz="1500" dirty="0" err="1">
                <a:solidFill>
                  <a:srgbClr val="002060"/>
                </a:solidFill>
              </a:rPr>
              <a:t>vecSize</a:t>
            </a:r>
            <a:r>
              <a:rPr lang="en-US" sz="1500" dirty="0">
                <a:solidFill>
                  <a:srgbClr val="002060"/>
                </a:solidFill>
              </a:rPr>
              <a:t>];</a:t>
            </a:r>
          </a:p>
          <a:p>
            <a:r>
              <a:rPr lang="en-US" sz="1500" dirty="0">
                <a:solidFill>
                  <a:srgbClr val="002060"/>
                </a:solidFill>
              </a:rPr>
              <a:t>   </a:t>
            </a:r>
            <a:r>
              <a:rPr lang="en-US" sz="1500" b="1" dirty="0">
                <a:solidFill>
                  <a:srgbClr val="002060"/>
                </a:solidFill>
              </a:rPr>
              <a:t>while</a:t>
            </a:r>
            <a:r>
              <a:rPr lang="en-US" sz="1500" dirty="0">
                <a:solidFill>
                  <a:srgbClr val="002060"/>
                </a:solidFill>
              </a:rPr>
              <a:t> (</a:t>
            </a:r>
            <a:r>
              <a:rPr lang="en-US" sz="1500" dirty="0" err="1">
                <a:solidFill>
                  <a:srgbClr val="002060"/>
                </a:solidFill>
              </a:rPr>
              <a:t>i</a:t>
            </a:r>
            <a:r>
              <a:rPr lang="en-US" sz="1500" dirty="0">
                <a:solidFill>
                  <a:srgbClr val="002060"/>
                </a:solidFill>
              </a:rPr>
              <a:t> &lt; mid &amp;&amp; j &lt; </a:t>
            </a:r>
            <a:r>
              <a:rPr lang="en-US" sz="1500" dirty="0" err="1">
                <a:solidFill>
                  <a:srgbClr val="002060"/>
                </a:solidFill>
              </a:rPr>
              <a:t>vecSize</a:t>
            </a:r>
            <a:r>
              <a:rPr lang="en-US" sz="1500" dirty="0">
                <a:solidFill>
                  <a:srgbClr val="002060"/>
                </a:solidFill>
              </a:rPr>
              <a:t>) </a:t>
            </a:r>
          </a:p>
          <a:p>
            <a:r>
              <a:rPr lang="en-US" sz="1500" dirty="0">
                <a:solidFill>
                  <a:srgbClr val="002060"/>
                </a:solidFill>
              </a:rPr>
              <a:t>   	</a:t>
            </a:r>
            <a:r>
              <a:rPr lang="en-US" sz="1500" b="1" dirty="0">
                <a:solidFill>
                  <a:srgbClr val="002060"/>
                </a:solidFill>
              </a:rPr>
              <a:t>if</a:t>
            </a:r>
            <a:r>
              <a:rPr lang="en-US" sz="1500" dirty="0">
                <a:solidFill>
                  <a:srgbClr val="002060"/>
                </a:solidFill>
              </a:rPr>
              <a:t> (</a:t>
            </a:r>
            <a:r>
              <a:rPr lang="en-US" sz="1500" dirty="0" err="1">
                <a:solidFill>
                  <a:srgbClr val="002060"/>
                </a:solidFill>
              </a:rPr>
              <a:t>vec</a:t>
            </a:r>
            <a:r>
              <a:rPr lang="en-US" sz="1500" dirty="0">
                <a:solidFill>
                  <a:srgbClr val="002060"/>
                </a:solidFill>
              </a:rPr>
              <a:t>[</a:t>
            </a:r>
            <a:r>
              <a:rPr lang="en-US" sz="1500" dirty="0" err="1">
                <a:solidFill>
                  <a:srgbClr val="002060"/>
                </a:solidFill>
              </a:rPr>
              <a:t>i+beg</a:t>
            </a:r>
            <a:r>
              <a:rPr lang="en-US" sz="1500" dirty="0">
                <a:solidFill>
                  <a:srgbClr val="002060"/>
                </a:solidFill>
              </a:rPr>
              <a:t>] &gt;= </a:t>
            </a:r>
            <a:r>
              <a:rPr lang="en-US" sz="1500" dirty="0" err="1">
                <a:solidFill>
                  <a:srgbClr val="002060"/>
                </a:solidFill>
              </a:rPr>
              <a:t>vec</a:t>
            </a:r>
            <a:r>
              <a:rPr lang="en-US" sz="1500" dirty="0">
                <a:solidFill>
                  <a:srgbClr val="002060"/>
                </a:solidFill>
              </a:rPr>
              <a:t>[</a:t>
            </a:r>
            <a:r>
              <a:rPr lang="en-US" sz="1500" dirty="0" err="1">
                <a:solidFill>
                  <a:srgbClr val="002060"/>
                </a:solidFill>
              </a:rPr>
              <a:t>j+beg</a:t>
            </a:r>
            <a:r>
              <a:rPr lang="en-US" sz="1500" dirty="0">
                <a:solidFill>
                  <a:srgbClr val="002060"/>
                </a:solidFill>
              </a:rPr>
              <a:t>]) </a:t>
            </a:r>
            <a:r>
              <a:rPr lang="en-US" sz="1500" dirty="0" err="1">
                <a:solidFill>
                  <a:srgbClr val="002060"/>
                </a:solidFill>
              </a:rPr>
              <a:t>tmp</a:t>
            </a:r>
            <a:r>
              <a:rPr lang="en-US" sz="1500" dirty="0">
                <a:solidFill>
                  <a:srgbClr val="002060"/>
                </a:solidFill>
              </a:rPr>
              <a:t>[k++] = </a:t>
            </a:r>
            <a:r>
              <a:rPr lang="en-US" sz="1500" dirty="0" err="1">
                <a:solidFill>
                  <a:srgbClr val="002060"/>
                </a:solidFill>
              </a:rPr>
              <a:t>vec</a:t>
            </a:r>
            <a:r>
              <a:rPr lang="en-US" sz="1500" dirty="0">
                <a:solidFill>
                  <a:srgbClr val="002060"/>
                </a:solidFill>
              </a:rPr>
              <a:t>[</a:t>
            </a:r>
            <a:r>
              <a:rPr lang="en-US" sz="1500" dirty="0" err="1">
                <a:solidFill>
                  <a:srgbClr val="002060"/>
                </a:solidFill>
              </a:rPr>
              <a:t>beg+i</a:t>
            </a:r>
            <a:r>
              <a:rPr lang="en-US" sz="1500" dirty="0">
                <a:solidFill>
                  <a:srgbClr val="002060"/>
                </a:solidFill>
              </a:rPr>
              <a:t>++];</a:t>
            </a:r>
          </a:p>
          <a:p>
            <a:r>
              <a:rPr lang="en-US" sz="1500" dirty="0">
                <a:solidFill>
                  <a:srgbClr val="002060"/>
                </a:solidFill>
              </a:rPr>
              <a:t>	</a:t>
            </a:r>
            <a:r>
              <a:rPr lang="en-US" sz="1500" b="1" dirty="0">
                <a:solidFill>
                  <a:srgbClr val="002060"/>
                </a:solidFill>
              </a:rPr>
              <a:t>else</a:t>
            </a:r>
            <a:r>
              <a:rPr lang="en-US" sz="1500" dirty="0">
                <a:solidFill>
                  <a:srgbClr val="002060"/>
                </a:solidFill>
              </a:rPr>
              <a:t> 		        </a:t>
            </a:r>
            <a:r>
              <a:rPr lang="en-US" sz="1500" dirty="0" err="1" smtClean="0">
                <a:solidFill>
                  <a:srgbClr val="002060"/>
                </a:solidFill>
              </a:rPr>
              <a:t>tmp</a:t>
            </a:r>
            <a:r>
              <a:rPr lang="en-US" sz="1500" dirty="0" smtClean="0">
                <a:solidFill>
                  <a:srgbClr val="002060"/>
                </a:solidFill>
              </a:rPr>
              <a:t>[k</a:t>
            </a:r>
            <a:r>
              <a:rPr lang="en-US" sz="1500" dirty="0">
                <a:solidFill>
                  <a:srgbClr val="002060"/>
                </a:solidFill>
              </a:rPr>
              <a:t>++] = </a:t>
            </a:r>
            <a:r>
              <a:rPr lang="en-US" sz="1500" dirty="0" err="1">
                <a:solidFill>
                  <a:srgbClr val="002060"/>
                </a:solidFill>
              </a:rPr>
              <a:t>vec</a:t>
            </a:r>
            <a:r>
              <a:rPr lang="en-US" sz="1500" dirty="0">
                <a:solidFill>
                  <a:srgbClr val="002060"/>
                </a:solidFill>
              </a:rPr>
              <a:t>[</a:t>
            </a:r>
            <a:r>
              <a:rPr lang="en-US" sz="1500" dirty="0" err="1">
                <a:solidFill>
                  <a:srgbClr val="002060"/>
                </a:solidFill>
              </a:rPr>
              <a:t>beg+j</a:t>
            </a:r>
            <a:r>
              <a:rPr lang="en-US" sz="1500" dirty="0">
                <a:solidFill>
                  <a:srgbClr val="002060"/>
                </a:solidFill>
              </a:rPr>
              <a:t>++];	</a:t>
            </a:r>
          </a:p>
          <a:p>
            <a:r>
              <a:rPr lang="en-US" sz="1500" dirty="0">
                <a:solidFill>
                  <a:srgbClr val="002060"/>
                </a:solidFill>
              </a:rPr>
              <a:t>   </a:t>
            </a:r>
            <a:r>
              <a:rPr lang="en-US" sz="1500" b="1" dirty="0">
                <a:solidFill>
                  <a:srgbClr val="002060"/>
                </a:solidFill>
              </a:rPr>
              <a:t>if</a:t>
            </a:r>
            <a:r>
              <a:rPr lang="en-US" sz="1500" dirty="0">
                <a:solidFill>
                  <a:srgbClr val="002060"/>
                </a:solidFill>
              </a:rPr>
              <a:t> (</a:t>
            </a:r>
            <a:r>
              <a:rPr lang="en-US" sz="1500" dirty="0" err="1">
                <a:solidFill>
                  <a:srgbClr val="002060"/>
                </a:solidFill>
              </a:rPr>
              <a:t>i</a:t>
            </a:r>
            <a:r>
              <a:rPr lang="en-US" sz="1500" dirty="0">
                <a:solidFill>
                  <a:srgbClr val="002060"/>
                </a:solidFill>
              </a:rPr>
              <a:t> == mid) </a:t>
            </a:r>
            <a:r>
              <a:rPr lang="en-US" sz="1500" dirty="0" smtClean="0">
                <a:solidFill>
                  <a:srgbClr val="002060"/>
                </a:solidFill>
              </a:rPr>
              <a:t>  </a:t>
            </a:r>
            <a:r>
              <a:rPr lang="en-US" sz="1500" b="1" dirty="0" smtClean="0">
                <a:solidFill>
                  <a:srgbClr val="002060"/>
                </a:solidFill>
              </a:rPr>
              <a:t>for</a:t>
            </a:r>
            <a:r>
              <a:rPr lang="en-US" sz="1500" dirty="0" smtClean="0">
                <a:solidFill>
                  <a:srgbClr val="002060"/>
                </a:solidFill>
              </a:rPr>
              <a:t>(</a:t>
            </a:r>
            <a:r>
              <a:rPr lang="en-US" sz="1500" b="1" dirty="0" err="1" smtClean="0">
                <a:solidFill>
                  <a:srgbClr val="002060"/>
                </a:solidFill>
              </a:rPr>
              <a:t>int</a:t>
            </a:r>
            <a:r>
              <a:rPr lang="en-US" sz="1500" dirty="0" smtClean="0">
                <a:solidFill>
                  <a:srgbClr val="002060"/>
                </a:solidFill>
              </a:rPr>
              <a:t> </a:t>
            </a:r>
            <a:r>
              <a:rPr lang="en-US" sz="1500" dirty="0">
                <a:solidFill>
                  <a:srgbClr val="002060"/>
                </a:solidFill>
              </a:rPr>
              <a:t>l = k; l &lt; </a:t>
            </a:r>
            <a:r>
              <a:rPr lang="en-US" sz="1500" dirty="0" err="1">
                <a:solidFill>
                  <a:srgbClr val="002060"/>
                </a:solidFill>
              </a:rPr>
              <a:t>vecSize</a:t>
            </a:r>
            <a:r>
              <a:rPr lang="en-US" sz="1500" dirty="0">
                <a:solidFill>
                  <a:srgbClr val="002060"/>
                </a:solidFill>
              </a:rPr>
              <a:t>; l++) </a:t>
            </a:r>
            <a:r>
              <a:rPr lang="en-US" sz="1500" dirty="0" err="1">
                <a:solidFill>
                  <a:srgbClr val="002060"/>
                </a:solidFill>
              </a:rPr>
              <a:t>tmp</a:t>
            </a:r>
            <a:r>
              <a:rPr lang="en-US" sz="1500" dirty="0">
                <a:solidFill>
                  <a:srgbClr val="002060"/>
                </a:solidFill>
              </a:rPr>
              <a:t>[l] = </a:t>
            </a:r>
            <a:r>
              <a:rPr lang="en-US" sz="1500" dirty="0" err="1">
                <a:solidFill>
                  <a:srgbClr val="002060"/>
                </a:solidFill>
              </a:rPr>
              <a:t>vec</a:t>
            </a:r>
            <a:r>
              <a:rPr lang="en-US" sz="1500" dirty="0">
                <a:solidFill>
                  <a:srgbClr val="002060"/>
                </a:solidFill>
              </a:rPr>
              <a:t>[</a:t>
            </a:r>
            <a:r>
              <a:rPr lang="en-US" sz="1500" dirty="0" err="1">
                <a:solidFill>
                  <a:srgbClr val="002060"/>
                </a:solidFill>
              </a:rPr>
              <a:t>l+beg</a:t>
            </a:r>
            <a:r>
              <a:rPr lang="en-US" sz="1500" dirty="0">
                <a:solidFill>
                  <a:srgbClr val="002060"/>
                </a:solidFill>
              </a:rPr>
              <a:t>]; </a:t>
            </a:r>
          </a:p>
          <a:p>
            <a:r>
              <a:rPr lang="en-US" sz="1500" dirty="0">
                <a:solidFill>
                  <a:srgbClr val="002060"/>
                </a:solidFill>
              </a:rPr>
              <a:t>   </a:t>
            </a:r>
            <a:r>
              <a:rPr lang="en-US" sz="1500" b="1" dirty="0">
                <a:solidFill>
                  <a:srgbClr val="002060"/>
                </a:solidFill>
              </a:rPr>
              <a:t>else</a:t>
            </a:r>
            <a:r>
              <a:rPr lang="en-US" sz="1500" dirty="0">
                <a:solidFill>
                  <a:srgbClr val="002060"/>
                </a:solidFill>
              </a:rPr>
              <a:t> </a:t>
            </a:r>
            <a:r>
              <a:rPr lang="en-US" sz="1500" dirty="0" smtClean="0">
                <a:solidFill>
                  <a:srgbClr val="002060"/>
                </a:solidFill>
              </a:rPr>
              <a:t>               </a:t>
            </a:r>
            <a:r>
              <a:rPr lang="en-US" sz="1500" b="1" dirty="0" smtClean="0">
                <a:solidFill>
                  <a:srgbClr val="002060"/>
                </a:solidFill>
              </a:rPr>
              <a:t>for</a:t>
            </a:r>
            <a:r>
              <a:rPr lang="en-US" sz="1500" dirty="0" smtClean="0">
                <a:solidFill>
                  <a:srgbClr val="002060"/>
                </a:solidFill>
              </a:rPr>
              <a:t>(</a:t>
            </a:r>
            <a:r>
              <a:rPr lang="en-US" sz="1500" b="1" dirty="0" err="1" smtClean="0">
                <a:solidFill>
                  <a:srgbClr val="002060"/>
                </a:solidFill>
              </a:rPr>
              <a:t>int</a:t>
            </a:r>
            <a:r>
              <a:rPr lang="en-US" sz="1500" dirty="0" smtClean="0">
                <a:solidFill>
                  <a:srgbClr val="002060"/>
                </a:solidFill>
              </a:rPr>
              <a:t> </a:t>
            </a:r>
            <a:r>
              <a:rPr lang="en-US" sz="1500" dirty="0">
                <a:solidFill>
                  <a:srgbClr val="002060"/>
                </a:solidFill>
              </a:rPr>
              <a:t>l = k; l &lt; </a:t>
            </a:r>
            <a:r>
              <a:rPr lang="en-US" sz="1500" dirty="0" err="1">
                <a:solidFill>
                  <a:srgbClr val="002060"/>
                </a:solidFill>
              </a:rPr>
              <a:t>vecSize</a:t>
            </a:r>
            <a:r>
              <a:rPr lang="en-US" sz="1500" dirty="0">
                <a:solidFill>
                  <a:srgbClr val="002060"/>
                </a:solidFill>
              </a:rPr>
              <a:t>; l++) </a:t>
            </a:r>
            <a:r>
              <a:rPr lang="en-US" sz="1500" dirty="0" err="1">
                <a:solidFill>
                  <a:srgbClr val="002060"/>
                </a:solidFill>
              </a:rPr>
              <a:t>tmp</a:t>
            </a:r>
            <a:r>
              <a:rPr lang="en-US" sz="1500" dirty="0">
                <a:solidFill>
                  <a:srgbClr val="002060"/>
                </a:solidFill>
              </a:rPr>
              <a:t>[l] = </a:t>
            </a:r>
            <a:r>
              <a:rPr lang="en-US" sz="1500" dirty="0" err="1">
                <a:solidFill>
                  <a:srgbClr val="002060"/>
                </a:solidFill>
              </a:rPr>
              <a:t>vec</a:t>
            </a:r>
            <a:r>
              <a:rPr lang="en-US" sz="1500" dirty="0">
                <a:solidFill>
                  <a:srgbClr val="002060"/>
                </a:solidFill>
              </a:rPr>
              <a:t>[</a:t>
            </a:r>
            <a:r>
              <a:rPr lang="en-US" sz="1500" dirty="0" err="1">
                <a:solidFill>
                  <a:srgbClr val="002060"/>
                </a:solidFill>
              </a:rPr>
              <a:t>l-mid+beg</a:t>
            </a:r>
            <a:r>
              <a:rPr lang="en-US" sz="1500" dirty="0">
                <a:solidFill>
                  <a:srgbClr val="002060"/>
                </a:solidFill>
              </a:rPr>
              <a:t>]; </a:t>
            </a:r>
          </a:p>
          <a:p>
            <a:r>
              <a:rPr lang="en-US" sz="1500" dirty="0">
                <a:solidFill>
                  <a:srgbClr val="002060"/>
                </a:solidFill>
              </a:rPr>
              <a:t>   </a:t>
            </a:r>
            <a:r>
              <a:rPr lang="en-US" sz="1500" b="1" dirty="0">
                <a:solidFill>
                  <a:srgbClr val="002060"/>
                </a:solidFill>
              </a:rPr>
              <a:t>for</a:t>
            </a:r>
            <a:r>
              <a:rPr lang="en-US" sz="1500" dirty="0">
                <a:solidFill>
                  <a:srgbClr val="002060"/>
                </a:solidFill>
              </a:rPr>
              <a:t>(</a:t>
            </a:r>
            <a:r>
              <a:rPr lang="en-US" sz="1500" b="1" dirty="0" err="1">
                <a:solidFill>
                  <a:srgbClr val="002060"/>
                </a:solidFill>
              </a:rPr>
              <a:t>int</a:t>
            </a:r>
            <a:r>
              <a:rPr lang="en-US" sz="1500" dirty="0">
                <a:solidFill>
                  <a:srgbClr val="002060"/>
                </a:solidFill>
              </a:rPr>
              <a:t> ii = 0; ii &lt; </a:t>
            </a:r>
            <a:r>
              <a:rPr lang="en-US" sz="1500" dirty="0" err="1">
                <a:solidFill>
                  <a:srgbClr val="002060"/>
                </a:solidFill>
              </a:rPr>
              <a:t>vecSize</a:t>
            </a:r>
            <a:r>
              <a:rPr lang="en-US" sz="1500" dirty="0">
                <a:solidFill>
                  <a:srgbClr val="002060"/>
                </a:solidFill>
              </a:rPr>
              <a:t>; ii</a:t>
            </a:r>
            <a:r>
              <a:rPr lang="en-US" sz="1500" dirty="0" smtClean="0">
                <a:solidFill>
                  <a:srgbClr val="002060"/>
                </a:solidFill>
              </a:rPr>
              <a:t>++)  </a:t>
            </a:r>
            <a:r>
              <a:rPr lang="en-US" sz="1500" dirty="0" err="1" smtClean="0">
                <a:solidFill>
                  <a:srgbClr val="002060"/>
                </a:solidFill>
              </a:rPr>
              <a:t>vec</a:t>
            </a:r>
            <a:r>
              <a:rPr lang="en-US" sz="1500" dirty="0" smtClean="0">
                <a:solidFill>
                  <a:srgbClr val="002060"/>
                </a:solidFill>
              </a:rPr>
              <a:t>[</a:t>
            </a:r>
            <a:r>
              <a:rPr lang="en-US" sz="1500" dirty="0" err="1" smtClean="0">
                <a:solidFill>
                  <a:srgbClr val="002060"/>
                </a:solidFill>
              </a:rPr>
              <a:t>ii+beg</a:t>
            </a:r>
            <a:r>
              <a:rPr lang="en-US" sz="1500" dirty="0" smtClean="0">
                <a:solidFill>
                  <a:srgbClr val="002060"/>
                </a:solidFill>
              </a:rPr>
              <a:t>] = </a:t>
            </a:r>
            <a:r>
              <a:rPr lang="en-US" sz="1500" dirty="0" err="1" smtClean="0">
                <a:solidFill>
                  <a:srgbClr val="002060"/>
                </a:solidFill>
              </a:rPr>
              <a:t>tmp</a:t>
            </a:r>
            <a:r>
              <a:rPr lang="en-US" sz="1500" dirty="0" smtClean="0">
                <a:solidFill>
                  <a:srgbClr val="002060"/>
                </a:solidFill>
              </a:rPr>
              <a:t>[ii];</a:t>
            </a:r>
          </a:p>
          <a:p>
            <a:r>
              <a:rPr lang="en-US" sz="1500" dirty="0" smtClean="0">
                <a:solidFill>
                  <a:srgbClr val="002060"/>
                </a:solidFill>
              </a:rPr>
              <a:t>}</a:t>
            </a:r>
            <a:r>
              <a:rPr lang="en-US" sz="1500" dirty="0" smtClean="0"/>
              <a:t>    }</a:t>
            </a:r>
            <a:endParaRPr lang="en-US" sz="15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6200"/>
            <a:ext cx="4371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5962650"/>
            <a:ext cx="47529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24600" y="535096"/>
            <a:ext cx="2661677" cy="175432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Este exemplo permite ordenar dados utilizando </a:t>
            </a:r>
            <a:r>
              <a:rPr lang="pt-PT" b="1" dirty="0" smtClean="0">
                <a:solidFill>
                  <a:srgbClr val="FF0000"/>
                </a:solidFill>
              </a:rPr>
              <a:t>MERGE SORT</a:t>
            </a:r>
            <a:r>
              <a:rPr lang="pt-PT" dirty="0" smtClean="0"/>
              <a:t> e escrever o resultado (i.e. dados ordenados) num ficheiro </a:t>
            </a:r>
            <a:r>
              <a:rPr lang="en-US" dirty="0">
                <a:solidFill>
                  <a:srgbClr val="FF00FF"/>
                </a:solidFill>
              </a:rPr>
              <a:t>to_write_sort_result.txt</a:t>
            </a:r>
            <a:r>
              <a:rPr lang="pt-PT" dirty="0" smtClean="0"/>
              <a:t>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3884474"/>
            <a:ext cx="2661677" cy="147732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Instruções novas para escrever o resultado no ficheiro </a:t>
            </a:r>
            <a:r>
              <a:rPr lang="en-US" dirty="0" smtClean="0">
                <a:solidFill>
                  <a:srgbClr val="FF00FF"/>
                </a:solidFill>
              </a:rPr>
              <a:t>to_write_sort_result.txt </a:t>
            </a:r>
            <a:r>
              <a:rPr lang="pt-PT" dirty="0"/>
              <a:t>são </a:t>
            </a:r>
            <a:r>
              <a:rPr lang="pt-PT" dirty="0" smtClean="0"/>
              <a:t>marcadas </a:t>
            </a:r>
            <a:r>
              <a:rPr lang="pt-PT" dirty="0"/>
              <a:t>por </a:t>
            </a:r>
            <a:r>
              <a:rPr lang="pt-PT" sz="1500" dirty="0" smtClean="0">
                <a:solidFill>
                  <a:srgbClr val="FF00FF"/>
                </a:solidFill>
              </a:rPr>
              <a:t>esta </a:t>
            </a:r>
            <a:r>
              <a:rPr lang="pt-PT" sz="1500" dirty="0">
                <a:solidFill>
                  <a:srgbClr val="FF00FF"/>
                </a:solidFill>
              </a:rPr>
              <a:t>cor</a:t>
            </a:r>
            <a:r>
              <a:rPr lang="pt-PT" sz="1500" dirty="0">
                <a:solidFill>
                  <a:srgbClr val="FF00FF"/>
                </a:solidFill>
              </a:rPr>
              <a:t>  </a:t>
            </a:r>
            <a:endParaRPr lang="en-US" sz="15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26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8000999" cy="6781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import</a:t>
            </a:r>
            <a:r>
              <a:rPr lang="en-US" sz="1500" dirty="0"/>
              <a:t> </a:t>
            </a:r>
            <a:r>
              <a:rPr lang="en-US" sz="1500" dirty="0" err="1"/>
              <a:t>java.util</a:t>
            </a:r>
            <a:r>
              <a:rPr lang="en-US" sz="1500" dirty="0"/>
              <a:t>.*;   import java.io.*;                                       </a:t>
            </a:r>
          </a:p>
          <a:p>
            <a:r>
              <a:rPr lang="en-US" sz="1500" b="1" dirty="0"/>
              <a:t>public class</a:t>
            </a:r>
            <a:r>
              <a:rPr lang="en-US" sz="1500" dirty="0"/>
              <a:t> </a:t>
            </a:r>
            <a:r>
              <a:rPr lang="en-US" sz="1500" dirty="0" err="1"/>
              <a:t>merge_sort_random_to_file</a:t>
            </a:r>
            <a:r>
              <a:rPr lang="en-US" sz="1500" dirty="0"/>
              <a:t> {</a:t>
            </a:r>
          </a:p>
          <a:p>
            <a:r>
              <a:rPr lang="en-US" sz="1500" dirty="0"/>
              <a:t>  </a:t>
            </a:r>
            <a:r>
              <a:rPr lang="en-US" sz="1500" b="1" dirty="0"/>
              <a:t>static</a:t>
            </a:r>
            <a:r>
              <a:rPr lang="en-US" sz="1500" dirty="0"/>
              <a:t> Scanner read = </a:t>
            </a:r>
            <a:r>
              <a:rPr lang="en-US" sz="1500" b="1" dirty="0"/>
              <a:t>new</a:t>
            </a:r>
            <a:r>
              <a:rPr lang="en-US" sz="1500" dirty="0"/>
              <a:t> Scanner(System.in);</a:t>
            </a:r>
          </a:p>
          <a:p>
            <a:r>
              <a:rPr lang="en-US" sz="1500" dirty="0"/>
              <a:t>  </a:t>
            </a:r>
            <a:r>
              <a:rPr lang="en-US" sz="1500" b="1" dirty="0">
                <a:solidFill>
                  <a:srgbClr val="008000"/>
                </a:solidFill>
              </a:rPr>
              <a:t>static</a:t>
            </a:r>
            <a:r>
              <a:rPr lang="en-US" sz="1500" dirty="0">
                <a:solidFill>
                  <a:srgbClr val="008000"/>
                </a:solidFill>
              </a:rPr>
              <a:t> Random rand = </a:t>
            </a:r>
            <a:r>
              <a:rPr lang="en-US" sz="1500" b="1" dirty="0">
                <a:solidFill>
                  <a:srgbClr val="008000"/>
                </a:solidFill>
              </a:rPr>
              <a:t>new</a:t>
            </a:r>
            <a:r>
              <a:rPr lang="en-US" sz="1500" dirty="0">
                <a:solidFill>
                  <a:srgbClr val="008000"/>
                </a:solidFill>
              </a:rPr>
              <a:t> Random();</a:t>
            </a:r>
          </a:p>
          <a:p>
            <a:r>
              <a:rPr lang="en-US" sz="1500" dirty="0"/>
              <a:t>  </a:t>
            </a:r>
            <a:r>
              <a:rPr lang="en-US" sz="1500" b="1" dirty="0"/>
              <a:t>static final </a:t>
            </a:r>
            <a:r>
              <a:rPr lang="en-US" sz="1500" b="1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nWords</a:t>
            </a:r>
            <a:r>
              <a:rPr lang="en-US" sz="1500" dirty="0"/>
              <a:t> = </a:t>
            </a:r>
            <a:r>
              <a:rPr lang="en-US" sz="1500" dirty="0" smtClean="0"/>
              <a:t>1; </a:t>
            </a:r>
            <a:r>
              <a:rPr lang="en-US" sz="1500" b="1" dirty="0" smtClean="0"/>
              <a:t>static final </a:t>
            </a:r>
            <a:r>
              <a:rPr lang="en-US" sz="1500" b="1" dirty="0" err="1" smtClean="0"/>
              <a:t>int</a:t>
            </a:r>
            <a:r>
              <a:rPr lang="en-US" sz="1500" dirty="0" smtClean="0"/>
              <a:t> </a:t>
            </a:r>
            <a:r>
              <a:rPr lang="en-US" sz="1500" dirty="0" err="1" smtClean="0"/>
              <a:t>nBlocks</a:t>
            </a:r>
            <a:r>
              <a:rPr lang="en-US" sz="1500" dirty="0" smtClean="0"/>
              <a:t> = 128; 				</a:t>
            </a:r>
          </a:p>
          <a:p>
            <a:r>
              <a:rPr lang="en-US" sz="1500" b="1" dirty="0" smtClean="0"/>
              <a:t>public </a:t>
            </a:r>
            <a:r>
              <a:rPr lang="en-US" sz="1500" b="1" dirty="0"/>
              <a:t>static void</a:t>
            </a:r>
            <a:r>
              <a:rPr lang="en-US" sz="1500" dirty="0"/>
              <a:t> main (String </a:t>
            </a:r>
            <a:r>
              <a:rPr lang="en-US" sz="1500" dirty="0" err="1"/>
              <a:t>args</a:t>
            </a:r>
            <a:r>
              <a:rPr lang="en-US" sz="1500" dirty="0"/>
              <a:t>[])   throws </a:t>
            </a:r>
            <a:r>
              <a:rPr lang="en-US" sz="1500" dirty="0" err="1"/>
              <a:t>IOException</a:t>
            </a:r>
            <a:r>
              <a:rPr lang="en-US" sz="1500" dirty="0"/>
              <a:t>     {</a:t>
            </a:r>
          </a:p>
          <a:p>
            <a:r>
              <a:rPr lang="en-US" sz="1500" dirty="0"/>
              <a:t>    </a:t>
            </a:r>
            <a:r>
              <a:rPr lang="en-US" sz="1500" b="1" dirty="0" err="1">
                <a:solidFill>
                  <a:srgbClr val="008000"/>
                </a:solidFill>
              </a:rPr>
              <a:t>int</a:t>
            </a:r>
            <a:r>
              <a:rPr lang="en-US" sz="1500" dirty="0">
                <a:solidFill>
                  <a:srgbClr val="008000"/>
                </a:solidFill>
              </a:rPr>
              <a:t> a[] = </a:t>
            </a:r>
            <a:r>
              <a:rPr lang="en-US" sz="1500" b="1" dirty="0">
                <a:solidFill>
                  <a:srgbClr val="008000"/>
                </a:solidFill>
              </a:rPr>
              <a:t>new </a:t>
            </a:r>
            <a:r>
              <a:rPr lang="en-US" sz="1500" b="1" dirty="0" err="1">
                <a:solidFill>
                  <a:srgbClr val="008000"/>
                </a:solidFill>
              </a:rPr>
              <a:t>int</a:t>
            </a:r>
            <a:r>
              <a:rPr lang="en-US" sz="1500" dirty="0">
                <a:solidFill>
                  <a:srgbClr val="008000"/>
                </a:solidFill>
              </a:rPr>
              <a:t>[</a:t>
            </a:r>
            <a:r>
              <a:rPr lang="en-US" sz="1500" dirty="0" err="1">
                <a:solidFill>
                  <a:srgbClr val="008000"/>
                </a:solidFill>
              </a:rPr>
              <a:t>nBlocks</a:t>
            </a:r>
            <a:r>
              <a:rPr lang="en-US" sz="1500" dirty="0" smtClean="0">
                <a:solidFill>
                  <a:srgbClr val="008000"/>
                </a:solidFill>
              </a:rPr>
              <a:t>];   </a:t>
            </a:r>
            <a:r>
              <a:rPr lang="en-US" sz="1500" b="1" dirty="0" smtClean="0">
                <a:solidFill>
                  <a:srgbClr val="008000"/>
                </a:solidFill>
              </a:rPr>
              <a:t>for</a:t>
            </a:r>
            <a:r>
              <a:rPr lang="en-US" sz="1500" dirty="0" smtClean="0">
                <a:solidFill>
                  <a:srgbClr val="008000"/>
                </a:solidFill>
              </a:rPr>
              <a:t>(</a:t>
            </a:r>
            <a:r>
              <a:rPr lang="en-US" sz="1500" b="1" dirty="0" err="1" smtClean="0">
                <a:solidFill>
                  <a:srgbClr val="008000"/>
                </a:solidFill>
              </a:rPr>
              <a:t>int</a:t>
            </a:r>
            <a:r>
              <a:rPr lang="en-US" sz="1500" dirty="0" smtClean="0">
                <a:solidFill>
                  <a:srgbClr val="008000"/>
                </a:solidFill>
              </a:rPr>
              <a:t> </a:t>
            </a:r>
            <a:r>
              <a:rPr lang="en-US" sz="1500" dirty="0" err="1">
                <a:solidFill>
                  <a:srgbClr val="008000"/>
                </a:solidFill>
              </a:rPr>
              <a:t>i</a:t>
            </a:r>
            <a:r>
              <a:rPr lang="en-US" sz="1500" dirty="0">
                <a:solidFill>
                  <a:srgbClr val="008000"/>
                </a:solidFill>
              </a:rPr>
              <a:t> = 0; </a:t>
            </a:r>
            <a:r>
              <a:rPr lang="en-US" sz="1500" dirty="0" err="1">
                <a:solidFill>
                  <a:srgbClr val="008000"/>
                </a:solidFill>
              </a:rPr>
              <a:t>i</a:t>
            </a:r>
            <a:r>
              <a:rPr lang="en-US" sz="1500" dirty="0">
                <a:solidFill>
                  <a:srgbClr val="008000"/>
                </a:solidFill>
              </a:rPr>
              <a:t> &lt; </a:t>
            </a:r>
            <a:r>
              <a:rPr lang="en-US" sz="1500" dirty="0" err="1">
                <a:solidFill>
                  <a:srgbClr val="008000"/>
                </a:solidFill>
              </a:rPr>
              <a:t>a.length</a:t>
            </a:r>
            <a:r>
              <a:rPr lang="en-US" sz="1500" dirty="0">
                <a:solidFill>
                  <a:srgbClr val="008000"/>
                </a:solidFill>
              </a:rPr>
              <a:t>;  </a:t>
            </a:r>
            <a:r>
              <a:rPr lang="en-US" sz="1500" dirty="0" err="1">
                <a:solidFill>
                  <a:srgbClr val="008000"/>
                </a:solidFill>
              </a:rPr>
              <a:t>i</a:t>
            </a:r>
            <a:r>
              <a:rPr lang="en-US" sz="1500" dirty="0" smtClean="0">
                <a:solidFill>
                  <a:srgbClr val="008000"/>
                </a:solidFill>
              </a:rPr>
              <a:t>++) a[</a:t>
            </a:r>
            <a:r>
              <a:rPr lang="en-US" sz="1500" dirty="0" err="1" smtClean="0">
                <a:solidFill>
                  <a:srgbClr val="008000"/>
                </a:solidFill>
              </a:rPr>
              <a:t>i</a:t>
            </a:r>
            <a:r>
              <a:rPr lang="en-US" sz="1500" dirty="0">
                <a:solidFill>
                  <a:srgbClr val="008000"/>
                </a:solidFill>
              </a:rPr>
              <a:t>] = </a:t>
            </a:r>
            <a:r>
              <a:rPr lang="en-US" sz="1500" dirty="0" err="1">
                <a:solidFill>
                  <a:srgbClr val="008000"/>
                </a:solidFill>
              </a:rPr>
              <a:t>rand.nextInt</a:t>
            </a:r>
            <a:r>
              <a:rPr lang="en-US" sz="1500" dirty="0">
                <a:solidFill>
                  <a:srgbClr val="008000"/>
                </a:solidFill>
              </a:rPr>
              <a:t>(1000);</a:t>
            </a:r>
          </a:p>
          <a:p>
            <a:r>
              <a:rPr lang="en-US" sz="1500" dirty="0" smtClean="0"/>
              <a:t>    </a:t>
            </a:r>
            <a:r>
              <a:rPr lang="en-US" sz="1500" b="1" dirty="0" err="1" smtClean="0"/>
              <a:t>int</a:t>
            </a:r>
            <a:r>
              <a:rPr lang="en-US" sz="1500" dirty="0" smtClean="0"/>
              <a:t> </a:t>
            </a:r>
            <a:r>
              <a:rPr lang="en-US" sz="1500" dirty="0" err="1"/>
              <a:t>mergeSize</a:t>
            </a:r>
            <a:r>
              <a:rPr lang="en-US" sz="1500" dirty="0"/>
              <a:t> = (</a:t>
            </a:r>
            <a:r>
              <a:rPr lang="en-US" sz="1500" b="1" dirty="0" err="1"/>
              <a:t>int</a:t>
            </a:r>
            <a:r>
              <a:rPr lang="en-US" sz="1500" dirty="0"/>
              <a:t>)</a:t>
            </a:r>
            <a:r>
              <a:rPr lang="en-US" sz="1500" dirty="0" err="1"/>
              <a:t>Math.pow</a:t>
            </a:r>
            <a:r>
              <a:rPr lang="en-US" sz="1500" dirty="0"/>
              <a:t>(2,nWords);		</a:t>
            </a:r>
          </a:p>
          <a:p>
            <a:r>
              <a:rPr lang="en-US" sz="1500" dirty="0"/>
              <a:t>    </a:t>
            </a:r>
            <a:r>
              <a:rPr lang="en-US" sz="1500" b="1" dirty="0"/>
              <a:t>for</a:t>
            </a:r>
            <a:r>
              <a:rPr lang="en-US" sz="1500" dirty="0"/>
              <a:t> (</a:t>
            </a:r>
            <a:r>
              <a:rPr lang="en-US" sz="1500" b="1" dirty="0" err="1"/>
              <a:t>int</a:t>
            </a:r>
            <a:r>
              <a:rPr lang="en-US" sz="1500" b="1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= </a:t>
            </a:r>
            <a:r>
              <a:rPr lang="en-US" sz="1500" dirty="0" err="1"/>
              <a:t>nWords</a:t>
            </a:r>
            <a:r>
              <a:rPr lang="en-US" sz="1500" dirty="0"/>
              <a:t>; </a:t>
            </a:r>
            <a:r>
              <a:rPr lang="en-US" sz="1500" dirty="0" err="1"/>
              <a:t>i</a:t>
            </a:r>
            <a:r>
              <a:rPr lang="en-US" sz="1500" dirty="0"/>
              <a:t> &lt; </a:t>
            </a:r>
            <a:r>
              <a:rPr lang="en-US" sz="1500" dirty="0" err="1"/>
              <a:t>nWords</a:t>
            </a:r>
            <a:r>
              <a:rPr lang="en-US" sz="1500" dirty="0"/>
              <a:t> *  </a:t>
            </a:r>
            <a:r>
              <a:rPr lang="en-US" sz="1500" dirty="0" err="1"/>
              <a:t>nBlocks</a:t>
            </a:r>
            <a:r>
              <a:rPr lang="en-US" sz="1500" dirty="0"/>
              <a:t>; </a:t>
            </a:r>
            <a:r>
              <a:rPr lang="en-US" sz="1500" dirty="0" err="1"/>
              <a:t>i</a:t>
            </a:r>
            <a:r>
              <a:rPr lang="en-US" sz="1500" dirty="0"/>
              <a:t> *= 2) 		</a:t>
            </a:r>
          </a:p>
          <a:p>
            <a:r>
              <a:rPr lang="en-US" sz="1500" dirty="0"/>
              <a:t>        </a:t>
            </a:r>
            <a:r>
              <a:rPr lang="en-US" sz="1500" b="1" dirty="0"/>
              <a:t>for</a:t>
            </a:r>
            <a:r>
              <a:rPr lang="en-US" sz="1500" dirty="0"/>
              <a:t> (</a:t>
            </a:r>
            <a:r>
              <a:rPr lang="en-US" sz="1500" b="1" dirty="0" err="1"/>
              <a:t>int</a:t>
            </a:r>
            <a:r>
              <a:rPr lang="en-US" sz="1500" dirty="0"/>
              <a:t> j = 0; j &lt; </a:t>
            </a:r>
            <a:r>
              <a:rPr lang="en-US" sz="1500" dirty="0" err="1"/>
              <a:t>nWords</a:t>
            </a:r>
            <a:r>
              <a:rPr lang="en-US" sz="1500" dirty="0"/>
              <a:t> *  </a:t>
            </a:r>
            <a:r>
              <a:rPr lang="en-US" sz="1500" dirty="0" err="1"/>
              <a:t>nBlocks</a:t>
            </a:r>
            <a:r>
              <a:rPr lang="en-US" sz="1500" dirty="0"/>
              <a:t>; j += </a:t>
            </a:r>
            <a:r>
              <a:rPr lang="en-US" sz="1500" dirty="0" err="1"/>
              <a:t>i</a:t>
            </a:r>
            <a:r>
              <a:rPr lang="en-US" sz="1500" dirty="0"/>
              <a:t> * 2) 	</a:t>
            </a:r>
          </a:p>
          <a:p>
            <a:r>
              <a:rPr lang="en-US" sz="1500" dirty="0"/>
              <a:t>        {	</a:t>
            </a:r>
            <a:r>
              <a:rPr lang="en-US" sz="1500" b="1" dirty="0"/>
              <a:t>if</a:t>
            </a:r>
            <a:r>
              <a:rPr lang="en-US" sz="1500" dirty="0"/>
              <a:t> ((</a:t>
            </a:r>
            <a:r>
              <a:rPr lang="en-US" sz="1500" dirty="0" err="1"/>
              <a:t>nWords</a:t>
            </a:r>
            <a:r>
              <a:rPr lang="en-US" sz="1500" dirty="0"/>
              <a:t> *  </a:t>
            </a:r>
            <a:r>
              <a:rPr lang="en-US" sz="1500" dirty="0" err="1"/>
              <a:t>nBlocks</a:t>
            </a:r>
            <a:r>
              <a:rPr lang="en-US" sz="1500" dirty="0"/>
              <a:t> - j) &gt; 2 * </a:t>
            </a:r>
            <a:r>
              <a:rPr lang="en-US" sz="1500" dirty="0" err="1"/>
              <a:t>i</a:t>
            </a:r>
            <a:r>
              <a:rPr lang="en-US" sz="1500" dirty="0"/>
              <a:t>) </a:t>
            </a:r>
            <a:r>
              <a:rPr lang="en-US" sz="1500" dirty="0" err="1"/>
              <a:t>mergeSize</a:t>
            </a:r>
            <a:r>
              <a:rPr lang="en-US" sz="1500" dirty="0"/>
              <a:t> = 2 * </a:t>
            </a:r>
            <a:r>
              <a:rPr lang="en-US" sz="1500" dirty="0" err="1"/>
              <a:t>i</a:t>
            </a:r>
            <a:r>
              <a:rPr lang="en-US" sz="1500" dirty="0"/>
              <a:t>;</a:t>
            </a:r>
          </a:p>
          <a:p>
            <a:r>
              <a:rPr lang="en-US" sz="1500" dirty="0"/>
              <a:t>         	</a:t>
            </a:r>
            <a:r>
              <a:rPr lang="en-US" sz="1500" b="1" dirty="0"/>
              <a:t>else if</a:t>
            </a:r>
            <a:r>
              <a:rPr lang="en-US" sz="1500" dirty="0"/>
              <a:t> ((</a:t>
            </a:r>
            <a:r>
              <a:rPr lang="en-US" sz="1500" dirty="0" err="1"/>
              <a:t>nWords</a:t>
            </a:r>
            <a:r>
              <a:rPr lang="en-US" sz="1500" dirty="0"/>
              <a:t> *  </a:t>
            </a:r>
            <a:r>
              <a:rPr lang="en-US" sz="1500" dirty="0" err="1"/>
              <a:t>nBlocks</a:t>
            </a:r>
            <a:r>
              <a:rPr lang="en-US" sz="1500" dirty="0"/>
              <a:t> - j) &gt; </a:t>
            </a:r>
            <a:r>
              <a:rPr lang="en-US" sz="1500" dirty="0" err="1"/>
              <a:t>i</a:t>
            </a:r>
            <a:r>
              <a:rPr lang="en-US" sz="1500" dirty="0"/>
              <a:t>) </a:t>
            </a:r>
            <a:r>
              <a:rPr lang="en-US" sz="1500" dirty="0" err="1"/>
              <a:t>mergeSize</a:t>
            </a:r>
            <a:r>
              <a:rPr lang="en-US" sz="1500" dirty="0"/>
              <a:t> = </a:t>
            </a:r>
            <a:r>
              <a:rPr lang="en-US" sz="1500" dirty="0" err="1"/>
              <a:t>nWords</a:t>
            </a:r>
            <a:r>
              <a:rPr lang="en-US" sz="1500" dirty="0"/>
              <a:t> *  </a:t>
            </a:r>
            <a:r>
              <a:rPr lang="en-US" sz="1500" dirty="0" err="1"/>
              <a:t>nBlocks</a:t>
            </a:r>
            <a:r>
              <a:rPr lang="en-US" sz="1500" dirty="0"/>
              <a:t> - j;</a:t>
            </a:r>
          </a:p>
          <a:p>
            <a:r>
              <a:rPr lang="en-US" sz="1500" dirty="0"/>
              <a:t>         	</a:t>
            </a:r>
            <a:r>
              <a:rPr lang="en-US" sz="1500" b="1" dirty="0"/>
              <a:t>else	continue</a:t>
            </a:r>
            <a:r>
              <a:rPr lang="en-US" sz="1500" dirty="0"/>
              <a:t>;</a:t>
            </a:r>
          </a:p>
          <a:p>
            <a:r>
              <a:rPr lang="en-US" sz="1500" dirty="0"/>
              <a:t>         	merge(a, j, </a:t>
            </a:r>
            <a:r>
              <a:rPr lang="en-US" sz="1500" dirty="0" err="1"/>
              <a:t>i</a:t>
            </a:r>
            <a:r>
              <a:rPr lang="en-US" sz="1500" dirty="0"/>
              <a:t>, </a:t>
            </a:r>
            <a:r>
              <a:rPr lang="en-US" sz="1500" dirty="0" err="1"/>
              <a:t>mergeSize</a:t>
            </a:r>
            <a:r>
              <a:rPr lang="en-US" sz="1500" dirty="0"/>
              <a:t>);  </a:t>
            </a:r>
            <a:r>
              <a:rPr lang="en-US" sz="1500" dirty="0" smtClean="0"/>
              <a:t>      </a:t>
            </a:r>
            <a:r>
              <a:rPr lang="en-US" sz="1500" dirty="0"/>
              <a:t>}</a:t>
            </a:r>
          </a:p>
          <a:p>
            <a:r>
              <a:rPr lang="en-US" sz="1500" dirty="0"/>
              <a:t>File </a:t>
            </a:r>
            <a:r>
              <a:rPr lang="en-US" sz="1500" dirty="0" err="1"/>
              <a:t>fout</a:t>
            </a:r>
            <a:r>
              <a:rPr lang="en-US" sz="1500" dirty="0"/>
              <a:t> = </a:t>
            </a:r>
            <a:r>
              <a:rPr lang="en-US" sz="1500" b="1" dirty="0"/>
              <a:t>new</a:t>
            </a:r>
            <a:r>
              <a:rPr lang="en-US" sz="1500" dirty="0"/>
              <a:t> File("to_write_sort_result.txt");</a:t>
            </a:r>
          </a:p>
          <a:p>
            <a:r>
              <a:rPr lang="en-US" sz="1500" dirty="0" err="1"/>
              <a:t>PrintWriter</a:t>
            </a:r>
            <a:r>
              <a:rPr lang="en-US" sz="1500" dirty="0"/>
              <a:t> pw = </a:t>
            </a:r>
            <a:r>
              <a:rPr lang="en-US" sz="1500" b="1" dirty="0"/>
              <a:t>new</a:t>
            </a:r>
            <a:r>
              <a:rPr lang="en-US" sz="1500" dirty="0"/>
              <a:t> </a:t>
            </a:r>
            <a:r>
              <a:rPr lang="en-US" sz="1500" dirty="0" err="1"/>
              <a:t>PrintWriter</a:t>
            </a:r>
            <a:r>
              <a:rPr lang="en-US" sz="1500" dirty="0"/>
              <a:t>(</a:t>
            </a:r>
            <a:r>
              <a:rPr lang="en-US" sz="1500" dirty="0" err="1"/>
              <a:t>fout</a:t>
            </a:r>
            <a:r>
              <a:rPr lang="en-US" sz="1500" dirty="0"/>
              <a:t>);</a:t>
            </a:r>
          </a:p>
          <a:p>
            <a:r>
              <a:rPr lang="en-US" sz="1500" dirty="0"/>
              <a:t>    </a:t>
            </a:r>
            <a:r>
              <a:rPr lang="en-US" sz="1500" b="1" dirty="0"/>
              <a:t>for</a:t>
            </a:r>
            <a:r>
              <a:rPr lang="en-US" sz="1500" dirty="0"/>
              <a:t>(</a:t>
            </a:r>
            <a:r>
              <a:rPr lang="en-US" sz="1500" b="1" dirty="0" err="1"/>
              <a:t>int</a:t>
            </a:r>
            <a:r>
              <a:rPr lang="en-US" sz="1500" dirty="0"/>
              <a:t> k=0; k&lt;</a:t>
            </a:r>
            <a:r>
              <a:rPr lang="en-US" sz="1500" dirty="0" err="1"/>
              <a:t>nBlocks</a:t>
            </a:r>
            <a:r>
              <a:rPr lang="en-US" sz="1500" dirty="0"/>
              <a:t>; k++) </a:t>
            </a:r>
            <a:r>
              <a:rPr lang="en-US" sz="1500" dirty="0" smtClean="0"/>
              <a:t>  {   </a:t>
            </a:r>
            <a:r>
              <a:rPr lang="pt-PT" sz="1500" dirty="0" err="1" smtClean="0"/>
              <a:t>System.out.printf</a:t>
            </a:r>
            <a:r>
              <a:rPr lang="pt-PT" sz="1500" dirty="0"/>
              <a:t>("%d\</a:t>
            </a:r>
            <a:r>
              <a:rPr lang="pt-PT" sz="1500" dirty="0" err="1"/>
              <a:t>n",a</a:t>
            </a:r>
            <a:r>
              <a:rPr lang="pt-PT" sz="1500" dirty="0"/>
              <a:t>[k]);   </a:t>
            </a:r>
            <a:r>
              <a:rPr lang="pt-PT" sz="1500" dirty="0" err="1"/>
              <a:t>pw.printf</a:t>
            </a:r>
            <a:r>
              <a:rPr lang="pt-PT" sz="1500" dirty="0"/>
              <a:t>("%d\</a:t>
            </a:r>
            <a:r>
              <a:rPr lang="pt-PT" sz="1500" dirty="0" err="1"/>
              <a:t>n",a</a:t>
            </a:r>
            <a:r>
              <a:rPr lang="pt-PT" sz="1500" dirty="0"/>
              <a:t>[k]);</a:t>
            </a:r>
            <a:r>
              <a:rPr lang="en-US" sz="1500" dirty="0" smtClean="0"/>
              <a:t> </a:t>
            </a:r>
            <a:r>
              <a:rPr lang="en-US" sz="1500" dirty="0"/>
              <a:t>}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System.out.println</a:t>
            </a:r>
            <a:r>
              <a:rPr lang="en-US" sz="1500" dirty="0"/>
              <a:t>();   </a:t>
            </a:r>
            <a:r>
              <a:rPr lang="en-US" sz="1500" dirty="0" err="1"/>
              <a:t>pw.println</a:t>
            </a:r>
            <a:r>
              <a:rPr lang="en-US" sz="1500" dirty="0"/>
              <a:t>();</a:t>
            </a:r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pw.close</a:t>
            </a:r>
            <a:r>
              <a:rPr lang="en-US" sz="1500" dirty="0"/>
              <a:t>();</a:t>
            </a:r>
          </a:p>
          <a:p>
            <a:r>
              <a:rPr lang="en-US" sz="1500" dirty="0"/>
              <a:t>}</a:t>
            </a:r>
          </a:p>
          <a:p>
            <a:r>
              <a:rPr lang="en-US" sz="1500" b="1" dirty="0" smtClean="0"/>
              <a:t>public </a:t>
            </a:r>
            <a:r>
              <a:rPr lang="en-US" sz="1500" b="1" dirty="0"/>
              <a:t>static void</a:t>
            </a:r>
            <a:r>
              <a:rPr lang="en-US" sz="1500" dirty="0"/>
              <a:t> merge(</a:t>
            </a:r>
            <a:r>
              <a:rPr lang="en-US" sz="1500" b="1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vec</a:t>
            </a:r>
            <a:r>
              <a:rPr lang="en-US" sz="1500" dirty="0"/>
              <a:t>[], </a:t>
            </a:r>
            <a:r>
              <a:rPr lang="en-US" sz="1500" b="1" dirty="0" err="1"/>
              <a:t>int</a:t>
            </a:r>
            <a:r>
              <a:rPr lang="en-US" sz="1500" dirty="0"/>
              <a:t> beg, </a:t>
            </a:r>
            <a:r>
              <a:rPr lang="en-US" sz="1500" b="1" dirty="0" err="1"/>
              <a:t>int</a:t>
            </a:r>
            <a:r>
              <a:rPr lang="en-US" sz="1500" dirty="0"/>
              <a:t> mid, </a:t>
            </a:r>
            <a:r>
              <a:rPr lang="en-US" sz="1500" b="1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vecSize</a:t>
            </a:r>
            <a:r>
              <a:rPr lang="en-US" sz="1500" dirty="0"/>
              <a:t>) </a:t>
            </a:r>
          </a:p>
          <a:p>
            <a:r>
              <a:rPr lang="en-US" sz="1500" dirty="0"/>
              <a:t>{  </a:t>
            </a:r>
            <a:r>
              <a:rPr lang="en-US" sz="1500" b="1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=0, j=mid, </a:t>
            </a:r>
            <a:r>
              <a:rPr lang="en-US" sz="1500" dirty="0" smtClean="0"/>
              <a:t>k=0;   </a:t>
            </a:r>
            <a:r>
              <a:rPr lang="en-US" sz="1500" b="1" dirty="0" err="1" smtClean="0"/>
              <a:t>int</a:t>
            </a:r>
            <a:r>
              <a:rPr lang="en-US" sz="1500" dirty="0" smtClean="0"/>
              <a:t> </a:t>
            </a:r>
            <a:r>
              <a:rPr lang="en-US" sz="1500" dirty="0" err="1"/>
              <a:t>tmp</a:t>
            </a:r>
            <a:r>
              <a:rPr lang="en-US" sz="1500" dirty="0"/>
              <a:t>[] = </a:t>
            </a:r>
            <a:r>
              <a:rPr lang="en-US" sz="1500" b="1" dirty="0"/>
              <a:t>new </a:t>
            </a:r>
            <a:r>
              <a:rPr lang="en-US" sz="1500" b="1" dirty="0" err="1"/>
              <a:t>int</a:t>
            </a:r>
            <a:r>
              <a:rPr lang="en-US" sz="1500" dirty="0"/>
              <a:t>[</a:t>
            </a:r>
            <a:r>
              <a:rPr lang="en-US" sz="1500" dirty="0" err="1"/>
              <a:t>vecSize</a:t>
            </a:r>
            <a:r>
              <a:rPr lang="en-US" sz="1500" dirty="0"/>
              <a:t>];</a:t>
            </a:r>
          </a:p>
          <a:p>
            <a:r>
              <a:rPr lang="en-US" sz="1500" dirty="0"/>
              <a:t>   </a:t>
            </a:r>
            <a:r>
              <a:rPr lang="en-US" sz="1500" b="1" dirty="0"/>
              <a:t>while</a:t>
            </a:r>
            <a:r>
              <a:rPr lang="en-US" sz="1500" dirty="0"/>
              <a:t> (</a:t>
            </a:r>
            <a:r>
              <a:rPr lang="en-US" sz="1500" dirty="0" err="1"/>
              <a:t>i</a:t>
            </a:r>
            <a:r>
              <a:rPr lang="en-US" sz="1500" dirty="0"/>
              <a:t> &lt; mid &amp;&amp; j &lt; </a:t>
            </a:r>
            <a:r>
              <a:rPr lang="en-US" sz="1500" dirty="0" err="1"/>
              <a:t>vecSize</a:t>
            </a:r>
            <a:r>
              <a:rPr lang="en-US" sz="1500" dirty="0"/>
              <a:t>) </a:t>
            </a:r>
          </a:p>
          <a:p>
            <a:r>
              <a:rPr lang="en-US" sz="1500" dirty="0"/>
              <a:t>   	</a:t>
            </a:r>
            <a:r>
              <a:rPr lang="en-US" sz="1500" b="1" dirty="0"/>
              <a:t>if</a:t>
            </a:r>
            <a:r>
              <a:rPr lang="en-US" sz="1500" dirty="0"/>
              <a:t> (</a:t>
            </a:r>
            <a:r>
              <a:rPr lang="en-US" sz="1500" dirty="0" err="1"/>
              <a:t>vec</a:t>
            </a:r>
            <a:r>
              <a:rPr lang="en-US" sz="1500" dirty="0"/>
              <a:t>[</a:t>
            </a:r>
            <a:r>
              <a:rPr lang="en-US" sz="1500" dirty="0" err="1"/>
              <a:t>i+beg</a:t>
            </a:r>
            <a:r>
              <a:rPr lang="en-US" sz="1500" dirty="0"/>
              <a:t>] &gt;= </a:t>
            </a:r>
            <a:r>
              <a:rPr lang="en-US" sz="1500" dirty="0" err="1"/>
              <a:t>vec</a:t>
            </a:r>
            <a:r>
              <a:rPr lang="en-US" sz="1500" dirty="0"/>
              <a:t>[</a:t>
            </a:r>
            <a:r>
              <a:rPr lang="en-US" sz="1500" dirty="0" err="1"/>
              <a:t>j+beg</a:t>
            </a:r>
            <a:r>
              <a:rPr lang="en-US" sz="1500" dirty="0"/>
              <a:t>]) </a:t>
            </a:r>
            <a:r>
              <a:rPr lang="en-US" sz="1500" dirty="0" err="1"/>
              <a:t>tmp</a:t>
            </a:r>
            <a:r>
              <a:rPr lang="en-US" sz="1500" dirty="0"/>
              <a:t>[k++] = </a:t>
            </a:r>
            <a:r>
              <a:rPr lang="en-US" sz="1500" dirty="0" err="1"/>
              <a:t>vec</a:t>
            </a:r>
            <a:r>
              <a:rPr lang="en-US" sz="1500" dirty="0"/>
              <a:t>[</a:t>
            </a:r>
            <a:r>
              <a:rPr lang="en-US" sz="1500" dirty="0" err="1"/>
              <a:t>beg+i</a:t>
            </a:r>
            <a:r>
              <a:rPr lang="en-US" sz="1500" dirty="0"/>
              <a:t>++];</a:t>
            </a:r>
          </a:p>
          <a:p>
            <a:r>
              <a:rPr lang="en-US" sz="1500" dirty="0"/>
              <a:t>	</a:t>
            </a:r>
            <a:r>
              <a:rPr lang="en-US" sz="1500" b="1" dirty="0"/>
              <a:t>else</a:t>
            </a:r>
            <a:r>
              <a:rPr lang="en-US" sz="1500" dirty="0"/>
              <a:t> 		        </a:t>
            </a:r>
            <a:r>
              <a:rPr lang="en-US" sz="1500" dirty="0" smtClean="0"/>
              <a:t> </a:t>
            </a:r>
            <a:r>
              <a:rPr lang="en-US" sz="1500" dirty="0" err="1" smtClean="0"/>
              <a:t>tmp</a:t>
            </a:r>
            <a:r>
              <a:rPr lang="en-US" sz="1500" dirty="0" smtClean="0"/>
              <a:t>[k</a:t>
            </a:r>
            <a:r>
              <a:rPr lang="en-US" sz="1500" dirty="0"/>
              <a:t>++] = </a:t>
            </a:r>
            <a:r>
              <a:rPr lang="en-US" sz="1500" dirty="0" err="1"/>
              <a:t>vec</a:t>
            </a:r>
            <a:r>
              <a:rPr lang="en-US" sz="1500" dirty="0"/>
              <a:t>[</a:t>
            </a:r>
            <a:r>
              <a:rPr lang="en-US" sz="1500" dirty="0" err="1"/>
              <a:t>beg+j</a:t>
            </a:r>
            <a:r>
              <a:rPr lang="en-US" sz="1500" dirty="0"/>
              <a:t>++];		</a:t>
            </a:r>
          </a:p>
          <a:p>
            <a:r>
              <a:rPr lang="en-US" sz="1500" dirty="0"/>
              <a:t>   </a:t>
            </a:r>
            <a:r>
              <a:rPr lang="en-US" sz="1500" b="1" dirty="0"/>
              <a:t>if</a:t>
            </a:r>
            <a:r>
              <a:rPr lang="en-US" sz="1500" dirty="0"/>
              <a:t> (</a:t>
            </a:r>
            <a:r>
              <a:rPr lang="en-US" sz="1500" dirty="0" err="1"/>
              <a:t>i</a:t>
            </a:r>
            <a:r>
              <a:rPr lang="en-US" sz="1500" dirty="0"/>
              <a:t> == mid) </a:t>
            </a:r>
            <a:r>
              <a:rPr lang="en-US" sz="1500" dirty="0" smtClean="0"/>
              <a:t> </a:t>
            </a:r>
            <a:r>
              <a:rPr lang="en-US" sz="1500" b="1" dirty="0" smtClean="0"/>
              <a:t>for</a:t>
            </a:r>
            <a:r>
              <a:rPr lang="en-US" sz="1500" dirty="0" smtClean="0"/>
              <a:t>(</a:t>
            </a:r>
            <a:r>
              <a:rPr lang="en-US" sz="1500" b="1" dirty="0" err="1" smtClean="0"/>
              <a:t>int</a:t>
            </a:r>
            <a:r>
              <a:rPr lang="en-US" sz="1500" dirty="0" smtClean="0"/>
              <a:t> </a:t>
            </a:r>
            <a:r>
              <a:rPr lang="en-US" sz="1500" dirty="0"/>
              <a:t>l = k; l &lt; </a:t>
            </a:r>
            <a:r>
              <a:rPr lang="en-US" sz="1500" dirty="0" err="1"/>
              <a:t>vecSize</a:t>
            </a:r>
            <a:r>
              <a:rPr lang="en-US" sz="1500" dirty="0"/>
              <a:t>; l++) </a:t>
            </a:r>
            <a:r>
              <a:rPr lang="en-US" sz="1500" dirty="0" err="1"/>
              <a:t>tmp</a:t>
            </a:r>
            <a:r>
              <a:rPr lang="en-US" sz="1500" dirty="0"/>
              <a:t>[l] = </a:t>
            </a:r>
            <a:r>
              <a:rPr lang="en-US" sz="1500" dirty="0" err="1"/>
              <a:t>vec</a:t>
            </a:r>
            <a:r>
              <a:rPr lang="en-US" sz="1500" dirty="0"/>
              <a:t>[</a:t>
            </a:r>
            <a:r>
              <a:rPr lang="en-US" sz="1500" dirty="0" err="1"/>
              <a:t>l+beg</a:t>
            </a:r>
            <a:r>
              <a:rPr lang="en-US" sz="1500" dirty="0"/>
              <a:t>]; </a:t>
            </a:r>
          </a:p>
          <a:p>
            <a:r>
              <a:rPr lang="en-US" sz="1500" dirty="0"/>
              <a:t>   </a:t>
            </a:r>
            <a:r>
              <a:rPr lang="en-US" sz="1500" b="1" dirty="0"/>
              <a:t>else</a:t>
            </a:r>
            <a:r>
              <a:rPr lang="en-US" sz="1500" dirty="0"/>
              <a:t> </a:t>
            </a:r>
            <a:r>
              <a:rPr lang="en-US" sz="1500" dirty="0" smtClean="0"/>
              <a:t>              </a:t>
            </a:r>
            <a:r>
              <a:rPr lang="en-US" sz="1500" b="1" dirty="0"/>
              <a:t>for</a:t>
            </a:r>
            <a:r>
              <a:rPr lang="en-US" sz="1500" dirty="0"/>
              <a:t>(</a:t>
            </a:r>
            <a:r>
              <a:rPr lang="en-US" sz="1500" b="1" dirty="0" err="1"/>
              <a:t>int</a:t>
            </a:r>
            <a:r>
              <a:rPr lang="en-US" sz="1500" dirty="0"/>
              <a:t> l = k; l &lt; </a:t>
            </a:r>
            <a:r>
              <a:rPr lang="en-US" sz="1500" dirty="0" err="1"/>
              <a:t>vecSize</a:t>
            </a:r>
            <a:r>
              <a:rPr lang="en-US" sz="1500" dirty="0"/>
              <a:t>; l++) </a:t>
            </a:r>
            <a:r>
              <a:rPr lang="en-US" sz="1500" dirty="0" err="1"/>
              <a:t>tmp</a:t>
            </a:r>
            <a:r>
              <a:rPr lang="en-US" sz="1500" dirty="0"/>
              <a:t>[l] = </a:t>
            </a:r>
            <a:r>
              <a:rPr lang="en-US" sz="1500" dirty="0" err="1"/>
              <a:t>vec</a:t>
            </a:r>
            <a:r>
              <a:rPr lang="en-US" sz="1500" dirty="0"/>
              <a:t>[</a:t>
            </a:r>
            <a:r>
              <a:rPr lang="en-US" sz="1500" dirty="0" err="1"/>
              <a:t>l-mid+beg</a:t>
            </a:r>
            <a:r>
              <a:rPr lang="en-US" sz="1500" dirty="0"/>
              <a:t>]; </a:t>
            </a:r>
          </a:p>
          <a:p>
            <a:r>
              <a:rPr lang="en-US" sz="1500" dirty="0"/>
              <a:t>   </a:t>
            </a:r>
            <a:r>
              <a:rPr lang="en-US" sz="1500" b="1" dirty="0"/>
              <a:t>for</a:t>
            </a:r>
            <a:r>
              <a:rPr lang="en-US" sz="1500" dirty="0"/>
              <a:t>(</a:t>
            </a:r>
            <a:r>
              <a:rPr lang="en-US" sz="1500" b="1" dirty="0" err="1"/>
              <a:t>int</a:t>
            </a:r>
            <a:r>
              <a:rPr lang="en-US" sz="1500" dirty="0"/>
              <a:t> ii = 0; ii &lt; </a:t>
            </a:r>
            <a:r>
              <a:rPr lang="en-US" sz="1500" dirty="0" err="1"/>
              <a:t>vecSize</a:t>
            </a:r>
            <a:r>
              <a:rPr lang="en-US" sz="1500" dirty="0"/>
              <a:t>; ii</a:t>
            </a:r>
            <a:r>
              <a:rPr lang="en-US" sz="1500" dirty="0" smtClean="0"/>
              <a:t>++)           </a:t>
            </a:r>
            <a:r>
              <a:rPr lang="en-US" sz="1500" dirty="0" err="1"/>
              <a:t>vec</a:t>
            </a:r>
            <a:r>
              <a:rPr lang="en-US" sz="1500" dirty="0"/>
              <a:t>[</a:t>
            </a:r>
            <a:r>
              <a:rPr lang="en-US" sz="1500" dirty="0" err="1"/>
              <a:t>ii+beg</a:t>
            </a:r>
            <a:r>
              <a:rPr lang="en-US" sz="1500" dirty="0"/>
              <a:t>] = </a:t>
            </a:r>
            <a:r>
              <a:rPr lang="en-US" sz="1500" dirty="0" err="1"/>
              <a:t>tmp</a:t>
            </a:r>
            <a:r>
              <a:rPr lang="en-US" sz="1500" dirty="0"/>
              <a:t>[ii];</a:t>
            </a:r>
          </a:p>
          <a:p>
            <a:r>
              <a:rPr lang="en-US" sz="1500" dirty="0" smtClean="0"/>
              <a:t>}    }</a:t>
            </a: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6477000" y="76200"/>
            <a:ext cx="2370406" cy="120032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Este exemplo permite gerar dados iniciais (para ordenação) aleatoriamente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2326" y="4343400"/>
            <a:ext cx="2661677" cy="120032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Instruções novas para gerar dados aleatoriamente são marcadas </a:t>
            </a:r>
            <a:r>
              <a:rPr lang="pt-PT" dirty="0"/>
              <a:t>por </a:t>
            </a:r>
            <a:r>
              <a:rPr lang="pt-PT" sz="1500" dirty="0" smtClean="0">
                <a:solidFill>
                  <a:srgbClr val="008000"/>
                </a:solidFill>
              </a:rPr>
              <a:t>esta </a:t>
            </a:r>
            <a:r>
              <a:rPr lang="pt-PT" sz="1500" dirty="0">
                <a:solidFill>
                  <a:srgbClr val="008000"/>
                </a:solidFill>
              </a:rPr>
              <a:t>cor  </a:t>
            </a:r>
            <a:endParaRPr lang="en-US" sz="15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3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94" y="76200"/>
            <a:ext cx="2120705" cy="664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835" y="0"/>
            <a:ext cx="1693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00400" y="2667000"/>
            <a:ext cx="2923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Exemplos</a:t>
            </a:r>
            <a:endParaRPr lang="pt-PT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76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8000999" cy="67556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import</a:t>
            </a:r>
            <a:r>
              <a:rPr lang="en-US" sz="1000" dirty="0"/>
              <a:t> </a:t>
            </a:r>
            <a:r>
              <a:rPr lang="en-US" sz="1000" dirty="0" err="1"/>
              <a:t>java.util</a:t>
            </a:r>
            <a:r>
              <a:rPr lang="en-US" sz="1000" dirty="0"/>
              <a:t>.*;   import java.io.*;                                       </a:t>
            </a:r>
          </a:p>
          <a:p>
            <a:r>
              <a:rPr lang="en-US" sz="1000" b="1" dirty="0"/>
              <a:t>public class</a:t>
            </a:r>
            <a:r>
              <a:rPr lang="en-US" sz="1000" dirty="0"/>
              <a:t> </a:t>
            </a:r>
            <a:r>
              <a:rPr lang="en-US" sz="1000" dirty="0" err="1"/>
              <a:t>merge_sort_random_to_file</a:t>
            </a:r>
            <a:r>
              <a:rPr lang="en-US" sz="1000" dirty="0"/>
              <a:t> {</a:t>
            </a:r>
          </a:p>
          <a:p>
            <a:r>
              <a:rPr lang="en-US" sz="1000" dirty="0"/>
              <a:t>  </a:t>
            </a:r>
            <a:r>
              <a:rPr lang="en-US" sz="1000" b="1" dirty="0"/>
              <a:t>static</a:t>
            </a:r>
            <a:r>
              <a:rPr lang="en-US" sz="1000" dirty="0"/>
              <a:t> Scanner read = </a:t>
            </a:r>
            <a:r>
              <a:rPr lang="en-US" sz="1000" b="1" dirty="0"/>
              <a:t>new</a:t>
            </a:r>
            <a:r>
              <a:rPr lang="en-US" sz="1000" dirty="0"/>
              <a:t> Scanner(System.in);</a:t>
            </a:r>
          </a:p>
          <a:p>
            <a:r>
              <a:rPr lang="en-US" sz="1000" dirty="0"/>
              <a:t>  </a:t>
            </a:r>
            <a:r>
              <a:rPr lang="en-US" sz="1000" b="1" dirty="0"/>
              <a:t>static</a:t>
            </a:r>
            <a:r>
              <a:rPr lang="en-US" sz="1000" dirty="0"/>
              <a:t> Random rand = </a:t>
            </a:r>
            <a:r>
              <a:rPr lang="en-US" sz="1000" b="1" dirty="0"/>
              <a:t>new</a:t>
            </a:r>
            <a:r>
              <a:rPr lang="en-US" sz="1000" dirty="0"/>
              <a:t> Random();</a:t>
            </a:r>
          </a:p>
          <a:p>
            <a:r>
              <a:rPr lang="en-US" sz="1500" dirty="0"/>
              <a:t>  </a:t>
            </a:r>
            <a:r>
              <a:rPr lang="en-US" sz="1200" b="1" dirty="0"/>
              <a:t>static final </a:t>
            </a:r>
            <a:r>
              <a:rPr lang="en-US" sz="1200" b="1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nWords</a:t>
            </a:r>
            <a:r>
              <a:rPr lang="en-US" sz="1200" dirty="0"/>
              <a:t> = </a:t>
            </a:r>
            <a:r>
              <a:rPr lang="en-US" sz="1200" dirty="0" smtClean="0"/>
              <a:t>1;</a:t>
            </a:r>
            <a:r>
              <a:rPr lang="en-US" sz="1500" dirty="0" smtClean="0"/>
              <a:t> </a:t>
            </a: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static final </a:t>
            </a:r>
            <a:r>
              <a:rPr lang="en-US" sz="1500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</a:rPr>
              <a:t>nBlocks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</a:rPr>
              <a:t> = 1024*1024;</a:t>
            </a:r>
            <a:r>
              <a:rPr lang="en-US" sz="1500" dirty="0" smtClean="0"/>
              <a:t> 			</a:t>
            </a:r>
          </a:p>
          <a:p>
            <a:r>
              <a:rPr lang="en-US" sz="1200" b="1" dirty="0" smtClean="0"/>
              <a:t>public </a:t>
            </a:r>
            <a:r>
              <a:rPr lang="en-US" sz="1200" b="1" dirty="0"/>
              <a:t>static void</a:t>
            </a:r>
            <a:r>
              <a:rPr lang="en-US" sz="1200" dirty="0"/>
              <a:t> main (String </a:t>
            </a:r>
            <a:r>
              <a:rPr lang="en-US" sz="1200" dirty="0" err="1"/>
              <a:t>args</a:t>
            </a:r>
            <a:r>
              <a:rPr lang="en-US" sz="1200" dirty="0"/>
              <a:t>[])   throws </a:t>
            </a:r>
            <a:r>
              <a:rPr lang="en-US" sz="1200" dirty="0" err="1"/>
              <a:t>IOException</a:t>
            </a:r>
            <a:r>
              <a:rPr lang="en-US" sz="1200" dirty="0"/>
              <a:t>     {</a:t>
            </a:r>
          </a:p>
          <a:p>
            <a:r>
              <a:rPr lang="en-US" sz="1200" dirty="0"/>
              <a:t>    </a:t>
            </a:r>
            <a:r>
              <a:rPr lang="en-US" sz="1200" b="1" dirty="0" err="1"/>
              <a:t>int</a:t>
            </a:r>
            <a:r>
              <a:rPr lang="en-US" sz="1200" dirty="0"/>
              <a:t> a[] = </a:t>
            </a:r>
            <a:r>
              <a:rPr lang="en-US" sz="1200" b="1" dirty="0"/>
              <a:t>new </a:t>
            </a:r>
            <a:r>
              <a:rPr lang="en-US" sz="1200" b="1" dirty="0" err="1"/>
              <a:t>int</a:t>
            </a:r>
            <a:r>
              <a:rPr lang="en-US" sz="1200" dirty="0"/>
              <a:t>[</a:t>
            </a:r>
            <a:r>
              <a:rPr lang="en-US" sz="1200" dirty="0" err="1"/>
              <a:t>nBlocks</a:t>
            </a:r>
            <a:r>
              <a:rPr lang="en-US" sz="1200" dirty="0" smtClean="0"/>
              <a:t>];   </a:t>
            </a:r>
            <a:r>
              <a:rPr lang="en-US" sz="1200" b="1" dirty="0" smtClean="0"/>
              <a:t>for</a:t>
            </a:r>
            <a:r>
              <a:rPr lang="en-US" sz="1200" dirty="0" smtClean="0"/>
              <a:t>(</a:t>
            </a:r>
            <a:r>
              <a:rPr lang="en-US" sz="1200" b="1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a.length</a:t>
            </a:r>
            <a:r>
              <a:rPr lang="en-US" sz="1200" dirty="0"/>
              <a:t>;  </a:t>
            </a:r>
            <a:r>
              <a:rPr lang="en-US" sz="1200" dirty="0" err="1"/>
              <a:t>i</a:t>
            </a:r>
            <a:r>
              <a:rPr lang="en-US" sz="1200" dirty="0"/>
              <a:t>++) </a:t>
            </a:r>
            <a:r>
              <a:rPr lang="en-US" sz="1200" dirty="0" smtClean="0"/>
              <a:t> 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</a:rPr>
              <a:t>a[</a:t>
            </a:r>
            <a:r>
              <a:rPr lang="en-US" sz="1500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] =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</a:rPr>
              <a:t>rand.nextInt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(1000000);</a:t>
            </a:r>
            <a:r>
              <a:rPr lang="en-US" sz="1200" dirty="0">
                <a:solidFill>
                  <a:srgbClr val="008000"/>
                </a:solidFill>
              </a:rPr>
              <a:t> </a:t>
            </a:r>
          </a:p>
          <a:p>
            <a:r>
              <a:rPr lang="en-US" sz="1200" dirty="0" smtClean="0"/>
              <a:t>    </a:t>
            </a:r>
            <a:r>
              <a:rPr lang="en-US" sz="1200" b="1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/>
              <a:t>mergeSize</a:t>
            </a:r>
            <a:r>
              <a:rPr lang="en-US" sz="1200" dirty="0"/>
              <a:t> = (</a:t>
            </a:r>
            <a:r>
              <a:rPr lang="en-US" sz="1200" b="1" dirty="0" err="1"/>
              <a:t>int</a:t>
            </a:r>
            <a:r>
              <a:rPr lang="en-US" sz="1200" dirty="0"/>
              <a:t>)</a:t>
            </a:r>
            <a:r>
              <a:rPr lang="en-US" sz="1200" dirty="0" err="1"/>
              <a:t>Math.pow</a:t>
            </a:r>
            <a:r>
              <a:rPr lang="en-US" sz="1200" dirty="0"/>
              <a:t>(2,nWords);</a:t>
            </a:r>
            <a:r>
              <a:rPr lang="en-US" sz="1500" dirty="0"/>
              <a:t>		</a:t>
            </a:r>
            <a:endParaRPr lang="en-US" sz="1500" dirty="0" smtClean="0"/>
          </a:p>
          <a:p>
            <a:r>
              <a:rPr lang="en-US" sz="1500" dirty="0"/>
              <a:t> 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</a:rPr>
              <a:t>long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 time=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</a:rPr>
              <a:t>System.nanoTime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();</a:t>
            </a:r>
            <a:endParaRPr lang="en-US" sz="15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500" b="1" dirty="0" smtClean="0"/>
              <a:t>     </a:t>
            </a:r>
            <a:r>
              <a:rPr lang="en-US" sz="1200" b="1" dirty="0" smtClean="0"/>
              <a:t>for</a:t>
            </a:r>
            <a:r>
              <a:rPr lang="en-US" sz="1200" dirty="0" smtClean="0"/>
              <a:t> </a:t>
            </a:r>
            <a:r>
              <a:rPr lang="en-US" sz="1200" dirty="0"/>
              <a:t>(</a:t>
            </a: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</a:t>
            </a:r>
            <a:r>
              <a:rPr lang="en-US" sz="1200" dirty="0" err="1"/>
              <a:t>nWords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nWords</a:t>
            </a:r>
            <a:r>
              <a:rPr lang="en-US" sz="1200" dirty="0"/>
              <a:t> *  </a:t>
            </a:r>
            <a:r>
              <a:rPr lang="en-US" sz="1200" dirty="0" err="1"/>
              <a:t>nBlocks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 *= 2) 		</a:t>
            </a:r>
          </a:p>
          <a:p>
            <a:r>
              <a:rPr lang="en-US" sz="1200" dirty="0"/>
              <a:t>        </a:t>
            </a:r>
            <a:r>
              <a:rPr lang="en-US" sz="1200" b="1" dirty="0"/>
              <a:t>for</a:t>
            </a:r>
            <a:r>
              <a:rPr lang="en-US" sz="1200" dirty="0"/>
              <a:t> (</a:t>
            </a:r>
            <a:r>
              <a:rPr lang="en-US" sz="1200" b="1" dirty="0" err="1"/>
              <a:t>int</a:t>
            </a:r>
            <a:r>
              <a:rPr lang="en-US" sz="1200" dirty="0"/>
              <a:t> j = 0; j &lt; </a:t>
            </a:r>
            <a:r>
              <a:rPr lang="en-US" sz="1200" dirty="0" err="1"/>
              <a:t>nWords</a:t>
            </a:r>
            <a:r>
              <a:rPr lang="en-US" sz="1200" dirty="0"/>
              <a:t> *  </a:t>
            </a:r>
            <a:r>
              <a:rPr lang="en-US" sz="1200" dirty="0" err="1"/>
              <a:t>nBlocks</a:t>
            </a:r>
            <a:r>
              <a:rPr lang="en-US" sz="1200" dirty="0"/>
              <a:t>; j += </a:t>
            </a:r>
            <a:r>
              <a:rPr lang="en-US" sz="1200" dirty="0" err="1"/>
              <a:t>i</a:t>
            </a:r>
            <a:r>
              <a:rPr lang="en-US" sz="1200" dirty="0"/>
              <a:t> * 2) 	</a:t>
            </a:r>
          </a:p>
          <a:p>
            <a:r>
              <a:rPr lang="en-US" sz="1200" dirty="0"/>
              <a:t>        {	</a:t>
            </a:r>
            <a:r>
              <a:rPr lang="en-US" sz="1200" b="1" dirty="0"/>
              <a:t>if</a:t>
            </a:r>
            <a:r>
              <a:rPr lang="en-US" sz="1200" dirty="0"/>
              <a:t> ((</a:t>
            </a:r>
            <a:r>
              <a:rPr lang="en-US" sz="1200" dirty="0" err="1"/>
              <a:t>nWords</a:t>
            </a:r>
            <a:r>
              <a:rPr lang="en-US" sz="1200" dirty="0"/>
              <a:t> *  </a:t>
            </a:r>
            <a:r>
              <a:rPr lang="en-US" sz="1200" dirty="0" err="1"/>
              <a:t>nBlocks</a:t>
            </a:r>
            <a:r>
              <a:rPr lang="en-US" sz="1200" dirty="0"/>
              <a:t> - j) &gt; 2 * </a:t>
            </a:r>
            <a:r>
              <a:rPr lang="en-US" sz="1200" dirty="0" err="1"/>
              <a:t>i</a:t>
            </a:r>
            <a:r>
              <a:rPr lang="en-US" sz="1200" dirty="0"/>
              <a:t>) </a:t>
            </a:r>
            <a:r>
              <a:rPr lang="en-US" sz="1200" dirty="0" err="1"/>
              <a:t>mergeSize</a:t>
            </a:r>
            <a:r>
              <a:rPr lang="en-US" sz="1200" dirty="0"/>
              <a:t> = 2 *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	</a:t>
            </a:r>
            <a:r>
              <a:rPr lang="en-US" sz="1200" b="1" dirty="0"/>
              <a:t>else if</a:t>
            </a:r>
            <a:r>
              <a:rPr lang="en-US" sz="1200" dirty="0"/>
              <a:t> ((</a:t>
            </a:r>
            <a:r>
              <a:rPr lang="en-US" sz="1200" dirty="0" err="1"/>
              <a:t>nWords</a:t>
            </a:r>
            <a:r>
              <a:rPr lang="en-US" sz="1200" dirty="0"/>
              <a:t> *  </a:t>
            </a:r>
            <a:r>
              <a:rPr lang="en-US" sz="1200" dirty="0" err="1"/>
              <a:t>nBlocks</a:t>
            </a:r>
            <a:r>
              <a:rPr lang="en-US" sz="1200" dirty="0"/>
              <a:t> - j) &gt; </a:t>
            </a:r>
            <a:r>
              <a:rPr lang="en-US" sz="1200" dirty="0" err="1"/>
              <a:t>i</a:t>
            </a:r>
            <a:r>
              <a:rPr lang="en-US" sz="1200" dirty="0"/>
              <a:t>) </a:t>
            </a:r>
            <a:r>
              <a:rPr lang="en-US" sz="1200" dirty="0" err="1"/>
              <a:t>mergeSize</a:t>
            </a:r>
            <a:r>
              <a:rPr lang="en-US" sz="1200" dirty="0"/>
              <a:t> = </a:t>
            </a:r>
            <a:r>
              <a:rPr lang="en-US" sz="1200" dirty="0" err="1"/>
              <a:t>nWords</a:t>
            </a:r>
            <a:r>
              <a:rPr lang="en-US" sz="1200" dirty="0"/>
              <a:t> *  </a:t>
            </a:r>
            <a:r>
              <a:rPr lang="en-US" sz="1200" dirty="0" err="1"/>
              <a:t>nBlocks</a:t>
            </a:r>
            <a:r>
              <a:rPr lang="en-US" sz="1200" dirty="0"/>
              <a:t> - j;</a:t>
            </a:r>
          </a:p>
          <a:p>
            <a:r>
              <a:rPr lang="en-US" sz="1200" dirty="0"/>
              <a:t>         	</a:t>
            </a:r>
            <a:r>
              <a:rPr lang="en-US" sz="1200" b="1" dirty="0"/>
              <a:t>else	continue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	merge(a, j, </a:t>
            </a:r>
            <a:r>
              <a:rPr lang="en-US" sz="1200" dirty="0" err="1"/>
              <a:t>i</a:t>
            </a:r>
            <a:r>
              <a:rPr lang="en-US" sz="1200" dirty="0"/>
              <a:t>, </a:t>
            </a:r>
            <a:r>
              <a:rPr lang="en-US" sz="1200" dirty="0" err="1"/>
              <a:t>mergeSize</a:t>
            </a:r>
            <a:r>
              <a:rPr lang="en-US" sz="1200" dirty="0"/>
              <a:t>);  </a:t>
            </a:r>
            <a:r>
              <a:rPr lang="en-US" sz="1200" dirty="0" smtClean="0"/>
              <a:t>      }</a:t>
            </a:r>
          </a:p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</a:rPr>
              <a:t>long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</a:rPr>
              <a:t>time_end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=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</a:rPr>
              <a:t>System.nanoTime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</a:rPr>
              <a:t>();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200" dirty="0"/>
              <a:t>File </a:t>
            </a:r>
            <a:r>
              <a:rPr lang="en-US" sz="1200" dirty="0" err="1"/>
              <a:t>fout</a:t>
            </a:r>
            <a:r>
              <a:rPr lang="en-US" sz="1200" dirty="0"/>
              <a:t> = </a:t>
            </a:r>
            <a:r>
              <a:rPr lang="en-US" sz="1200" b="1" dirty="0"/>
              <a:t>new</a:t>
            </a:r>
            <a:r>
              <a:rPr lang="en-US" sz="1200" dirty="0"/>
              <a:t> File("to_write_sort_result.txt");</a:t>
            </a:r>
          </a:p>
          <a:p>
            <a:r>
              <a:rPr lang="en-US" sz="1200" dirty="0" err="1"/>
              <a:t>PrintWriter</a:t>
            </a:r>
            <a:r>
              <a:rPr lang="en-US" sz="1200" dirty="0"/>
              <a:t> pw = </a:t>
            </a:r>
            <a:r>
              <a:rPr lang="en-US" sz="1200" b="1" dirty="0"/>
              <a:t>new</a:t>
            </a:r>
            <a:r>
              <a:rPr lang="en-US" sz="1200" dirty="0"/>
              <a:t> </a:t>
            </a:r>
            <a:r>
              <a:rPr lang="en-US" sz="1200" dirty="0" err="1"/>
              <a:t>PrintWriter</a:t>
            </a:r>
            <a:r>
              <a:rPr lang="en-US" sz="1200" dirty="0"/>
              <a:t>(</a:t>
            </a:r>
            <a:r>
              <a:rPr lang="en-US" sz="1200" dirty="0" err="1"/>
              <a:t>fout</a:t>
            </a:r>
            <a:r>
              <a:rPr lang="en-US" sz="1200" dirty="0"/>
              <a:t>)</a:t>
            </a:r>
            <a:r>
              <a:rPr lang="en-US" sz="1500" dirty="0"/>
              <a:t>;</a:t>
            </a:r>
          </a:p>
          <a:p>
            <a:r>
              <a:rPr lang="en-US" sz="1500" dirty="0"/>
              <a:t>    </a:t>
            </a:r>
            <a:r>
              <a:rPr lang="en-US" sz="1200" b="1" dirty="0"/>
              <a:t>for</a:t>
            </a:r>
            <a:r>
              <a:rPr lang="en-US" sz="1200" dirty="0"/>
              <a:t>(</a:t>
            </a:r>
            <a:r>
              <a:rPr lang="en-US" sz="1200" b="1" dirty="0" err="1"/>
              <a:t>int</a:t>
            </a:r>
            <a:r>
              <a:rPr lang="en-US" sz="1200" dirty="0"/>
              <a:t> k=0; k&lt;</a:t>
            </a:r>
            <a:r>
              <a:rPr lang="en-US" sz="1200" dirty="0" err="1"/>
              <a:t>nBlocks</a:t>
            </a:r>
            <a:r>
              <a:rPr lang="en-US" sz="1200" dirty="0"/>
              <a:t>; k++)</a:t>
            </a:r>
            <a:r>
              <a:rPr lang="en-US" sz="1500" dirty="0"/>
              <a:t> </a:t>
            </a:r>
            <a:r>
              <a:rPr lang="en-US" sz="1500" dirty="0" smtClean="0"/>
              <a:t>  {  </a:t>
            </a:r>
            <a:r>
              <a:rPr lang="pt-PT" sz="1500" dirty="0" err="1" smtClean="0">
                <a:solidFill>
                  <a:schemeClr val="accent6">
                    <a:lumMod val="50000"/>
                  </a:schemeClr>
                </a:solidFill>
              </a:rPr>
              <a:t>System.out.printf</a:t>
            </a:r>
            <a:r>
              <a:rPr lang="pt-PT" sz="1500" dirty="0">
                <a:solidFill>
                  <a:schemeClr val="accent6">
                    <a:lumMod val="50000"/>
                  </a:schemeClr>
                </a:solidFill>
              </a:rPr>
              <a:t>("%d\</a:t>
            </a:r>
            <a:r>
              <a:rPr lang="pt-PT" sz="1500" dirty="0" err="1">
                <a:solidFill>
                  <a:schemeClr val="accent6">
                    <a:lumMod val="50000"/>
                  </a:schemeClr>
                </a:solidFill>
              </a:rPr>
              <a:t>n",a</a:t>
            </a:r>
            <a:r>
              <a:rPr lang="pt-PT" sz="1500" dirty="0">
                <a:solidFill>
                  <a:schemeClr val="accent6">
                    <a:lumMod val="50000"/>
                  </a:schemeClr>
                </a:solidFill>
              </a:rPr>
              <a:t>[k]);   </a:t>
            </a:r>
            <a:r>
              <a:rPr lang="pt-PT" sz="1500" dirty="0" err="1">
                <a:solidFill>
                  <a:schemeClr val="accent6">
                    <a:lumMod val="50000"/>
                  </a:schemeClr>
                </a:solidFill>
              </a:rPr>
              <a:t>pw.printf</a:t>
            </a:r>
            <a:r>
              <a:rPr lang="pt-PT" sz="1500" dirty="0">
                <a:solidFill>
                  <a:schemeClr val="accent6">
                    <a:lumMod val="50000"/>
                  </a:schemeClr>
                </a:solidFill>
              </a:rPr>
              <a:t>("%</a:t>
            </a:r>
            <a:r>
              <a:rPr lang="pt-PT" sz="1500" dirty="0" smtClean="0">
                <a:solidFill>
                  <a:schemeClr val="accent6">
                    <a:lumMod val="50000"/>
                  </a:schemeClr>
                </a:solidFill>
              </a:rPr>
              <a:t>d  \</a:t>
            </a:r>
            <a:r>
              <a:rPr lang="pt-PT" sz="1500" dirty="0" err="1">
                <a:solidFill>
                  <a:schemeClr val="accent6">
                    <a:lumMod val="50000"/>
                  </a:schemeClr>
                </a:solidFill>
              </a:rPr>
              <a:t>n",a</a:t>
            </a:r>
            <a:r>
              <a:rPr lang="pt-PT" sz="1500" dirty="0">
                <a:solidFill>
                  <a:schemeClr val="accent6">
                    <a:lumMod val="50000"/>
                  </a:schemeClr>
                </a:solidFill>
              </a:rPr>
              <a:t>[k]);</a:t>
            </a:r>
            <a:r>
              <a:rPr lang="en-US" sz="1500" dirty="0" smtClean="0"/>
              <a:t> </a:t>
            </a:r>
            <a:r>
              <a:rPr lang="en-US" sz="1500" dirty="0"/>
              <a:t>}</a:t>
            </a:r>
          </a:p>
          <a:p>
            <a:r>
              <a:rPr lang="en-US" sz="1500" dirty="0"/>
              <a:t>    </a:t>
            </a:r>
            <a:r>
              <a:rPr lang="en-US" sz="1200" dirty="0" err="1"/>
              <a:t>System.out.println</a:t>
            </a:r>
            <a:r>
              <a:rPr lang="en-US" sz="1200" dirty="0"/>
              <a:t>();   </a:t>
            </a:r>
            <a:r>
              <a:rPr lang="en-US" sz="1200" dirty="0" err="1"/>
              <a:t>pw.println</a:t>
            </a:r>
            <a:r>
              <a:rPr lang="en-US" sz="1200" dirty="0" smtClean="0"/>
              <a:t>();</a:t>
            </a:r>
          </a:p>
          <a:p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</a:rPr>
              <a:t>System.out.printf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("measured time (in ns): %d\n",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</a:rPr>
              <a:t>time_end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-time);</a:t>
            </a:r>
          </a:p>
          <a:p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</a:rPr>
              <a:t>System.out.printf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("measured time (in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</a:rPr>
              <a:t>ms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): %.3f\n",(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</a:rPr>
              <a:t>double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)(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</a:rPr>
              <a:t>time_end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-time)/1000000</a:t>
            </a: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</a:rPr>
              <a:t>.);</a:t>
            </a:r>
          </a:p>
          <a:p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</a:rPr>
              <a:t>pw.printf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("measured time (in ns): %d\n",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</a:rPr>
              <a:t>time_end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-time);</a:t>
            </a:r>
          </a:p>
          <a:p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</a:rPr>
              <a:t>pw.printf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("measured time (in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</a:rPr>
              <a:t>ms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): %.3f\n",(</a:t>
            </a:r>
            <a:r>
              <a:rPr lang="en-US" sz="1500" b="1" dirty="0">
                <a:solidFill>
                  <a:schemeClr val="accent6">
                    <a:lumMod val="50000"/>
                  </a:schemeClr>
                </a:solidFill>
              </a:rPr>
              <a:t>double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)(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</a:rPr>
              <a:t>time_end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-time)/1000000.);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pw.close</a:t>
            </a:r>
            <a:r>
              <a:rPr lang="en-US" sz="1200" dirty="0"/>
              <a:t>();</a:t>
            </a:r>
          </a:p>
          <a:p>
            <a:r>
              <a:rPr lang="en-US" sz="1200" dirty="0"/>
              <a:t>}</a:t>
            </a:r>
          </a:p>
          <a:p>
            <a:r>
              <a:rPr lang="en-US" sz="1000" b="1" dirty="0" smtClean="0"/>
              <a:t>public </a:t>
            </a:r>
            <a:r>
              <a:rPr lang="en-US" sz="1000" b="1" dirty="0"/>
              <a:t>static void</a:t>
            </a:r>
            <a:r>
              <a:rPr lang="en-US" sz="1000" dirty="0"/>
              <a:t> merge(</a:t>
            </a:r>
            <a:r>
              <a:rPr lang="en-US" sz="1000" b="1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vec</a:t>
            </a:r>
            <a:r>
              <a:rPr lang="en-US" sz="1000" dirty="0"/>
              <a:t>[], </a:t>
            </a:r>
            <a:r>
              <a:rPr lang="en-US" sz="1000" b="1" dirty="0" err="1"/>
              <a:t>int</a:t>
            </a:r>
            <a:r>
              <a:rPr lang="en-US" sz="1000" dirty="0"/>
              <a:t> beg, </a:t>
            </a:r>
            <a:r>
              <a:rPr lang="en-US" sz="1000" b="1" dirty="0" err="1"/>
              <a:t>int</a:t>
            </a:r>
            <a:r>
              <a:rPr lang="en-US" sz="1000" dirty="0"/>
              <a:t> mid, </a:t>
            </a:r>
            <a:r>
              <a:rPr lang="en-US" sz="1000" b="1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vecSize</a:t>
            </a:r>
            <a:r>
              <a:rPr lang="en-US" sz="1000" dirty="0"/>
              <a:t>) </a:t>
            </a:r>
          </a:p>
          <a:p>
            <a:r>
              <a:rPr lang="en-US" sz="1000" dirty="0"/>
              <a:t>{  </a:t>
            </a:r>
            <a:r>
              <a:rPr lang="en-US" sz="1000" b="1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=0, j=mid, </a:t>
            </a:r>
            <a:r>
              <a:rPr lang="en-US" sz="1000" dirty="0" smtClean="0"/>
              <a:t>k=0;   </a:t>
            </a:r>
            <a:r>
              <a:rPr lang="en-US" sz="1000" b="1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/>
              <a:t>tmp</a:t>
            </a:r>
            <a:r>
              <a:rPr lang="en-US" sz="1000" dirty="0"/>
              <a:t>[] = </a:t>
            </a:r>
            <a:r>
              <a:rPr lang="en-US" sz="1000" b="1" dirty="0"/>
              <a:t>new </a:t>
            </a:r>
            <a:r>
              <a:rPr lang="en-US" sz="1000" b="1" dirty="0" err="1"/>
              <a:t>int</a:t>
            </a:r>
            <a:r>
              <a:rPr lang="en-US" sz="1000" dirty="0"/>
              <a:t>[</a:t>
            </a:r>
            <a:r>
              <a:rPr lang="en-US" sz="1000" dirty="0" err="1"/>
              <a:t>vecSize</a:t>
            </a:r>
            <a:r>
              <a:rPr lang="en-US" sz="1000" dirty="0"/>
              <a:t>];</a:t>
            </a:r>
          </a:p>
          <a:p>
            <a:r>
              <a:rPr lang="en-US" sz="1000" dirty="0"/>
              <a:t>   </a:t>
            </a:r>
            <a:r>
              <a:rPr lang="en-US" sz="1000" b="1" dirty="0"/>
              <a:t>while</a:t>
            </a:r>
            <a:r>
              <a:rPr lang="en-US" sz="1000" dirty="0"/>
              <a:t> (</a:t>
            </a:r>
            <a:r>
              <a:rPr lang="en-US" sz="1000" dirty="0" err="1"/>
              <a:t>i</a:t>
            </a:r>
            <a:r>
              <a:rPr lang="en-US" sz="1000" dirty="0"/>
              <a:t> &lt; mid &amp;&amp; j &lt; </a:t>
            </a:r>
            <a:r>
              <a:rPr lang="en-US" sz="1000" dirty="0" err="1"/>
              <a:t>vecSize</a:t>
            </a:r>
            <a:r>
              <a:rPr lang="en-US" sz="1000" dirty="0"/>
              <a:t>) </a:t>
            </a:r>
          </a:p>
          <a:p>
            <a:r>
              <a:rPr lang="en-US" sz="1000" dirty="0"/>
              <a:t>   	</a:t>
            </a:r>
            <a:r>
              <a:rPr lang="en-US" sz="1000" b="1" dirty="0"/>
              <a:t>if</a:t>
            </a:r>
            <a:r>
              <a:rPr lang="en-US" sz="1000" dirty="0"/>
              <a:t> (</a:t>
            </a:r>
            <a:r>
              <a:rPr lang="en-US" sz="1000" dirty="0" err="1"/>
              <a:t>vec</a:t>
            </a:r>
            <a:r>
              <a:rPr lang="en-US" sz="1000" dirty="0"/>
              <a:t>[</a:t>
            </a:r>
            <a:r>
              <a:rPr lang="en-US" sz="1000" dirty="0" err="1"/>
              <a:t>i+beg</a:t>
            </a:r>
            <a:r>
              <a:rPr lang="en-US" sz="1000" dirty="0"/>
              <a:t>] &gt;= </a:t>
            </a:r>
            <a:r>
              <a:rPr lang="en-US" sz="1000" dirty="0" err="1"/>
              <a:t>vec</a:t>
            </a:r>
            <a:r>
              <a:rPr lang="en-US" sz="1000" dirty="0"/>
              <a:t>[</a:t>
            </a:r>
            <a:r>
              <a:rPr lang="en-US" sz="1000" dirty="0" err="1"/>
              <a:t>j+beg</a:t>
            </a:r>
            <a:r>
              <a:rPr lang="en-US" sz="1000" dirty="0"/>
              <a:t>]) </a:t>
            </a:r>
            <a:r>
              <a:rPr lang="en-US" sz="1000" dirty="0" err="1"/>
              <a:t>tmp</a:t>
            </a:r>
            <a:r>
              <a:rPr lang="en-US" sz="1000" dirty="0"/>
              <a:t>[k++] = </a:t>
            </a:r>
            <a:r>
              <a:rPr lang="en-US" sz="1000" dirty="0" err="1"/>
              <a:t>vec</a:t>
            </a:r>
            <a:r>
              <a:rPr lang="en-US" sz="1000" dirty="0"/>
              <a:t>[</a:t>
            </a:r>
            <a:r>
              <a:rPr lang="en-US" sz="1000" dirty="0" err="1"/>
              <a:t>beg+i</a:t>
            </a:r>
            <a:r>
              <a:rPr lang="en-US" sz="1000" dirty="0"/>
              <a:t>++];</a:t>
            </a:r>
          </a:p>
          <a:p>
            <a:r>
              <a:rPr lang="en-US" sz="1000" dirty="0"/>
              <a:t>	</a:t>
            </a:r>
            <a:r>
              <a:rPr lang="en-US" sz="1000" b="1" dirty="0"/>
              <a:t>else</a:t>
            </a:r>
            <a:r>
              <a:rPr lang="en-US" sz="1000" dirty="0"/>
              <a:t> 		        </a:t>
            </a:r>
            <a:r>
              <a:rPr lang="en-US" sz="1000" dirty="0" smtClean="0"/>
              <a:t> </a:t>
            </a:r>
            <a:r>
              <a:rPr lang="en-US" sz="1000" dirty="0" err="1" smtClean="0"/>
              <a:t>tmp</a:t>
            </a:r>
            <a:r>
              <a:rPr lang="en-US" sz="1000" dirty="0" smtClean="0"/>
              <a:t>[k</a:t>
            </a:r>
            <a:r>
              <a:rPr lang="en-US" sz="1000" dirty="0"/>
              <a:t>++] = </a:t>
            </a:r>
            <a:r>
              <a:rPr lang="en-US" sz="1000" dirty="0" err="1"/>
              <a:t>vec</a:t>
            </a:r>
            <a:r>
              <a:rPr lang="en-US" sz="1000" dirty="0"/>
              <a:t>[</a:t>
            </a:r>
            <a:r>
              <a:rPr lang="en-US" sz="1000" dirty="0" err="1"/>
              <a:t>beg+j</a:t>
            </a:r>
            <a:r>
              <a:rPr lang="en-US" sz="1000" dirty="0"/>
              <a:t>++];		</a:t>
            </a:r>
          </a:p>
          <a:p>
            <a:r>
              <a:rPr lang="en-US" sz="1000" dirty="0"/>
              <a:t>   </a:t>
            </a:r>
            <a:r>
              <a:rPr lang="en-US" sz="1000" b="1" dirty="0"/>
              <a:t>if</a:t>
            </a:r>
            <a:r>
              <a:rPr lang="en-US" sz="1000" dirty="0"/>
              <a:t> (</a:t>
            </a:r>
            <a:r>
              <a:rPr lang="en-US" sz="1000" dirty="0" err="1"/>
              <a:t>i</a:t>
            </a:r>
            <a:r>
              <a:rPr lang="en-US" sz="1000" dirty="0"/>
              <a:t> == mid) </a:t>
            </a:r>
            <a:r>
              <a:rPr lang="en-US" sz="1000" dirty="0" smtClean="0"/>
              <a:t> </a:t>
            </a:r>
            <a:r>
              <a:rPr lang="en-US" sz="1000" b="1" dirty="0" smtClean="0"/>
              <a:t>for</a:t>
            </a:r>
            <a:r>
              <a:rPr lang="en-US" sz="1000" dirty="0" smtClean="0"/>
              <a:t>(</a:t>
            </a:r>
            <a:r>
              <a:rPr lang="en-US" sz="1000" b="1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/>
              <a:t>l = k; l &lt; </a:t>
            </a:r>
            <a:r>
              <a:rPr lang="en-US" sz="1000" dirty="0" err="1"/>
              <a:t>vecSize</a:t>
            </a:r>
            <a:r>
              <a:rPr lang="en-US" sz="1000" dirty="0"/>
              <a:t>; l++) </a:t>
            </a:r>
            <a:r>
              <a:rPr lang="en-US" sz="1000" dirty="0" err="1"/>
              <a:t>tmp</a:t>
            </a:r>
            <a:r>
              <a:rPr lang="en-US" sz="1000" dirty="0"/>
              <a:t>[l] = </a:t>
            </a:r>
            <a:r>
              <a:rPr lang="en-US" sz="1000" dirty="0" err="1"/>
              <a:t>vec</a:t>
            </a:r>
            <a:r>
              <a:rPr lang="en-US" sz="1000" dirty="0"/>
              <a:t>[</a:t>
            </a:r>
            <a:r>
              <a:rPr lang="en-US" sz="1000" dirty="0" err="1"/>
              <a:t>l+beg</a:t>
            </a:r>
            <a:r>
              <a:rPr lang="en-US" sz="1000" dirty="0"/>
              <a:t>]; </a:t>
            </a:r>
          </a:p>
          <a:p>
            <a:r>
              <a:rPr lang="en-US" sz="1000" dirty="0"/>
              <a:t>   </a:t>
            </a:r>
            <a:r>
              <a:rPr lang="en-US" sz="1000" b="1" dirty="0"/>
              <a:t>else</a:t>
            </a:r>
            <a:r>
              <a:rPr lang="en-US" sz="1000" dirty="0"/>
              <a:t> </a:t>
            </a:r>
            <a:r>
              <a:rPr lang="en-US" sz="1000" dirty="0" smtClean="0"/>
              <a:t>              </a:t>
            </a:r>
            <a:r>
              <a:rPr lang="en-US" sz="1000" b="1" dirty="0"/>
              <a:t>for</a:t>
            </a:r>
            <a:r>
              <a:rPr lang="en-US" sz="1000" dirty="0"/>
              <a:t>(</a:t>
            </a:r>
            <a:r>
              <a:rPr lang="en-US" sz="1000" b="1" dirty="0" err="1"/>
              <a:t>int</a:t>
            </a:r>
            <a:r>
              <a:rPr lang="en-US" sz="1000" dirty="0"/>
              <a:t> l = k; l &lt; </a:t>
            </a:r>
            <a:r>
              <a:rPr lang="en-US" sz="1000" dirty="0" err="1"/>
              <a:t>vecSize</a:t>
            </a:r>
            <a:r>
              <a:rPr lang="en-US" sz="1000" dirty="0"/>
              <a:t>; l++) </a:t>
            </a:r>
            <a:r>
              <a:rPr lang="en-US" sz="1000" dirty="0" err="1"/>
              <a:t>tmp</a:t>
            </a:r>
            <a:r>
              <a:rPr lang="en-US" sz="1000" dirty="0"/>
              <a:t>[l] = </a:t>
            </a:r>
            <a:r>
              <a:rPr lang="en-US" sz="1000" dirty="0" err="1"/>
              <a:t>vec</a:t>
            </a:r>
            <a:r>
              <a:rPr lang="en-US" sz="1000" dirty="0"/>
              <a:t>[</a:t>
            </a:r>
            <a:r>
              <a:rPr lang="en-US" sz="1000" dirty="0" err="1"/>
              <a:t>l-mid+beg</a:t>
            </a:r>
            <a:r>
              <a:rPr lang="en-US" sz="1000" dirty="0"/>
              <a:t>]; </a:t>
            </a:r>
          </a:p>
          <a:p>
            <a:r>
              <a:rPr lang="en-US" sz="1000" dirty="0"/>
              <a:t>   </a:t>
            </a:r>
            <a:r>
              <a:rPr lang="en-US" sz="1000" b="1" dirty="0"/>
              <a:t>for</a:t>
            </a:r>
            <a:r>
              <a:rPr lang="en-US" sz="1000" dirty="0"/>
              <a:t>(</a:t>
            </a:r>
            <a:r>
              <a:rPr lang="en-US" sz="1000" b="1" dirty="0" err="1"/>
              <a:t>int</a:t>
            </a:r>
            <a:r>
              <a:rPr lang="en-US" sz="1000" dirty="0"/>
              <a:t> ii = 0; ii &lt; </a:t>
            </a:r>
            <a:r>
              <a:rPr lang="en-US" sz="1000" dirty="0" err="1"/>
              <a:t>vecSize</a:t>
            </a:r>
            <a:r>
              <a:rPr lang="en-US" sz="1000" dirty="0"/>
              <a:t>; ii</a:t>
            </a:r>
            <a:r>
              <a:rPr lang="en-US" sz="1000" dirty="0" smtClean="0"/>
              <a:t>++)           </a:t>
            </a:r>
            <a:r>
              <a:rPr lang="en-US" sz="1000" dirty="0" err="1"/>
              <a:t>vec</a:t>
            </a:r>
            <a:r>
              <a:rPr lang="en-US" sz="1000" dirty="0"/>
              <a:t>[</a:t>
            </a:r>
            <a:r>
              <a:rPr lang="en-US" sz="1000" dirty="0" err="1"/>
              <a:t>ii+beg</a:t>
            </a:r>
            <a:r>
              <a:rPr lang="en-US" sz="1000" dirty="0"/>
              <a:t>] = </a:t>
            </a:r>
            <a:r>
              <a:rPr lang="en-US" sz="1000" dirty="0" err="1"/>
              <a:t>tmp</a:t>
            </a:r>
            <a:r>
              <a:rPr lang="en-US" sz="1000" dirty="0"/>
              <a:t>[ii];</a:t>
            </a:r>
          </a:p>
          <a:p>
            <a:r>
              <a:rPr lang="en-US" sz="1000" dirty="0" smtClean="0"/>
              <a:t>}    }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477000" y="76200"/>
            <a:ext cx="2370406" cy="147732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Este exemplo permite medir o tempo de ordenação para mais que um milhão de dados 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1024*1024</a:t>
            </a:r>
            <a:r>
              <a:rPr lang="pt-PT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2326" y="5048071"/>
            <a:ext cx="2661677" cy="120032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Instruções novas comparando com o exemplo anterior são marcadas </a:t>
            </a:r>
            <a:r>
              <a:rPr lang="pt-PT" dirty="0"/>
              <a:t>por </a:t>
            </a:r>
            <a:r>
              <a:rPr lang="pt-PT" sz="1500" dirty="0" smtClean="0">
                <a:solidFill>
                  <a:schemeClr val="accent6">
                    <a:lumMod val="50000"/>
                  </a:schemeClr>
                </a:solidFill>
              </a:rPr>
              <a:t>esta </a:t>
            </a:r>
            <a:r>
              <a:rPr lang="pt-PT" sz="1500" dirty="0">
                <a:solidFill>
                  <a:schemeClr val="accent6">
                    <a:lumMod val="50000"/>
                  </a:schemeClr>
                </a:solidFill>
              </a:rPr>
              <a:t>cor  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6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667"/>
            <a:ext cx="5173394" cy="673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52858" y="2656001"/>
            <a:ext cx="26479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Exemplo</a:t>
            </a:r>
            <a:endParaRPr lang="pt-PT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362200" y="6309306"/>
            <a:ext cx="2525388" cy="369332"/>
            <a:chOff x="2362200" y="6309306"/>
            <a:chExt cx="2525388" cy="369332"/>
          </a:xfrm>
        </p:grpSpPr>
        <p:sp>
          <p:nvSpPr>
            <p:cNvPr id="4" name="Right Arrow 3"/>
            <p:cNvSpPr/>
            <p:nvPr/>
          </p:nvSpPr>
          <p:spPr>
            <a:xfrm flipH="1">
              <a:off x="2362200" y="6477000"/>
              <a:ext cx="376897" cy="762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27958" y="6309306"/>
              <a:ext cx="2159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FFFF00"/>
                  </a:solidFill>
                </a:rPr>
                <a:t>Tempo de ordenação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69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0"/>
            <a:ext cx="403860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static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final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nBlocks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1024*1024*128;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457200"/>
            <a:ext cx="7467600" cy="923330"/>
          </a:xfrm>
          <a:prstGeom prst="rect">
            <a:avLst/>
          </a:prstGeom>
          <a:solidFill>
            <a:srgbClr val="CCFF66"/>
          </a:solidFill>
        </p:spPr>
        <p:txBody>
          <a:bodyPr wrap="square">
            <a:spAutoFit/>
          </a:bodyPr>
          <a:lstStyle/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k=0; k&lt;</a:t>
            </a:r>
            <a:r>
              <a:rPr lang="en-US" dirty="0" err="1"/>
              <a:t>nBlocks</a:t>
            </a:r>
            <a:r>
              <a:rPr lang="en-US" dirty="0"/>
              <a:t>; k++) </a:t>
            </a:r>
          </a:p>
          <a:p>
            <a:r>
              <a:rPr lang="en-US" dirty="0"/>
              <a:t>	   {   </a:t>
            </a:r>
            <a:r>
              <a:rPr lang="en-US" dirty="0">
                <a:solidFill>
                  <a:srgbClr val="C00000"/>
                </a:solidFill>
              </a:rPr>
              <a:t>/*</a:t>
            </a:r>
            <a:r>
              <a:rPr lang="en-US" dirty="0" err="1">
                <a:solidFill>
                  <a:srgbClr val="C00000"/>
                </a:solidFill>
              </a:rPr>
              <a:t>System.out.printf</a:t>
            </a:r>
            <a:r>
              <a:rPr lang="en-US" dirty="0">
                <a:solidFill>
                  <a:srgbClr val="C00000"/>
                </a:solidFill>
              </a:rPr>
              <a:t>("%d  ",a[k]);*/</a:t>
            </a:r>
            <a:r>
              <a:rPr lang="en-US" dirty="0"/>
              <a:t>   </a:t>
            </a:r>
            <a:r>
              <a:rPr lang="en-US" dirty="0" err="1"/>
              <a:t>pw.printf</a:t>
            </a:r>
            <a:r>
              <a:rPr lang="en-US" dirty="0"/>
              <a:t>("%d  ",a[k]); }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/*</a:t>
            </a:r>
            <a:r>
              <a:rPr lang="en-US" dirty="0" err="1">
                <a:solidFill>
                  <a:srgbClr val="C00000"/>
                </a:solidFill>
              </a:rPr>
              <a:t>System.out.println</a:t>
            </a:r>
            <a:r>
              <a:rPr lang="en-US" dirty="0">
                <a:solidFill>
                  <a:srgbClr val="C00000"/>
                </a:solidFill>
              </a:rPr>
              <a:t>(); */</a:t>
            </a:r>
            <a:r>
              <a:rPr lang="en-US" dirty="0"/>
              <a:t>  </a:t>
            </a:r>
            <a:r>
              <a:rPr lang="en-US" dirty="0" err="1"/>
              <a:t>pw.println</a:t>
            </a:r>
            <a:r>
              <a:rPr lang="en-US" dirty="0"/>
              <a:t>();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21567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7523389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0"/>
            <a:ext cx="7069058" cy="301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953000" y="0"/>
            <a:ext cx="3735430" cy="369332"/>
            <a:chOff x="4953000" y="0"/>
            <a:chExt cx="37354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953000" y="184666"/>
              <a:ext cx="4572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355723" y="0"/>
              <a:ext cx="3332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002060"/>
                  </a:solidFill>
                </a:rPr>
                <a:t>Ordenação de 134 217 728 dados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48600" y="1905000"/>
            <a:ext cx="1287194" cy="646331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rgbClr val="FFFF00"/>
                </a:solidFill>
              </a:rPr>
              <a:t>Tempo de ordenação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6256" y="6496048"/>
            <a:ext cx="2145276" cy="369332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rgbClr val="FFFF00"/>
                </a:solidFill>
              </a:rPr>
              <a:t>Tempo de ordenação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97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57290" y="214290"/>
            <a:ext cx="7019948" cy="5064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/>
              <a:t>Ficheiros e </a:t>
            </a:r>
            <a:r>
              <a:rPr lang="pt-PT" dirty="0" err="1" smtClean="0"/>
              <a:t>Diretórios</a:t>
            </a:r>
            <a:endParaRPr lang="pt-PT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14282" y="1142984"/>
            <a:ext cx="8572560" cy="52149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800" dirty="0" smtClean="0">
                <a:cs typeface="Courier New" pitchFamily="49" charset="0"/>
              </a:rPr>
              <a:t>O que é um ficheiro?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400" dirty="0" smtClean="0">
                <a:cs typeface="Courier New" pitchFamily="49" charset="0"/>
              </a:rPr>
              <a:t>Estrutura de armazenamento de informação;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400" dirty="0">
                <a:cs typeface="Courier New" pitchFamily="49" charset="0"/>
              </a:rPr>
              <a:t>Uma sequência de '0' e '1' armazenados (informação binária).</a:t>
            </a:r>
          </a:p>
          <a:p>
            <a:pPr algn="just"/>
            <a:r>
              <a:rPr lang="pt-PT" sz="2800" dirty="0" smtClean="0">
                <a:cs typeface="Courier New" pitchFamily="49" charset="0"/>
              </a:rPr>
              <a:t>O que é um </a:t>
            </a:r>
            <a:r>
              <a:rPr lang="pt-PT" sz="2800" dirty="0" err="1" smtClean="0">
                <a:cs typeface="Courier New" pitchFamily="49" charset="0"/>
              </a:rPr>
              <a:t>diretório</a:t>
            </a:r>
            <a:r>
              <a:rPr lang="pt-PT" sz="2800" dirty="0" smtClean="0">
                <a:cs typeface="Courier New" pitchFamily="49" charset="0"/>
              </a:rPr>
              <a:t>?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400" dirty="0" smtClean="0">
                <a:cs typeface="Courier New" pitchFamily="49" charset="0"/>
              </a:rPr>
              <a:t>Tipo especial de ficheiro que armazena uma lista de referências a ficheiros.</a:t>
            </a:r>
          </a:p>
          <a:p>
            <a:pPr algn="just"/>
            <a:r>
              <a:rPr lang="pt-PT" sz="2800" dirty="0" err="1" smtClean="0">
                <a:cs typeface="Courier New" pitchFamily="49" charset="0"/>
              </a:rPr>
              <a:t>Caraterísticas</a:t>
            </a:r>
            <a:r>
              <a:rPr lang="pt-PT" sz="2800" dirty="0" smtClean="0">
                <a:cs typeface="Courier New" pitchFamily="49" charset="0"/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400" dirty="0" smtClean="0">
                <a:cs typeface="Courier New" pitchFamily="49" charset="0"/>
              </a:rPr>
              <a:t>Localização no sistema de ficheiros (</a:t>
            </a:r>
            <a:r>
              <a:rPr lang="pt-PT" sz="2400" dirty="0" err="1" smtClean="0">
                <a:cs typeface="Courier New" pitchFamily="49" charset="0"/>
              </a:rPr>
              <a:t>diretório</a:t>
            </a:r>
            <a:r>
              <a:rPr lang="pt-PT" sz="2400" dirty="0" smtClean="0">
                <a:cs typeface="Courier New" pitchFamily="49" charset="0"/>
              </a:rPr>
              <a:t> e nome);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400" dirty="0" smtClean="0">
                <a:cs typeface="Courier New" pitchFamily="49" charset="0"/>
              </a:rPr>
              <a:t>Têm a si associadas permissões de leitura, escrita e execução.</a:t>
            </a:r>
            <a:endParaRPr lang="pt-PT" sz="2400" dirty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</a:t>
            </a:r>
            <a:r>
              <a:rPr lang="pt-PT" dirty="0">
                <a:solidFill>
                  <a:srgbClr val="002060"/>
                </a:solidFill>
              </a:rPr>
              <a:t>4</a:t>
            </a:r>
            <a:r>
              <a:rPr lang="pt-PT" dirty="0" smtClean="0">
                <a:solidFill>
                  <a:srgbClr val="002060"/>
                </a:solidFill>
              </a:rPr>
              <a:t>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6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9346"/>
            <a:ext cx="8458200" cy="632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6248400"/>
            <a:ext cx="27813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152399"/>
            <a:ext cx="6795899" cy="1077218"/>
          </a:xfrm>
          <a:prstGeom prst="rect">
            <a:avLst/>
          </a:prstGeom>
          <a:solidFill>
            <a:srgbClr val="CCFF66"/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8000"/>
                </a:solidFill>
              </a:rPr>
              <a:t>pw.println</a:t>
            </a:r>
            <a:r>
              <a:rPr lang="en-US" sz="1600" dirty="0">
                <a:solidFill>
                  <a:srgbClr val="008000"/>
                </a:solidFill>
              </a:rPr>
              <a:t>();</a:t>
            </a:r>
          </a:p>
          <a:p>
            <a:r>
              <a:rPr lang="en-US" sz="1600" dirty="0" err="1"/>
              <a:t>pw.printf</a:t>
            </a:r>
            <a:r>
              <a:rPr lang="en-US" sz="1600" dirty="0"/>
              <a:t>("measured time (in ns): %d\n",</a:t>
            </a:r>
            <a:r>
              <a:rPr lang="en-US" sz="1600" dirty="0" err="1"/>
              <a:t>time_end</a:t>
            </a:r>
            <a:r>
              <a:rPr lang="en-US" sz="1600" dirty="0"/>
              <a:t>-time);</a:t>
            </a:r>
          </a:p>
          <a:p>
            <a:r>
              <a:rPr lang="en-US" sz="1600" dirty="0" err="1">
                <a:solidFill>
                  <a:srgbClr val="008000"/>
                </a:solidFill>
              </a:rPr>
              <a:t>pw.println</a:t>
            </a:r>
            <a:r>
              <a:rPr lang="en-US" sz="1600" dirty="0">
                <a:solidFill>
                  <a:srgbClr val="008000"/>
                </a:solidFill>
              </a:rPr>
              <a:t>();</a:t>
            </a:r>
          </a:p>
          <a:p>
            <a:r>
              <a:rPr lang="en-US" sz="1600" dirty="0" err="1"/>
              <a:t>pw.printf</a:t>
            </a:r>
            <a:r>
              <a:rPr lang="en-US" sz="1600" dirty="0"/>
              <a:t>("measured time (in </a:t>
            </a:r>
            <a:r>
              <a:rPr lang="en-US" sz="1600" dirty="0" err="1"/>
              <a:t>ms</a:t>
            </a:r>
            <a:r>
              <a:rPr lang="en-US" sz="1600" dirty="0"/>
              <a:t>): %.3f\n",(</a:t>
            </a:r>
            <a:r>
              <a:rPr lang="en-US" sz="1600" b="1" dirty="0"/>
              <a:t>double</a:t>
            </a:r>
            <a:r>
              <a:rPr lang="en-US" sz="1600" dirty="0"/>
              <a:t>)(</a:t>
            </a:r>
            <a:r>
              <a:rPr lang="en-US" sz="1600" dirty="0" err="1"/>
              <a:t>time_end</a:t>
            </a:r>
            <a:r>
              <a:rPr lang="en-US" sz="1600" dirty="0"/>
              <a:t>-time)/1000000.);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324" y="6309306"/>
            <a:ext cx="2145276" cy="369332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rgbClr val="FFFF00"/>
                </a:solidFill>
              </a:rPr>
              <a:t>Tempo de ordenação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60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65374" y="2438400"/>
            <a:ext cx="7593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Mais detalhes sobre </a:t>
            </a:r>
            <a:r>
              <a:rPr lang="pt-PT" sz="5400" b="1" cap="none" spc="0" dirty="0" smtClean="0">
                <a:ln w="11430"/>
                <a:solidFill>
                  <a:srgbClr val="008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ASCII</a:t>
            </a:r>
            <a:endParaRPr lang="pt-PT" sz="5400" b="1" cap="none" spc="0" dirty="0">
              <a:ln w="11430"/>
              <a:solidFill>
                <a:srgbClr val="008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55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2181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solidFill>
                  <a:srgbClr val="008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ASCII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– </a:t>
            </a:r>
            <a:r>
              <a:rPr lang="en-US" sz="2800" b="1" cap="none" spc="0" dirty="0" smtClean="0">
                <a:ln w="1905"/>
                <a:solidFill>
                  <a:srgbClr val="008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merican </a:t>
            </a:r>
            <a:r>
              <a:rPr lang="en-US" sz="2800" b="1" cap="none" spc="0" dirty="0" smtClean="0">
                <a:ln w="1905"/>
                <a:solidFill>
                  <a:srgbClr val="008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tandard </a:t>
            </a:r>
            <a:r>
              <a:rPr lang="en-US" sz="2800" b="1" cap="none" spc="0" dirty="0" smtClean="0">
                <a:ln w="1905"/>
                <a:solidFill>
                  <a:srgbClr val="008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ode for </a:t>
            </a:r>
            <a:r>
              <a:rPr lang="en-US" sz="2800" b="1" cap="none" spc="0" dirty="0" smtClean="0">
                <a:ln w="1905"/>
                <a:solidFill>
                  <a:srgbClr val="008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nformation </a:t>
            </a:r>
            <a:r>
              <a:rPr lang="en-US" sz="2800" b="1" cap="none" spc="0" dirty="0" smtClean="0">
                <a:ln w="1905"/>
                <a:solidFill>
                  <a:srgbClr val="008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nterchange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8942756" cy="487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" y="4724400"/>
            <a:ext cx="2470052" cy="276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0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775906"/>
            <a:ext cx="6974456" cy="539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92181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"/>
                <a:solidFill>
                  <a:srgbClr val="008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ASCII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– </a:t>
            </a:r>
            <a:r>
              <a:rPr lang="en-US" sz="2800" b="1" cap="none" spc="0" dirty="0" smtClean="0">
                <a:ln w="1905"/>
                <a:solidFill>
                  <a:srgbClr val="008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merican </a:t>
            </a:r>
            <a:r>
              <a:rPr lang="en-US" sz="2800" b="1" cap="none" spc="0" dirty="0" smtClean="0">
                <a:ln w="1905"/>
                <a:solidFill>
                  <a:srgbClr val="008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tandard </a:t>
            </a:r>
            <a:r>
              <a:rPr lang="en-US" sz="2800" b="1" cap="none" spc="0" dirty="0" smtClean="0">
                <a:ln w="1905"/>
                <a:solidFill>
                  <a:srgbClr val="008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ode for </a:t>
            </a:r>
            <a:r>
              <a:rPr lang="en-US" sz="2800" b="1" cap="none" spc="0" dirty="0" smtClean="0">
                <a:ln w="1905"/>
                <a:solidFill>
                  <a:srgbClr val="008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nformation </a:t>
            </a:r>
            <a:r>
              <a:rPr lang="en-US" sz="2800" b="1" cap="none" spc="0" dirty="0" smtClean="0">
                <a:ln w="1905"/>
                <a:solidFill>
                  <a:srgbClr val="008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</a:t>
            </a:r>
            <a:r>
              <a:rPr lang="en-US" sz="2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nterchange</a:t>
            </a:r>
            <a:endParaRPr lang="en-US" sz="2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52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42878"/>
            <a:ext cx="673921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                               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triks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</a:t>
            </a:r>
            <a:r>
              <a:rPr lang="en-US" b="1" dirty="0"/>
              <a:t>throws</a:t>
            </a:r>
            <a:r>
              <a:rPr lang="en-US" dirty="0"/>
              <a:t>   </a:t>
            </a:r>
            <a:r>
              <a:rPr lang="en-US" dirty="0" err="1"/>
              <a:t>InterruptedException</a:t>
            </a:r>
            <a:r>
              <a:rPr lang="en-US" dirty="0"/>
              <a:t>    {</a:t>
            </a:r>
          </a:p>
          <a:p>
            <a:r>
              <a:rPr lang="en-US" dirty="0"/>
              <a:t>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&lt;20;i++)</a:t>
            </a:r>
          </a:p>
          <a:p>
            <a:r>
              <a:rPr lang="en-US" dirty="0"/>
              <a:t>       { </a:t>
            </a:r>
            <a:r>
              <a:rPr lang="en-US" dirty="0" err="1"/>
              <a:t>Thread.sleep</a:t>
            </a:r>
            <a:r>
              <a:rPr lang="en-US" dirty="0"/>
              <a:t>(500); </a:t>
            </a:r>
            <a:r>
              <a:rPr lang="en-US" dirty="0" err="1"/>
              <a:t>System.out.print</a:t>
            </a:r>
            <a:r>
              <a:rPr lang="en-US" dirty="0"/>
              <a:t>("*"); } </a:t>
            </a:r>
          </a:p>
          <a:p>
            <a:r>
              <a:rPr lang="en-US" dirty="0"/>
              <a:t>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&lt;20;i++) </a:t>
            </a:r>
          </a:p>
          <a:p>
            <a:r>
              <a:rPr lang="en-US" dirty="0"/>
              <a:t>       { </a:t>
            </a:r>
            <a:r>
              <a:rPr lang="en-US" dirty="0" err="1"/>
              <a:t>Thread.sleep</a:t>
            </a:r>
            <a:r>
              <a:rPr lang="en-US" dirty="0"/>
              <a:t>(500); </a:t>
            </a:r>
            <a:r>
              <a:rPr lang="en-US" dirty="0" err="1"/>
              <a:t>System.out.printf</a:t>
            </a:r>
            <a:r>
              <a:rPr lang="en-US" dirty="0"/>
              <a:t>("\b \b");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438" y="-7620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</a:t>
            </a:r>
            <a:r>
              <a:rPr lang="pt-PT" sz="2800" b="1" i="1" dirty="0" smtClean="0"/>
              <a:t>:</a:t>
            </a:r>
            <a:endParaRPr lang="pt-PT" sz="2800" b="1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200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57224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5950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035974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26344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426368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605094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805118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021680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221704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400430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600454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790824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990848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169574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3369598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3581400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3781424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960150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4160174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1497101" y="3669268"/>
            <a:ext cx="164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Funcionamento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8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9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50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15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50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0"/>
                            </p:stCondLst>
                            <p:childTnLst>
                              <p:par>
                                <p:cTn id="81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5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6500"/>
                            </p:stCondLst>
                            <p:childTnLst>
                              <p:par>
                                <p:cTn id="87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750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8500"/>
                            </p:stCondLst>
                            <p:childTnLst>
                              <p:par>
                                <p:cTn id="93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950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500"/>
                            </p:stCondLst>
                            <p:childTnLst>
                              <p:par>
                                <p:cTn id="99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1500"/>
                            </p:stCondLst>
                            <p:childTnLst>
                              <p:par>
                                <p:cTn id="10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2500"/>
                            </p:stCondLst>
                            <p:childTnLst>
                              <p:par>
                                <p:cTn id="105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3500"/>
                            </p:stCondLst>
                            <p:childTnLst>
                              <p:par>
                                <p:cTn id="10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4500"/>
                            </p:stCondLst>
                            <p:childTnLst>
                              <p:par>
                                <p:cTn id="111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5500"/>
                            </p:stCondLst>
                            <p:childTnLst>
                              <p:par>
                                <p:cTn id="11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6500"/>
                            </p:stCondLst>
                            <p:childTnLst>
                              <p:par>
                                <p:cTn id="117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7500"/>
                            </p:stCondLst>
                            <p:childTnLst>
                              <p:par>
                                <p:cTn id="12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8500"/>
                            </p:stCondLst>
                            <p:childTnLst>
                              <p:par>
                                <p:cTn id="123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9500"/>
                            </p:stCondLst>
                            <p:childTnLst>
                              <p:par>
                                <p:cTn id="12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0783" y="642878"/>
            <a:ext cx="673921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                               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triks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</a:t>
            </a:r>
            <a:r>
              <a:rPr lang="en-US" b="1" dirty="0"/>
              <a:t>throws</a:t>
            </a:r>
            <a:r>
              <a:rPr lang="en-US" dirty="0"/>
              <a:t>   </a:t>
            </a:r>
            <a:r>
              <a:rPr lang="en-US" dirty="0" err="1"/>
              <a:t>InterruptedException</a:t>
            </a:r>
            <a:r>
              <a:rPr lang="en-US" dirty="0"/>
              <a:t>    {</a:t>
            </a:r>
          </a:p>
          <a:p>
            <a:r>
              <a:rPr lang="en-US" dirty="0"/>
              <a:t>   </a:t>
            </a:r>
            <a:r>
              <a:rPr lang="en-US" b="1" dirty="0">
                <a:solidFill>
                  <a:srgbClr val="008000"/>
                </a:solidFill>
              </a:rPr>
              <a:t>for</a:t>
            </a:r>
            <a:r>
              <a:rPr lang="en-US" dirty="0">
                <a:solidFill>
                  <a:srgbClr val="008000"/>
                </a:solidFill>
              </a:rPr>
              <a:t>(</a:t>
            </a:r>
            <a:r>
              <a:rPr lang="en-US" b="1" dirty="0" err="1">
                <a:solidFill>
                  <a:srgbClr val="008000"/>
                </a:solidFill>
              </a:rPr>
              <a:t>int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 = 0; 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&lt;20;i++)</a:t>
            </a:r>
          </a:p>
          <a:p>
            <a:r>
              <a:rPr lang="en-US" dirty="0">
                <a:solidFill>
                  <a:srgbClr val="008000"/>
                </a:solidFill>
              </a:rPr>
              <a:t>       { </a:t>
            </a:r>
            <a:r>
              <a:rPr lang="en-US" dirty="0" err="1">
                <a:solidFill>
                  <a:srgbClr val="008000"/>
                </a:solidFill>
              </a:rPr>
              <a:t>Thread.sleep</a:t>
            </a:r>
            <a:r>
              <a:rPr lang="en-US" dirty="0">
                <a:solidFill>
                  <a:srgbClr val="008000"/>
                </a:solidFill>
              </a:rPr>
              <a:t>(500); </a:t>
            </a:r>
            <a:r>
              <a:rPr lang="en-US" dirty="0" err="1">
                <a:solidFill>
                  <a:srgbClr val="008000"/>
                </a:solidFill>
              </a:rPr>
              <a:t>System.out.print</a:t>
            </a:r>
            <a:r>
              <a:rPr lang="en-US" dirty="0">
                <a:solidFill>
                  <a:srgbClr val="008000"/>
                </a:solidFill>
              </a:rPr>
              <a:t>("*"); }</a:t>
            </a:r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b="1" dirty="0">
                <a:solidFill>
                  <a:srgbClr val="C00000"/>
                </a:solidFill>
              </a:rPr>
              <a:t>for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= 0;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&lt;20;i++) </a:t>
            </a:r>
          </a:p>
          <a:p>
            <a:r>
              <a:rPr lang="en-US" dirty="0">
                <a:solidFill>
                  <a:srgbClr val="C00000"/>
                </a:solidFill>
              </a:rPr>
              <a:t>       { </a:t>
            </a:r>
            <a:r>
              <a:rPr lang="en-US" dirty="0" err="1">
                <a:solidFill>
                  <a:srgbClr val="C00000"/>
                </a:solidFill>
              </a:rPr>
              <a:t>Thread.sleep</a:t>
            </a:r>
            <a:r>
              <a:rPr lang="en-US" dirty="0">
                <a:solidFill>
                  <a:srgbClr val="C00000"/>
                </a:solidFill>
              </a:rPr>
              <a:t>(500); </a:t>
            </a:r>
            <a:r>
              <a:rPr lang="en-US" dirty="0" err="1">
                <a:solidFill>
                  <a:srgbClr val="C00000"/>
                </a:solidFill>
              </a:rPr>
              <a:t>System.out.printf</a:t>
            </a:r>
            <a:r>
              <a:rPr lang="en-US" dirty="0">
                <a:solidFill>
                  <a:srgbClr val="C00000"/>
                </a:solidFill>
              </a:rPr>
              <a:t>("\b \b");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438" y="-7620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</a:t>
            </a:r>
            <a:r>
              <a:rPr lang="pt-PT" sz="2800" b="1" i="1" dirty="0" smtClean="0"/>
              <a:t>:</a:t>
            </a:r>
            <a:endParaRPr lang="pt-PT" sz="2800" b="1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7200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57224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5950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035974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26344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426368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605094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805118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021680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221704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400430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600454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790824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990848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169574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3369598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3581400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3781424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960150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4160174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4" name="Left Brace 3"/>
          <p:cNvSpPr/>
          <p:nvPr/>
        </p:nvSpPr>
        <p:spPr>
          <a:xfrm>
            <a:off x="880783" y="1828800"/>
            <a:ext cx="155191" cy="457200"/>
          </a:xfrm>
          <a:prstGeom prst="leftBrac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535781" y="2064544"/>
            <a:ext cx="3836194" cy="1921669"/>
          </a:xfrm>
          <a:custGeom>
            <a:avLst/>
            <a:gdLst>
              <a:gd name="connsiteX0" fmla="*/ 342900 w 3836194"/>
              <a:gd name="connsiteY0" fmla="*/ 0 h 1921669"/>
              <a:gd name="connsiteX1" fmla="*/ 14288 w 3836194"/>
              <a:gd name="connsiteY1" fmla="*/ 7144 h 1921669"/>
              <a:gd name="connsiteX2" fmla="*/ 0 w 3836194"/>
              <a:gd name="connsiteY2" fmla="*/ 1921669 h 1921669"/>
              <a:gd name="connsiteX3" fmla="*/ 3836194 w 3836194"/>
              <a:gd name="connsiteY3" fmla="*/ 1921669 h 192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6194" h="1921669">
                <a:moveTo>
                  <a:pt x="342900" y="0"/>
                </a:moveTo>
                <a:lnTo>
                  <a:pt x="14288" y="7144"/>
                </a:lnTo>
                <a:lnTo>
                  <a:pt x="0" y="1921669"/>
                </a:lnTo>
                <a:lnTo>
                  <a:pt x="3836194" y="1921669"/>
                </a:lnTo>
              </a:path>
            </a:pathLst>
          </a:custGeom>
          <a:noFill/>
          <a:ln w="9525">
            <a:solidFill>
              <a:srgbClr val="008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9" name="Right Brace 28"/>
          <p:cNvSpPr/>
          <p:nvPr/>
        </p:nvSpPr>
        <p:spPr>
          <a:xfrm>
            <a:off x="5867400" y="2286000"/>
            <a:ext cx="304800" cy="6096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85788" y="2593181"/>
            <a:ext cx="5979318" cy="1814513"/>
          </a:xfrm>
          <a:custGeom>
            <a:avLst/>
            <a:gdLst>
              <a:gd name="connsiteX0" fmla="*/ 5593556 w 5979318"/>
              <a:gd name="connsiteY0" fmla="*/ 0 h 1814513"/>
              <a:gd name="connsiteX1" fmla="*/ 5979318 w 5979318"/>
              <a:gd name="connsiteY1" fmla="*/ 0 h 1814513"/>
              <a:gd name="connsiteX2" fmla="*/ 5965031 w 5979318"/>
              <a:gd name="connsiteY2" fmla="*/ 1785938 h 1814513"/>
              <a:gd name="connsiteX3" fmla="*/ 0 w 5979318"/>
              <a:gd name="connsiteY3" fmla="*/ 1814513 h 181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9318" h="1814513">
                <a:moveTo>
                  <a:pt x="5593556" y="0"/>
                </a:moveTo>
                <a:lnTo>
                  <a:pt x="5979318" y="0"/>
                </a:lnTo>
                <a:lnTo>
                  <a:pt x="5965031" y="1785938"/>
                </a:lnTo>
                <a:lnTo>
                  <a:pt x="0" y="1814513"/>
                </a:ln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7914" y="4800600"/>
            <a:ext cx="712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System.out.printf</a:t>
            </a:r>
            <a:r>
              <a:rPr lang="en-US" dirty="0">
                <a:solidFill>
                  <a:srgbClr val="C00000"/>
                </a:solidFill>
              </a:rPr>
              <a:t>("\b \b</a:t>
            </a:r>
            <a:r>
              <a:rPr lang="en-US" dirty="0" smtClean="0">
                <a:solidFill>
                  <a:srgbClr val="C00000"/>
                </a:solidFill>
              </a:rPr>
              <a:t>");  </a:t>
            </a:r>
            <a:r>
              <a:rPr lang="en-US" dirty="0" err="1" smtClean="0"/>
              <a:t>ou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System.out.printf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("%c %c",(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char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)8,(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char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)8);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14" y="5405438"/>
            <a:ext cx="39909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36"/>
          <p:cNvGrpSpPr/>
          <p:nvPr/>
        </p:nvGrpSpPr>
        <p:grpSpPr>
          <a:xfrm>
            <a:off x="5779294" y="5086350"/>
            <a:ext cx="1307306" cy="814388"/>
            <a:chOff x="5779294" y="5086350"/>
            <a:chExt cx="1307306" cy="814388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5779294" y="5086350"/>
              <a:ext cx="628650" cy="8143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943600" y="5105400"/>
              <a:ext cx="1143000" cy="79533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ounded Rectangle 38"/>
          <p:cNvSpPr/>
          <p:nvPr/>
        </p:nvSpPr>
        <p:spPr>
          <a:xfrm>
            <a:off x="4400551" y="1538288"/>
            <a:ext cx="2867025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426368" y="2074039"/>
            <a:ext cx="1795463" cy="2333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433512" y="2633664"/>
            <a:ext cx="1795463" cy="2333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086600" y="3886200"/>
            <a:ext cx="1951368" cy="646331"/>
          </a:xfrm>
          <a:prstGeom prst="rect">
            <a:avLst/>
          </a:prstGeom>
          <a:solidFill>
            <a:srgbClr val="CCFF66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Atraso </a:t>
            </a:r>
            <a:r>
              <a:rPr lang="pt-PT" dirty="0" smtClean="0">
                <a:solidFill>
                  <a:srgbClr val="FF00FF"/>
                </a:solidFill>
              </a:rPr>
              <a:t>0.5</a:t>
            </a:r>
            <a:r>
              <a:rPr lang="pt-PT" dirty="0" smtClean="0"/>
              <a:t> s:</a:t>
            </a:r>
            <a:endParaRPr lang="en-US" dirty="0" smtClean="0"/>
          </a:p>
          <a:p>
            <a:r>
              <a:rPr lang="en-US" dirty="0" err="1" smtClean="0"/>
              <a:t>Thread.sleep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FF"/>
                </a:solidFill>
              </a:rPr>
              <a:t>500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6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2" grpId="0" animBg="1"/>
      <p:bldP spid="4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914400"/>
            <a:ext cx="6739217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                               </a:t>
            </a:r>
          </a:p>
          <a:p>
            <a:r>
              <a:rPr lang="en-US" b="1" dirty="0"/>
              <a:t>public class</a:t>
            </a:r>
            <a:r>
              <a:rPr lang="en-US" dirty="0"/>
              <a:t> triks1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</a:t>
            </a:r>
            <a:r>
              <a:rPr lang="en-US" b="1" dirty="0"/>
              <a:t>throws</a:t>
            </a:r>
            <a:r>
              <a:rPr lang="en-US" dirty="0"/>
              <a:t>   </a:t>
            </a:r>
            <a:r>
              <a:rPr lang="en-US" dirty="0" err="1"/>
              <a:t>InterruptedException</a:t>
            </a:r>
            <a:r>
              <a:rPr lang="en-US" dirty="0"/>
              <a:t>    {</a:t>
            </a:r>
          </a:p>
          <a:p>
            <a:r>
              <a:rPr lang="en-US" dirty="0"/>
              <a:t>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&lt;9;i++)</a:t>
            </a:r>
          </a:p>
          <a:p>
            <a:r>
              <a:rPr lang="en-US" dirty="0"/>
              <a:t>       { </a:t>
            </a:r>
            <a:r>
              <a:rPr lang="en-US" dirty="0" err="1"/>
              <a:t>Thread.sleep</a:t>
            </a:r>
            <a:r>
              <a:rPr lang="en-US" dirty="0"/>
              <a:t>(500); </a:t>
            </a:r>
            <a:r>
              <a:rPr lang="en-US" dirty="0" err="1"/>
              <a:t>System.out.print</a:t>
            </a:r>
            <a:r>
              <a:rPr lang="en-US" dirty="0"/>
              <a:t>("\t*"); } </a:t>
            </a:r>
          </a:p>
          <a:p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8" y="-7620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</a:t>
            </a:r>
            <a:r>
              <a:rPr lang="pt-PT" sz="2800" b="1" i="1" dirty="0" smtClean="0"/>
              <a:t>:</a:t>
            </a:r>
            <a:endParaRPr lang="pt-PT" sz="2800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66942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879068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612492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336262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069686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781812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515236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265198" y="4038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/>
              <a:t>*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497101" y="3669268"/>
            <a:ext cx="164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Funcionamento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 flipV="1">
            <a:off x="4191000" y="2612232"/>
            <a:ext cx="242888" cy="457200"/>
          </a:xfrm>
          <a:prstGeom prst="downArrow">
            <a:avLst/>
          </a:prstGeom>
          <a:solidFill>
            <a:srgbClr val="FF0000"/>
          </a:solidFill>
          <a:ln>
            <a:solidFill>
              <a:srgbClr val="CC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5095875"/>
            <a:ext cx="3124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16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872490"/>
            <a:ext cx="6897209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                                   </a:t>
            </a:r>
          </a:p>
          <a:p>
            <a:r>
              <a:rPr lang="en-US" b="1" dirty="0"/>
              <a:t>public class</a:t>
            </a:r>
            <a:r>
              <a:rPr lang="en-US" dirty="0"/>
              <a:t> Shift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</a:t>
            </a:r>
            <a:r>
              <a:rPr lang="en-US" b="1" dirty="0"/>
              <a:t>throws</a:t>
            </a:r>
            <a:r>
              <a:rPr lang="en-US" dirty="0"/>
              <a:t>   </a:t>
            </a:r>
            <a:r>
              <a:rPr lang="en-US" dirty="0" err="1"/>
              <a:t>InterruptedException</a:t>
            </a:r>
            <a:r>
              <a:rPr lang="en-US" dirty="0"/>
              <a:t>    {</a:t>
            </a:r>
          </a:p>
          <a:p>
            <a:r>
              <a:rPr lang="en-US" dirty="0"/>
              <a:t>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  ?  ");</a:t>
            </a:r>
          </a:p>
          <a:p>
            <a:r>
              <a:rPr lang="en-US" dirty="0"/>
              <a:t>   </a:t>
            </a:r>
            <a:r>
              <a:rPr lang="en-US" b="1" dirty="0" err="1"/>
              <a:t>int</a:t>
            </a:r>
            <a:r>
              <a:rPr lang="en-US" dirty="0"/>
              <a:t> ii = </a:t>
            </a:r>
            <a:r>
              <a:rPr lang="en-US" dirty="0" err="1"/>
              <a:t>read.nextInt</a:t>
            </a:r>
            <a:r>
              <a:rPr lang="en-US" dirty="0"/>
              <a:t>(16);</a:t>
            </a:r>
          </a:p>
          <a:p>
            <a:r>
              <a:rPr lang="en-US" dirty="0"/>
              <a:t>   String s = </a:t>
            </a:r>
            <a:r>
              <a:rPr lang="en-US" dirty="0" err="1"/>
              <a:t>Integer.toString</a:t>
            </a:r>
            <a:r>
              <a:rPr lang="en-US" dirty="0"/>
              <a:t>(ii,2);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de </a:t>
            </a:r>
            <a:r>
              <a:rPr lang="en-US" dirty="0" err="1"/>
              <a:t>inteiro</a:t>
            </a:r>
            <a:r>
              <a:rPr lang="en-US" dirty="0"/>
              <a:t> %d  =  %s\n\n",</a:t>
            </a:r>
            <a:r>
              <a:rPr lang="en-US" dirty="0" err="1"/>
              <a:t>ii,s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&lt;32;i++) </a:t>
            </a:r>
            <a:r>
              <a:rPr lang="en-US" dirty="0">
                <a:solidFill>
                  <a:srgbClr val="008000"/>
                </a:solidFill>
              </a:rPr>
              <a:t>{</a:t>
            </a:r>
          </a:p>
          <a:p>
            <a:r>
              <a:rPr lang="en-US" dirty="0"/>
              <a:t>       </a:t>
            </a:r>
            <a:r>
              <a:rPr lang="en-US" dirty="0" err="1">
                <a:solidFill>
                  <a:srgbClr val="FF00FF"/>
                </a:solidFill>
              </a:rPr>
              <a:t>Thread.sleep</a:t>
            </a:r>
            <a:r>
              <a:rPr lang="en-US" dirty="0">
                <a:solidFill>
                  <a:srgbClr val="FF00FF"/>
                </a:solidFill>
              </a:rPr>
              <a:t>(1000</a:t>
            </a:r>
            <a:r>
              <a:rPr lang="en-US" dirty="0" smtClean="0">
                <a:solidFill>
                  <a:srgbClr val="FF00FF"/>
                </a:solidFill>
              </a:rPr>
              <a:t>);    // </a:t>
            </a:r>
            <a:r>
              <a:rPr lang="en-US" dirty="0" err="1" smtClean="0">
                <a:solidFill>
                  <a:srgbClr val="FF00FF"/>
                </a:solidFill>
              </a:rPr>
              <a:t>atraso</a:t>
            </a:r>
            <a:r>
              <a:rPr lang="en-US" dirty="0" smtClean="0">
                <a:solidFill>
                  <a:srgbClr val="FF00FF"/>
                </a:solidFill>
              </a:rPr>
              <a:t> 1 </a:t>
            </a:r>
            <a:r>
              <a:rPr lang="en-US" dirty="0" err="1" smtClean="0">
                <a:solidFill>
                  <a:srgbClr val="FF00FF"/>
                </a:solidFill>
              </a:rPr>
              <a:t>segundo</a:t>
            </a:r>
            <a:endParaRPr lang="en-US" dirty="0">
              <a:solidFill>
                <a:srgbClr val="FF00FF"/>
              </a:solidFill>
            </a:endParaRPr>
          </a:p>
          <a:p>
            <a:r>
              <a:rPr lang="en-US" dirty="0"/>
              <a:t>		   s = </a:t>
            </a:r>
            <a:r>
              <a:rPr lang="en-US" dirty="0" err="1"/>
              <a:t>Integer.toString</a:t>
            </a:r>
            <a:r>
              <a:rPr lang="en-US" dirty="0"/>
              <a:t>((ii=ii&gt;&gt;1),2);</a:t>
            </a:r>
          </a:p>
          <a:p>
            <a:r>
              <a:rPr lang="en-US" dirty="0"/>
              <a:t>		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k=0; k&lt;70; k++) </a:t>
            </a:r>
          </a:p>
          <a:p>
            <a:r>
              <a:rPr lang="en-US" dirty="0"/>
              <a:t>		     </a:t>
            </a:r>
            <a:r>
              <a:rPr lang="en-US" dirty="0" err="1"/>
              <a:t>System.out.printf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\b"); </a:t>
            </a:r>
            <a:endParaRPr lang="en-US" dirty="0"/>
          </a:p>
          <a:p>
            <a:r>
              <a:rPr lang="en-US" dirty="0"/>
              <a:t>		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a=0; a&lt;32-s.length(); a++)</a:t>
            </a:r>
          </a:p>
          <a:p>
            <a:r>
              <a:rPr lang="en-US" dirty="0"/>
              <a:t>		          </a:t>
            </a:r>
            <a:r>
              <a:rPr lang="en-US" dirty="0" err="1"/>
              <a:t>System.out.print</a:t>
            </a:r>
            <a:r>
              <a:rPr lang="en-US" dirty="0"/>
              <a:t>("0");</a:t>
            </a:r>
          </a:p>
          <a:p>
            <a:r>
              <a:rPr lang="en-US" dirty="0"/>
              <a:t>           </a:t>
            </a:r>
            <a:r>
              <a:rPr lang="en-US" dirty="0" err="1"/>
              <a:t>System.out.print</a:t>
            </a:r>
            <a:r>
              <a:rPr lang="en-US" dirty="0"/>
              <a:t>(s+"       integer = "+ii+"        "); </a:t>
            </a:r>
          </a:p>
          <a:p>
            <a:r>
              <a:rPr lang="en-US" dirty="0"/>
              <a:t>           </a:t>
            </a:r>
            <a:r>
              <a:rPr lang="en-US" b="1" dirty="0"/>
              <a:t>if</a:t>
            </a:r>
            <a:r>
              <a:rPr lang="en-US" dirty="0"/>
              <a:t>(ii == 0) </a:t>
            </a:r>
            <a:r>
              <a:rPr lang="en-US" b="1" dirty="0"/>
              <a:t>break</a:t>
            </a:r>
            <a:r>
              <a:rPr lang="en-US" dirty="0" smtClean="0"/>
              <a:t>;      </a:t>
            </a:r>
            <a:r>
              <a:rPr lang="en-US" dirty="0" smtClean="0">
                <a:solidFill>
                  <a:srgbClr val="008000"/>
                </a:solidFill>
              </a:rPr>
              <a:t>}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  </a:t>
            </a:r>
            <a:r>
              <a:rPr lang="en-US" dirty="0" err="1" smtClean="0"/>
              <a:t>System.out.println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8" y="-76200"/>
            <a:ext cx="5264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</a:t>
            </a:r>
            <a:r>
              <a:rPr lang="pt-PT" sz="2800" b="1" i="1" dirty="0" smtClean="0"/>
              <a:t>: registo de deslocamento</a:t>
            </a:r>
            <a:endParaRPr lang="pt-PT" sz="2800" b="1" i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486400"/>
            <a:ext cx="603631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73986" y="2841158"/>
            <a:ext cx="19103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Exemplo em 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2481" y="990600"/>
            <a:ext cx="1849119" cy="1200329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Pode simular o funcionamento de um registo de deslocamento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6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519291"/>
            <a:ext cx="6983707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                                   </a:t>
            </a:r>
          </a:p>
          <a:p>
            <a:r>
              <a:rPr lang="en-US" b="1" dirty="0"/>
              <a:t>public class</a:t>
            </a:r>
            <a:r>
              <a:rPr lang="en-US" dirty="0"/>
              <a:t> Counter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</a:t>
            </a:r>
            <a:r>
              <a:rPr lang="en-US" b="1" dirty="0"/>
              <a:t>throws</a:t>
            </a:r>
            <a:r>
              <a:rPr lang="en-US" dirty="0"/>
              <a:t>   </a:t>
            </a:r>
            <a:r>
              <a:rPr lang="en-US" dirty="0" err="1"/>
              <a:t>InterruptedException</a:t>
            </a:r>
            <a:r>
              <a:rPr lang="en-US" dirty="0"/>
              <a:t>     {</a:t>
            </a:r>
          </a:p>
          <a:p>
            <a:r>
              <a:rPr lang="en-US" dirty="0"/>
              <a:t>   </a:t>
            </a:r>
            <a:r>
              <a:rPr lang="en-US" dirty="0" err="1"/>
              <a:t>System.out.print</a:t>
            </a:r>
            <a:r>
              <a:rPr lang="en-US" dirty="0"/>
              <a:t>("Valor </a:t>
            </a:r>
            <a:r>
              <a:rPr lang="en-US" dirty="0" err="1"/>
              <a:t>inicial</a:t>
            </a:r>
            <a:r>
              <a:rPr lang="en-US" dirty="0"/>
              <a:t>  ?  ");</a:t>
            </a:r>
          </a:p>
          <a:p>
            <a:r>
              <a:rPr lang="en-US" dirty="0"/>
              <a:t>   </a:t>
            </a:r>
            <a:r>
              <a:rPr lang="en-US" b="1" dirty="0" err="1"/>
              <a:t>int</a:t>
            </a:r>
            <a:r>
              <a:rPr lang="en-US" dirty="0"/>
              <a:t> ii = </a:t>
            </a:r>
            <a:r>
              <a:rPr lang="en-US" dirty="0" err="1"/>
              <a:t>read.nextInt</a:t>
            </a:r>
            <a:r>
              <a:rPr lang="en-US" dirty="0"/>
              <a:t>(16);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inc</a:t>
            </a:r>
            <a:r>
              <a:rPr lang="en-US" dirty="0"/>
              <a:t> - 1 ");</a:t>
            </a:r>
          </a:p>
          <a:p>
            <a:r>
              <a:rPr lang="en-US" dirty="0"/>
              <a:t>   </a:t>
            </a:r>
            <a:r>
              <a:rPr lang="en-US" b="1" dirty="0" err="1"/>
              <a:t>boolean</a:t>
            </a:r>
            <a:r>
              <a:rPr lang="en-US" dirty="0"/>
              <a:t> </a:t>
            </a:r>
            <a:r>
              <a:rPr lang="en-US" dirty="0" err="1"/>
              <a:t>inc</a:t>
            </a:r>
            <a:r>
              <a:rPr lang="en-US" dirty="0"/>
              <a:t> = (</a:t>
            </a:r>
            <a:r>
              <a:rPr lang="en-US" dirty="0" err="1"/>
              <a:t>read.nextInt</a:t>
            </a:r>
            <a:r>
              <a:rPr lang="en-US" dirty="0"/>
              <a:t>() == 1) ? </a:t>
            </a:r>
            <a:r>
              <a:rPr lang="en-US" b="1" dirty="0" err="1"/>
              <a:t>true</a:t>
            </a:r>
            <a:r>
              <a:rPr lang="en-US" dirty="0" err="1"/>
              <a:t>:</a:t>
            </a:r>
            <a:r>
              <a:rPr lang="en-US" b="1" dirty="0" err="1"/>
              <a:t>false</a:t>
            </a:r>
            <a:r>
              <a:rPr lang="en-US" dirty="0"/>
              <a:t>;</a:t>
            </a:r>
          </a:p>
          <a:p>
            <a:r>
              <a:rPr lang="en-US" dirty="0"/>
              <a:t>   String s = </a:t>
            </a:r>
            <a:r>
              <a:rPr lang="en-US" dirty="0" err="1"/>
              <a:t>Integer.toString</a:t>
            </a:r>
            <a:r>
              <a:rPr lang="en-US" dirty="0"/>
              <a:t>(ii,2);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de </a:t>
            </a:r>
            <a:r>
              <a:rPr lang="en-US" dirty="0" err="1"/>
              <a:t>inteiro</a:t>
            </a:r>
            <a:r>
              <a:rPr lang="en-US" dirty="0"/>
              <a:t> %d  =  %s\n\n",</a:t>
            </a:r>
            <a:r>
              <a:rPr lang="en-US" dirty="0" err="1"/>
              <a:t>ii,s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&lt;32;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</a:t>
            </a:r>
            <a:r>
              <a:rPr lang="en-US" dirty="0" err="1" smtClean="0">
                <a:solidFill>
                  <a:srgbClr val="FF00FF"/>
                </a:solidFill>
              </a:rPr>
              <a:t>Thread.sleep</a:t>
            </a:r>
            <a:r>
              <a:rPr lang="en-US" dirty="0" smtClean="0">
                <a:solidFill>
                  <a:srgbClr val="FF00FF"/>
                </a:solidFill>
              </a:rPr>
              <a:t>(750); </a:t>
            </a:r>
            <a:r>
              <a:rPr lang="en-US" dirty="0">
                <a:solidFill>
                  <a:srgbClr val="FF00FF"/>
                </a:solidFill>
              </a:rPr>
              <a:t>// </a:t>
            </a:r>
            <a:r>
              <a:rPr lang="en-US" dirty="0" err="1">
                <a:solidFill>
                  <a:srgbClr val="FF00FF"/>
                </a:solidFill>
              </a:rPr>
              <a:t>atraso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 smtClean="0">
                <a:solidFill>
                  <a:srgbClr val="FF00FF"/>
                </a:solidFill>
              </a:rPr>
              <a:t>0.75 s</a:t>
            </a:r>
            <a:endParaRPr lang="en-US" dirty="0">
              <a:solidFill>
                <a:srgbClr val="FF00FF"/>
              </a:solidFill>
            </a:endParaRPr>
          </a:p>
          <a:p>
            <a:r>
              <a:rPr lang="en-US" dirty="0"/>
              <a:t>		   s = </a:t>
            </a:r>
            <a:r>
              <a:rPr lang="en-US" dirty="0" err="1"/>
              <a:t>Integer.toString</a:t>
            </a:r>
            <a:r>
              <a:rPr lang="en-US" dirty="0"/>
              <a:t>(</a:t>
            </a:r>
            <a:r>
              <a:rPr lang="en-US" dirty="0" err="1"/>
              <a:t>inc</a:t>
            </a:r>
            <a:r>
              <a:rPr lang="en-US" dirty="0"/>
              <a:t>==</a:t>
            </a:r>
            <a:r>
              <a:rPr lang="en-US" b="1" dirty="0"/>
              <a:t>true</a:t>
            </a:r>
            <a:r>
              <a:rPr lang="en-US" dirty="0"/>
              <a:t>?++ii:--ii,2);</a:t>
            </a:r>
          </a:p>
          <a:p>
            <a:r>
              <a:rPr lang="en-US" dirty="0"/>
              <a:t>		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k=0; k&lt;70; k++) </a:t>
            </a:r>
          </a:p>
          <a:p>
            <a:r>
              <a:rPr lang="en-US" dirty="0"/>
              <a:t>		     </a:t>
            </a:r>
            <a:r>
              <a:rPr lang="en-US" dirty="0" err="1"/>
              <a:t>System.out.printf</a:t>
            </a:r>
            <a:r>
              <a:rPr lang="en-US" dirty="0"/>
              <a:t>("\b"); </a:t>
            </a:r>
          </a:p>
          <a:p>
            <a:r>
              <a:rPr lang="en-US" dirty="0"/>
              <a:t>		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a=0; a&lt;32-s.length(); a++)</a:t>
            </a:r>
          </a:p>
          <a:p>
            <a:r>
              <a:rPr lang="en-US" dirty="0"/>
              <a:t>		          </a:t>
            </a:r>
            <a:r>
              <a:rPr lang="en-US" dirty="0" err="1"/>
              <a:t>System.out.print</a:t>
            </a:r>
            <a:r>
              <a:rPr lang="en-US" dirty="0"/>
              <a:t>("0");</a:t>
            </a:r>
          </a:p>
          <a:p>
            <a:r>
              <a:rPr lang="en-US" dirty="0"/>
              <a:t>           </a:t>
            </a:r>
            <a:r>
              <a:rPr lang="en-US" dirty="0" err="1"/>
              <a:t>System.out.print</a:t>
            </a:r>
            <a:r>
              <a:rPr lang="en-US" dirty="0"/>
              <a:t>(s+"       integer = "+ii+"        "); </a:t>
            </a:r>
          </a:p>
          <a:p>
            <a:r>
              <a:rPr lang="en-US" dirty="0"/>
              <a:t>           </a:t>
            </a:r>
            <a:r>
              <a:rPr lang="en-US" b="1" dirty="0"/>
              <a:t>if</a:t>
            </a:r>
            <a:r>
              <a:rPr lang="en-US" dirty="0"/>
              <a:t>(ii == 0) </a:t>
            </a:r>
            <a:r>
              <a:rPr lang="en-US" b="1" dirty="0"/>
              <a:t>break</a:t>
            </a:r>
            <a:r>
              <a:rPr lang="en-US" dirty="0"/>
              <a:t>;       } 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8" y="-76200"/>
            <a:ext cx="296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</a:t>
            </a:r>
            <a:r>
              <a:rPr lang="pt-PT" sz="2800" b="1" i="1" dirty="0" smtClean="0"/>
              <a:t>: contador</a:t>
            </a:r>
            <a:endParaRPr lang="pt-PT" sz="2800" b="1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113906" y="3886200"/>
            <a:ext cx="19103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Exemplo em Java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715000"/>
            <a:ext cx="563571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42481" y="990600"/>
            <a:ext cx="1696719" cy="923330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Pode simular o funcionamento de um contador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5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76200"/>
            <a:ext cx="618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</a:t>
            </a:r>
            <a:r>
              <a:rPr lang="pt-PT" sz="2800" b="1" i="1" dirty="0" smtClean="0"/>
              <a:t>: ler do ficheiro utilizando </a:t>
            </a:r>
            <a:r>
              <a:rPr lang="pt-PT" sz="2800" b="1" i="1" dirty="0" err="1" smtClean="0">
                <a:solidFill>
                  <a:srgbClr val="FF00FF"/>
                </a:solidFill>
              </a:rPr>
              <a:t>next</a:t>
            </a:r>
            <a:r>
              <a:rPr lang="pt-PT" sz="2800" b="1" i="1" dirty="0" smtClean="0">
                <a:solidFill>
                  <a:srgbClr val="FF00FF"/>
                </a:solidFill>
              </a:rPr>
              <a:t>()</a:t>
            </a:r>
            <a:endParaRPr lang="pt-PT" sz="2800" b="1" i="1" dirty="0" smtClean="0">
              <a:solidFill>
                <a:srgbClr val="FF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12" y="381000"/>
            <a:ext cx="5791200" cy="61555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import</a:t>
            </a:r>
            <a:r>
              <a:rPr lang="en-US" sz="1000" dirty="0"/>
              <a:t> </a:t>
            </a:r>
            <a:r>
              <a:rPr lang="en-US" sz="1000" dirty="0" err="1"/>
              <a:t>java.util</a:t>
            </a:r>
            <a:r>
              <a:rPr lang="en-US" sz="1000" dirty="0"/>
              <a:t>.*;  </a:t>
            </a:r>
            <a:r>
              <a:rPr lang="en-US" sz="1000" b="1" dirty="0"/>
              <a:t> import</a:t>
            </a:r>
            <a:r>
              <a:rPr lang="en-US" sz="1000" dirty="0"/>
              <a:t> java.io.*;                                       </a:t>
            </a:r>
          </a:p>
          <a:p>
            <a:r>
              <a:rPr lang="en-US" sz="1000" b="1" dirty="0"/>
              <a:t>public class</a:t>
            </a:r>
            <a:r>
              <a:rPr lang="en-US" sz="1000" dirty="0"/>
              <a:t> </a:t>
            </a:r>
            <a:r>
              <a:rPr lang="en-US" sz="1000" dirty="0" err="1"/>
              <a:t>merge_sort_random_to_file_meagure_time_small</a:t>
            </a:r>
            <a:r>
              <a:rPr lang="en-US" sz="1000" dirty="0"/>
              <a:t> {</a:t>
            </a:r>
          </a:p>
          <a:p>
            <a:r>
              <a:rPr lang="en-US" sz="1000" dirty="0"/>
              <a:t>  </a:t>
            </a:r>
            <a:r>
              <a:rPr lang="en-US" sz="1000" b="1" dirty="0"/>
              <a:t>static</a:t>
            </a:r>
            <a:r>
              <a:rPr lang="en-US" sz="1000" dirty="0"/>
              <a:t> Scanner read = </a:t>
            </a:r>
            <a:r>
              <a:rPr lang="en-US" sz="1000" b="1" dirty="0"/>
              <a:t>new</a:t>
            </a:r>
            <a:r>
              <a:rPr lang="en-US" sz="1000" dirty="0"/>
              <a:t> Scanner(System.in</a:t>
            </a:r>
            <a:r>
              <a:rPr lang="en-US" sz="1000" dirty="0" smtClean="0"/>
              <a:t>);   </a:t>
            </a:r>
            <a:r>
              <a:rPr lang="en-US" sz="1000" b="1" dirty="0" smtClean="0"/>
              <a:t>static</a:t>
            </a:r>
            <a:r>
              <a:rPr lang="en-US" sz="1000" dirty="0" smtClean="0"/>
              <a:t> </a:t>
            </a:r>
            <a:r>
              <a:rPr lang="en-US" sz="1000" dirty="0"/>
              <a:t>Random rand = </a:t>
            </a:r>
            <a:r>
              <a:rPr lang="en-US" sz="1000" b="1" dirty="0"/>
              <a:t>new</a:t>
            </a:r>
            <a:r>
              <a:rPr lang="en-US" sz="1000" dirty="0"/>
              <a:t> Random();</a:t>
            </a:r>
          </a:p>
          <a:p>
            <a:r>
              <a:rPr lang="en-US" sz="1000" dirty="0"/>
              <a:t>  </a:t>
            </a:r>
            <a:r>
              <a:rPr lang="en-US" sz="1000" b="1" dirty="0"/>
              <a:t>static final </a:t>
            </a:r>
            <a:r>
              <a:rPr lang="en-US" sz="1000" b="1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nWords</a:t>
            </a:r>
            <a:r>
              <a:rPr lang="en-US" sz="1000" dirty="0"/>
              <a:t> = </a:t>
            </a:r>
            <a:r>
              <a:rPr lang="en-US" sz="1000" dirty="0" smtClean="0"/>
              <a:t>1;  </a:t>
            </a:r>
            <a:r>
              <a:rPr lang="en-US" b="1" dirty="0">
                <a:solidFill>
                  <a:srgbClr val="FF00FF"/>
                </a:solidFill>
              </a:rPr>
              <a:t>static final </a:t>
            </a:r>
            <a:r>
              <a:rPr lang="en-US" b="1" dirty="0" err="1">
                <a:solidFill>
                  <a:srgbClr val="FF00FF"/>
                </a:solidFill>
              </a:rPr>
              <a:t>int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 err="1">
                <a:solidFill>
                  <a:srgbClr val="FF00FF"/>
                </a:solidFill>
              </a:rPr>
              <a:t>nBlocks</a:t>
            </a:r>
            <a:r>
              <a:rPr lang="en-US" dirty="0">
                <a:solidFill>
                  <a:srgbClr val="FF00FF"/>
                </a:solidFill>
              </a:rPr>
              <a:t> = 1024;</a:t>
            </a:r>
            <a:r>
              <a:rPr lang="en-US" sz="1000" dirty="0"/>
              <a:t> 						</a:t>
            </a:r>
          </a:p>
          <a:p>
            <a:r>
              <a:rPr lang="en-US" sz="1000" b="1" dirty="0"/>
              <a:t>public static void</a:t>
            </a:r>
            <a:r>
              <a:rPr lang="en-US" sz="1000" dirty="0"/>
              <a:t> main (String </a:t>
            </a:r>
            <a:r>
              <a:rPr lang="en-US" sz="1000" dirty="0" err="1"/>
              <a:t>args</a:t>
            </a:r>
            <a:r>
              <a:rPr lang="en-US" sz="1000" dirty="0"/>
              <a:t>[])   throws </a:t>
            </a:r>
            <a:r>
              <a:rPr lang="en-US" sz="1000" dirty="0" err="1"/>
              <a:t>IOException</a:t>
            </a:r>
            <a:r>
              <a:rPr lang="en-US" sz="1000" dirty="0"/>
              <a:t>     {</a:t>
            </a:r>
          </a:p>
          <a:p>
            <a:r>
              <a:rPr lang="en-US" sz="1000" dirty="0"/>
              <a:t>    </a:t>
            </a:r>
            <a:r>
              <a:rPr lang="en-US" sz="1000" b="1" dirty="0" err="1"/>
              <a:t>int</a:t>
            </a:r>
            <a:r>
              <a:rPr lang="en-US" sz="1000" dirty="0"/>
              <a:t> a[] = </a:t>
            </a:r>
            <a:r>
              <a:rPr lang="en-US" sz="1000" b="1" dirty="0"/>
              <a:t>new</a:t>
            </a:r>
            <a:r>
              <a:rPr lang="en-US" sz="1000" dirty="0"/>
              <a:t> </a:t>
            </a:r>
            <a:r>
              <a:rPr lang="en-US" sz="1000" dirty="0" err="1"/>
              <a:t>int</a:t>
            </a:r>
            <a:r>
              <a:rPr lang="en-US" sz="1000" dirty="0"/>
              <a:t>[</a:t>
            </a:r>
            <a:r>
              <a:rPr lang="en-US" sz="1000" dirty="0" err="1"/>
              <a:t>nBlocks</a:t>
            </a:r>
            <a:r>
              <a:rPr lang="en-US" sz="1000" dirty="0" smtClean="0"/>
              <a:t>];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</a:t>
            </a:r>
            <a:r>
              <a:rPr lang="en-US" sz="1000" b="1" dirty="0" smtClean="0"/>
              <a:t>for</a:t>
            </a:r>
            <a:r>
              <a:rPr lang="en-US" sz="1000" dirty="0" smtClean="0"/>
              <a:t>(</a:t>
            </a:r>
            <a:r>
              <a:rPr lang="en-US" sz="1000" b="1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i</a:t>
            </a:r>
            <a:r>
              <a:rPr lang="en-US" sz="1000" dirty="0" smtClean="0"/>
              <a:t> = 0; </a:t>
            </a:r>
            <a:r>
              <a:rPr lang="en-US" sz="1000" dirty="0" err="1" smtClean="0"/>
              <a:t>i</a:t>
            </a:r>
            <a:r>
              <a:rPr lang="en-US" sz="1000" dirty="0" smtClean="0"/>
              <a:t> &lt; </a:t>
            </a:r>
            <a:r>
              <a:rPr lang="en-US" sz="1000" dirty="0" err="1" smtClean="0"/>
              <a:t>a.length</a:t>
            </a:r>
            <a:r>
              <a:rPr lang="en-US" sz="1000" dirty="0" smtClean="0"/>
              <a:t>;  </a:t>
            </a:r>
            <a:r>
              <a:rPr lang="en-US" sz="1000" dirty="0" err="1" smtClean="0"/>
              <a:t>i</a:t>
            </a:r>
            <a:r>
              <a:rPr lang="en-US" sz="1000" dirty="0" smtClean="0"/>
              <a:t>++)     </a:t>
            </a:r>
            <a:r>
              <a:rPr lang="en-US" dirty="0">
                <a:solidFill>
                  <a:srgbClr val="FF00FF"/>
                </a:solidFill>
              </a:rPr>
              <a:t>a[</a:t>
            </a:r>
            <a:r>
              <a:rPr lang="en-US" dirty="0" err="1">
                <a:solidFill>
                  <a:srgbClr val="FF00FF"/>
                </a:solidFill>
              </a:rPr>
              <a:t>i</a:t>
            </a:r>
            <a:r>
              <a:rPr lang="en-US" dirty="0">
                <a:solidFill>
                  <a:srgbClr val="FF00FF"/>
                </a:solidFill>
              </a:rPr>
              <a:t>] = </a:t>
            </a:r>
            <a:r>
              <a:rPr lang="en-US" dirty="0" err="1">
                <a:solidFill>
                  <a:srgbClr val="FF00FF"/>
                </a:solidFill>
              </a:rPr>
              <a:t>rand.nextInt</a:t>
            </a:r>
            <a:r>
              <a:rPr lang="en-US" dirty="0">
                <a:solidFill>
                  <a:srgbClr val="FF00FF"/>
                </a:solidFill>
              </a:rPr>
              <a:t>(</a:t>
            </a:r>
            <a:r>
              <a:rPr lang="en-US" dirty="0" err="1">
                <a:solidFill>
                  <a:srgbClr val="FF00FF"/>
                </a:solidFill>
              </a:rPr>
              <a:t>Integer.MAX_VALUE</a:t>
            </a:r>
            <a:r>
              <a:rPr lang="en-US" dirty="0">
                <a:solidFill>
                  <a:srgbClr val="FF00FF"/>
                </a:solidFill>
              </a:rPr>
              <a:t>);</a:t>
            </a:r>
          </a:p>
          <a:p>
            <a:r>
              <a:rPr lang="en-US" sz="1000" dirty="0" smtClean="0"/>
              <a:t>   </a:t>
            </a:r>
            <a:r>
              <a:rPr lang="en-US" sz="1000" b="1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/>
              <a:t>mergeSize</a:t>
            </a:r>
            <a:r>
              <a:rPr lang="en-US" sz="1000" dirty="0"/>
              <a:t> = (</a:t>
            </a:r>
            <a:r>
              <a:rPr lang="en-US" sz="1000" b="1" dirty="0" err="1"/>
              <a:t>int</a:t>
            </a:r>
            <a:r>
              <a:rPr lang="en-US" sz="1000" dirty="0"/>
              <a:t>)</a:t>
            </a:r>
            <a:r>
              <a:rPr lang="en-US" sz="1000" dirty="0" err="1"/>
              <a:t>Math.pow</a:t>
            </a:r>
            <a:r>
              <a:rPr lang="en-US" sz="1000" dirty="0"/>
              <a:t>(2,nWords);		</a:t>
            </a:r>
          </a:p>
          <a:p>
            <a:r>
              <a:rPr lang="en-US" sz="1000" dirty="0" smtClean="0"/>
              <a:t>   </a:t>
            </a:r>
            <a:r>
              <a:rPr lang="en-US" sz="1000" b="1" dirty="0" smtClean="0"/>
              <a:t>long</a:t>
            </a:r>
            <a:r>
              <a:rPr lang="en-US" sz="1000" dirty="0" smtClean="0"/>
              <a:t> </a:t>
            </a:r>
            <a:r>
              <a:rPr lang="en-US" sz="1000" dirty="0"/>
              <a:t>time=</a:t>
            </a:r>
            <a:r>
              <a:rPr lang="en-US" sz="1000" dirty="0" err="1"/>
              <a:t>System.nanoTime</a:t>
            </a:r>
            <a:r>
              <a:rPr lang="en-US" sz="1000" dirty="0"/>
              <a:t>();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for</a:t>
            </a:r>
            <a:r>
              <a:rPr lang="en-US" sz="1000" dirty="0"/>
              <a:t> (</a:t>
            </a:r>
            <a:r>
              <a:rPr lang="en-US" sz="1000" b="1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 = </a:t>
            </a:r>
            <a:r>
              <a:rPr lang="en-US" sz="1000" dirty="0" err="1"/>
              <a:t>nWords</a:t>
            </a:r>
            <a:r>
              <a:rPr lang="en-US" sz="1000" dirty="0"/>
              <a:t>; </a:t>
            </a:r>
            <a:r>
              <a:rPr lang="en-US" sz="1000" dirty="0" err="1"/>
              <a:t>i</a:t>
            </a:r>
            <a:r>
              <a:rPr lang="en-US" sz="1000" dirty="0"/>
              <a:t> &lt; </a:t>
            </a:r>
            <a:r>
              <a:rPr lang="en-US" sz="1000" dirty="0" err="1"/>
              <a:t>nWords</a:t>
            </a:r>
            <a:r>
              <a:rPr lang="en-US" sz="1000" dirty="0"/>
              <a:t> *  </a:t>
            </a:r>
            <a:r>
              <a:rPr lang="en-US" sz="1000" dirty="0" err="1"/>
              <a:t>nBlocks</a:t>
            </a:r>
            <a:r>
              <a:rPr lang="en-US" sz="1000" dirty="0"/>
              <a:t>; </a:t>
            </a:r>
            <a:r>
              <a:rPr lang="en-US" sz="1000" dirty="0" err="1"/>
              <a:t>i</a:t>
            </a:r>
            <a:r>
              <a:rPr lang="en-US" sz="1000" dirty="0"/>
              <a:t> *= 2) 		</a:t>
            </a:r>
          </a:p>
          <a:p>
            <a:r>
              <a:rPr lang="en-US" sz="1000" dirty="0"/>
              <a:t>        </a:t>
            </a:r>
            <a:r>
              <a:rPr lang="en-US" sz="1000" b="1" dirty="0"/>
              <a:t>for</a:t>
            </a:r>
            <a:r>
              <a:rPr lang="en-US" sz="1000" dirty="0"/>
              <a:t> (</a:t>
            </a:r>
            <a:r>
              <a:rPr lang="en-US" sz="1000" b="1" dirty="0" err="1"/>
              <a:t>int</a:t>
            </a:r>
            <a:r>
              <a:rPr lang="en-US" sz="1000" dirty="0"/>
              <a:t> j = 0; j &lt; </a:t>
            </a:r>
            <a:r>
              <a:rPr lang="en-US" sz="1000" dirty="0" err="1"/>
              <a:t>nWords</a:t>
            </a:r>
            <a:r>
              <a:rPr lang="en-US" sz="1000" dirty="0"/>
              <a:t> *  </a:t>
            </a:r>
            <a:r>
              <a:rPr lang="en-US" sz="1000" dirty="0" err="1"/>
              <a:t>nBlocks</a:t>
            </a:r>
            <a:r>
              <a:rPr lang="en-US" sz="1000" dirty="0"/>
              <a:t>; j += </a:t>
            </a:r>
            <a:r>
              <a:rPr lang="en-US" sz="1000" dirty="0" err="1"/>
              <a:t>i</a:t>
            </a:r>
            <a:r>
              <a:rPr lang="en-US" sz="1000" dirty="0"/>
              <a:t> * 2) 	</a:t>
            </a:r>
          </a:p>
          <a:p>
            <a:r>
              <a:rPr lang="en-US" sz="1000" dirty="0"/>
              <a:t>        {	</a:t>
            </a:r>
            <a:r>
              <a:rPr lang="en-US" sz="1000" b="1" dirty="0"/>
              <a:t>if</a:t>
            </a:r>
            <a:r>
              <a:rPr lang="en-US" sz="1000" dirty="0"/>
              <a:t> ((</a:t>
            </a:r>
            <a:r>
              <a:rPr lang="en-US" sz="1000" dirty="0" err="1"/>
              <a:t>nWords</a:t>
            </a:r>
            <a:r>
              <a:rPr lang="en-US" sz="1000" dirty="0"/>
              <a:t> *  </a:t>
            </a:r>
            <a:r>
              <a:rPr lang="en-US" sz="1000" dirty="0" err="1"/>
              <a:t>nBlocks</a:t>
            </a:r>
            <a:r>
              <a:rPr lang="en-US" sz="1000" dirty="0"/>
              <a:t> - j) &gt; 2 * </a:t>
            </a:r>
            <a:r>
              <a:rPr lang="en-US" sz="1000" dirty="0" err="1"/>
              <a:t>i</a:t>
            </a:r>
            <a:r>
              <a:rPr lang="en-US" sz="1000" dirty="0"/>
              <a:t>) </a:t>
            </a:r>
            <a:r>
              <a:rPr lang="en-US" sz="1000" dirty="0" err="1"/>
              <a:t>mergeSize</a:t>
            </a:r>
            <a:r>
              <a:rPr lang="en-US" sz="1000" dirty="0"/>
              <a:t> = 2 * </a:t>
            </a:r>
            <a:r>
              <a:rPr lang="en-US" sz="1000" dirty="0" err="1"/>
              <a:t>i</a:t>
            </a:r>
            <a:r>
              <a:rPr lang="en-US" sz="1000" dirty="0"/>
              <a:t>;</a:t>
            </a:r>
          </a:p>
          <a:p>
            <a:r>
              <a:rPr lang="en-US" sz="1000" dirty="0"/>
              <a:t>         	</a:t>
            </a:r>
            <a:r>
              <a:rPr lang="en-US" sz="1000" b="1" dirty="0"/>
              <a:t>else if</a:t>
            </a:r>
            <a:r>
              <a:rPr lang="en-US" sz="1000" dirty="0"/>
              <a:t> ((</a:t>
            </a:r>
            <a:r>
              <a:rPr lang="en-US" sz="1000" dirty="0" err="1"/>
              <a:t>nWords</a:t>
            </a:r>
            <a:r>
              <a:rPr lang="en-US" sz="1000" dirty="0"/>
              <a:t> *  </a:t>
            </a:r>
            <a:r>
              <a:rPr lang="en-US" sz="1000" dirty="0" err="1"/>
              <a:t>nBlocks</a:t>
            </a:r>
            <a:r>
              <a:rPr lang="en-US" sz="1000" dirty="0"/>
              <a:t> - j) &gt; </a:t>
            </a:r>
            <a:r>
              <a:rPr lang="en-US" sz="1000" dirty="0" err="1"/>
              <a:t>i</a:t>
            </a:r>
            <a:r>
              <a:rPr lang="en-US" sz="1000" dirty="0"/>
              <a:t>) </a:t>
            </a:r>
            <a:r>
              <a:rPr lang="en-US" sz="1000" dirty="0" err="1"/>
              <a:t>mergeSize</a:t>
            </a:r>
            <a:r>
              <a:rPr lang="en-US" sz="1000" dirty="0"/>
              <a:t> = </a:t>
            </a:r>
            <a:r>
              <a:rPr lang="en-US" sz="1000" dirty="0" err="1"/>
              <a:t>nWords</a:t>
            </a:r>
            <a:r>
              <a:rPr lang="en-US" sz="1000" dirty="0"/>
              <a:t> *  </a:t>
            </a:r>
            <a:r>
              <a:rPr lang="en-US" sz="1000" dirty="0" err="1"/>
              <a:t>nBlocks</a:t>
            </a:r>
            <a:r>
              <a:rPr lang="en-US" sz="1000" dirty="0"/>
              <a:t> - j;</a:t>
            </a:r>
          </a:p>
          <a:p>
            <a:r>
              <a:rPr lang="en-US" sz="1000" dirty="0"/>
              <a:t>         	</a:t>
            </a:r>
            <a:r>
              <a:rPr lang="en-US" sz="1000" b="1" dirty="0"/>
              <a:t>else	continue</a:t>
            </a:r>
            <a:r>
              <a:rPr lang="en-US" sz="1000" dirty="0"/>
              <a:t>;</a:t>
            </a:r>
          </a:p>
          <a:p>
            <a:r>
              <a:rPr lang="en-US" sz="1000" dirty="0"/>
              <a:t>         	merge(a, j, </a:t>
            </a:r>
            <a:r>
              <a:rPr lang="en-US" sz="1000" dirty="0" err="1"/>
              <a:t>i</a:t>
            </a:r>
            <a:r>
              <a:rPr lang="en-US" sz="1000" dirty="0"/>
              <a:t>, </a:t>
            </a:r>
            <a:r>
              <a:rPr lang="en-US" sz="1000" dirty="0" err="1"/>
              <a:t>mergeSize</a:t>
            </a:r>
            <a:r>
              <a:rPr lang="en-US" sz="1000" dirty="0"/>
              <a:t>);  </a:t>
            </a:r>
            <a:r>
              <a:rPr lang="en-US" sz="1000" dirty="0" smtClean="0"/>
              <a:t>        		}</a:t>
            </a:r>
            <a:endParaRPr lang="en-US" sz="1000" dirty="0"/>
          </a:p>
          <a:p>
            <a:r>
              <a:rPr lang="en-US" sz="1000" b="1" dirty="0"/>
              <a:t>long</a:t>
            </a:r>
            <a:r>
              <a:rPr lang="en-US" sz="1000" dirty="0"/>
              <a:t> </a:t>
            </a:r>
            <a:r>
              <a:rPr lang="en-US" sz="1000" dirty="0" err="1"/>
              <a:t>time_end</a:t>
            </a:r>
            <a:r>
              <a:rPr lang="en-US" sz="1000" dirty="0"/>
              <a:t>=</a:t>
            </a:r>
            <a:r>
              <a:rPr lang="en-US" sz="1000" dirty="0" err="1"/>
              <a:t>System.nanoTime</a:t>
            </a:r>
            <a:r>
              <a:rPr lang="en-US" sz="1000" dirty="0"/>
              <a:t>();</a:t>
            </a:r>
          </a:p>
          <a:p>
            <a:r>
              <a:rPr lang="en-US" dirty="0">
                <a:solidFill>
                  <a:srgbClr val="FF00FF"/>
                </a:solidFill>
              </a:rPr>
              <a:t>File </a:t>
            </a:r>
            <a:r>
              <a:rPr lang="en-US" dirty="0" err="1">
                <a:solidFill>
                  <a:srgbClr val="FF00FF"/>
                </a:solidFill>
              </a:rPr>
              <a:t>fout</a:t>
            </a:r>
            <a:r>
              <a:rPr lang="en-US" dirty="0">
                <a:solidFill>
                  <a:srgbClr val="FF00FF"/>
                </a:solidFill>
              </a:rPr>
              <a:t> = </a:t>
            </a:r>
            <a:r>
              <a:rPr lang="en-US" b="1" dirty="0">
                <a:solidFill>
                  <a:srgbClr val="FF00FF"/>
                </a:solidFill>
              </a:rPr>
              <a:t>new</a:t>
            </a:r>
            <a:r>
              <a:rPr lang="en-US" dirty="0">
                <a:solidFill>
                  <a:srgbClr val="FF00FF"/>
                </a:solidFill>
              </a:rPr>
              <a:t> File("to_use_sorted_result.txt");</a:t>
            </a:r>
          </a:p>
          <a:p>
            <a:r>
              <a:rPr lang="en-US" sz="1000" dirty="0" err="1"/>
              <a:t>PrintWriter</a:t>
            </a:r>
            <a:r>
              <a:rPr lang="en-US" sz="1000" dirty="0"/>
              <a:t> pw = </a:t>
            </a:r>
            <a:r>
              <a:rPr lang="en-US" sz="1000" b="1" dirty="0"/>
              <a:t>new</a:t>
            </a:r>
            <a:r>
              <a:rPr lang="en-US" sz="1000" dirty="0"/>
              <a:t> </a:t>
            </a:r>
            <a:r>
              <a:rPr lang="en-US" sz="1000" dirty="0" err="1"/>
              <a:t>PrintWriter</a:t>
            </a:r>
            <a:r>
              <a:rPr lang="en-US" sz="1000" dirty="0"/>
              <a:t>(</a:t>
            </a:r>
            <a:r>
              <a:rPr lang="en-US" sz="1000" dirty="0" err="1"/>
              <a:t>fout</a:t>
            </a:r>
            <a:r>
              <a:rPr lang="en-US" sz="1000" dirty="0"/>
              <a:t>);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for</a:t>
            </a:r>
            <a:r>
              <a:rPr lang="en-US" sz="1000" dirty="0"/>
              <a:t>(</a:t>
            </a:r>
            <a:r>
              <a:rPr lang="en-US" sz="1000" b="1" dirty="0" err="1"/>
              <a:t>int</a:t>
            </a:r>
            <a:r>
              <a:rPr lang="en-US" sz="1000" dirty="0"/>
              <a:t> k=0; k&lt;</a:t>
            </a:r>
            <a:r>
              <a:rPr lang="en-US" sz="1000" dirty="0" err="1"/>
              <a:t>nBlocks</a:t>
            </a:r>
            <a:r>
              <a:rPr lang="en-US" sz="1000" dirty="0"/>
              <a:t>; k++) </a:t>
            </a:r>
            <a:r>
              <a:rPr lang="en-US" sz="1000" dirty="0" smtClean="0"/>
              <a:t>   </a:t>
            </a:r>
            <a:r>
              <a:rPr lang="en-US" sz="1000" dirty="0" err="1" smtClean="0"/>
              <a:t>pw.printf</a:t>
            </a:r>
            <a:r>
              <a:rPr lang="en-US" sz="1000" dirty="0"/>
              <a:t>("%d  ",a[k]); }</a:t>
            </a:r>
          </a:p>
          <a:p>
            <a:r>
              <a:rPr lang="en-US" sz="1000" dirty="0" smtClean="0"/>
              <a:t>    </a:t>
            </a:r>
            <a:r>
              <a:rPr lang="en-US" sz="1000" dirty="0" err="1" smtClean="0"/>
              <a:t>pw.println</a:t>
            </a:r>
            <a:r>
              <a:rPr lang="en-US" sz="1000" dirty="0"/>
              <a:t>();</a:t>
            </a:r>
          </a:p>
          <a:p>
            <a:r>
              <a:rPr lang="en-US" sz="1000" dirty="0" err="1"/>
              <a:t>System.out.printf</a:t>
            </a:r>
            <a:r>
              <a:rPr lang="en-US" sz="1000" dirty="0"/>
              <a:t>("measured time (in ns): %d\n",</a:t>
            </a:r>
            <a:r>
              <a:rPr lang="en-US" sz="1000" dirty="0" err="1"/>
              <a:t>time_end</a:t>
            </a:r>
            <a:r>
              <a:rPr lang="en-US" sz="1000" dirty="0"/>
              <a:t>-time);</a:t>
            </a:r>
          </a:p>
          <a:p>
            <a:r>
              <a:rPr lang="en-US" sz="1000" dirty="0" err="1"/>
              <a:t>System.out.printf</a:t>
            </a:r>
            <a:r>
              <a:rPr lang="en-US" sz="1000" dirty="0"/>
              <a:t>("measured time (in </a:t>
            </a:r>
            <a:r>
              <a:rPr lang="en-US" sz="1000" dirty="0" err="1"/>
              <a:t>ms</a:t>
            </a:r>
            <a:r>
              <a:rPr lang="en-US" sz="1000" dirty="0"/>
              <a:t>): %.3f\n",(double)(</a:t>
            </a:r>
            <a:r>
              <a:rPr lang="en-US" sz="1000" dirty="0" err="1"/>
              <a:t>time_end</a:t>
            </a:r>
            <a:r>
              <a:rPr lang="en-US" sz="1000" dirty="0"/>
              <a:t>-time)/1000000.);</a:t>
            </a:r>
          </a:p>
          <a:p>
            <a:r>
              <a:rPr lang="en-US" sz="1000" dirty="0" err="1"/>
              <a:t>pw.println</a:t>
            </a:r>
            <a:r>
              <a:rPr lang="en-US" sz="1000" dirty="0" smtClean="0"/>
              <a:t>();   </a:t>
            </a:r>
            <a:r>
              <a:rPr lang="en-US" sz="1000" dirty="0" err="1" smtClean="0"/>
              <a:t>pw.printf</a:t>
            </a:r>
            <a:r>
              <a:rPr lang="en-US" sz="1000" dirty="0"/>
              <a:t>("measured time (in ns): %d\n",</a:t>
            </a:r>
            <a:r>
              <a:rPr lang="en-US" sz="1000" dirty="0" err="1"/>
              <a:t>time_end</a:t>
            </a:r>
            <a:r>
              <a:rPr lang="en-US" sz="1000" dirty="0"/>
              <a:t>-time);</a:t>
            </a:r>
          </a:p>
          <a:p>
            <a:r>
              <a:rPr lang="en-US" sz="1000" dirty="0" err="1"/>
              <a:t>pw.println</a:t>
            </a:r>
            <a:r>
              <a:rPr lang="en-US" sz="1000" dirty="0" smtClean="0"/>
              <a:t>();   </a:t>
            </a:r>
            <a:r>
              <a:rPr lang="en-US" sz="1000" dirty="0" err="1" smtClean="0"/>
              <a:t>pw.printf</a:t>
            </a:r>
            <a:r>
              <a:rPr lang="en-US" sz="1000" dirty="0"/>
              <a:t>("measured time (in </a:t>
            </a:r>
            <a:r>
              <a:rPr lang="en-US" sz="1000" dirty="0" err="1"/>
              <a:t>ms</a:t>
            </a:r>
            <a:r>
              <a:rPr lang="en-US" sz="1000" dirty="0"/>
              <a:t>): %.3f\n",(double)(</a:t>
            </a:r>
            <a:r>
              <a:rPr lang="en-US" sz="1000" dirty="0" err="1"/>
              <a:t>time_end</a:t>
            </a:r>
            <a:r>
              <a:rPr lang="en-US" sz="1000" dirty="0"/>
              <a:t>-time)/1000000.);</a:t>
            </a:r>
          </a:p>
          <a:p>
            <a:r>
              <a:rPr lang="en-US" sz="1000" dirty="0" err="1"/>
              <a:t>pw.close</a:t>
            </a:r>
            <a:r>
              <a:rPr lang="en-US" sz="1000" dirty="0"/>
              <a:t>();</a:t>
            </a:r>
          </a:p>
          <a:p>
            <a:r>
              <a:rPr lang="en-US" sz="1000" dirty="0"/>
              <a:t>}</a:t>
            </a:r>
          </a:p>
          <a:p>
            <a:r>
              <a:rPr lang="en-US" sz="1000" b="1" dirty="0" smtClean="0"/>
              <a:t>public </a:t>
            </a:r>
            <a:r>
              <a:rPr lang="en-US" sz="1000" b="1" dirty="0"/>
              <a:t>static void</a:t>
            </a:r>
            <a:r>
              <a:rPr lang="en-US" sz="1000" dirty="0"/>
              <a:t> merge(</a:t>
            </a:r>
            <a:r>
              <a:rPr lang="en-US" sz="1000" b="1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vec</a:t>
            </a:r>
            <a:r>
              <a:rPr lang="en-US" sz="1000" dirty="0"/>
              <a:t>[], </a:t>
            </a:r>
            <a:r>
              <a:rPr lang="en-US" sz="1000" b="1" dirty="0" err="1"/>
              <a:t>int</a:t>
            </a:r>
            <a:r>
              <a:rPr lang="en-US" sz="1000" dirty="0"/>
              <a:t> beg, </a:t>
            </a:r>
            <a:r>
              <a:rPr lang="en-US" sz="1000" b="1" dirty="0" err="1"/>
              <a:t>int</a:t>
            </a:r>
            <a:r>
              <a:rPr lang="en-US" sz="1000" dirty="0"/>
              <a:t> mid, </a:t>
            </a:r>
            <a:r>
              <a:rPr lang="en-US" sz="1000" b="1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vecSize</a:t>
            </a:r>
            <a:r>
              <a:rPr lang="en-US" sz="1000" dirty="0"/>
              <a:t>) </a:t>
            </a:r>
          </a:p>
          <a:p>
            <a:r>
              <a:rPr lang="en-US" sz="1000" dirty="0"/>
              <a:t>{  </a:t>
            </a:r>
            <a:r>
              <a:rPr lang="en-US" sz="1000" b="1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=0, j=mid, k=0</a:t>
            </a:r>
            <a:r>
              <a:rPr lang="en-US" sz="1000" dirty="0" smtClean="0"/>
              <a:t>;  </a:t>
            </a:r>
            <a:r>
              <a:rPr lang="en-US" sz="1000" b="1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/>
              <a:t>tmp</a:t>
            </a:r>
            <a:r>
              <a:rPr lang="en-US" sz="1000" dirty="0"/>
              <a:t>[] = </a:t>
            </a:r>
            <a:r>
              <a:rPr lang="en-US" sz="1000" b="1" dirty="0"/>
              <a:t>new</a:t>
            </a:r>
            <a:r>
              <a:rPr lang="en-US" sz="1000" dirty="0"/>
              <a:t> </a:t>
            </a:r>
            <a:r>
              <a:rPr lang="en-US" sz="1000" dirty="0" err="1"/>
              <a:t>int</a:t>
            </a:r>
            <a:r>
              <a:rPr lang="en-US" sz="1000" dirty="0"/>
              <a:t>[</a:t>
            </a:r>
            <a:r>
              <a:rPr lang="en-US" sz="1000" dirty="0" err="1"/>
              <a:t>vecSize</a:t>
            </a:r>
            <a:r>
              <a:rPr lang="en-US" sz="1000" dirty="0"/>
              <a:t>];</a:t>
            </a:r>
          </a:p>
          <a:p>
            <a:r>
              <a:rPr lang="en-US" sz="1000" dirty="0"/>
              <a:t>   </a:t>
            </a:r>
            <a:r>
              <a:rPr lang="en-US" sz="1000" b="1" dirty="0"/>
              <a:t>while</a:t>
            </a:r>
            <a:r>
              <a:rPr lang="en-US" sz="1000" dirty="0"/>
              <a:t> (</a:t>
            </a:r>
            <a:r>
              <a:rPr lang="en-US" sz="1000" dirty="0" err="1"/>
              <a:t>i</a:t>
            </a:r>
            <a:r>
              <a:rPr lang="en-US" sz="1000" dirty="0"/>
              <a:t> &lt; mid &amp;&amp; j &lt; </a:t>
            </a:r>
            <a:r>
              <a:rPr lang="en-US" sz="1000" dirty="0" err="1"/>
              <a:t>vecSize</a:t>
            </a:r>
            <a:r>
              <a:rPr lang="en-US" sz="1000" dirty="0"/>
              <a:t>) </a:t>
            </a:r>
          </a:p>
          <a:p>
            <a:r>
              <a:rPr lang="en-US" sz="1000" dirty="0"/>
              <a:t>   	</a:t>
            </a:r>
            <a:r>
              <a:rPr lang="en-US" sz="1000" b="1" dirty="0"/>
              <a:t>if</a:t>
            </a:r>
            <a:r>
              <a:rPr lang="en-US" sz="1000" dirty="0"/>
              <a:t> (</a:t>
            </a:r>
            <a:r>
              <a:rPr lang="en-US" sz="1000" dirty="0" err="1"/>
              <a:t>vec</a:t>
            </a:r>
            <a:r>
              <a:rPr lang="en-US" sz="1000" dirty="0"/>
              <a:t>[</a:t>
            </a:r>
            <a:r>
              <a:rPr lang="en-US" sz="1000" dirty="0" err="1"/>
              <a:t>i+beg</a:t>
            </a:r>
            <a:r>
              <a:rPr lang="en-US" sz="1000" dirty="0"/>
              <a:t>] &gt;= </a:t>
            </a:r>
            <a:r>
              <a:rPr lang="en-US" sz="1000" dirty="0" err="1"/>
              <a:t>vec</a:t>
            </a:r>
            <a:r>
              <a:rPr lang="en-US" sz="1000" dirty="0"/>
              <a:t>[</a:t>
            </a:r>
            <a:r>
              <a:rPr lang="en-US" sz="1000" dirty="0" err="1"/>
              <a:t>j+beg</a:t>
            </a:r>
            <a:r>
              <a:rPr lang="en-US" sz="1000" dirty="0"/>
              <a:t>]) </a:t>
            </a:r>
            <a:r>
              <a:rPr lang="en-US" sz="1000" dirty="0" err="1"/>
              <a:t>tmp</a:t>
            </a:r>
            <a:r>
              <a:rPr lang="en-US" sz="1000" dirty="0"/>
              <a:t>[k++] = </a:t>
            </a:r>
            <a:r>
              <a:rPr lang="en-US" sz="1000" dirty="0" err="1"/>
              <a:t>vec</a:t>
            </a:r>
            <a:r>
              <a:rPr lang="en-US" sz="1000" dirty="0"/>
              <a:t>[</a:t>
            </a:r>
            <a:r>
              <a:rPr lang="en-US" sz="1000" dirty="0" err="1"/>
              <a:t>beg+i</a:t>
            </a:r>
            <a:r>
              <a:rPr lang="en-US" sz="1000" dirty="0"/>
              <a:t>++];</a:t>
            </a:r>
          </a:p>
          <a:p>
            <a:r>
              <a:rPr lang="en-US" sz="1000" dirty="0"/>
              <a:t>	</a:t>
            </a:r>
            <a:r>
              <a:rPr lang="en-US" sz="1000" b="1" dirty="0"/>
              <a:t>else</a:t>
            </a:r>
            <a:r>
              <a:rPr lang="en-US" sz="1000" dirty="0"/>
              <a:t>  </a:t>
            </a:r>
            <a:r>
              <a:rPr lang="en-US" sz="1000" dirty="0" smtClean="0"/>
              <a:t>                                          </a:t>
            </a:r>
            <a:r>
              <a:rPr lang="en-US" sz="1000" dirty="0" err="1" smtClean="0"/>
              <a:t>tmp</a:t>
            </a:r>
            <a:r>
              <a:rPr lang="en-US" sz="1000" dirty="0" smtClean="0"/>
              <a:t>[k</a:t>
            </a:r>
            <a:r>
              <a:rPr lang="en-US" sz="1000" dirty="0"/>
              <a:t>++] = </a:t>
            </a:r>
            <a:r>
              <a:rPr lang="en-US" sz="1000" dirty="0" err="1"/>
              <a:t>vec</a:t>
            </a:r>
            <a:r>
              <a:rPr lang="en-US" sz="1000" dirty="0"/>
              <a:t>[</a:t>
            </a:r>
            <a:r>
              <a:rPr lang="en-US" sz="1000" dirty="0" err="1"/>
              <a:t>beg+j</a:t>
            </a:r>
            <a:r>
              <a:rPr lang="en-US" sz="1000" dirty="0"/>
              <a:t>++];		</a:t>
            </a:r>
          </a:p>
          <a:p>
            <a:r>
              <a:rPr lang="en-US" sz="1000" dirty="0"/>
              <a:t>   </a:t>
            </a:r>
            <a:r>
              <a:rPr lang="en-US" sz="1000" b="1" dirty="0"/>
              <a:t>if</a:t>
            </a:r>
            <a:r>
              <a:rPr lang="en-US" sz="1000" dirty="0"/>
              <a:t> (</a:t>
            </a:r>
            <a:r>
              <a:rPr lang="en-US" sz="1000" dirty="0" err="1"/>
              <a:t>i</a:t>
            </a:r>
            <a:r>
              <a:rPr lang="en-US" sz="1000" dirty="0"/>
              <a:t> == mid) 	</a:t>
            </a:r>
            <a:r>
              <a:rPr lang="en-US" sz="1000" b="1" dirty="0"/>
              <a:t>for</a:t>
            </a:r>
            <a:r>
              <a:rPr lang="en-US" sz="1000" dirty="0"/>
              <a:t>(</a:t>
            </a:r>
            <a:r>
              <a:rPr lang="en-US" sz="1000" b="1" dirty="0" err="1"/>
              <a:t>int</a:t>
            </a:r>
            <a:r>
              <a:rPr lang="en-US" sz="1000" dirty="0"/>
              <a:t> l = k; l &lt; </a:t>
            </a:r>
            <a:r>
              <a:rPr lang="en-US" sz="1000" dirty="0" err="1"/>
              <a:t>vecSize</a:t>
            </a:r>
            <a:r>
              <a:rPr lang="en-US" sz="1000" dirty="0"/>
              <a:t>; l++) </a:t>
            </a:r>
            <a:r>
              <a:rPr lang="en-US" sz="1000" dirty="0" err="1"/>
              <a:t>tmp</a:t>
            </a:r>
            <a:r>
              <a:rPr lang="en-US" sz="1000" dirty="0"/>
              <a:t>[l] = </a:t>
            </a:r>
            <a:r>
              <a:rPr lang="en-US" sz="1000" dirty="0" err="1"/>
              <a:t>vec</a:t>
            </a:r>
            <a:r>
              <a:rPr lang="en-US" sz="1000" dirty="0"/>
              <a:t>[</a:t>
            </a:r>
            <a:r>
              <a:rPr lang="en-US" sz="1000" dirty="0" err="1"/>
              <a:t>l+beg</a:t>
            </a:r>
            <a:r>
              <a:rPr lang="en-US" sz="1000" dirty="0"/>
              <a:t>]; </a:t>
            </a:r>
          </a:p>
          <a:p>
            <a:r>
              <a:rPr lang="en-US" sz="1000" dirty="0"/>
              <a:t>   </a:t>
            </a:r>
            <a:r>
              <a:rPr lang="en-US" sz="1000" b="1" dirty="0"/>
              <a:t>else</a:t>
            </a:r>
            <a:r>
              <a:rPr lang="en-US" sz="1000" dirty="0"/>
              <a:t> </a:t>
            </a:r>
            <a:r>
              <a:rPr lang="en-US" sz="1000" dirty="0" smtClean="0"/>
              <a:t>                     </a:t>
            </a:r>
            <a:r>
              <a:rPr lang="en-US" sz="1000" b="1" dirty="0" smtClean="0"/>
              <a:t>for</a:t>
            </a:r>
            <a:r>
              <a:rPr lang="en-US" sz="1000" dirty="0" smtClean="0"/>
              <a:t>(</a:t>
            </a:r>
            <a:r>
              <a:rPr lang="en-US" sz="1000" b="1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/>
              <a:t>l = k; l &lt; </a:t>
            </a:r>
            <a:r>
              <a:rPr lang="en-US" sz="1000" dirty="0" err="1"/>
              <a:t>vecSize</a:t>
            </a:r>
            <a:r>
              <a:rPr lang="en-US" sz="1000" dirty="0"/>
              <a:t>; l++) </a:t>
            </a:r>
            <a:r>
              <a:rPr lang="en-US" sz="1000" dirty="0" err="1"/>
              <a:t>tmp</a:t>
            </a:r>
            <a:r>
              <a:rPr lang="en-US" sz="1000" dirty="0"/>
              <a:t>[l] = </a:t>
            </a:r>
            <a:r>
              <a:rPr lang="en-US" sz="1000" dirty="0" err="1"/>
              <a:t>vec</a:t>
            </a:r>
            <a:r>
              <a:rPr lang="en-US" sz="1000" dirty="0"/>
              <a:t>[</a:t>
            </a:r>
            <a:r>
              <a:rPr lang="en-US" sz="1000" dirty="0" err="1"/>
              <a:t>l-mid+beg</a:t>
            </a:r>
            <a:r>
              <a:rPr lang="en-US" sz="1000" dirty="0"/>
              <a:t>]; </a:t>
            </a:r>
          </a:p>
          <a:p>
            <a:r>
              <a:rPr lang="en-US" sz="1000" dirty="0"/>
              <a:t>   </a:t>
            </a:r>
            <a:r>
              <a:rPr lang="en-US" sz="1000" b="1" dirty="0"/>
              <a:t>for</a:t>
            </a:r>
            <a:r>
              <a:rPr lang="en-US" sz="1000" dirty="0"/>
              <a:t>(</a:t>
            </a:r>
            <a:r>
              <a:rPr lang="en-US" sz="1000" b="1" dirty="0" err="1"/>
              <a:t>int</a:t>
            </a:r>
            <a:r>
              <a:rPr lang="en-US" sz="1000" dirty="0"/>
              <a:t> ii = 0; ii &lt; </a:t>
            </a:r>
            <a:r>
              <a:rPr lang="en-US" sz="1000" dirty="0" err="1"/>
              <a:t>vecSize</a:t>
            </a:r>
            <a:r>
              <a:rPr lang="en-US" sz="1000" dirty="0"/>
              <a:t>; ii</a:t>
            </a:r>
            <a:r>
              <a:rPr lang="en-US" sz="1000" dirty="0" smtClean="0"/>
              <a:t>++)    </a:t>
            </a:r>
            <a:r>
              <a:rPr lang="en-US" sz="1000" dirty="0" err="1"/>
              <a:t>vec</a:t>
            </a:r>
            <a:r>
              <a:rPr lang="en-US" sz="1000" dirty="0"/>
              <a:t>[</a:t>
            </a:r>
            <a:r>
              <a:rPr lang="en-US" sz="1000" dirty="0" err="1"/>
              <a:t>ii+beg</a:t>
            </a:r>
            <a:r>
              <a:rPr lang="en-US" sz="1000" dirty="0"/>
              <a:t>] = </a:t>
            </a:r>
            <a:r>
              <a:rPr lang="en-US" sz="1000" dirty="0" err="1"/>
              <a:t>tmp</a:t>
            </a:r>
            <a:r>
              <a:rPr lang="en-US" sz="1000" dirty="0"/>
              <a:t>[ii];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1981200"/>
            <a:ext cx="2819399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Vamos preparar um ficheiro </a:t>
            </a:r>
            <a:r>
              <a:rPr lang="en-US" sz="2000" dirty="0">
                <a:solidFill>
                  <a:srgbClr val="FF00FF"/>
                </a:solidFill>
              </a:rPr>
              <a:t>to_use_sorted_result.txt</a:t>
            </a:r>
            <a:r>
              <a:rPr lang="pt-PT" dirty="0" smtClean="0"/>
              <a:t> utilizando este programa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702968"/>
            <a:ext cx="4831206" cy="20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2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57290" y="214290"/>
            <a:ext cx="7019948" cy="5064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smtClean="0"/>
              <a:t>Utilização de ficheiros em JAVA</a:t>
            </a:r>
            <a:endParaRPr lang="pt-PT" sz="2800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85720" y="1428736"/>
            <a:ext cx="8320118" cy="492922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800" dirty="0" smtClean="0"/>
              <a:t>Classe </a:t>
            </a:r>
            <a:r>
              <a:rPr lang="pt-PT" sz="2800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pt-PT" sz="2800" dirty="0" smtClean="0"/>
              <a:t> (</a:t>
            </a:r>
            <a:r>
              <a:rPr lang="pt-PT" sz="2800" dirty="0" err="1" smtClean="0">
                <a:latin typeface="Courier New" pitchFamily="49" charset="0"/>
                <a:cs typeface="Courier New" pitchFamily="49" charset="0"/>
              </a:rPr>
              <a:t>java.io.File</a:t>
            </a:r>
            <a:r>
              <a:rPr lang="pt-PT" sz="2800" dirty="0" smtClean="0"/>
              <a:t>)</a:t>
            </a:r>
          </a:p>
          <a:p>
            <a:pPr algn="just"/>
            <a:r>
              <a:rPr lang="pt-PT" sz="2800" dirty="0" smtClean="0"/>
              <a:t>Permite: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Confirmar a existência de ficheiros;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Verificar e modificar as permissões de ficheiros;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Verificar qual o tipo de ficheiro (</a:t>
            </a:r>
            <a:r>
              <a:rPr lang="pt-PT" sz="2400" dirty="0" err="1" smtClean="0"/>
              <a:t>diretório</a:t>
            </a:r>
            <a:r>
              <a:rPr lang="pt-PT" sz="2400" dirty="0" smtClean="0"/>
              <a:t>, ficheiro normal, etc.);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Criar </a:t>
            </a:r>
            <a:r>
              <a:rPr lang="pt-PT" sz="2400" dirty="0" err="1" smtClean="0"/>
              <a:t>diretórios</a:t>
            </a:r>
            <a:r>
              <a:rPr lang="pt-PT" sz="2400" dirty="0" smtClean="0"/>
              <a:t>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Listar o conteúdo de </a:t>
            </a:r>
            <a:r>
              <a:rPr lang="pt-PT" sz="2400" dirty="0" err="1" smtClean="0"/>
              <a:t>diretórios</a:t>
            </a:r>
            <a:r>
              <a:rPr lang="pt-PT" sz="2400" dirty="0" smtClean="0"/>
              <a:t>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Apagar ficheiros.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...</a:t>
            </a:r>
            <a:endParaRPr lang="pt-PT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5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76200"/>
            <a:ext cx="618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</a:t>
            </a:r>
            <a:r>
              <a:rPr lang="pt-PT" sz="2800" b="1" i="1" dirty="0" smtClean="0"/>
              <a:t>: ler do ficheiro utilizando </a:t>
            </a:r>
            <a:r>
              <a:rPr lang="pt-PT" sz="2800" b="1" i="1" dirty="0" err="1" smtClean="0">
                <a:solidFill>
                  <a:srgbClr val="FF00FF"/>
                </a:solidFill>
              </a:rPr>
              <a:t>next</a:t>
            </a:r>
            <a:r>
              <a:rPr lang="pt-PT" sz="2800" b="1" i="1" dirty="0" smtClean="0">
                <a:solidFill>
                  <a:srgbClr val="FF00FF"/>
                </a:solidFill>
              </a:rPr>
              <a:t>()</a:t>
            </a:r>
            <a:endParaRPr lang="pt-PT" sz="2800" b="1" i="1" dirty="0" smtClean="0">
              <a:solidFill>
                <a:srgbClr val="FF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12" y="381000"/>
            <a:ext cx="8624888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import</a:t>
            </a:r>
            <a:r>
              <a:rPr lang="en-US" dirty="0"/>
              <a:t> java.io</a:t>
            </a:r>
            <a:r>
              <a:rPr lang="en-US" dirty="0" smtClean="0"/>
              <a:t>.*;</a:t>
            </a:r>
            <a:endParaRPr lang="en-US" dirty="0"/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ReadFromFileTrivial</a:t>
            </a:r>
            <a:endParaRPr lang="en-US" dirty="0"/>
          </a:p>
          <a:p>
            <a:r>
              <a:rPr lang="en-US" dirty="0"/>
              <a:t>{      </a:t>
            </a:r>
            <a:r>
              <a:rPr lang="en-US" b="1" dirty="0"/>
              <a:t>static</a:t>
            </a:r>
            <a:r>
              <a:rPr lang="en-US" dirty="0"/>
              <a:t> Scanner kb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</a:t>
            </a:r>
            <a:r>
              <a:rPr lang="en-US" b="1" dirty="0"/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b="1" dirty="0"/>
              <a:t>throws</a:t>
            </a:r>
            <a:r>
              <a:rPr lang="en-US" dirty="0"/>
              <a:t>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InterruptedException</a:t>
            </a:r>
            <a:endParaRPr lang="en-US" dirty="0"/>
          </a:p>
          <a:p>
            <a:r>
              <a:rPr lang="en-US" dirty="0"/>
              <a:t> {   String </a:t>
            </a:r>
            <a:r>
              <a:rPr lang="en-US" dirty="0" err="1"/>
              <a:t>name_of_file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// to_use_sorted_result.txt</a:t>
            </a:r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System.out.print</a:t>
            </a:r>
            <a:r>
              <a:rPr lang="en-US" dirty="0"/>
              <a:t>("Nome do </a:t>
            </a:r>
            <a:r>
              <a:rPr lang="en-US" dirty="0" err="1"/>
              <a:t>fisheiro</a:t>
            </a:r>
            <a:r>
              <a:rPr lang="en-US" dirty="0"/>
              <a:t>: ");   </a:t>
            </a:r>
            <a:endParaRPr lang="en-US" dirty="0">
              <a:solidFill>
                <a:srgbClr val="FF00FF"/>
              </a:solidFill>
            </a:endParaRPr>
          </a:p>
          <a:p>
            <a:r>
              <a:rPr lang="en-US" dirty="0"/>
              <a:t>     </a:t>
            </a:r>
            <a:r>
              <a:rPr lang="en-US" dirty="0" err="1"/>
              <a:t>name_of_file</a:t>
            </a:r>
            <a:r>
              <a:rPr lang="en-US" dirty="0"/>
              <a:t> = </a:t>
            </a:r>
            <a:r>
              <a:rPr lang="en-US" dirty="0" err="1"/>
              <a:t>kb.nextLine</a:t>
            </a:r>
            <a:r>
              <a:rPr lang="en-US" dirty="0"/>
              <a:t>(); </a:t>
            </a:r>
          </a:p>
          <a:p>
            <a:r>
              <a:rPr lang="en-US" dirty="0"/>
              <a:t>     File </a:t>
            </a:r>
            <a:r>
              <a:rPr lang="en-US" dirty="0" err="1"/>
              <a:t>my_file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File(</a:t>
            </a:r>
            <a:r>
              <a:rPr lang="en-US" dirty="0" err="1"/>
              <a:t>name_of_file</a:t>
            </a:r>
            <a:r>
              <a:rPr lang="en-US" dirty="0"/>
              <a:t>);</a:t>
            </a:r>
          </a:p>
          <a:p>
            <a:r>
              <a:rPr lang="en-US" dirty="0"/>
              <a:t>     Scanner </a:t>
            </a:r>
            <a:r>
              <a:rPr lang="en-US" dirty="0" err="1"/>
              <a:t>read_from_file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 Scanner(</a:t>
            </a:r>
            <a:r>
              <a:rPr lang="en-US" dirty="0" err="1"/>
              <a:t>my_file</a:t>
            </a:r>
            <a:r>
              <a:rPr lang="en-US" dirty="0"/>
              <a:t>);</a:t>
            </a:r>
          </a:p>
          <a:p>
            <a:r>
              <a:rPr lang="en-US" dirty="0"/>
              <a:t>     </a:t>
            </a:r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read_from_file.</a:t>
            </a:r>
            <a:r>
              <a:rPr lang="en-US" dirty="0" err="1">
                <a:solidFill>
                  <a:srgbClr val="00B0F0"/>
                </a:solidFill>
              </a:rPr>
              <a:t>hasNext</a:t>
            </a:r>
            <a:r>
              <a:rPr lang="en-US" dirty="0">
                <a:solidFill>
                  <a:srgbClr val="00B0F0"/>
                </a:solidFill>
              </a:rPr>
              <a:t>()</a:t>
            </a:r>
            <a:r>
              <a:rPr lang="en-US" dirty="0"/>
              <a:t>)</a:t>
            </a:r>
          </a:p>
          <a:p>
            <a:r>
              <a:rPr lang="en-US" dirty="0"/>
              <a:t>     { </a:t>
            </a:r>
            <a:r>
              <a:rPr lang="en-US" dirty="0" err="1">
                <a:solidFill>
                  <a:srgbClr val="FF00FF"/>
                </a:solidFill>
              </a:rPr>
              <a:t>Thread.sleep</a:t>
            </a:r>
            <a:r>
              <a:rPr lang="en-US" dirty="0">
                <a:solidFill>
                  <a:srgbClr val="FF00FF"/>
                </a:solidFill>
              </a:rPr>
              <a:t>(100</a:t>
            </a:r>
            <a:r>
              <a:rPr lang="en-US" dirty="0" smtClean="0">
                <a:solidFill>
                  <a:srgbClr val="FF00FF"/>
                </a:solidFill>
              </a:rPr>
              <a:t>); </a:t>
            </a:r>
            <a:r>
              <a:rPr lang="en-US" dirty="0">
                <a:solidFill>
                  <a:srgbClr val="FF00FF"/>
                </a:solidFill>
              </a:rPr>
              <a:t>// </a:t>
            </a:r>
            <a:r>
              <a:rPr lang="en-US" dirty="0" err="1">
                <a:solidFill>
                  <a:srgbClr val="FF00FF"/>
                </a:solidFill>
              </a:rPr>
              <a:t>atraso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 smtClean="0">
                <a:solidFill>
                  <a:srgbClr val="FF00FF"/>
                </a:solidFill>
              </a:rPr>
              <a:t>0.1 </a:t>
            </a:r>
            <a:r>
              <a:rPr lang="en-US" dirty="0">
                <a:solidFill>
                  <a:srgbClr val="FF00FF"/>
                </a:solidFill>
              </a:rPr>
              <a:t>s</a:t>
            </a:r>
          </a:p>
          <a:p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read_from_file.</a:t>
            </a:r>
            <a:r>
              <a:rPr lang="en-US" dirty="0" err="1">
                <a:solidFill>
                  <a:srgbClr val="00B0F0"/>
                </a:solidFill>
              </a:rPr>
              <a:t>next</a:t>
            </a:r>
            <a:r>
              <a:rPr lang="en-US" dirty="0">
                <a:solidFill>
                  <a:srgbClr val="00B0F0"/>
                </a:solidFill>
              </a:rPr>
              <a:t>()</a:t>
            </a:r>
            <a:r>
              <a:rPr lang="en-US" dirty="0"/>
              <a:t>);  }</a:t>
            </a:r>
          </a:p>
          <a:p>
            <a:r>
              <a:rPr lang="en-US" dirty="0"/>
              <a:t>     </a:t>
            </a:r>
            <a:r>
              <a:rPr lang="en-US" dirty="0" err="1"/>
              <a:t>read_from_file.close</a:t>
            </a:r>
            <a:r>
              <a:rPr lang="en-US" dirty="0"/>
              <a:t>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8013" y="172075"/>
            <a:ext cx="2819399" cy="67710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Vamos usar ficheiro </a:t>
            </a:r>
            <a:r>
              <a:rPr lang="en-US" sz="2000" dirty="0" smtClean="0">
                <a:solidFill>
                  <a:srgbClr val="FF00FF"/>
                </a:solidFill>
              </a:rPr>
              <a:t>to_use_sorted_result.txt</a:t>
            </a:r>
            <a:endParaRPr lang="pt-PT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" y="4808932"/>
            <a:ext cx="4645819" cy="199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62569"/>
            <a:ext cx="3429000" cy="4971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581400" y="1128712"/>
            <a:ext cx="5543763" cy="700088"/>
            <a:chOff x="3581400" y="1128712"/>
            <a:chExt cx="5543763" cy="700088"/>
          </a:xfrm>
        </p:grpSpPr>
        <p:sp>
          <p:nvSpPr>
            <p:cNvPr id="7" name="Rectangle 6"/>
            <p:cNvSpPr/>
            <p:nvPr/>
          </p:nvSpPr>
          <p:spPr>
            <a:xfrm>
              <a:off x="3581400" y="1524000"/>
              <a:ext cx="4016312" cy="3048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0" y="1128712"/>
              <a:ext cx="3029163" cy="369332"/>
            </a:xfrm>
            <a:prstGeom prst="rect">
              <a:avLst/>
            </a:prstGeom>
            <a:solidFill>
              <a:srgbClr val="CCFF66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Lança (</a:t>
              </a:r>
              <a:r>
                <a:rPr lang="pt-PT" i="1" dirty="0" err="1" smtClean="0">
                  <a:solidFill>
                    <a:srgbClr val="008000"/>
                  </a:solidFill>
                </a:rPr>
                <a:t>throws</a:t>
              </a:r>
              <a:r>
                <a:rPr lang="pt-PT" dirty="0" smtClean="0"/>
                <a:t>) duas </a:t>
              </a:r>
              <a:r>
                <a:rPr lang="pt-PT" dirty="0" err="1" smtClean="0"/>
                <a:t>exceções</a:t>
              </a:r>
              <a:endParaRPr lang="en-US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5479256" y="1128712"/>
            <a:ext cx="0" cy="5476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9401" y="3428999"/>
            <a:ext cx="175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rgbClr val="FFFF00"/>
                </a:solidFill>
              </a:rPr>
              <a:t>De notar que os resultados de </a:t>
            </a:r>
            <a:r>
              <a:rPr lang="pt-PT" dirty="0" err="1" smtClean="0">
                <a:solidFill>
                  <a:srgbClr val="FFFF00"/>
                </a:solidFill>
              </a:rPr>
              <a:t>hasNextLine</a:t>
            </a:r>
            <a:r>
              <a:rPr lang="pt-PT" dirty="0" smtClean="0">
                <a:solidFill>
                  <a:srgbClr val="FFFF00"/>
                </a:solidFill>
              </a:rPr>
              <a:t>() e </a:t>
            </a:r>
            <a:r>
              <a:rPr lang="pt-PT" dirty="0" err="1" smtClean="0">
                <a:solidFill>
                  <a:srgbClr val="FFFF00"/>
                </a:solidFill>
              </a:rPr>
              <a:t>nextLine</a:t>
            </a:r>
            <a:r>
              <a:rPr lang="pt-PT" dirty="0" smtClean="0">
                <a:solidFill>
                  <a:srgbClr val="FFFF00"/>
                </a:solidFill>
              </a:rPr>
              <a:t>() são diferentes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324600" y="2362200"/>
            <a:ext cx="0" cy="396240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1" y="5562600"/>
            <a:ext cx="19103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Exemplo em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3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9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9762" y="1026378"/>
            <a:ext cx="8783110" cy="5755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import</a:t>
            </a:r>
            <a:r>
              <a:rPr lang="en-US" sz="1600" dirty="0"/>
              <a:t> </a:t>
            </a:r>
            <a:r>
              <a:rPr lang="en-US" sz="1600" dirty="0" err="1"/>
              <a:t>java.util</a:t>
            </a:r>
            <a:r>
              <a:rPr lang="en-US" sz="1600" dirty="0"/>
              <a:t>.*;</a:t>
            </a:r>
          </a:p>
          <a:p>
            <a:r>
              <a:rPr lang="en-US" sz="1600" b="1" dirty="0"/>
              <a:t>import</a:t>
            </a:r>
            <a:r>
              <a:rPr lang="en-US" sz="1600" dirty="0"/>
              <a:t> java.io.*;                                  </a:t>
            </a:r>
          </a:p>
          <a:p>
            <a:r>
              <a:rPr lang="en-US" sz="1600" b="1" dirty="0"/>
              <a:t>public class</a:t>
            </a:r>
            <a:r>
              <a:rPr lang="en-US" sz="1600" dirty="0"/>
              <a:t> </a:t>
            </a:r>
            <a:r>
              <a:rPr lang="en-US" sz="1600" dirty="0" err="1"/>
              <a:t>funcoes_booleanas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</a:t>
            </a:r>
            <a:r>
              <a:rPr lang="en-US" sz="1600" b="1" dirty="0"/>
              <a:t>public static void</a:t>
            </a:r>
            <a:r>
              <a:rPr lang="en-US" sz="1600" dirty="0"/>
              <a:t> main(String[] </a:t>
            </a:r>
            <a:r>
              <a:rPr lang="en-US" sz="1600" dirty="0" err="1"/>
              <a:t>args</a:t>
            </a:r>
            <a:r>
              <a:rPr lang="en-US" sz="1600" dirty="0"/>
              <a:t>)   </a:t>
            </a:r>
            <a:r>
              <a:rPr lang="en-US" sz="1600" b="1" dirty="0"/>
              <a:t>throws</a:t>
            </a:r>
            <a:r>
              <a:rPr lang="en-US" sz="1600" dirty="0"/>
              <a:t> </a:t>
            </a:r>
            <a:r>
              <a:rPr lang="en-US" sz="1600" dirty="0" err="1"/>
              <a:t>IOException</a:t>
            </a:r>
            <a:endParaRPr lang="en-US" sz="1600" dirty="0"/>
          </a:p>
          <a:p>
            <a:r>
              <a:rPr lang="en-US" sz="1600" dirty="0"/>
              <a:t> {      </a:t>
            </a:r>
            <a:r>
              <a:rPr lang="en-US" sz="1600" b="1" dirty="0" err="1"/>
              <a:t>int</a:t>
            </a:r>
            <a:r>
              <a:rPr lang="en-US" sz="1600" dirty="0"/>
              <a:t> a[] = { 0, 1, 2, 3 };</a:t>
            </a:r>
          </a:p>
          <a:p>
            <a:r>
              <a:rPr lang="en-US" sz="1600" dirty="0"/>
              <a:t>File </a:t>
            </a:r>
            <a:r>
              <a:rPr lang="en-US" sz="1600" dirty="0" err="1"/>
              <a:t>fout</a:t>
            </a:r>
            <a:r>
              <a:rPr lang="en-US" sz="1600" dirty="0"/>
              <a:t> = </a:t>
            </a:r>
            <a:r>
              <a:rPr lang="en-US" sz="1600" b="1" dirty="0"/>
              <a:t>new</a:t>
            </a:r>
            <a:r>
              <a:rPr lang="en-US" sz="1600" dirty="0"/>
              <a:t> File("</a:t>
            </a:r>
            <a:r>
              <a:rPr lang="en-US" sz="1600" dirty="0">
                <a:solidFill>
                  <a:srgbClr val="C00000"/>
                </a:solidFill>
              </a:rPr>
              <a:t>for_boolean.txt</a:t>
            </a:r>
            <a:r>
              <a:rPr lang="en-US" sz="1600" dirty="0"/>
              <a:t>");</a:t>
            </a:r>
          </a:p>
          <a:p>
            <a:r>
              <a:rPr lang="en-US" sz="1600" dirty="0" err="1"/>
              <a:t>PrintWriter</a:t>
            </a:r>
            <a:r>
              <a:rPr lang="en-US" sz="1600" dirty="0"/>
              <a:t> pw = </a:t>
            </a:r>
            <a:r>
              <a:rPr lang="en-US" sz="1600" b="1" dirty="0"/>
              <a:t>new</a:t>
            </a:r>
            <a:r>
              <a:rPr lang="en-US" sz="1600" dirty="0"/>
              <a:t> </a:t>
            </a:r>
            <a:r>
              <a:rPr lang="en-US" sz="1600" dirty="0" err="1"/>
              <a:t>PrintWriter</a:t>
            </a:r>
            <a:r>
              <a:rPr lang="en-US" sz="1600" dirty="0"/>
              <a:t>(</a:t>
            </a:r>
            <a:r>
              <a:rPr lang="en-US" sz="1600" dirty="0" err="1"/>
              <a:t>fout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pw.println</a:t>
            </a:r>
            <a:r>
              <a:rPr lang="en-US" sz="1600" dirty="0"/>
              <a:t>("</a:t>
            </a:r>
            <a:r>
              <a:rPr lang="en-US" sz="1600" dirty="0" err="1"/>
              <a:t>operação</a:t>
            </a:r>
            <a:r>
              <a:rPr lang="en-US" sz="1600" dirty="0"/>
              <a:t> ^ :");</a:t>
            </a:r>
          </a:p>
          <a:p>
            <a:r>
              <a:rPr lang="en-US" sz="1600" dirty="0"/>
              <a:t>             </a:t>
            </a:r>
            <a:r>
              <a:rPr lang="en-US" sz="1600" b="1" dirty="0"/>
              <a:t>for</a:t>
            </a:r>
            <a:r>
              <a:rPr lang="en-US" sz="1600" dirty="0"/>
              <a:t> (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a.length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       {   </a:t>
            </a:r>
            <a:r>
              <a:rPr lang="en-US" sz="1600" dirty="0" err="1"/>
              <a:t>pw.print</a:t>
            </a:r>
            <a:r>
              <a:rPr lang="en-US" sz="1600" dirty="0"/>
              <a:t>(((a[</a:t>
            </a:r>
            <a:r>
              <a:rPr lang="en-US" sz="1600" dirty="0" err="1"/>
              <a:t>i</a:t>
            </a:r>
            <a:r>
              <a:rPr lang="en-US" sz="1600" dirty="0"/>
              <a:t>] &amp; 0x2)&gt;&gt;1) + "   " + (a[</a:t>
            </a:r>
            <a:r>
              <a:rPr lang="en-US" sz="1600" dirty="0" err="1"/>
              <a:t>i</a:t>
            </a:r>
            <a:r>
              <a:rPr lang="en-US" sz="1600" dirty="0"/>
              <a:t>] &amp; 0x1) + "   " + (((a[</a:t>
            </a:r>
            <a:r>
              <a:rPr lang="en-US" sz="1600" dirty="0" err="1"/>
              <a:t>i</a:t>
            </a:r>
            <a:r>
              <a:rPr lang="en-US" sz="1600" dirty="0"/>
              <a:t>] &amp; 0x2)&gt;&gt;1) ^ (a[</a:t>
            </a:r>
            <a:r>
              <a:rPr lang="en-US" sz="1600" dirty="0" err="1"/>
              <a:t>i</a:t>
            </a:r>
            <a:r>
              <a:rPr lang="en-US" sz="1600" dirty="0"/>
              <a:t>] &amp; 0x1)) + '\n');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pw.println</a:t>
            </a:r>
            <a:r>
              <a:rPr lang="en-US" sz="1600" dirty="0"/>
              <a:t>();     }   </a:t>
            </a:r>
            <a:r>
              <a:rPr lang="en-US" sz="1600" dirty="0" err="1"/>
              <a:t>pw.println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pw.println</a:t>
            </a:r>
            <a:r>
              <a:rPr lang="en-US" sz="1600" dirty="0"/>
              <a:t>("</a:t>
            </a:r>
            <a:r>
              <a:rPr lang="en-US" sz="1600" dirty="0" err="1"/>
              <a:t>operação</a:t>
            </a:r>
            <a:r>
              <a:rPr lang="en-US" sz="1600" dirty="0"/>
              <a:t> | :");</a:t>
            </a:r>
          </a:p>
          <a:p>
            <a:r>
              <a:rPr lang="en-US" sz="1600" dirty="0"/>
              <a:t>             </a:t>
            </a:r>
            <a:r>
              <a:rPr lang="en-US" sz="1600" b="1" dirty="0"/>
              <a:t>for</a:t>
            </a:r>
            <a:r>
              <a:rPr lang="en-US" sz="1600" dirty="0"/>
              <a:t> (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a.length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       {   </a:t>
            </a:r>
            <a:r>
              <a:rPr lang="en-US" sz="1600" dirty="0" err="1"/>
              <a:t>pw.print</a:t>
            </a:r>
            <a:r>
              <a:rPr lang="en-US" sz="1600" dirty="0"/>
              <a:t>(((a[</a:t>
            </a:r>
            <a:r>
              <a:rPr lang="en-US" sz="1600" dirty="0" err="1"/>
              <a:t>i</a:t>
            </a:r>
            <a:r>
              <a:rPr lang="en-US" sz="1600" dirty="0"/>
              <a:t>] &amp; 0x2)&gt;&gt;1) + "   " + (a[</a:t>
            </a:r>
            <a:r>
              <a:rPr lang="en-US" sz="1600" dirty="0" err="1"/>
              <a:t>i</a:t>
            </a:r>
            <a:r>
              <a:rPr lang="en-US" sz="1600" dirty="0"/>
              <a:t>] &amp; 0x1) + "   " + (((a[</a:t>
            </a:r>
            <a:r>
              <a:rPr lang="en-US" sz="1600" dirty="0" err="1"/>
              <a:t>i</a:t>
            </a:r>
            <a:r>
              <a:rPr lang="en-US" sz="1600" dirty="0"/>
              <a:t>] &amp; 0x2)&gt;&gt;1) | (a[</a:t>
            </a:r>
            <a:r>
              <a:rPr lang="en-US" sz="1600" dirty="0" err="1"/>
              <a:t>i</a:t>
            </a:r>
            <a:r>
              <a:rPr lang="en-US" sz="1600" dirty="0"/>
              <a:t>] &amp; 0x1)) + '\n');</a:t>
            </a:r>
          </a:p>
          <a:p>
            <a:r>
              <a:rPr lang="en-US" sz="1600" dirty="0"/>
              <a:t>                   </a:t>
            </a:r>
            <a:r>
              <a:rPr lang="en-US" sz="1600" dirty="0" err="1"/>
              <a:t>pw.println</a:t>
            </a:r>
            <a:r>
              <a:rPr lang="en-US" sz="1600" dirty="0"/>
              <a:t>();     }   </a:t>
            </a:r>
            <a:r>
              <a:rPr lang="en-US" sz="1600" dirty="0" err="1"/>
              <a:t>pw.println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pw.println</a:t>
            </a:r>
            <a:r>
              <a:rPr lang="en-US" sz="1600" dirty="0"/>
              <a:t>("</a:t>
            </a:r>
            <a:r>
              <a:rPr lang="en-US" sz="1600" dirty="0" err="1"/>
              <a:t>operação</a:t>
            </a:r>
            <a:r>
              <a:rPr lang="en-US" sz="1600" dirty="0"/>
              <a:t> &amp; :");</a:t>
            </a:r>
          </a:p>
          <a:p>
            <a:r>
              <a:rPr lang="en-US" sz="1600" dirty="0"/>
              <a:t>             </a:t>
            </a:r>
            <a:r>
              <a:rPr lang="en-US" sz="1600" b="1" dirty="0"/>
              <a:t>for</a:t>
            </a:r>
            <a:r>
              <a:rPr lang="en-US" sz="1600" dirty="0"/>
              <a:t> (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a.length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       {    </a:t>
            </a:r>
            <a:r>
              <a:rPr lang="en-US" sz="1600" dirty="0" err="1"/>
              <a:t>pw.print</a:t>
            </a:r>
            <a:r>
              <a:rPr lang="en-US" sz="1600" dirty="0"/>
              <a:t>(((a[</a:t>
            </a:r>
            <a:r>
              <a:rPr lang="en-US" sz="1600" dirty="0" err="1"/>
              <a:t>i</a:t>
            </a:r>
            <a:r>
              <a:rPr lang="en-US" sz="1600" dirty="0"/>
              <a:t>] &amp; 0x2)&gt;&gt;1) + "   " + (a[</a:t>
            </a:r>
            <a:r>
              <a:rPr lang="en-US" sz="1600" dirty="0" err="1"/>
              <a:t>i</a:t>
            </a:r>
            <a:r>
              <a:rPr lang="en-US" sz="1600" dirty="0"/>
              <a:t>] &amp; 0x1) + "   " + (((a[</a:t>
            </a:r>
            <a:r>
              <a:rPr lang="en-US" sz="1600" dirty="0" err="1"/>
              <a:t>i</a:t>
            </a:r>
            <a:r>
              <a:rPr lang="en-US" sz="1600" dirty="0"/>
              <a:t>] &amp; 0x2)&gt;&gt;1) &amp; (a[</a:t>
            </a:r>
            <a:r>
              <a:rPr lang="en-US" sz="1600" dirty="0" err="1"/>
              <a:t>i</a:t>
            </a:r>
            <a:r>
              <a:rPr lang="en-US" sz="1600" dirty="0"/>
              <a:t>] &amp; 0x1)) + '\n');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</a:t>
            </a:r>
            <a:r>
              <a:rPr lang="en-US" sz="1600" dirty="0" err="1" smtClean="0"/>
              <a:t>pw.println</a:t>
            </a:r>
            <a:r>
              <a:rPr lang="en-US" sz="1600" dirty="0"/>
              <a:t>();     }</a:t>
            </a:r>
          </a:p>
          <a:p>
            <a:r>
              <a:rPr lang="en-US" sz="1600" dirty="0" err="1"/>
              <a:t>pw.close</a:t>
            </a:r>
            <a:r>
              <a:rPr lang="en-US" sz="1600" dirty="0"/>
              <a:t>();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438" y="-76200"/>
            <a:ext cx="9125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i="1" dirty="0" smtClean="0"/>
              <a:t>Exemplo: escrever no </a:t>
            </a:r>
            <a:r>
              <a:rPr lang="pt-PT" sz="2000" b="1" i="1" dirty="0" smtClean="0"/>
              <a:t>ficheiro </a:t>
            </a:r>
            <a:r>
              <a:rPr lang="pt-PT" sz="2000" b="1" i="1" dirty="0" smtClean="0">
                <a:solidFill>
                  <a:srgbClr val="C00000"/>
                </a:solidFill>
              </a:rPr>
              <a:t>for_boolean.txt</a:t>
            </a:r>
            <a:r>
              <a:rPr lang="pt-PT" sz="2000" b="1" i="1" dirty="0" smtClean="0"/>
              <a:t> os resultados de operações booleanas </a:t>
            </a:r>
            <a:endParaRPr lang="pt-PT" sz="2000" b="1" i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5341"/>
            <a:ext cx="2209800" cy="307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7400" y="5943600"/>
            <a:ext cx="19103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Exemplo em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5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7435" y="-76200"/>
            <a:ext cx="27823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40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Erro comum</a:t>
            </a:r>
            <a:endParaRPr lang="pt-PT" sz="4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400" y="610136"/>
            <a:ext cx="6705600" cy="6247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</a:t>
            </a:r>
            <a:r>
              <a:rPr lang="en-US" sz="1600" i="1" dirty="0"/>
              <a:t>// Scanner </a:t>
            </a:r>
            <a:r>
              <a:rPr lang="en-US" sz="1600" i="1" dirty="0" err="1"/>
              <a:t>associado</a:t>
            </a:r>
            <a:r>
              <a:rPr lang="en-US" sz="1600" i="1" dirty="0"/>
              <a:t> </a:t>
            </a:r>
            <a:r>
              <a:rPr lang="en-US" sz="1600" i="1" dirty="0" err="1"/>
              <a:t>ao</a:t>
            </a:r>
            <a:r>
              <a:rPr lang="en-US" sz="1600" i="1" dirty="0"/>
              <a:t> </a:t>
            </a:r>
            <a:r>
              <a:rPr lang="en-US" sz="1600" i="1" dirty="0" err="1"/>
              <a:t>ficheiro</a:t>
            </a:r>
            <a:r>
              <a:rPr lang="en-US" sz="1600" i="1" dirty="0"/>
              <a:t> de </a:t>
            </a:r>
            <a:r>
              <a:rPr lang="en-US" sz="1600" i="1" dirty="0" err="1"/>
              <a:t>entrada</a:t>
            </a:r>
            <a:endParaRPr lang="en-US" sz="1600" i="1" dirty="0"/>
          </a:p>
          <a:p>
            <a:r>
              <a:rPr lang="en-US" sz="1600" dirty="0"/>
              <a:t>  Scanner </a:t>
            </a:r>
            <a:r>
              <a:rPr lang="en-US" sz="1600" dirty="0" err="1">
                <a:solidFill>
                  <a:srgbClr val="C00000"/>
                </a:solidFill>
              </a:rPr>
              <a:t>scf</a:t>
            </a:r>
            <a:r>
              <a:rPr lang="en-US" sz="1600" dirty="0"/>
              <a:t> = </a:t>
            </a:r>
            <a:r>
              <a:rPr lang="en-US" sz="1600" b="1" dirty="0"/>
              <a:t>new</a:t>
            </a:r>
            <a:r>
              <a:rPr lang="en-US" sz="1600" dirty="0"/>
              <a:t> Scanner(fin);</a:t>
            </a:r>
          </a:p>
          <a:p>
            <a:r>
              <a:rPr lang="en-US" sz="1600" dirty="0" smtClean="0"/>
              <a:t>  </a:t>
            </a:r>
            <a:r>
              <a:rPr lang="en-US" sz="1600" i="1" dirty="0"/>
              <a:t>// </a:t>
            </a:r>
            <a:r>
              <a:rPr lang="en-US" sz="1600" i="1" dirty="0" err="1"/>
              <a:t>leitura</a:t>
            </a:r>
            <a:r>
              <a:rPr lang="en-US" sz="1600" i="1" dirty="0"/>
              <a:t> do </a:t>
            </a:r>
            <a:r>
              <a:rPr lang="en-US" sz="1600" i="1" dirty="0" err="1"/>
              <a:t>nome</a:t>
            </a:r>
            <a:r>
              <a:rPr lang="en-US" sz="1600" i="1" dirty="0"/>
              <a:t> do </a:t>
            </a:r>
            <a:r>
              <a:rPr lang="en-US" sz="1600" i="1" dirty="0" err="1"/>
              <a:t>ficheiro</a:t>
            </a:r>
            <a:r>
              <a:rPr lang="en-US" sz="1600" i="1" dirty="0"/>
              <a:t> de </a:t>
            </a:r>
            <a:r>
              <a:rPr lang="en-US" sz="1600" i="1" dirty="0" err="1"/>
              <a:t>saida</a:t>
            </a:r>
            <a:endParaRPr lang="en-US" sz="1600" i="1" dirty="0"/>
          </a:p>
          <a:p>
            <a:r>
              <a:rPr lang="en-US" sz="1600" dirty="0"/>
              <a:t>  </a:t>
            </a:r>
            <a:r>
              <a:rPr lang="en-US" sz="1600" dirty="0" err="1"/>
              <a:t>System.out.print</a:t>
            </a:r>
            <a:r>
              <a:rPr lang="en-US" sz="1600" dirty="0"/>
              <a:t>("</a:t>
            </a:r>
            <a:r>
              <a:rPr lang="en-US" sz="1600" dirty="0" err="1"/>
              <a:t>Ficheiro</a:t>
            </a:r>
            <a:r>
              <a:rPr lang="en-US" sz="1600" dirty="0"/>
              <a:t> de </a:t>
            </a:r>
            <a:r>
              <a:rPr lang="en-US" sz="1600" dirty="0" err="1"/>
              <a:t>saida</a:t>
            </a:r>
            <a:r>
              <a:rPr lang="en-US" sz="1600" dirty="0"/>
              <a:t>: ");</a:t>
            </a:r>
          </a:p>
          <a:p>
            <a:r>
              <a:rPr lang="en-US" sz="1600" dirty="0"/>
              <a:t>  String </a:t>
            </a:r>
            <a:r>
              <a:rPr lang="en-US" sz="1600" dirty="0" err="1"/>
              <a:t>nameOut</a:t>
            </a:r>
            <a:r>
              <a:rPr lang="en-US" sz="1600" dirty="0"/>
              <a:t> = </a:t>
            </a:r>
            <a:r>
              <a:rPr lang="en-US" sz="1600" dirty="0" err="1"/>
              <a:t>kb.nextLine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  </a:t>
            </a:r>
            <a:r>
              <a:rPr lang="en-US" sz="1600" i="1" dirty="0"/>
              <a:t>// </a:t>
            </a:r>
            <a:r>
              <a:rPr lang="en-US" sz="1600" i="1" dirty="0" err="1"/>
              <a:t>Associacao</a:t>
            </a:r>
            <a:r>
              <a:rPr lang="en-US" sz="1600" i="1" dirty="0"/>
              <a:t> do </a:t>
            </a:r>
            <a:r>
              <a:rPr lang="en-US" sz="1600" i="1" dirty="0" err="1"/>
              <a:t>nome</a:t>
            </a:r>
            <a:r>
              <a:rPr lang="en-US" sz="1600" i="1" dirty="0"/>
              <a:t> do </a:t>
            </a:r>
            <a:r>
              <a:rPr lang="en-US" sz="1600" i="1" dirty="0" err="1"/>
              <a:t>ficheiro</a:t>
            </a:r>
            <a:r>
              <a:rPr lang="en-US" sz="1600" i="1" dirty="0"/>
              <a:t> de </a:t>
            </a:r>
            <a:r>
              <a:rPr lang="en-US" sz="1600" i="1" dirty="0" err="1"/>
              <a:t>saida</a:t>
            </a:r>
            <a:r>
              <a:rPr lang="en-US" sz="1600" i="1" dirty="0"/>
              <a:t> </a:t>
            </a:r>
            <a:r>
              <a:rPr lang="en-US" sz="1600" i="1" dirty="0" err="1"/>
              <a:t>ao</a:t>
            </a:r>
            <a:r>
              <a:rPr lang="en-US" sz="1600" i="1" dirty="0"/>
              <a:t> </a:t>
            </a:r>
            <a:r>
              <a:rPr lang="en-US" sz="1600" i="1" dirty="0" err="1"/>
              <a:t>programa</a:t>
            </a:r>
            <a:endParaRPr lang="en-US" sz="1600" i="1" dirty="0"/>
          </a:p>
          <a:p>
            <a:r>
              <a:rPr lang="en-US" sz="1600" dirty="0"/>
              <a:t>  File </a:t>
            </a:r>
            <a:r>
              <a:rPr lang="en-US" sz="1600" dirty="0" err="1"/>
              <a:t>fout</a:t>
            </a:r>
            <a:r>
              <a:rPr lang="en-US" sz="1600" dirty="0"/>
              <a:t> = </a:t>
            </a:r>
            <a:r>
              <a:rPr lang="en-US" sz="1600" b="1" dirty="0"/>
              <a:t>new</a:t>
            </a:r>
            <a:r>
              <a:rPr lang="en-US" sz="1600" dirty="0"/>
              <a:t> File(</a:t>
            </a:r>
            <a:r>
              <a:rPr lang="en-US" sz="1600" dirty="0" err="1"/>
              <a:t>nameOut</a:t>
            </a:r>
            <a:r>
              <a:rPr lang="en-US" sz="1600" dirty="0"/>
              <a:t>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PrintWriter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pw</a:t>
            </a:r>
            <a:r>
              <a:rPr lang="en-US" sz="1600" dirty="0"/>
              <a:t> = new </a:t>
            </a:r>
            <a:r>
              <a:rPr lang="en-US" sz="1600" dirty="0" err="1"/>
              <a:t>PrintWriter</a:t>
            </a:r>
            <a:r>
              <a:rPr lang="en-US" sz="1600" dirty="0"/>
              <a:t>(</a:t>
            </a:r>
            <a:r>
              <a:rPr lang="en-US" sz="1600" dirty="0" err="1"/>
              <a:t>fout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  </a:t>
            </a:r>
            <a:r>
              <a:rPr lang="en-US" sz="1600" i="1" dirty="0"/>
              <a:t>// </a:t>
            </a:r>
            <a:r>
              <a:rPr lang="en-US" sz="1600" i="1" dirty="0" err="1"/>
              <a:t>contagen</a:t>
            </a:r>
            <a:r>
              <a:rPr lang="en-US" sz="1600" i="1" dirty="0"/>
              <a:t> do </a:t>
            </a:r>
            <a:r>
              <a:rPr lang="en-US" sz="1600" i="1" dirty="0" err="1"/>
              <a:t>numero</a:t>
            </a:r>
            <a:r>
              <a:rPr lang="en-US" sz="1600" i="1" dirty="0"/>
              <a:t> de </a:t>
            </a:r>
            <a:r>
              <a:rPr lang="en-US" sz="1600" i="1" dirty="0" err="1"/>
              <a:t>linhas</a:t>
            </a:r>
            <a:r>
              <a:rPr lang="en-US" sz="1600" i="1" dirty="0"/>
              <a:t> de </a:t>
            </a:r>
            <a:r>
              <a:rPr lang="en-US" sz="1600" i="1" dirty="0" err="1"/>
              <a:t>texto</a:t>
            </a:r>
            <a:r>
              <a:rPr lang="en-US" sz="1600" i="1" dirty="0"/>
              <a:t> do </a:t>
            </a:r>
            <a:r>
              <a:rPr lang="en-US" sz="1600" i="1" dirty="0" err="1"/>
              <a:t>ficheiro</a:t>
            </a:r>
            <a:r>
              <a:rPr lang="en-US" sz="1600" i="1" dirty="0"/>
              <a:t> de </a:t>
            </a:r>
            <a:r>
              <a:rPr lang="en-US" sz="1600" i="1" dirty="0" err="1"/>
              <a:t>entrada</a:t>
            </a:r>
            <a:endParaRPr lang="en-US" sz="1600" i="1" dirty="0"/>
          </a:p>
          <a:p>
            <a:r>
              <a:rPr lang="en-US" sz="1600" dirty="0"/>
              <a:t>  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cont</a:t>
            </a:r>
            <a:r>
              <a:rPr lang="en-US" sz="1600" dirty="0"/>
              <a:t> = 0;</a:t>
            </a:r>
          </a:p>
          <a:p>
            <a:r>
              <a:rPr lang="en-US" sz="1600" dirty="0"/>
              <a:t>  </a:t>
            </a:r>
            <a:r>
              <a:rPr lang="en-US" sz="1600" b="1" dirty="0"/>
              <a:t>while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C00000"/>
                </a:solidFill>
              </a:rPr>
              <a:t>scf</a:t>
            </a:r>
            <a:r>
              <a:rPr lang="en-US" sz="1600" dirty="0" err="1"/>
              <a:t>.hasNextLine</a:t>
            </a:r>
            <a:r>
              <a:rPr lang="en-US" sz="1600" dirty="0"/>
              <a:t>())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{             </a:t>
            </a:r>
            <a:r>
              <a:rPr lang="en-US" sz="1600" dirty="0" err="1" smtClean="0">
                <a:solidFill>
                  <a:srgbClr val="C00000"/>
                </a:solidFill>
              </a:rPr>
              <a:t>scf</a:t>
            </a:r>
            <a:r>
              <a:rPr lang="en-US" sz="1600" dirty="0" err="1" smtClean="0"/>
              <a:t>.nextLine</a:t>
            </a:r>
            <a:r>
              <a:rPr lang="en-US" sz="1600" dirty="0"/>
              <a:t>();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             </a:t>
            </a:r>
            <a:r>
              <a:rPr lang="en-US" sz="1600" dirty="0" err="1" smtClean="0"/>
              <a:t>cont</a:t>
            </a:r>
            <a:r>
              <a:rPr lang="en-US" sz="1600" dirty="0" smtClean="0"/>
              <a:t>++;            }</a:t>
            </a:r>
            <a:endParaRPr lang="en-US" sz="1600" dirty="0"/>
          </a:p>
          <a:p>
            <a:r>
              <a:rPr lang="en-US" sz="1600" dirty="0"/>
              <a:t>  </a:t>
            </a:r>
            <a:r>
              <a:rPr lang="en-US" sz="1600" strike="sngStrike" dirty="0" err="1">
                <a:solidFill>
                  <a:srgbClr val="C00000"/>
                </a:solidFill>
              </a:rPr>
              <a:t>scf</a:t>
            </a:r>
            <a:r>
              <a:rPr lang="en-US" sz="1600" strike="sngStrike" dirty="0" err="1"/>
              <a:t>.close</a:t>
            </a:r>
            <a:r>
              <a:rPr lang="en-US" sz="1600" strike="sngStrike" dirty="0"/>
              <a:t>();</a:t>
            </a:r>
          </a:p>
          <a:p>
            <a:r>
              <a:rPr lang="en-US" sz="1600" dirty="0" smtClean="0"/>
              <a:t>  </a:t>
            </a:r>
            <a:r>
              <a:rPr lang="en-US" sz="1600" dirty="0" err="1"/>
              <a:t>System.out.println</a:t>
            </a:r>
            <a:r>
              <a:rPr lang="en-US" sz="1600" dirty="0"/>
              <a:t>("O </a:t>
            </a:r>
            <a:r>
              <a:rPr lang="en-US" sz="1600" dirty="0" err="1"/>
              <a:t>fich</a:t>
            </a:r>
            <a:r>
              <a:rPr lang="en-US" sz="1600" dirty="0"/>
              <a:t>. tem " + </a:t>
            </a:r>
            <a:r>
              <a:rPr lang="en-US" sz="1600" dirty="0" err="1"/>
              <a:t>cont</a:t>
            </a:r>
            <a:r>
              <a:rPr lang="en-US" sz="1600" dirty="0"/>
              <a:t> + " </a:t>
            </a:r>
            <a:r>
              <a:rPr lang="en-US" sz="1600" dirty="0" err="1"/>
              <a:t>linhas</a:t>
            </a:r>
            <a:r>
              <a:rPr lang="en-US" sz="1600" dirty="0"/>
              <a:t>");</a:t>
            </a:r>
          </a:p>
          <a:p>
            <a:r>
              <a:rPr lang="en-US" sz="1600" dirty="0" smtClean="0"/>
              <a:t>  </a:t>
            </a:r>
            <a:r>
              <a:rPr lang="en-US" sz="1600" i="1" dirty="0"/>
              <a:t>// </a:t>
            </a:r>
            <a:r>
              <a:rPr lang="en-US" sz="1600" i="1" dirty="0" err="1"/>
              <a:t>copia</a:t>
            </a:r>
            <a:r>
              <a:rPr lang="en-US" sz="1600" i="1" dirty="0"/>
              <a:t> do </a:t>
            </a:r>
            <a:r>
              <a:rPr lang="en-US" sz="1600" i="1" dirty="0" err="1"/>
              <a:t>conteudo</a:t>
            </a:r>
            <a:r>
              <a:rPr lang="en-US" sz="1600" i="1" dirty="0"/>
              <a:t> do </a:t>
            </a:r>
            <a:r>
              <a:rPr lang="en-US" sz="1600" i="1" dirty="0" err="1"/>
              <a:t>ficheiro</a:t>
            </a:r>
            <a:r>
              <a:rPr lang="en-US" sz="1600" i="1" dirty="0"/>
              <a:t> de </a:t>
            </a:r>
            <a:r>
              <a:rPr lang="en-US" sz="1600" i="1" dirty="0" err="1"/>
              <a:t>entrada</a:t>
            </a:r>
            <a:r>
              <a:rPr lang="en-US" sz="1600" i="1" dirty="0"/>
              <a:t> </a:t>
            </a:r>
            <a:r>
              <a:rPr lang="en-US" sz="1600" i="1" dirty="0" err="1"/>
              <a:t>para</a:t>
            </a:r>
            <a:r>
              <a:rPr lang="en-US" sz="1600" i="1" dirty="0"/>
              <a:t> o </a:t>
            </a:r>
            <a:r>
              <a:rPr lang="en-US" sz="1600" i="1" dirty="0" err="1"/>
              <a:t>ficheiro</a:t>
            </a:r>
            <a:r>
              <a:rPr lang="en-US" sz="1600" i="1" dirty="0"/>
              <a:t> de </a:t>
            </a:r>
            <a:r>
              <a:rPr lang="en-US" sz="1600" i="1" dirty="0" err="1"/>
              <a:t>saida</a:t>
            </a:r>
            <a:endParaRPr lang="en-US" sz="1600" i="1" dirty="0"/>
          </a:p>
          <a:p>
            <a:r>
              <a:rPr lang="en-US" sz="1600" dirty="0"/>
              <a:t>  </a:t>
            </a:r>
            <a:r>
              <a:rPr lang="en-US" sz="1600" strike="sngStrike" dirty="0" err="1">
                <a:solidFill>
                  <a:srgbClr val="008000"/>
                </a:solidFill>
              </a:rPr>
              <a:t>scf</a:t>
            </a:r>
            <a:r>
              <a:rPr lang="en-US" sz="1600" strike="sngStrike" dirty="0"/>
              <a:t> = </a:t>
            </a:r>
            <a:r>
              <a:rPr lang="en-US" sz="1600" b="1" strike="sngStrike" dirty="0"/>
              <a:t>new</a:t>
            </a:r>
            <a:r>
              <a:rPr lang="en-US" sz="1600" strike="sngStrike" dirty="0"/>
              <a:t> Scanner(fin);</a:t>
            </a:r>
          </a:p>
          <a:p>
            <a:r>
              <a:rPr lang="en-US" sz="1600" dirty="0"/>
              <a:t>  while(</a:t>
            </a:r>
            <a:r>
              <a:rPr lang="en-US" sz="1600" dirty="0" err="1">
                <a:solidFill>
                  <a:srgbClr val="008000"/>
                </a:solidFill>
              </a:rPr>
              <a:t>scf</a:t>
            </a:r>
            <a:r>
              <a:rPr lang="en-US" sz="1600" dirty="0" err="1"/>
              <a:t>.hasNextLine</a:t>
            </a:r>
            <a:r>
              <a:rPr lang="en-US" sz="1600" dirty="0"/>
              <a:t>())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{        String </a:t>
            </a:r>
            <a:r>
              <a:rPr lang="en-US" sz="1600" dirty="0"/>
              <a:t>s = </a:t>
            </a:r>
            <a:r>
              <a:rPr lang="en-US" sz="1600" dirty="0" err="1">
                <a:solidFill>
                  <a:srgbClr val="008000"/>
                </a:solidFill>
              </a:rPr>
              <a:t>scf</a:t>
            </a:r>
            <a:r>
              <a:rPr lang="en-US" sz="1600" dirty="0" err="1"/>
              <a:t>.nextLine</a:t>
            </a:r>
            <a:r>
              <a:rPr lang="en-US" sz="1600" dirty="0"/>
              <a:t>();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        </a:t>
            </a:r>
            <a:r>
              <a:rPr lang="en-US" sz="1600" dirty="0" err="1" smtClean="0">
                <a:solidFill>
                  <a:srgbClr val="00B0F0"/>
                </a:solidFill>
              </a:rPr>
              <a:t>pw</a:t>
            </a:r>
            <a:r>
              <a:rPr lang="en-US" sz="1600" dirty="0" err="1" smtClean="0"/>
              <a:t>.println</a:t>
            </a:r>
            <a:r>
              <a:rPr lang="en-US" sz="1600" dirty="0" smtClean="0"/>
              <a:t>(s);                     }</a:t>
            </a:r>
            <a:endParaRPr lang="en-US" sz="1600" dirty="0"/>
          </a:p>
          <a:p>
            <a:r>
              <a:rPr lang="en-US" sz="1600" dirty="0" smtClean="0"/>
              <a:t>  </a:t>
            </a:r>
            <a:r>
              <a:rPr lang="en-US" sz="1600" i="1" dirty="0"/>
              <a:t>// </a:t>
            </a:r>
            <a:r>
              <a:rPr lang="en-US" sz="1600" i="1" dirty="0" err="1"/>
              <a:t>Fecho</a:t>
            </a:r>
            <a:r>
              <a:rPr lang="en-US" sz="1600" i="1" dirty="0"/>
              <a:t> dos </a:t>
            </a:r>
            <a:r>
              <a:rPr lang="en-US" sz="1600" i="1" dirty="0" err="1"/>
              <a:t>dois</a:t>
            </a:r>
            <a:r>
              <a:rPr lang="en-US" sz="1600" i="1" dirty="0"/>
              <a:t> </a:t>
            </a:r>
            <a:r>
              <a:rPr lang="en-US" sz="1600" i="1" dirty="0" err="1"/>
              <a:t>ficheiros</a:t>
            </a:r>
            <a:endParaRPr lang="en-US" sz="1600" i="1" dirty="0"/>
          </a:p>
          <a:p>
            <a:r>
              <a:rPr lang="en-US" sz="1600" dirty="0"/>
              <a:t>  </a:t>
            </a:r>
            <a:r>
              <a:rPr lang="en-US" sz="1600" dirty="0" err="1">
                <a:solidFill>
                  <a:srgbClr val="008000"/>
                </a:solidFill>
              </a:rPr>
              <a:t>scf</a:t>
            </a:r>
            <a:r>
              <a:rPr lang="en-US" sz="1600" dirty="0" err="1"/>
              <a:t>.close</a:t>
            </a:r>
            <a:r>
              <a:rPr lang="en-US" sz="1600" dirty="0"/>
              <a:t>();</a:t>
            </a:r>
          </a:p>
          <a:p>
            <a:r>
              <a:rPr lang="en-US" sz="1600" dirty="0"/>
              <a:t>  </a:t>
            </a:r>
            <a:r>
              <a:rPr lang="en-US" sz="1600" dirty="0" err="1">
                <a:solidFill>
                  <a:srgbClr val="00B0F0"/>
                </a:solidFill>
              </a:rPr>
              <a:t>pw</a:t>
            </a:r>
            <a:r>
              <a:rPr lang="en-US" sz="1600" dirty="0" err="1"/>
              <a:t>.close</a:t>
            </a:r>
            <a:r>
              <a:rPr lang="en-US" sz="1600" dirty="0"/>
              <a:t>();</a:t>
            </a:r>
          </a:p>
          <a:p>
            <a:r>
              <a:rPr lang="en-US" sz="1600" dirty="0"/>
              <a:t>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771525"/>
            <a:ext cx="331763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92603" y="3364736"/>
            <a:ext cx="3257623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O ficheiro vai ser lido só uma vez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419600" y="4964668"/>
            <a:ext cx="4539704" cy="1321832"/>
            <a:chOff x="4419600" y="4964668"/>
            <a:chExt cx="4539704" cy="1321832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5334000"/>
              <a:ext cx="1990725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4419600" y="4964668"/>
              <a:ext cx="4539704" cy="369332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Por isso o ficheiro </a:t>
              </a:r>
              <a:r>
                <a:rPr lang="pt-PT" b="1" dirty="0" smtClean="0">
                  <a:solidFill>
                    <a:srgbClr val="C00000"/>
                  </a:solidFill>
                </a:rPr>
                <a:t>with_error.txt</a:t>
              </a:r>
              <a:r>
                <a:rPr lang="pt-PT" dirty="0" smtClean="0"/>
                <a:t> não tem nada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858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92526" y="-76200"/>
            <a:ext cx="307218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40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Usar o código</a:t>
            </a:r>
            <a:endParaRPr lang="pt-PT" sz="4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400" y="610136"/>
            <a:ext cx="6705600" cy="6247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</a:t>
            </a:r>
            <a:r>
              <a:rPr lang="en-US" sz="1600" i="1" dirty="0"/>
              <a:t>// Scanner </a:t>
            </a:r>
            <a:r>
              <a:rPr lang="en-US" sz="1600" i="1" dirty="0" err="1"/>
              <a:t>associado</a:t>
            </a:r>
            <a:r>
              <a:rPr lang="en-US" sz="1600" i="1" dirty="0"/>
              <a:t> </a:t>
            </a:r>
            <a:r>
              <a:rPr lang="en-US" sz="1600" i="1" dirty="0" err="1"/>
              <a:t>ao</a:t>
            </a:r>
            <a:r>
              <a:rPr lang="en-US" sz="1600" i="1" dirty="0"/>
              <a:t> </a:t>
            </a:r>
            <a:r>
              <a:rPr lang="en-US" sz="1600" i="1" dirty="0" err="1"/>
              <a:t>ficheiro</a:t>
            </a:r>
            <a:r>
              <a:rPr lang="en-US" sz="1600" i="1" dirty="0"/>
              <a:t> de </a:t>
            </a:r>
            <a:r>
              <a:rPr lang="en-US" sz="1600" i="1" dirty="0" err="1"/>
              <a:t>entrada</a:t>
            </a:r>
            <a:endParaRPr lang="en-US" sz="1600" i="1" dirty="0"/>
          </a:p>
          <a:p>
            <a:r>
              <a:rPr lang="en-US" sz="1600" dirty="0"/>
              <a:t>  Scanner </a:t>
            </a:r>
            <a:r>
              <a:rPr lang="en-US" sz="1600" dirty="0" err="1">
                <a:solidFill>
                  <a:srgbClr val="C00000"/>
                </a:solidFill>
              </a:rPr>
              <a:t>scf</a:t>
            </a:r>
            <a:r>
              <a:rPr lang="en-US" sz="1600" dirty="0"/>
              <a:t> = </a:t>
            </a:r>
            <a:r>
              <a:rPr lang="en-US" sz="1600" b="1" dirty="0"/>
              <a:t>new</a:t>
            </a:r>
            <a:r>
              <a:rPr lang="en-US" sz="1600" dirty="0"/>
              <a:t> Scanner(fin);</a:t>
            </a:r>
          </a:p>
          <a:p>
            <a:r>
              <a:rPr lang="en-US" sz="1600" dirty="0" smtClean="0"/>
              <a:t>  </a:t>
            </a:r>
            <a:r>
              <a:rPr lang="en-US" sz="1600" i="1" dirty="0"/>
              <a:t>// </a:t>
            </a:r>
            <a:r>
              <a:rPr lang="en-US" sz="1600" i="1" dirty="0" err="1"/>
              <a:t>leitura</a:t>
            </a:r>
            <a:r>
              <a:rPr lang="en-US" sz="1600" i="1" dirty="0"/>
              <a:t> do </a:t>
            </a:r>
            <a:r>
              <a:rPr lang="en-US" sz="1600" i="1" dirty="0" err="1"/>
              <a:t>nome</a:t>
            </a:r>
            <a:r>
              <a:rPr lang="en-US" sz="1600" i="1" dirty="0"/>
              <a:t> do </a:t>
            </a:r>
            <a:r>
              <a:rPr lang="en-US" sz="1600" i="1" dirty="0" err="1"/>
              <a:t>ficheiro</a:t>
            </a:r>
            <a:r>
              <a:rPr lang="en-US" sz="1600" i="1" dirty="0"/>
              <a:t> de </a:t>
            </a:r>
            <a:r>
              <a:rPr lang="en-US" sz="1600" i="1" dirty="0" err="1"/>
              <a:t>saida</a:t>
            </a:r>
            <a:endParaRPr lang="en-US" sz="1600" i="1" dirty="0"/>
          </a:p>
          <a:p>
            <a:r>
              <a:rPr lang="en-US" sz="1600" dirty="0"/>
              <a:t>  </a:t>
            </a:r>
            <a:r>
              <a:rPr lang="en-US" sz="1600" dirty="0" err="1"/>
              <a:t>System.out.print</a:t>
            </a:r>
            <a:r>
              <a:rPr lang="en-US" sz="1600" dirty="0"/>
              <a:t>("</a:t>
            </a:r>
            <a:r>
              <a:rPr lang="en-US" sz="1600" dirty="0" err="1"/>
              <a:t>Ficheiro</a:t>
            </a:r>
            <a:r>
              <a:rPr lang="en-US" sz="1600" dirty="0"/>
              <a:t> de </a:t>
            </a:r>
            <a:r>
              <a:rPr lang="en-US" sz="1600" dirty="0" err="1"/>
              <a:t>saida</a:t>
            </a:r>
            <a:r>
              <a:rPr lang="en-US" sz="1600" dirty="0"/>
              <a:t>: ");</a:t>
            </a:r>
          </a:p>
          <a:p>
            <a:r>
              <a:rPr lang="en-US" sz="1600" dirty="0"/>
              <a:t>  String </a:t>
            </a:r>
            <a:r>
              <a:rPr lang="en-US" sz="1600" dirty="0" err="1"/>
              <a:t>nameOut</a:t>
            </a:r>
            <a:r>
              <a:rPr lang="en-US" sz="1600" dirty="0"/>
              <a:t> = </a:t>
            </a:r>
            <a:r>
              <a:rPr lang="en-US" sz="1600" dirty="0" err="1"/>
              <a:t>kb.nextLine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  </a:t>
            </a:r>
            <a:r>
              <a:rPr lang="en-US" sz="1600" i="1" dirty="0"/>
              <a:t>// </a:t>
            </a:r>
            <a:r>
              <a:rPr lang="en-US" sz="1600" i="1" dirty="0" err="1"/>
              <a:t>Associacao</a:t>
            </a:r>
            <a:r>
              <a:rPr lang="en-US" sz="1600" i="1" dirty="0"/>
              <a:t> do </a:t>
            </a:r>
            <a:r>
              <a:rPr lang="en-US" sz="1600" i="1" dirty="0" err="1"/>
              <a:t>nome</a:t>
            </a:r>
            <a:r>
              <a:rPr lang="en-US" sz="1600" i="1" dirty="0"/>
              <a:t> do </a:t>
            </a:r>
            <a:r>
              <a:rPr lang="en-US" sz="1600" i="1" dirty="0" err="1"/>
              <a:t>ficheiro</a:t>
            </a:r>
            <a:r>
              <a:rPr lang="en-US" sz="1600" i="1" dirty="0"/>
              <a:t> de </a:t>
            </a:r>
            <a:r>
              <a:rPr lang="en-US" sz="1600" i="1" dirty="0" err="1"/>
              <a:t>saida</a:t>
            </a:r>
            <a:r>
              <a:rPr lang="en-US" sz="1600" i="1" dirty="0"/>
              <a:t> </a:t>
            </a:r>
            <a:r>
              <a:rPr lang="en-US" sz="1600" i="1" dirty="0" err="1"/>
              <a:t>ao</a:t>
            </a:r>
            <a:r>
              <a:rPr lang="en-US" sz="1600" i="1" dirty="0"/>
              <a:t> </a:t>
            </a:r>
            <a:r>
              <a:rPr lang="en-US" sz="1600" i="1" dirty="0" err="1"/>
              <a:t>programa</a:t>
            </a:r>
            <a:endParaRPr lang="en-US" sz="1600" i="1" dirty="0"/>
          </a:p>
          <a:p>
            <a:r>
              <a:rPr lang="en-US" sz="1600" dirty="0"/>
              <a:t>  File </a:t>
            </a:r>
            <a:r>
              <a:rPr lang="en-US" sz="1600" dirty="0" err="1"/>
              <a:t>fout</a:t>
            </a:r>
            <a:r>
              <a:rPr lang="en-US" sz="1600" dirty="0"/>
              <a:t> = </a:t>
            </a:r>
            <a:r>
              <a:rPr lang="en-US" sz="1600" b="1" dirty="0"/>
              <a:t>new</a:t>
            </a:r>
            <a:r>
              <a:rPr lang="en-US" sz="1600" dirty="0"/>
              <a:t> File(</a:t>
            </a:r>
            <a:r>
              <a:rPr lang="en-US" sz="1600" dirty="0" err="1"/>
              <a:t>nameOut</a:t>
            </a:r>
            <a:r>
              <a:rPr lang="en-US" sz="1600" dirty="0"/>
              <a:t>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PrintWriter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pw</a:t>
            </a:r>
            <a:r>
              <a:rPr lang="en-US" sz="1600" dirty="0"/>
              <a:t> = new </a:t>
            </a:r>
            <a:r>
              <a:rPr lang="en-US" sz="1600" dirty="0" err="1"/>
              <a:t>PrintWriter</a:t>
            </a:r>
            <a:r>
              <a:rPr lang="en-US" sz="1600" dirty="0"/>
              <a:t>(</a:t>
            </a:r>
            <a:r>
              <a:rPr lang="en-US" sz="1600" dirty="0" err="1"/>
              <a:t>fout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  </a:t>
            </a:r>
            <a:r>
              <a:rPr lang="en-US" sz="1600" i="1" dirty="0"/>
              <a:t>// </a:t>
            </a:r>
            <a:r>
              <a:rPr lang="en-US" sz="1600" i="1" dirty="0" err="1"/>
              <a:t>contagen</a:t>
            </a:r>
            <a:r>
              <a:rPr lang="en-US" sz="1600" i="1" dirty="0"/>
              <a:t> do </a:t>
            </a:r>
            <a:r>
              <a:rPr lang="en-US" sz="1600" i="1" dirty="0" err="1"/>
              <a:t>numero</a:t>
            </a:r>
            <a:r>
              <a:rPr lang="en-US" sz="1600" i="1" dirty="0"/>
              <a:t> de </a:t>
            </a:r>
            <a:r>
              <a:rPr lang="en-US" sz="1600" i="1" dirty="0" err="1"/>
              <a:t>linhas</a:t>
            </a:r>
            <a:r>
              <a:rPr lang="en-US" sz="1600" i="1" dirty="0"/>
              <a:t> de </a:t>
            </a:r>
            <a:r>
              <a:rPr lang="en-US" sz="1600" i="1" dirty="0" err="1"/>
              <a:t>texto</a:t>
            </a:r>
            <a:r>
              <a:rPr lang="en-US" sz="1600" i="1" dirty="0"/>
              <a:t> do </a:t>
            </a:r>
            <a:r>
              <a:rPr lang="en-US" sz="1600" i="1" dirty="0" err="1"/>
              <a:t>ficheiro</a:t>
            </a:r>
            <a:r>
              <a:rPr lang="en-US" sz="1600" i="1" dirty="0"/>
              <a:t> de </a:t>
            </a:r>
            <a:r>
              <a:rPr lang="en-US" sz="1600" i="1" dirty="0" err="1"/>
              <a:t>entrada</a:t>
            </a:r>
            <a:endParaRPr lang="en-US" sz="1600" i="1" dirty="0"/>
          </a:p>
          <a:p>
            <a:r>
              <a:rPr lang="en-US" sz="1600" dirty="0"/>
              <a:t>  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cont</a:t>
            </a:r>
            <a:r>
              <a:rPr lang="en-US" sz="1600" dirty="0"/>
              <a:t> = 0;</a:t>
            </a:r>
          </a:p>
          <a:p>
            <a:r>
              <a:rPr lang="en-US" sz="1600" dirty="0"/>
              <a:t>  </a:t>
            </a:r>
            <a:r>
              <a:rPr lang="en-US" sz="1600" b="1" dirty="0"/>
              <a:t>while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C00000"/>
                </a:solidFill>
              </a:rPr>
              <a:t>scf</a:t>
            </a:r>
            <a:r>
              <a:rPr lang="en-US" sz="1600" dirty="0" err="1"/>
              <a:t>.hasNextLine</a:t>
            </a:r>
            <a:r>
              <a:rPr lang="en-US" sz="1600" dirty="0"/>
              <a:t>())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{             </a:t>
            </a:r>
            <a:r>
              <a:rPr lang="en-US" sz="1600" dirty="0" err="1" smtClean="0">
                <a:solidFill>
                  <a:srgbClr val="C00000"/>
                </a:solidFill>
              </a:rPr>
              <a:t>scf</a:t>
            </a:r>
            <a:r>
              <a:rPr lang="en-US" sz="1600" dirty="0" err="1" smtClean="0"/>
              <a:t>.nextLine</a:t>
            </a:r>
            <a:r>
              <a:rPr lang="en-US" sz="1600" dirty="0"/>
              <a:t>();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             </a:t>
            </a:r>
            <a:r>
              <a:rPr lang="en-US" sz="1600" dirty="0" err="1" smtClean="0"/>
              <a:t>cont</a:t>
            </a:r>
            <a:r>
              <a:rPr lang="en-US" sz="1600" dirty="0" smtClean="0"/>
              <a:t>++;            }</a:t>
            </a:r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 err="1">
                <a:solidFill>
                  <a:srgbClr val="C00000"/>
                </a:solidFill>
              </a:rPr>
              <a:t>scf</a:t>
            </a:r>
            <a:r>
              <a:rPr lang="en-US" sz="1600" dirty="0" err="1"/>
              <a:t>.close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  </a:t>
            </a:r>
            <a:r>
              <a:rPr lang="en-US" sz="1600" dirty="0" err="1"/>
              <a:t>System.out.println</a:t>
            </a:r>
            <a:r>
              <a:rPr lang="en-US" sz="1600" dirty="0"/>
              <a:t>("O </a:t>
            </a:r>
            <a:r>
              <a:rPr lang="en-US" sz="1600" dirty="0" err="1"/>
              <a:t>fich</a:t>
            </a:r>
            <a:r>
              <a:rPr lang="en-US" sz="1600" dirty="0"/>
              <a:t>. tem " + </a:t>
            </a:r>
            <a:r>
              <a:rPr lang="en-US" sz="1600" dirty="0" err="1"/>
              <a:t>cont</a:t>
            </a:r>
            <a:r>
              <a:rPr lang="en-US" sz="1600" dirty="0"/>
              <a:t> + " </a:t>
            </a:r>
            <a:r>
              <a:rPr lang="en-US" sz="1600" dirty="0" err="1"/>
              <a:t>linhas</a:t>
            </a:r>
            <a:r>
              <a:rPr lang="en-US" sz="1600" dirty="0"/>
              <a:t>");</a:t>
            </a:r>
          </a:p>
          <a:p>
            <a:r>
              <a:rPr lang="en-US" sz="1600" dirty="0" smtClean="0"/>
              <a:t>  </a:t>
            </a:r>
            <a:r>
              <a:rPr lang="en-US" sz="1600" i="1" dirty="0"/>
              <a:t>// </a:t>
            </a:r>
            <a:r>
              <a:rPr lang="en-US" sz="1600" i="1" dirty="0" err="1"/>
              <a:t>copia</a:t>
            </a:r>
            <a:r>
              <a:rPr lang="en-US" sz="1600" i="1" dirty="0"/>
              <a:t> do </a:t>
            </a:r>
            <a:r>
              <a:rPr lang="en-US" sz="1600" i="1" dirty="0" err="1"/>
              <a:t>conteudo</a:t>
            </a:r>
            <a:r>
              <a:rPr lang="en-US" sz="1600" i="1" dirty="0"/>
              <a:t> do </a:t>
            </a:r>
            <a:r>
              <a:rPr lang="en-US" sz="1600" i="1" dirty="0" err="1"/>
              <a:t>ficheiro</a:t>
            </a:r>
            <a:r>
              <a:rPr lang="en-US" sz="1600" i="1" dirty="0"/>
              <a:t> de </a:t>
            </a:r>
            <a:r>
              <a:rPr lang="en-US" sz="1600" i="1" dirty="0" err="1"/>
              <a:t>entrada</a:t>
            </a:r>
            <a:r>
              <a:rPr lang="en-US" sz="1600" i="1" dirty="0"/>
              <a:t> </a:t>
            </a:r>
            <a:r>
              <a:rPr lang="en-US" sz="1600" i="1" dirty="0" err="1"/>
              <a:t>para</a:t>
            </a:r>
            <a:r>
              <a:rPr lang="en-US" sz="1600" i="1" dirty="0"/>
              <a:t> o </a:t>
            </a:r>
            <a:r>
              <a:rPr lang="en-US" sz="1600" i="1" dirty="0" err="1"/>
              <a:t>ficheiro</a:t>
            </a:r>
            <a:r>
              <a:rPr lang="en-US" sz="1600" i="1" dirty="0"/>
              <a:t> de </a:t>
            </a:r>
            <a:r>
              <a:rPr lang="en-US" sz="1600" i="1" dirty="0" err="1"/>
              <a:t>saida</a:t>
            </a:r>
            <a:endParaRPr lang="en-US" sz="1600" i="1" dirty="0"/>
          </a:p>
          <a:p>
            <a:r>
              <a:rPr lang="en-US" sz="1600" dirty="0"/>
              <a:t>  </a:t>
            </a:r>
            <a:r>
              <a:rPr lang="en-US" sz="1600" dirty="0" err="1">
                <a:solidFill>
                  <a:srgbClr val="008000"/>
                </a:solidFill>
              </a:rPr>
              <a:t>scf</a:t>
            </a:r>
            <a:r>
              <a:rPr lang="en-US" sz="1600" dirty="0"/>
              <a:t> = </a:t>
            </a:r>
            <a:r>
              <a:rPr lang="en-US" sz="1600" b="1" dirty="0"/>
              <a:t>new</a:t>
            </a:r>
            <a:r>
              <a:rPr lang="en-US" sz="1600" dirty="0"/>
              <a:t> Scanner(fin);</a:t>
            </a:r>
          </a:p>
          <a:p>
            <a:r>
              <a:rPr lang="en-US" sz="1600" dirty="0"/>
              <a:t>  while(</a:t>
            </a:r>
            <a:r>
              <a:rPr lang="en-US" sz="1600" dirty="0" err="1">
                <a:solidFill>
                  <a:srgbClr val="008000"/>
                </a:solidFill>
              </a:rPr>
              <a:t>scf</a:t>
            </a:r>
            <a:r>
              <a:rPr lang="en-US" sz="1600" dirty="0" err="1"/>
              <a:t>.hasNextLine</a:t>
            </a:r>
            <a:r>
              <a:rPr lang="en-US" sz="1600" dirty="0"/>
              <a:t>())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{        String </a:t>
            </a:r>
            <a:r>
              <a:rPr lang="en-US" sz="1600" dirty="0"/>
              <a:t>s = </a:t>
            </a:r>
            <a:r>
              <a:rPr lang="en-US" sz="1600" dirty="0" err="1">
                <a:solidFill>
                  <a:srgbClr val="008000"/>
                </a:solidFill>
              </a:rPr>
              <a:t>scf</a:t>
            </a:r>
            <a:r>
              <a:rPr lang="en-US" sz="1600" dirty="0" err="1"/>
              <a:t>.nextLine</a:t>
            </a:r>
            <a:r>
              <a:rPr lang="en-US" sz="1600" dirty="0"/>
              <a:t>();</a:t>
            </a:r>
          </a:p>
          <a:p>
            <a:r>
              <a:rPr lang="en-US" sz="1600" dirty="0"/>
              <a:t>   </a:t>
            </a:r>
            <a:r>
              <a:rPr lang="en-US" sz="1600" dirty="0" smtClean="0"/>
              <a:t>        </a:t>
            </a:r>
            <a:r>
              <a:rPr lang="en-US" sz="1600" dirty="0" err="1" smtClean="0">
                <a:solidFill>
                  <a:srgbClr val="00B0F0"/>
                </a:solidFill>
              </a:rPr>
              <a:t>pw</a:t>
            </a:r>
            <a:r>
              <a:rPr lang="en-US" sz="1600" dirty="0" err="1" smtClean="0"/>
              <a:t>.println</a:t>
            </a:r>
            <a:r>
              <a:rPr lang="en-US" sz="1600" dirty="0" smtClean="0"/>
              <a:t>(s);                     }</a:t>
            </a:r>
            <a:endParaRPr lang="en-US" sz="1600" dirty="0"/>
          </a:p>
          <a:p>
            <a:r>
              <a:rPr lang="en-US" sz="1600" dirty="0" smtClean="0"/>
              <a:t>  </a:t>
            </a:r>
            <a:r>
              <a:rPr lang="en-US" sz="1600" i="1" dirty="0"/>
              <a:t>// </a:t>
            </a:r>
            <a:r>
              <a:rPr lang="en-US" sz="1600" i="1" dirty="0" err="1"/>
              <a:t>Fecho</a:t>
            </a:r>
            <a:r>
              <a:rPr lang="en-US" sz="1600" i="1" dirty="0"/>
              <a:t> dos </a:t>
            </a:r>
            <a:r>
              <a:rPr lang="en-US" sz="1600" i="1" dirty="0" err="1"/>
              <a:t>dois</a:t>
            </a:r>
            <a:r>
              <a:rPr lang="en-US" sz="1600" i="1" dirty="0"/>
              <a:t> </a:t>
            </a:r>
            <a:r>
              <a:rPr lang="en-US" sz="1600" i="1" dirty="0" err="1"/>
              <a:t>ficheiros</a:t>
            </a:r>
            <a:endParaRPr lang="en-US" sz="1600" i="1" dirty="0"/>
          </a:p>
          <a:p>
            <a:r>
              <a:rPr lang="en-US" sz="1600" dirty="0"/>
              <a:t>  </a:t>
            </a:r>
            <a:r>
              <a:rPr lang="en-US" sz="1600" dirty="0" err="1">
                <a:solidFill>
                  <a:srgbClr val="008000"/>
                </a:solidFill>
              </a:rPr>
              <a:t>scf</a:t>
            </a:r>
            <a:r>
              <a:rPr lang="en-US" sz="1600" dirty="0" err="1"/>
              <a:t>.close</a:t>
            </a:r>
            <a:r>
              <a:rPr lang="en-US" sz="1600" dirty="0"/>
              <a:t>();</a:t>
            </a:r>
          </a:p>
          <a:p>
            <a:r>
              <a:rPr lang="en-US" sz="1600" dirty="0"/>
              <a:t>  </a:t>
            </a:r>
            <a:r>
              <a:rPr lang="en-US" sz="1600" dirty="0" err="1">
                <a:solidFill>
                  <a:srgbClr val="00B0F0"/>
                </a:solidFill>
              </a:rPr>
              <a:t>pw</a:t>
            </a:r>
            <a:r>
              <a:rPr lang="en-US" sz="1600" dirty="0" err="1"/>
              <a:t>.close</a:t>
            </a:r>
            <a:r>
              <a:rPr lang="en-US" sz="1600" dirty="0"/>
              <a:t>();</a:t>
            </a:r>
          </a:p>
          <a:p>
            <a:r>
              <a:rPr lang="en-US" sz="1600" dirty="0"/>
              <a:t>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2" name="Right Arrow 1"/>
          <p:cNvSpPr/>
          <p:nvPr/>
        </p:nvSpPr>
        <p:spPr>
          <a:xfrm flipH="1">
            <a:off x="1371600" y="3886200"/>
            <a:ext cx="1371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flipH="1">
            <a:off x="2362200" y="4614204"/>
            <a:ext cx="1371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723900"/>
            <a:ext cx="344714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096000" y="2994513"/>
            <a:ext cx="2381250" cy="3037669"/>
            <a:chOff x="6096000" y="2994513"/>
            <a:chExt cx="2381250" cy="3037669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4714" y="4952999"/>
              <a:ext cx="2312536" cy="107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994513"/>
              <a:ext cx="2286000" cy="1221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Down Arrow 3"/>
            <p:cNvSpPr/>
            <p:nvPr/>
          </p:nvSpPr>
          <p:spPr>
            <a:xfrm>
              <a:off x="7086600" y="4215954"/>
              <a:ext cx="381000" cy="7370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934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-76200"/>
            <a:ext cx="28618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40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Classes úteis</a:t>
            </a:r>
            <a:endParaRPr lang="pt-PT" sz="40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914400"/>
            <a:ext cx="719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https://docs.oracle.com/javase/8/docs/api/java/</a:t>
            </a:r>
            <a:r>
              <a:rPr lang="en-US" b="1" dirty="0">
                <a:solidFill>
                  <a:srgbClr val="C00000"/>
                </a:solidFill>
              </a:rPr>
              <a:t>io</a:t>
            </a:r>
            <a:r>
              <a:rPr lang="en-US" dirty="0"/>
              <a:t>/package-summary.html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623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https://docs.oracle.com/javase/8/docs/api/java/lang/</a:t>
            </a:r>
            <a:r>
              <a:rPr lang="en-US" b="1" dirty="0">
                <a:solidFill>
                  <a:srgbClr val="C00000"/>
                </a:solidFill>
              </a:rPr>
              <a:t>Math</a:t>
            </a:r>
            <a:r>
              <a:rPr lang="en-US" dirty="0"/>
              <a:t>.html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683434"/>
            <a:ext cx="642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https://docs.oracle.com/javase/8/docs/api/java/util/</a:t>
            </a:r>
            <a:r>
              <a:rPr lang="en-US" b="1" dirty="0">
                <a:solidFill>
                  <a:srgbClr val="C00000"/>
                </a:solidFill>
              </a:rPr>
              <a:t>Random</a:t>
            </a:r>
            <a:r>
              <a:rPr lang="en-US" dirty="0"/>
              <a:t>.html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759" y="2057400"/>
            <a:ext cx="636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https://docs.oracle.com/javase/8/docs/api/java/util/</a:t>
            </a:r>
            <a:r>
              <a:rPr lang="en-US" b="1" dirty="0">
                <a:solidFill>
                  <a:srgbClr val="C00000"/>
                </a:solidFill>
              </a:rPr>
              <a:t>Scanner</a:t>
            </a:r>
            <a:r>
              <a:rPr lang="en-US" dirty="0"/>
              <a:t>.html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2438400"/>
            <a:ext cx="627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https://docs.oracle.com/javase/8/docs/api/java/lang/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.html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466" y="2819400"/>
            <a:ext cx="63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https://docs.oracle.com/javase/8/docs/api/java/lang/</a:t>
            </a:r>
            <a:r>
              <a:rPr lang="en-US" b="1" dirty="0">
                <a:solidFill>
                  <a:srgbClr val="C00000"/>
                </a:solidFill>
              </a:rPr>
              <a:t>System</a:t>
            </a:r>
            <a:r>
              <a:rPr lang="en-US" dirty="0"/>
              <a:t>.html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179410"/>
            <a:ext cx="640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docs.oracle.com/javase/8/docs/api/java/lang/</a:t>
            </a:r>
            <a:r>
              <a:rPr lang="en-US" b="1" dirty="0" smtClean="0">
                <a:solidFill>
                  <a:srgbClr val="C00000"/>
                </a:solidFill>
              </a:rPr>
              <a:t>Thread</a:t>
            </a:r>
            <a:r>
              <a:rPr lang="en-US" dirty="0" smtClean="0"/>
              <a:t>.html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3567332"/>
            <a:ext cx="583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https://docs.oracle.com/javase/8/docs/api/java/io/</a:t>
            </a:r>
            <a:r>
              <a:rPr lang="en-US" b="1" dirty="0">
                <a:solidFill>
                  <a:srgbClr val="C00000"/>
                </a:solidFill>
              </a:rPr>
              <a:t>File</a:t>
            </a:r>
            <a:r>
              <a:rPr lang="en-US" dirty="0"/>
              <a:t>.html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3942472"/>
            <a:ext cx="637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https://docs.oracle.com/javase/8/docs/api/java/lang/</a:t>
            </a:r>
            <a:r>
              <a:rPr lang="en-US" b="1" dirty="0">
                <a:solidFill>
                  <a:srgbClr val="C00000"/>
                </a:solidFill>
              </a:rPr>
              <a:t>Integer</a:t>
            </a:r>
            <a:r>
              <a:rPr lang="en-US" dirty="0"/>
              <a:t>.html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4348034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docs.oracle.com/javase/8/docs/api/java/lang/</a:t>
            </a:r>
            <a:r>
              <a:rPr lang="en-US" b="1" dirty="0" smtClean="0">
                <a:solidFill>
                  <a:srgbClr val="C00000"/>
                </a:solidFill>
              </a:rPr>
              <a:t>Character</a:t>
            </a:r>
            <a:r>
              <a:rPr lang="en-US" dirty="0" smtClean="0"/>
              <a:t>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57290" y="214290"/>
            <a:ext cx="7019948" cy="5064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smtClean="0"/>
              <a:t>Ficheiros de texto</a:t>
            </a:r>
            <a:endParaRPr lang="pt-PT" sz="2800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142844" y="1142984"/>
            <a:ext cx="8786874" cy="52149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 smtClean="0"/>
              <a:t>Os dados são interpretados e transformados de acordo com formatos de representação de texto;</a:t>
            </a:r>
          </a:p>
          <a:p>
            <a:pPr algn="just"/>
            <a:r>
              <a:rPr lang="pt-PT" sz="2400" dirty="0" smtClean="0"/>
              <a:t>Cada </a:t>
            </a:r>
            <a:r>
              <a:rPr lang="pt-PT" sz="2400" dirty="0" err="1" smtClean="0"/>
              <a:t>caráter</a:t>
            </a:r>
            <a:r>
              <a:rPr lang="pt-PT" sz="2400" dirty="0" smtClean="0"/>
              <a:t> </a:t>
            </a:r>
            <a:r>
              <a:rPr lang="pt-PT" sz="2400" dirty="0" smtClean="0"/>
              <a:t>é codificado (ASCII, Unicode, UTF-8, ...)</a:t>
            </a:r>
          </a:p>
          <a:p>
            <a:pPr algn="just"/>
            <a:r>
              <a:rPr lang="pt-PT" sz="2400" dirty="0" smtClean="0"/>
              <a:t>Texto em Java: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000" dirty="0" smtClean="0"/>
              <a:t>Os tipos </a:t>
            </a:r>
            <a:r>
              <a:rPr lang="pt-PT" sz="2000" b="1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pt-PT" sz="2000" dirty="0" smtClean="0"/>
              <a:t> e 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PT" sz="2000" dirty="0" smtClean="0"/>
              <a:t> codificam o texto;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000" dirty="0" smtClean="0"/>
              <a:t>Esse detalhe de implementação do Java é, no entanto, transparente para o programador;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000" dirty="0" smtClean="0"/>
              <a:t>Os métodos (funções) de entrada/saída fazem automaticamente a tradução de ou para a codificação escolhida;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000" dirty="0" smtClean="0"/>
              <a:t>Existem também constantes literais para alguns </a:t>
            </a:r>
            <a:r>
              <a:rPr lang="pt-PT" sz="2000" dirty="0" err="1" smtClean="0"/>
              <a:t>carateres</a:t>
            </a:r>
            <a:r>
              <a:rPr lang="pt-PT" sz="2000" dirty="0" smtClean="0"/>
              <a:t> </a:t>
            </a:r>
            <a:r>
              <a:rPr lang="pt-PT" sz="2000" dirty="0" smtClean="0"/>
              <a:t>especiais:</a:t>
            </a:r>
          </a:p>
          <a:p>
            <a:pPr lvl="2" algn="just"/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'\n'</a:t>
            </a:r>
            <a:r>
              <a:rPr lang="pt-PT" sz="1600" dirty="0" smtClean="0"/>
              <a:t>: nova linha; </a:t>
            </a:r>
          </a:p>
          <a:p>
            <a:pPr lvl="2" algn="just"/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'\t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pt-PT" sz="1600" dirty="0" smtClean="0"/>
              <a:t>: tabulação horizontal; </a:t>
            </a:r>
          </a:p>
          <a:p>
            <a:pPr lvl="2" algn="just"/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'\"'</a:t>
            </a:r>
            <a:r>
              <a:rPr lang="pt-PT" sz="1600" dirty="0" smtClean="0"/>
              <a:t>: </a:t>
            </a:r>
            <a:r>
              <a:rPr lang="pt-PT" sz="1600" dirty="0" err="1" smtClean="0"/>
              <a:t>carater</a:t>
            </a:r>
            <a:r>
              <a:rPr lang="pt-PT" sz="1600" dirty="0" smtClean="0"/>
              <a:t> </a:t>
            </a:r>
            <a:r>
              <a:rPr lang="pt-PT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pt-PT" sz="1600" dirty="0" smtClean="0"/>
              <a:t> </a:t>
            </a:r>
            <a:r>
              <a:rPr lang="pt-PT" sz="1600" dirty="0" smtClean="0"/>
              <a:t>,</a:t>
            </a:r>
          </a:p>
          <a:p>
            <a:pPr lvl="2" algn="just"/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'\\'</a:t>
            </a:r>
            <a:r>
              <a:rPr lang="pt-PT" sz="1600" dirty="0" smtClean="0"/>
              <a:t>: </a:t>
            </a:r>
            <a:r>
              <a:rPr lang="pt-PT" sz="1600" dirty="0" err="1" smtClean="0"/>
              <a:t>carater</a:t>
            </a:r>
            <a:r>
              <a:rPr lang="pt-PT" sz="1600" dirty="0" smtClean="0"/>
              <a:t> </a:t>
            </a:r>
            <a:r>
              <a:rPr lang="pt-PT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pt-PT" sz="1600" dirty="0" smtClean="0"/>
              <a:t> ,</a:t>
            </a:r>
            <a:r>
              <a:rPr lang="pt-PT" sz="1600" dirty="0" smtClean="0"/>
              <a:t> </a:t>
            </a:r>
            <a:r>
              <a:rPr lang="pt-PT" sz="1600" dirty="0" smtClean="0"/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</a:t>
            </a:r>
            <a:r>
              <a:rPr lang="pt-PT" dirty="0">
                <a:solidFill>
                  <a:srgbClr val="002060"/>
                </a:solidFill>
              </a:rPr>
              <a:t>6</a:t>
            </a:r>
            <a:r>
              <a:rPr lang="pt-PT" dirty="0" smtClean="0">
                <a:solidFill>
                  <a:srgbClr val="002060"/>
                </a:solidFill>
              </a:rPr>
              <a:t>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57290" y="214290"/>
            <a:ext cx="7019948" cy="5064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smtClean="0"/>
              <a:t>Escrita de ficheiros de texto em Java</a:t>
            </a:r>
            <a:endParaRPr lang="pt-PT" sz="2800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381000" y="1071546"/>
            <a:ext cx="8548718" cy="5357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dirty="0" smtClean="0"/>
              <a:t>Classe </a:t>
            </a:r>
            <a:r>
              <a:rPr lang="pt-PT" sz="2400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pt-PT" sz="2400" dirty="0" smtClean="0"/>
              <a:t> (</a:t>
            </a:r>
            <a:r>
              <a:rPr lang="pt-PT" sz="2400" dirty="0" err="1" smtClean="0">
                <a:latin typeface="Courier New" pitchFamily="49" charset="0"/>
                <a:cs typeface="Courier New" pitchFamily="49" charset="0"/>
              </a:rPr>
              <a:t>java.io.PrintWriter</a:t>
            </a:r>
            <a:r>
              <a:rPr lang="pt-PT" sz="2400" dirty="0" smtClean="0"/>
              <a:t>);</a:t>
            </a:r>
          </a:p>
          <a:p>
            <a:r>
              <a:rPr lang="pt-PT" sz="2400" dirty="0" smtClean="0"/>
              <a:t>Interface similar à do </a:t>
            </a:r>
            <a:r>
              <a:rPr lang="pt-PT" sz="2400" dirty="0" err="1" smtClean="0">
                <a:latin typeface="Courier New" pitchFamily="49" charset="0"/>
                <a:cs typeface="Courier New" pitchFamily="49" charset="0"/>
              </a:rPr>
              <a:t>PrintStream</a:t>
            </a:r>
            <a:r>
              <a:rPr lang="pt-PT" sz="2400" dirty="0" smtClean="0"/>
              <a:t> (</a:t>
            </a:r>
            <a:r>
              <a:rPr lang="pt-PT" sz="2400" dirty="0" err="1" smtClean="0">
                <a:latin typeface="Courier New" pitchFamily="49" charset="0"/>
                <a:cs typeface="Courier New" pitchFamily="49" charset="0"/>
              </a:rPr>
              <a:t>System.out</a:t>
            </a:r>
            <a:r>
              <a:rPr lang="pt-PT" sz="2400" dirty="0" smtClean="0"/>
              <a:t>);</a:t>
            </a:r>
          </a:p>
          <a:p>
            <a:r>
              <a:rPr lang="pt-PT" sz="2400" dirty="0" smtClean="0"/>
              <a:t>Utilização: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smtClean="0"/>
              <a:t>Criar uma entidade (</a:t>
            </a:r>
            <a:r>
              <a:rPr lang="pt-PT" sz="2000" dirty="0" err="1" smtClean="0"/>
              <a:t>objeto</a:t>
            </a:r>
            <a:r>
              <a:rPr lang="pt-PT" sz="2000" dirty="0" smtClean="0"/>
              <a:t>) 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pt-PT" sz="2000" dirty="0" smtClean="0"/>
              <a:t> associada ao nome do ficheiro desejado:</a:t>
            </a:r>
          </a:p>
          <a:p>
            <a:pPr lvl="1"/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File 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fout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20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File(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nomeFicheiro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smtClean="0"/>
              <a:t>Declaração e criação de um </a:t>
            </a:r>
            <a:r>
              <a:rPr lang="pt-PT" sz="2000" dirty="0" err="1" smtClean="0"/>
              <a:t>objeto</a:t>
            </a:r>
            <a:r>
              <a:rPr lang="pt-PT" sz="2000" dirty="0" smtClean="0"/>
              <a:t> </a:t>
            </a:r>
            <a:r>
              <a:rPr lang="pt-PT" sz="2000" dirty="0" smtClean="0"/>
              <a:t>tipo 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pt-PT" sz="2000" dirty="0" smtClean="0"/>
              <a:t> associado a esse </a:t>
            </a:r>
            <a:r>
              <a:rPr lang="pt-PT" sz="2000" dirty="0" err="1" smtClean="0"/>
              <a:t>objeto</a:t>
            </a:r>
            <a:r>
              <a:rPr lang="pt-PT" sz="2000" dirty="0" smtClean="0"/>
              <a:t> </a:t>
            </a:r>
            <a:r>
              <a:rPr lang="pt-PT" sz="2000" dirty="0" smtClean="0"/>
              <a:t>tipo 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pt-PT" sz="2000" dirty="0" smtClean="0"/>
              <a:t>:</a:t>
            </a:r>
          </a:p>
          <a:p>
            <a:pPr lvl="1"/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pwf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20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fout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smtClean="0"/>
              <a:t>Escrever sobre o ficheiro:</a:t>
            </a:r>
          </a:p>
          <a:p>
            <a:pPr lvl="1"/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pwf.println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line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smtClean="0"/>
              <a:t>Fechar o ficheiro</a:t>
            </a:r>
          </a:p>
          <a:p>
            <a:pPr lvl="1"/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pwf.close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pt-PT" dirty="0" smtClean="0">
              <a:latin typeface="Courier New" pitchFamily="49" charset="0"/>
              <a:cs typeface="Courier New" pitchFamily="49" charset="0"/>
            </a:endParaRPr>
          </a:p>
          <a:p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7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57290" y="214290"/>
            <a:ext cx="7019948" cy="5064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E quando a utilização falha?</a:t>
            </a:r>
            <a:endParaRPr lang="pt-PT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381000" y="1295400"/>
            <a:ext cx="8224838" cy="4991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 smtClean="0"/>
              <a:t>Operações sobre um </a:t>
            </a:r>
            <a:r>
              <a:rPr lang="pt-PT" sz="2400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pt-PT" sz="2400" dirty="0" smtClean="0"/>
              <a:t> podem falhar imprevisivelmente!</a:t>
            </a:r>
          </a:p>
          <a:p>
            <a:pPr algn="just"/>
            <a:r>
              <a:rPr lang="pt-PT" sz="2400" dirty="0" smtClean="0"/>
              <a:t>Para lidar com esse tipo de situações a linguagem Java utiliza uma aproximação defensiva gerando (</a:t>
            </a:r>
            <a:r>
              <a:rPr lang="pt-PT" sz="2400" i="1" dirty="0" err="1" smtClean="0"/>
              <a:t>checked</a:t>
            </a:r>
            <a:r>
              <a:rPr lang="pt-PT" sz="2400" dirty="0" smtClean="0"/>
              <a:t>) </a:t>
            </a:r>
            <a:r>
              <a:rPr lang="pt-PT" sz="2400" dirty="0" err="1" smtClean="0"/>
              <a:t>exceções</a:t>
            </a:r>
            <a:r>
              <a:rPr lang="pt-PT" sz="2400" dirty="0" smtClean="0"/>
              <a:t>;</a:t>
            </a:r>
          </a:p>
          <a:p>
            <a:pPr algn="just"/>
            <a:r>
              <a:rPr lang="pt-PT" sz="2400" dirty="0" smtClean="0"/>
              <a:t>A classe </a:t>
            </a:r>
            <a:r>
              <a:rPr lang="pt-PT" sz="2400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pt-PT" sz="2400" dirty="0" smtClean="0"/>
              <a:t> da </a:t>
            </a:r>
            <a:r>
              <a:rPr lang="pt-PT" sz="2400" dirty="0" err="1" smtClean="0"/>
              <a:t>bilblioteca</a:t>
            </a:r>
            <a:r>
              <a:rPr lang="pt-PT" sz="2400" dirty="0" smtClean="0"/>
              <a:t> Java obriga o programador a lidar explicitamente com a </a:t>
            </a:r>
            <a:r>
              <a:rPr lang="pt-PT" sz="2400" dirty="0" err="1" smtClean="0"/>
              <a:t>exceção</a:t>
            </a:r>
            <a:r>
              <a:rPr lang="pt-PT" sz="2400" dirty="0" smtClean="0"/>
              <a:t>: </a:t>
            </a:r>
            <a:r>
              <a:rPr lang="pt-PT" sz="24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pt-PT" sz="2400" dirty="0" smtClean="0"/>
              <a:t>.</a:t>
            </a:r>
          </a:p>
          <a:p>
            <a:pPr algn="just"/>
            <a:r>
              <a:rPr lang="pt-PT" sz="2400" dirty="0" smtClean="0"/>
              <a:t>Nas </a:t>
            </a:r>
            <a:r>
              <a:rPr lang="pt-PT" sz="2400" dirty="0" smtClean="0"/>
              <a:t>operações de abertura de ficheiros (não só na classe </a:t>
            </a:r>
            <a:r>
              <a:rPr lang="pt-PT" sz="2400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pt-PT" sz="2400" dirty="0" smtClean="0"/>
              <a:t>, mas também na classe a utilizar para leitura de ficheiros) é necessário lidar explicitamente com este tipo de </a:t>
            </a:r>
            <a:r>
              <a:rPr lang="pt-PT" sz="2400" dirty="0" err="1" smtClean="0"/>
              <a:t>exceções</a:t>
            </a:r>
            <a:r>
              <a:rPr lang="pt-PT" sz="2400" dirty="0" smtClean="0"/>
              <a:t>.</a:t>
            </a:r>
            <a:endParaRPr lang="pt-PT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</a:t>
            </a:r>
            <a:r>
              <a:rPr lang="pt-PT" dirty="0">
                <a:solidFill>
                  <a:srgbClr val="002060"/>
                </a:solidFill>
              </a:rPr>
              <a:t>8</a:t>
            </a:r>
            <a:r>
              <a:rPr lang="pt-PT" dirty="0" smtClean="0">
                <a:solidFill>
                  <a:srgbClr val="002060"/>
                </a:solidFill>
              </a:rPr>
              <a:t>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28274"/>
            <a:ext cx="2133600" cy="365125"/>
          </a:xfrm>
        </p:spPr>
        <p:txBody>
          <a:bodyPr/>
          <a:lstStyle/>
          <a:p>
            <a:fld id="{02ABCBE6-3241-4AC8-98A5-4EDB47BFBF6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958" y="411813"/>
            <a:ext cx="6095515" cy="6463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 smtClean="0"/>
              <a:t>.*;</a:t>
            </a:r>
            <a:endParaRPr lang="en-US" dirty="0"/>
          </a:p>
          <a:p>
            <a:r>
              <a:rPr lang="en-US" b="1" dirty="0"/>
              <a:t>import</a:t>
            </a:r>
            <a:r>
              <a:rPr lang="en-US" dirty="0"/>
              <a:t> java.io.*;</a:t>
            </a:r>
          </a:p>
          <a:p>
            <a:r>
              <a:rPr lang="en-US" b="1" dirty="0" smtClean="0"/>
              <a:t>public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WriteToFileTrivial</a:t>
            </a:r>
            <a:endParaRPr lang="en-US" dirty="0"/>
          </a:p>
          <a:p>
            <a:r>
              <a:rPr lang="en-US" dirty="0"/>
              <a:t>{      </a:t>
            </a:r>
            <a:r>
              <a:rPr lang="en-US" b="1" dirty="0"/>
              <a:t>static</a:t>
            </a:r>
            <a:r>
              <a:rPr lang="en-US" dirty="0"/>
              <a:t> Scanner kb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</a:t>
            </a:r>
            <a:r>
              <a:rPr lang="en-US" b="1" dirty="0"/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b="1" dirty="0"/>
              <a:t>throws</a:t>
            </a:r>
            <a:r>
              <a:rPr lang="en-US" dirty="0"/>
              <a:t> </a:t>
            </a:r>
            <a:r>
              <a:rPr lang="en-US" dirty="0" err="1"/>
              <a:t>IOException</a:t>
            </a:r>
            <a:endParaRPr lang="en-US" dirty="0"/>
          </a:p>
          <a:p>
            <a:r>
              <a:rPr lang="en-US" dirty="0"/>
              <a:t> {   String 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name_of_file</a:t>
            </a:r>
            <a:r>
              <a:rPr lang="en-US" dirty="0" smtClean="0"/>
              <a:t>,	</a:t>
            </a:r>
            <a:r>
              <a:rPr lang="en-US" dirty="0" err="1" smtClean="0">
                <a:solidFill>
                  <a:srgbClr val="008000"/>
                </a:solidFill>
              </a:rPr>
              <a:t>line_of_text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System.out.print</a:t>
            </a:r>
            <a:r>
              <a:rPr lang="en-US" dirty="0" smtClean="0"/>
              <a:t>("Nome do </a:t>
            </a:r>
            <a:r>
              <a:rPr lang="en-US" dirty="0" err="1" smtClean="0"/>
              <a:t>ficheiro</a:t>
            </a:r>
            <a:r>
              <a:rPr lang="en-US" dirty="0" smtClean="0"/>
              <a:t>: ");</a:t>
            </a:r>
          </a:p>
          <a:p>
            <a:r>
              <a:rPr lang="en-US" dirty="0" smtClean="0"/>
              <a:t>     </a:t>
            </a:r>
            <a:r>
              <a:rPr lang="en-US" dirty="0" err="1">
                <a:solidFill>
                  <a:srgbClr val="FF0000"/>
                </a:solidFill>
              </a:rPr>
              <a:t>name_of_file</a:t>
            </a:r>
            <a:r>
              <a:rPr lang="en-US" dirty="0"/>
              <a:t> = </a:t>
            </a:r>
            <a:r>
              <a:rPr lang="en-US" dirty="0" err="1"/>
              <a:t>kb.nextLine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>
                <a:solidFill>
                  <a:srgbClr val="FF00FF"/>
                </a:solidFill>
              </a:rPr>
              <a:t>File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my_file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File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name_of_file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dirty="0" err="1">
                <a:solidFill>
                  <a:srgbClr val="00B0F0"/>
                </a:solidFill>
              </a:rPr>
              <a:t>PrintWriter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pw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PrintWriter</a:t>
            </a:r>
            <a:r>
              <a:rPr lang="en-US" dirty="0"/>
              <a:t>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my_file</a:t>
            </a:r>
            <a:r>
              <a:rPr lang="en-US" dirty="0" smtClean="0"/>
              <a:t>);</a:t>
            </a:r>
          </a:p>
          <a:p>
            <a:endParaRPr lang="pt-PT" dirty="0" smtClean="0"/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b="1" dirty="0"/>
              <a:t>for</a:t>
            </a:r>
            <a:r>
              <a:rPr lang="en-US" dirty="0"/>
              <a:t>(;;) {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System.out.print</a:t>
            </a:r>
            <a:r>
              <a:rPr lang="en-US" dirty="0"/>
              <a:t>("</a:t>
            </a: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escrever</a:t>
            </a:r>
            <a:r>
              <a:rPr lang="en-US" dirty="0"/>
              <a:t>: ");</a:t>
            </a:r>
          </a:p>
          <a:p>
            <a:r>
              <a:rPr lang="en-US" dirty="0"/>
              <a:t>         </a:t>
            </a:r>
            <a:r>
              <a:rPr lang="en-US" dirty="0" err="1">
                <a:solidFill>
                  <a:srgbClr val="008000"/>
                </a:solidFill>
              </a:rPr>
              <a:t>line_of_text</a:t>
            </a:r>
            <a:r>
              <a:rPr lang="en-US" dirty="0"/>
              <a:t> = </a:t>
            </a:r>
            <a:r>
              <a:rPr lang="en-US" dirty="0" err="1"/>
              <a:t>kb.nextLine</a:t>
            </a:r>
            <a:r>
              <a:rPr lang="en-US" dirty="0"/>
              <a:t>();</a:t>
            </a:r>
          </a:p>
          <a:p>
            <a:r>
              <a:rPr lang="en-US" dirty="0"/>
              <a:t>         if (</a:t>
            </a:r>
            <a:r>
              <a:rPr lang="en-US" dirty="0" err="1"/>
              <a:t>line_of_text.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compareToIgnoreCase</a:t>
            </a:r>
            <a:r>
              <a:rPr lang="en-US" dirty="0"/>
              <a:t>("End") == 0)  </a:t>
            </a:r>
            <a:r>
              <a:rPr lang="en-US" b="1" dirty="0"/>
              <a:t>break</a:t>
            </a:r>
            <a:r>
              <a:rPr lang="en-US" dirty="0"/>
              <a:t>;</a:t>
            </a:r>
          </a:p>
          <a:p>
            <a:r>
              <a:rPr lang="en-US" dirty="0"/>
              <a:t>         </a:t>
            </a:r>
            <a:r>
              <a:rPr lang="en-US" dirty="0" err="1"/>
              <a:t>pw.println</a:t>
            </a:r>
            <a:r>
              <a:rPr lang="en-US" dirty="0"/>
              <a:t>(</a:t>
            </a:r>
            <a:r>
              <a:rPr lang="en-US" dirty="0" err="1"/>
              <a:t>line_of_text</a:t>
            </a:r>
            <a:r>
              <a:rPr lang="en-US" dirty="0"/>
              <a:t>);</a:t>
            </a:r>
          </a:p>
          <a:p>
            <a:r>
              <a:rPr lang="en-US" dirty="0"/>
              <a:t>	         }</a:t>
            </a:r>
          </a:p>
          <a:p>
            <a:r>
              <a:rPr lang="en-US" dirty="0"/>
              <a:t>       </a:t>
            </a:r>
            <a:r>
              <a:rPr lang="en-US" dirty="0" err="1"/>
              <a:t>pw.close</a:t>
            </a:r>
            <a:r>
              <a:rPr lang="en-US" dirty="0"/>
              <a:t>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438" y="-7620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981200" y="457200"/>
            <a:ext cx="914400" cy="1395924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95600" y="87868"/>
            <a:ext cx="2235933" cy="36933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smtClean="0"/>
              <a:t>Para nome </a:t>
            </a:r>
            <a:r>
              <a:rPr lang="pt-PT" dirty="0" smtClean="0"/>
              <a:t>do </a:t>
            </a:r>
            <a:r>
              <a:rPr lang="pt-PT" dirty="0" smtClean="0"/>
              <a:t>ficheiro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10000" y="645592"/>
            <a:ext cx="2628658" cy="1207532"/>
            <a:chOff x="3810000" y="773668"/>
            <a:chExt cx="2628658" cy="1207532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810000" y="1143000"/>
              <a:ext cx="609600" cy="8382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14899" y="773668"/>
              <a:ext cx="2023759" cy="369332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Para linhas de texto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1000" y="2344734"/>
            <a:ext cx="6974084" cy="369332"/>
            <a:chOff x="381000" y="2472810"/>
            <a:chExt cx="6974084" cy="369332"/>
          </a:xfrm>
        </p:grpSpPr>
        <p:sp>
          <p:nvSpPr>
            <p:cNvPr id="13" name="Rectangle 12"/>
            <p:cNvSpPr/>
            <p:nvPr/>
          </p:nvSpPr>
          <p:spPr>
            <a:xfrm>
              <a:off x="381000" y="2543176"/>
              <a:ext cx="2895600" cy="2286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3" idx="3"/>
            </p:cNvCxnSpPr>
            <p:nvPr/>
          </p:nvCxnSpPr>
          <p:spPr>
            <a:xfrm>
              <a:off x="3276600" y="2657476"/>
              <a:ext cx="113829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419600" y="2472810"/>
              <a:ext cx="2935484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Introduzir </a:t>
              </a:r>
              <a:r>
                <a:rPr lang="pt-PT" dirty="0" smtClean="0"/>
                <a:t>o nome </a:t>
              </a:r>
              <a:r>
                <a:rPr lang="pt-PT" dirty="0" smtClean="0"/>
                <a:t>do ficheiro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1000" y="2895872"/>
            <a:ext cx="7517758" cy="369332"/>
            <a:chOff x="381000" y="2472810"/>
            <a:chExt cx="7517758" cy="369332"/>
          </a:xfrm>
        </p:grpSpPr>
        <p:sp>
          <p:nvSpPr>
            <p:cNvPr id="23" name="Rectangle 22"/>
            <p:cNvSpPr/>
            <p:nvPr/>
          </p:nvSpPr>
          <p:spPr>
            <a:xfrm>
              <a:off x="381000" y="2543176"/>
              <a:ext cx="3581400" cy="2286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3" idx="3"/>
            </p:cNvCxnSpPr>
            <p:nvPr/>
          </p:nvCxnSpPr>
          <p:spPr>
            <a:xfrm>
              <a:off x="3962400" y="2657476"/>
              <a:ext cx="45249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419600" y="2472810"/>
              <a:ext cx="3479158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Declarar </a:t>
              </a:r>
              <a:r>
                <a:rPr lang="pt-PT" dirty="0" err="1" smtClean="0"/>
                <a:t>objeto</a:t>
              </a:r>
              <a:r>
                <a:rPr lang="pt-PT" dirty="0" smtClean="0"/>
                <a:t> </a:t>
              </a:r>
              <a:r>
                <a:rPr lang="pt-PT" dirty="0" err="1" smtClean="0">
                  <a:solidFill>
                    <a:schemeClr val="accent4">
                      <a:lumMod val="50000"/>
                    </a:schemeClr>
                  </a:solidFill>
                </a:rPr>
                <a:t>my_file</a:t>
              </a:r>
              <a:r>
                <a:rPr lang="pt-PT" dirty="0" smtClean="0"/>
                <a:t> do tipo </a:t>
              </a:r>
              <a:r>
                <a:rPr lang="pt-PT" dirty="0" smtClean="0">
                  <a:solidFill>
                    <a:srgbClr val="FF00FF"/>
                  </a:solidFill>
                </a:rPr>
                <a:t>File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0999" y="3450704"/>
            <a:ext cx="8534402" cy="646331"/>
            <a:chOff x="380999" y="2472810"/>
            <a:chExt cx="8534402" cy="646331"/>
          </a:xfrm>
        </p:grpSpPr>
        <p:sp>
          <p:nvSpPr>
            <p:cNvPr id="28" name="Rectangle 27"/>
            <p:cNvSpPr/>
            <p:nvPr/>
          </p:nvSpPr>
          <p:spPr>
            <a:xfrm>
              <a:off x="380999" y="2543176"/>
              <a:ext cx="4089721" cy="2286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8" idx="3"/>
            </p:cNvCxnSpPr>
            <p:nvPr/>
          </p:nvCxnSpPr>
          <p:spPr>
            <a:xfrm>
              <a:off x="4470720" y="2657476"/>
              <a:ext cx="508322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979043" y="2472810"/>
              <a:ext cx="3936358" cy="64633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Declarar </a:t>
              </a:r>
              <a:r>
                <a:rPr lang="pt-PT" dirty="0" err="1" smtClean="0"/>
                <a:t>objeto</a:t>
              </a:r>
              <a:r>
                <a:rPr lang="pt-PT" dirty="0" smtClean="0"/>
                <a:t> </a:t>
              </a:r>
              <a:r>
                <a:rPr lang="pt-PT" dirty="0" err="1" smtClean="0">
                  <a:solidFill>
                    <a:schemeClr val="accent2">
                      <a:lumMod val="50000"/>
                    </a:schemeClr>
                  </a:solidFill>
                </a:rPr>
                <a:t>pw</a:t>
              </a:r>
              <a:r>
                <a:rPr lang="pt-PT" dirty="0" smtClean="0"/>
                <a:t> do tipo </a:t>
              </a:r>
              <a:r>
                <a:rPr lang="pt-PT" dirty="0" err="1" smtClean="0">
                  <a:solidFill>
                    <a:srgbClr val="00B0F0"/>
                  </a:solidFill>
                </a:rPr>
                <a:t>PrintWriter</a:t>
              </a:r>
              <a:r>
                <a:rPr lang="pt-PT" dirty="0" smtClean="0">
                  <a:solidFill>
                    <a:srgbClr val="FF00FF"/>
                  </a:solidFill>
                </a:rPr>
                <a:t> </a:t>
              </a:r>
              <a:r>
                <a:rPr lang="pt-PT" dirty="0" smtClean="0"/>
                <a:t>para</a:t>
              </a:r>
              <a:r>
                <a:rPr lang="pt-PT" dirty="0"/>
                <a:t> </a:t>
              </a:r>
              <a:r>
                <a:rPr lang="pt-PT" dirty="0" smtClean="0"/>
                <a:t>escrever dados no ficheiro </a:t>
              </a:r>
              <a:r>
                <a:rPr lang="pt-PT" dirty="0" err="1" smtClean="0">
                  <a:solidFill>
                    <a:schemeClr val="accent4">
                      <a:lumMod val="50000"/>
                    </a:schemeClr>
                  </a:solidFill>
                </a:rPr>
                <a:t>my_file</a:t>
              </a:r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1000" y="4267200"/>
            <a:ext cx="7335136" cy="1676400"/>
            <a:chOff x="381000" y="4267200"/>
            <a:chExt cx="7335136" cy="1676400"/>
          </a:xfrm>
        </p:grpSpPr>
        <p:sp>
          <p:nvSpPr>
            <p:cNvPr id="31" name="Rectangle 30"/>
            <p:cNvSpPr/>
            <p:nvPr/>
          </p:nvSpPr>
          <p:spPr>
            <a:xfrm>
              <a:off x="381000" y="4267200"/>
              <a:ext cx="5715000" cy="16764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3"/>
            </p:cNvCxnSpPr>
            <p:nvPr/>
          </p:nvCxnSpPr>
          <p:spPr>
            <a:xfrm>
              <a:off x="6096000" y="5105400"/>
              <a:ext cx="4572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3136" y="4660702"/>
              <a:ext cx="1143000" cy="92333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Escrever dados no ficheiro 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600200" y="6096000"/>
            <a:ext cx="6474494" cy="485776"/>
            <a:chOff x="1600200" y="6096000"/>
            <a:chExt cx="6474494" cy="485776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1600200" y="6096000"/>
              <a:ext cx="4724400" cy="3048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324600" y="6212444"/>
              <a:ext cx="1750094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Fechar o ficheiro</a:t>
              </a:r>
              <a:endParaRPr lang="en-US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624264" y="1600200"/>
            <a:ext cx="1905000" cy="2286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529264" y="1714500"/>
            <a:ext cx="909394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45803" y="1391334"/>
            <a:ext cx="1828800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Sempre deve inserir esta linha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4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7037</TotalTime>
  <Words>4708</Words>
  <Application>Microsoft Office PowerPoint</Application>
  <PresentationFormat>On-screen Show (4:3)</PresentationFormat>
  <Paragraphs>1094</Paragraphs>
  <Slides>54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636</cp:revision>
  <cp:lastPrinted>2014-11-25T12:36:30Z</cp:lastPrinted>
  <dcterms:created xsi:type="dcterms:W3CDTF">2014-09-27T14:10:02Z</dcterms:created>
  <dcterms:modified xsi:type="dcterms:W3CDTF">2014-11-25T12:41:14Z</dcterms:modified>
</cp:coreProperties>
</file>