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676" r:id="rId3"/>
    <p:sldId id="677" r:id="rId4"/>
    <p:sldId id="678" r:id="rId5"/>
    <p:sldId id="679" r:id="rId6"/>
    <p:sldId id="680" r:id="rId7"/>
    <p:sldId id="681" r:id="rId8"/>
    <p:sldId id="682" r:id="rId9"/>
    <p:sldId id="683" r:id="rId10"/>
    <p:sldId id="684" r:id="rId11"/>
    <p:sldId id="685" r:id="rId12"/>
    <p:sldId id="686" r:id="rId13"/>
    <p:sldId id="687" r:id="rId14"/>
    <p:sldId id="688" r:id="rId15"/>
    <p:sldId id="689" r:id="rId16"/>
    <p:sldId id="690" r:id="rId17"/>
    <p:sldId id="691" r:id="rId18"/>
    <p:sldId id="692" r:id="rId19"/>
    <p:sldId id="693" r:id="rId20"/>
    <p:sldId id="694" r:id="rId21"/>
    <p:sldId id="701" r:id="rId22"/>
    <p:sldId id="695" r:id="rId23"/>
    <p:sldId id="696" r:id="rId24"/>
    <p:sldId id="697" r:id="rId25"/>
    <p:sldId id="698" r:id="rId26"/>
    <p:sldId id="699" r:id="rId27"/>
    <p:sldId id="709" r:id="rId28"/>
    <p:sldId id="708" r:id="rId29"/>
    <p:sldId id="700" r:id="rId30"/>
    <p:sldId id="702" r:id="rId31"/>
    <p:sldId id="711" r:id="rId32"/>
    <p:sldId id="712" r:id="rId33"/>
    <p:sldId id="704" r:id="rId34"/>
    <p:sldId id="710" r:id="rId35"/>
    <p:sldId id="706" r:id="rId36"/>
    <p:sldId id="707" r:id="rId37"/>
    <p:sldId id="703" r:id="rId38"/>
    <p:sldId id="714" r:id="rId39"/>
    <p:sldId id="713" r:id="rId40"/>
  </p:sldIdLst>
  <p:sldSz cx="9144000" cy="6858000" type="screen4x3"/>
  <p:notesSz cx="6797675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981B22-B995-4131-969D-FA49C78ABF35}">
          <p14:sldIdLst>
            <p14:sldId id="256"/>
            <p14:sldId id="676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89"/>
            <p14:sldId id="690"/>
            <p14:sldId id="691"/>
            <p14:sldId id="692"/>
            <p14:sldId id="693"/>
            <p14:sldId id="694"/>
            <p14:sldId id="701"/>
            <p14:sldId id="695"/>
            <p14:sldId id="696"/>
            <p14:sldId id="697"/>
            <p14:sldId id="698"/>
            <p14:sldId id="699"/>
            <p14:sldId id="709"/>
            <p14:sldId id="708"/>
            <p14:sldId id="700"/>
            <p14:sldId id="702"/>
            <p14:sldId id="711"/>
            <p14:sldId id="712"/>
            <p14:sldId id="704"/>
            <p14:sldId id="710"/>
            <p14:sldId id="706"/>
            <p14:sldId id="707"/>
            <p14:sldId id="703"/>
            <p14:sldId id="714"/>
            <p14:sldId id="713"/>
          </p14:sldIdLst>
        </p14:section>
        <p14:section name="Untitled Section" id="{C6E15CA6-1C64-489B-ADEF-B7D2E94BA0D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8000"/>
    <a:srgbClr val="FFFF00"/>
    <a:srgbClr val="FF00FF"/>
    <a:srgbClr val="CCFFCC"/>
    <a:srgbClr val="FFCCFF"/>
    <a:srgbClr val="FF99FF"/>
    <a:srgbClr val="CCFF66"/>
    <a:srgbClr val="FFCCCC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825" autoAdjust="0"/>
    <p:restoredTop sz="94660"/>
  </p:normalViewPr>
  <p:slideViewPr>
    <p:cSldViewPr>
      <p:cViewPr varScale="1">
        <p:scale>
          <a:sx n="74" d="100"/>
          <a:sy n="74" d="100"/>
        </p:scale>
        <p:origin x="16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7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C33A2-D4C8-4BD0-A087-7B9C7E9E80CC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7415"/>
            <a:ext cx="543814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5659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3106"/>
            <a:ext cx="2945659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B7B91-195C-4685-8EF9-FE0F5951D7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3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76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EFFA-5A6E-4532-8874-99E9C123800B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8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5CB-32DC-4C58-A6C7-B6FFE7755DDC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1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3CE5-84A7-4673-9A39-E31E51352F48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5AAC-12DB-48DB-9BBB-EC90F902475C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6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CC9A-4197-4CC5-8EB4-4184F0DE21E9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4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2966-4773-4BB1-BEBD-A89C92990852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6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B8-AF4E-4971-B6C7-2C74E370E55E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8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B76B-5937-4078-9743-67490B544906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6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345B-6002-4EBE-AD9F-F9E77D8A7442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1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D833-E84B-4225-81D1-E013BF7D19FF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9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2BA6-D231-476C-973F-18CE0E62832D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5BFB1-E3DC-42B5-9509-B1BADCA5513B}" type="datetime1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Valeri</a:t>
            </a:r>
            <a:r>
              <a:rPr lang="en-US" dirty="0" smtClean="0"/>
              <a:t> </a:t>
            </a:r>
            <a:r>
              <a:rPr lang="en-US" dirty="0" err="1" smtClean="0"/>
              <a:t>Skliarov</a:t>
            </a:r>
            <a:r>
              <a:rPr lang="en-US" dirty="0" smtClean="0"/>
              <a:t>                                                                      2014/2015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0999" y="838200"/>
            <a:ext cx="8226425" cy="5005388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dirty="0" smtClean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4000" b="1" dirty="0" smtClean="0">
                <a:solidFill>
                  <a:schemeClr val="tx1"/>
                </a:solidFill>
              </a:rPr>
              <a:t>Programação 1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sz="4000" b="1" dirty="0">
              <a:solidFill>
                <a:schemeClr val="tx1"/>
              </a:solidFill>
            </a:endParaRP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4000" b="1" dirty="0" smtClean="0">
                <a:solidFill>
                  <a:schemeClr val="tx1"/>
                </a:solidFill>
              </a:rPr>
              <a:t>Aula 11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dirty="0" smtClean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sz="2800" dirty="0" smtClean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1800" dirty="0" smtClean="0">
                <a:solidFill>
                  <a:schemeClr val="tx1"/>
                </a:solidFill>
              </a:rPr>
              <a:t>Departamento de </a:t>
            </a:r>
            <a:r>
              <a:rPr lang="pt-PT" sz="1800" dirty="0" err="1" smtClean="0">
                <a:solidFill>
                  <a:schemeClr val="tx1"/>
                </a:solidFill>
              </a:rPr>
              <a:t>Eletrónica</a:t>
            </a:r>
            <a:r>
              <a:rPr lang="pt-PT" sz="1800" dirty="0" smtClean="0">
                <a:solidFill>
                  <a:schemeClr val="tx1"/>
                </a:solidFill>
              </a:rPr>
              <a:t>, Telecomunicações e Informática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2000" dirty="0" smtClean="0">
                <a:solidFill>
                  <a:schemeClr val="tx1"/>
                </a:solidFill>
              </a:rPr>
              <a:t>Universidade de Aveiro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sz="2400" dirty="0" smtClean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1600" dirty="0" smtClean="0">
                <a:latin typeface="Courier New" pitchFamily="49" charset="0"/>
              </a:rPr>
              <a:t>http://elearning.ua.pt/</a:t>
            </a:r>
            <a:endParaRPr lang="pt-PT" sz="1600" dirty="0">
              <a:latin typeface="Courier New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Valeri</a:t>
            </a:r>
            <a:r>
              <a:rPr lang="en-US" smtClean="0"/>
              <a:t> Skliarov                                                                      2014/2015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1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85558" y="874"/>
            <a:ext cx="327281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000" dirty="0" smtClean="0">
                <a:solidFill>
                  <a:srgbClr val="002060"/>
                </a:solidFill>
              </a:rPr>
              <a:t>Utilização de </a:t>
            </a:r>
            <a:r>
              <a:rPr lang="pt-PT" sz="2000" dirty="0">
                <a:solidFill>
                  <a:srgbClr val="002060"/>
                </a:solidFill>
              </a:rPr>
              <a:t>variáveis </a:t>
            </a:r>
            <a:r>
              <a:rPr lang="pt-PT" sz="2000" dirty="0" smtClean="0">
                <a:solidFill>
                  <a:srgbClr val="002060"/>
                </a:solidFill>
              </a:rPr>
              <a:t>globais</a:t>
            </a:r>
            <a:endParaRPr lang="en-US" sz="2200" b="1" cap="none" spc="0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313" y="392668"/>
            <a:ext cx="104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Exemplo: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200" y="1143000"/>
            <a:ext cx="4290797" cy="4247317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pt-PT" b="1" dirty="0" err="1" smtClean="0"/>
              <a:t>public</a:t>
            </a:r>
            <a:r>
              <a:rPr lang="pt-PT" b="1" dirty="0" smtClean="0"/>
              <a:t> </a:t>
            </a:r>
            <a:r>
              <a:rPr lang="pt-PT" b="1" dirty="0" err="1"/>
              <a:t>class</a:t>
            </a:r>
            <a:r>
              <a:rPr lang="pt-PT" dirty="0"/>
              <a:t> </a:t>
            </a:r>
            <a:r>
              <a:rPr lang="pt-PT" dirty="0" err="1"/>
              <a:t>UseOfGlobalVariables</a:t>
            </a:r>
            <a:r>
              <a:rPr lang="pt-PT" dirty="0"/>
              <a:t> {</a:t>
            </a:r>
          </a:p>
          <a:p>
            <a:r>
              <a:rPr lang="pt-PT" dirty="0" smtClean="0"/>
              <a:t> </a:t>
            </a:r>
            <a:r>
              <a:rPr lang="pt-PT" b="1" dirty="0" err="1" smtClean="0"/>
              <a:t>static</a:t>
            </a:r>
            <a:r>
              <a:rPr lang="pt-PT" b="1" dirty="0" smtClean="0"/>
              <a:t> </a:t>
            </a:r>
            <a:r>
              <a:rPr lang="pt-PT" b="1" dirty="0" err="1"/>
              <a:t>double</a:t>
            </a:r>
            <a:r>
              <a:rPr lang="pt-PT" dirty="0"/>
              <a:t> A, B;</a:t>
            </a:r>
          </a:p>
          <a:p>
            <a:r>
              <a:rPr lang="pt-PT" dirty="0"/>
              <a:t> </a:t>
            </a:r>
            <a:r>
              <a:rPr lang="pt-PT" b="1" dirty="0" err="1"/>
              <a:t>public</a:t>
            </a:r>
            <a:r>
              <a:rPr lang="pt-PT" b="1" dirty="0"/>
              <a:t> </a:t>
            </a:r>
            <a:r>
              <a:rPr lang="pt-PT" b="1" dirty="0" err="1"/>
              <a:t>static</a:t>
            </a:r>
            <a:r>
              <a:rPr lang="pt-PT" b="1" dirty="0"/>
              <a:t> </a:t>
            </a:r>
            <a:r>
              <a:rPr lang="pt-PT" b="1" dirty="0" err="1"/>
              <a:t>void</a:t>
            </a:r>
            <a:r>
              <a:rPr lang="pt-PT" dirty="0"/>
              <a:t> </a:t>
            </a:r>
            <a:r>
              <a:rPr lang="pt-PT" dirty="0" err="1"/>
              <a:t>main</a:t>
            </a:r>
            <a:r>
              <a:rPr lang="pt-PT" dirty="0"/>
              <a:t> (</a:t>
            </a:r>
            <a:r>
              <a:rPr lang="pt-PT" dirty="0" err="1"/>
              <a:t>String</a:t>
            </a:r>
            <a:r>
              <a:rPr lang="pt-PT" dirty="0"/>
              <a:t> </a:t>
            </a:r>
            <a:r>
              <a:rPr lang="pt-PT" dirty="0" err="1"/>
              <a:t>args</a:t>
            </a:r>
            <a:r>
              <a:rPr lang="pt-PT" dirty="0"/>
              <a:t>[]) {</a:t>
            </a:r>
          </a:p>
          <a:p>
            <a:r>
              <a:rPr lang="pt-PT" dirty="0"/>
              <a:t>  A = 156.27; B = 198.71;</a:t>
            </a:r>
          </a:p>
          <a:p>
            <a:r>
              <a:rPr lang="pt-PT" dirty="0"/>
              <a:t>  </a:t>
            </a:r>
            <a:r>
              <a:rPr lang="pt-PT" dirty="0" err="1"/>
              <a:t>System.out.printf</a:t>
            </a:r>
            <a:r>
              <a:rPr lang="pt-PT" dirty="0"/>
              <a:t>("A = %f, B = %f\n", A,B);</a:t>
            </a:r>
          </a:p>
          <a:p>
            <a:r>
              <a:rPr lang="pt-PT" dirty="0"/>
              <a:t>	</a:t>
            </a:r>
            <a:r>
              <a:rPr lang="pt-PT" dirty="0" err="1">
                <a:solidFill>
                  <a:srgbClr val="FF00FF"/>
                </a:solidFill>
              </a:rPr>
              <a:t>comparar_trocar</a:t>
            </a:r>
            <a:r>
              <a:rPr lang="pt-PT" dirty="0">
                <a:solidFill>
                  <a:srgbClr val="FF00FF"/>
                </a:solidFill>
              </a:rPr>
              <a:t>()</a:t>
            </a:r>
            <a:r>
              <a:rPr lang="pt-PT" dirty="0"/>
              <a:t>;</a:t>
            </a:r>
          </a:p>
          <a:p>
            <a:r>
              <a:rPr lang="pt-PT" dirty="0"/>
              <a:t>  </a:t>
            </a:r>
            <a:r>
              <a:rPr lang="pt-PT" dirty="0" err="1"/>
              <a:t>System.out.printf</a:t>
            </a:r>
            <a:r>
              <a:rPr lang="pt-PT" dirty="0"/>
              <a:t>("A = %f, B = %f\n", A,B);</a:t>
            </a:r>
          </a:p>
          <a:p>
            <a:r>
              <a:rPr lang="pt-PT" dirty="0"/>
              <a:t> }</a:t>
            </a:r>
          </a:p>
          <a:p>
            <a:r>
              <a:rPr lang="pt-PT" dirty="0"/>
              <a:t> </a:t>
            </a:r>
            <a:r>
              <a:rPr lang="pt-PT" b="1" dirty="0" err="1">
                <a:solidFill>
                  <a:srgbClr val="002060"/>
                </a:solidFill>
              </a:rPr>
              <a:t>public</a:t>
            </a:r>
            <a:r>
              <a:rPr lang="pt-PT" b="1" dirty="0">
                <a:solidFill>
                  <a:srgbClr val="002060"/>
                </a:solidFill>
              </a:rPr>
              <a:t> </a:t>
            </a:r>
            <a:r>
              <a:rPr lang="pt-PT" b="1" dirty="0" err="1">
                <a:solidFill>
                  <a:srgbClr val="002060"/>
                </a:solidFill>
              </a:rPr>
              <a:t>static</a:t>
            </a:r>
            <a:r>
              <a:rPr lang="pt-PT" b="1" dirty="0">
                <a:solidFill>
                  <a:srgbClr val="002060"/>
                </a:solidFill>
              </a:rPr>
              <a:t> </a:t>
            </a:r>
            <a:r>
              <a:rPr lang="pt-PT" b="1" dirty="0" err="1">
                <a:solidFill>
                  <a:srgbClr val="002060"/>
                </a:solidFill>
              </a:rPr>
              <a:t>void</a:t>
            </a:r>
            <a:r>
              <a:rPr lang="pt-PT" dirty="0">
                <a:solidFill>
                  <a:srgbClr val="002060"/>
                </a:solidFill>
              </a:rPr>
              <a:t> </a:t>
            </a:r>
            <a:r>
              <a:rPr lang="pt-PT" dirty="0" err="1">
                <a:solidFill>
                  <a:srgbClr val="FF00FF"/>
                </a:solidFill>
              </a:rPr>
              <a:t>comparar_trocar</a:t>
            </a:r>
            <a:r>
              <a:rPr lang="pt-PT" dirty="0">
                <a:solidFill>
                  <a:srgbClr val="FF00FF"/>
                </a:solidFill>
              </a:rPr>
              <a:t>()</a:t>
            </a:r>
            <a:r>
              <a:rPr lang="pt-PT" dirty="0">
                <a:solidFill>
                  <a:srgbClr val="002060"/>
                </a:solidFill>
              </a:rPr>
              <a:t>   {</a:t>
            </a:r>
          </a:p>
          <a:p>
            <a:r>
              <a:rPr lang="pt-PT" dirty="0">
                <a:solidFill>
                  <a:srgbClr val="002060"/>
                </a:solidFill>
              </a:rPr>
              <a:t>     </a:t>
            </a:r>
            <a:r>
              <a:rPr lang="pt-PT" b="1" dirty="0" err="1">
                <a:solidFill>
                  <a:srgbClr val="002060"/>
                </a:solidFill>
              </a:rPr>
              <a:t>if</a:t>
            </a:r>
            <a:r>
              <a:rPr lang="pt-PT" dirty="0">
                <a:solidFill>
                  <a:srgbClr val="002060"/>
                </a:solidFill>
              </a:rPr>
              <a:t> (A &lt; B)</a:t>
            </a:r>
          </a:p>
          <a:p>
            <a:r>
              <a:rPr lang="pt-PT" dirty="0">
                <a:solidFill>
                  <a:srgbClr val="002060"/>
                </a:solidFill>
              </a:rPr>
              <a:t>     {   </a:t>
            </a:r>
            <a:r>
              <a:rPr lang="pt-PT" b="1" dirty="0" err="1">
                <a:solidFill>
                  <a:srgbClr val="002060"/>
                </a:solidFill>
              </a:rPr>
              <a:t>double</a:t>
            </a:r>
            <a:r>
              <a:rPr lang="pt-PT" dirty="0">
                <a:solidFill>
                  <a:srgbClr val="002060"/>
                </a:solidFill>
              </a:rPr>
              <a:t> </a:t>
            </a:r>
            <a:r>
              <a:rPr lang="pt-PT" dirty="0" err="1">
                <a:solidFill>
                  <a:srgbClr val="002060"/>
                </a:solidFill>
              </a:rPr>
              <a:t>tmp</a:t>
            </a:r>
            <a:r>
              <a:rPr lang="pt-PT" dirty="0">
                <a:solidFill>
                  <a:srgbClr val="002060"/>
                </a:solidFill>
              </a:rPr>
              <a:t> = A; </a:t>
            </a:r>
          </a:p>
          <a:p>
            <a:r>
              <a:rPr lang="pt-PT" dirty="0" smtClean="0">
                <a:solidFill>
                  <a:srgbClr val="002060"/>
                </a:solidFill>
              </a:rPr>
              <a:t>                       A </a:t>
            </a:r>
            <a:r>
              <a:rPr lang="pt-PT" dirty="0">
                <a:solidFill>
                  <a:srgbClr val="002060"/>
                </a:solidFill>
              </a:rPr>
              <a:t>= B;</a:t>
            </a:r>
          </a:p>
          <a:p>
            <a:r>
              <a:rPr lang="pt-PT" dirty="0">
                <a:solidFill>
                  <a:srgbClr val="002060"/>
                </a:solidFill>
              </a:rPr>
              <a:t>	</a:t>
            </a:r>
            <a:r>
              <a:rPr lang="pt-PT" dirty="0" smtClean="0">
                <a:solidFill>
                  <a:srgbClr val="002060"/>
                </a:solidFill>
              </a:rPr>
              <a:t>     B </a:t>
            </a:r>
            <a:r>
              <a:rPr lang="pt-PT" dirty="0">
                <a:solidFill>
                  <a:srgbClr val="002060"/>
                </a:solidFill>
              </a:rPr>
              <a:t>= </a:t>
            </a:r>
            <a:r>
              <a:rPr lang="pt-PT" dirty="0" err="1">
                <a:solidFill>
                  <a:srgbClr val="002060"/>
                </a:solidFill>
              </a:rPr>
              <a:t>tmp</a:t>
            </a:r>
            <a:r>
              <a:rPr lang="pt-PT" dirty="0">
                <a:solidFill>
                  <a:srgbClr val="002060"/>
                </a:solidFill>
              </a:rPr>
              <a:t>;  }</a:t>
            </a:r>
          </a:p>
          <a:p>
            <a:r>
              <a:rPr lang="pt-PT" dirty="0">
                <a:solidFill>
                  <a:srgbClr val="002060"/>
                </a:solidFill>
              </a:rPr>
              <a:t>	 </a:t>
            </a:r>
            <a:r>
              <a:rPr lang="pt-PT" dirty="0" smtClean="0">
                <a:solidFill>
                  <a:srgbClr val="002060"/>
                </a:solidFill>
              </a:rPr>
              <a:t>                                                 }</a:t>
            </a:r>
            <a:endParaRPr lang="pt-PT" dirty="0">
              <a:solidFill>
                <a:srgbClr val="002060"/>
              </a:solidFill>
            </a:endParaRPr>
          </a:p>
          <a:p>
            <a:r>
              <a:rPr lang="pt-PT" dirty="0"/>
              <a:t>}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419601" y="2362200"/>
            <a:ext cx="4648200" cy="1490296"/>
            <a:chOff x="4419601" y="2362200"/>
            <a:chExt cx="4648200" cy="149029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1" y="3048000"/>
              <a:ext cx="4648200" cy="80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953000" y="2362200"/>
              <a:ext cx="3487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400" dirty="0" smtClean="0"/>
                <a:t>Os resultados de execução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3904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5098" y="874"/>
            <a:ext cx="897373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000" dirty="0">
                <a:solidFill>
                  <a:srgbClr val="002060"/>
                </a:solidFill>
              </a:rPr>
              <a:t>Utilização de elementos de um </a:t>
            </a:r>
            <a:r>
              <a:rPr lang="pt-PT" sz="2000" i="1" dirty="0" err="1">
                <a:solidFill>
                  <a:srgbClr val="002060"/>
                </a:solidFill>
              </a:rPr>
              <a:t>array</a:t>
            </a:r>
            <a:r>
              <a:rPr lang="pt-PT" sz="2000" dirty="0">
                <a:solidFill>
                  <a:srgbClr val="002060"/>
                </a:solidFill>
              </a:rPr>
              <a:t> através de argumento – referência para o </a:t>
            </a:r>
            <a:r>
              <a:rPr lang="pt-PT" sz="2000" i="1" dirty="0" err="1">
                <a:solidFill>
                  <a:srgbClr val="002060"/>
                </a:solidFill>
              </a:rPr>
              <a:t>array</a:t>
            </a:r>
            <a:endParaRPr lang="en-US" sz="2000" i="1" dirty="0">
              <a:solidFill>
                <a:srgbClr val="00206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94941" y="914400"/>
            <a:ext cx="3356624" cy="2284828"/>
            <a:chOff x="294941" y="1143000"/>
            <a:chExt cx="3356624" cy="2284828"/>
          </a:xfrm>
        </p:grpSpPr>
        <p:grpSp>
          <p:nvGrpSpPr>
            <p:cNvPr id="27" name="Group 26"/>
            <p:cNvGrpSpPr/>
            <p:nvPr/>
          </p:nvGrpSpPr>
          <p:grpSpPr>
            <a:xfrm>
              <a:off x="294941" y="1143000"/>
              <a:ext cx="1219200" cy="2284828"/>
              <a:chOff x="381000" y="4268372"/>
              <a:chExt cx="1219200" cy="2284828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381000" y="4648200"/>
                <a:ext cx="1219200" cy="1905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467059" y="4268372"/>
                <a:ext cx="1047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Memória</a:t>
                </a:r>
                <a:endParaRPr lang="en-US" dirty="0"/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381000" y="5334000"/>
                <a:ext cx="1219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381000" y="5638800"/>
                <a:ext cx="1219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381000" y="5943600"/>
                <a:ext cx="1219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" name="TextBox 125"/>
              <p:cNvSpPr txBox="1"/>
              <p:nvPr/>
            </p:nvSpPr>
            <p:spPr>
              <a:xfrm>
                <a:off x="602217" y="5600700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198.71</a:t>
                </a:r>
                <a:endParaRPr lang="en-US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595183" y="5307037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156.27</a:t>
                </a:r>
                <a:endParaRPr lang="en-US" dirty="0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694785" y="5065486"/>
                <a:ext cx="642336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667000" y="1905000"/>
              <a:ext cx="9845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err="1" smtClean="0"/>
                <a:t>tmp</a:t>
              </a:r>
              <a:r>
                <a:rPr lang="pt-PT" dirty="0" smtClean="0"/>
                <a:t> = A;</a:t>
              </a:r>
            </a:p>
            <a:p>
              <a:r>
                <a:rPr lang="pt-PT" dirty="0" smtClean="0"/>
                <a:t>A = B;</a:t>
              </a:r>
            </a:p>
            <a:p>
              <a:r>
                <a:rPr lang="pt-PT" dirty="0" smtClean="0"/>
                <a:t>B = </a:t>
              </a:r>
              <a:r>
                <a:rPr lang="pt-PT" dirty="0" err="1" smtClean="0"/>
                <a:t>tmp</a:t>
              </a:r>
              <a:r>
                <a:rPr lang="pt-PT" dirty="0" smtClean="0"/>
                <a:t>;</a:t>
              </a:r>
              <a:endParaRPr 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16313" y="392668"/>
            <a:ext cx="104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Exemplo: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54471" y="837486"/>
            <a:ext cx="5013329" cy="4801314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pt-PT" b="1" dirty="0" err="1" smtClean="0"/>
              <a:t>public</a:t>
            </a:r>
            <a:r>
              <a:rPr lang="pt-PT" b="1" dirty="0" smtClean="0"/>
              <a:t> </a:t>
            </a:r>
            <a:r>
              <a:rPr lang="pt-PT" b="1" dirty="0" err="1"/>
              <a:t>class</a:t>
            </a:r>
            <a:r>
              <a:rPr lang="pt-PT" dirty="0"/>
              <a:t> </a:t>
            </a:r>
            <a:r>
              <a:rPr lang="pt-PT" dirty="0" err="1"/>
              <a:t>UseOfArrayElements</a:t>
            </a:r>
            <a:r>
              <a:rPr lang="pt-PT" dirty="0"/>
              <a:t> {</a:t>
            </a:r>
          </a:p>
          <a:p>
            <a:r>
              <a:rPr lang="pt-PT" dirty="0"/>
              <a:t> </a:t>
            </a:r>
            <a:r>
              <a:rPr lang="pt-PT" b="1" dirty="0" err="1"/>
              <a:t>public</a:t>
            </a:r>
            <a:r>
              <a:rPr lang="pt-PT" b="1" dirty="0"/>
              <a:t> </a:t>
            </a:r>
            <a:r>
              <a:rPr lang="pt-PT" b="1" dirty="0" err="1"/>
              <a:t>static</a:t>
            </a:r>
            <a:r>
              <a:rPr lang="pt-PT" b="1" dirty="0"/>
              <a:t> </a:t>
            </a:r>
            <a:r>
              <a:rPr lang="pt-PT" b="1" dirty="0" err="1"/>
              <a:t>void</a:t>
            </a:r>
            <a:r>
              <a:rPr lang="pt-PT" dirty="0"/>
              <a:t> </a:t>
            </a:r>
            <a:r>
              <a:rPr lang="pt-PT" dirty="0" err="1"/>
              <a:t>main</a:t>
            </a:r>
            <a:r>
              <a:rPr lang="pt-PT" dirty="0"/>
              <a:t> (</a:t>
            </a:r>
            <a:r>
              <a:rPr lang="pt-PT" dirty="0" err="1"/>
              <a:t>String</a:t>
            </a:r>
            <a:r>
              <a:rPr lang="pt-PT" dirty="0"/>
              <a:t> </a:t>
            </a:r>
            <a:r>
              <a:rPr lang="pt-PT" dirty="0" err="1"/>
              <a:t>args</a:t>
            </a:r>
            <a:r>
              <a:rPr lang="pt-PT" dirty="0"/>
              <a:t>[]) {</a:t>
            </a:r>
          </a:p>
          <a:p>
            <a:r>
              <a:rPr lang="pt-PT" dirty="0"/>
              <a:t>  </a:t>
            </a:r>
            <a:r>
              <a:rPr lang="pt-PT" b="1" dirty="0" err="1"/>
              <a:t>double</a:t>
            </a:r>
            <a:r>
              <a:rPr lang="pt-PT" dirty="0"/>
              <a:t> </a:t>
            </a:r>
            <a:r>
              <a:rPr lang="pt-PT" dirty="0" err="1"/>
              <a:t>array</a:t>
            </a:r>
            <a:r>
              <a:rPr lang="pt-PT" dirty="0"/>
              <a:t>[] = { 66.234, 156.27, 198.71, 172.1 };</a:t>
            </a:r>
          </a:p>
          <a:p>
            <a:r>
              <a:rPr lang="pt-PT" dirty="0"/>
              <a:t>  </a:t>
            </a:r>
            <a:r>
              <a:rPr lang="pt-PT" dirty="0" err="1"/>
              <a:t>System.out.printf</a:t>
            </a:r>
            <a:r>
              <a:rPr lang="pt-PT" dirty="0"/>
              <a:t>("</a:t>
            </a:r>
            <a:r>
              <a:rPr lang="pt-PT" dirty="0" err="1"/>
              <a:t>array</a:t>
            </a:r>
            <a:r>
              <a:rPr lang="pt-PT" dirty="0"/>
              <a:t>[1] = %f, </a:t>
            </a:r>
            <a:r>
              <a:rPr lang="pt-PT" dirty="0" err="1"/>
              <a:t>array</a:t>
            </a:r>
            <a:r>
              <a:rPr lang="pt-PT" dirty="0"/>
              <a:t>[2] = %f\n</a:t>
            </a:r>
            <a:r>
              <a:rPr lang="pt-PT" dirty="0" smtClean="0"/>
              <a:t>",</a:t>
            </a:r>
          </a:p>
          <a:p>
            <a:r>
              <a:rPr lang="pt-PT" dirty="0" smtClean="0"/>
              <a:t>                                    </a:t>
            </a:r>
            <a:r>
              <a:rPr lang="pt-PT" dirty="0" err="1" smtClean="0"/>
              <a:t>array</a:t>
            </a:r>
            <a:r>
              <a:rPr lang="pt-PT" dirty="0" smtClean="0"/>
              <a:t>[1</a:t>
            </a:r>
            <a:r>
              <a:rPr lang="pt-PT" dirty="0"/>
              <a:t>],</a:t>
            </a:r>
            <a:r>
              <a:rPr lang="pt-PT" dirty="0" err="1"/>
              <a:t>array</a:t>
            </a:r>
            <a:r>
              <a:rPr lang="pt-PT" dirty="0"/>
              <a:t>[2]);</a:t>
            </a:r>
          </a:p>
          <a:p>
            <a:r>
              <a:rPr lang="pt-PT" dirty="0"/>
              <a:t>	</a:t>
            </a:r>
            <a:r>
              <a:rPr lang="pt-PT" dirty="0" err="1"/>
              <a:t>comparar_trocar</a:t>
            </a:r>
            <a:r>
              <a:rPr lang="pt-PT" dirty="0"/>
              <a:t>(array,1,2);</a:t>
            </a:r>
          </a:p>
          <a:p>
            <a:r>
              <a:rPr lang="pt-PT" dirty="0"/>
              <a:t>  </a:t>
            </a:r>
            <a:r>
              <a:rPr lang="pt-PT" dirty="0" err="1"/>
              <a:t>System.out.printf</a:t>
            </a:r>
            <a:r>
              <a:rPr lang="pt-PT" dirty="0"/>
              <a:t>("</a:t>
            </a:r>
            <a:r>
              <a:rPr lang="pt-PT" dirty="0" err="1"/>
              <a:t>array</a:t>
            </a:r>
            <a:r>
              <a:rPr lang="pt-PT" dirty="0"/>
              <a:t>[1] = %f, </a:t>
            </a:r>
            <a:r>
              <a:rPr lang="pt-PT" dirty="0" err="1"/>
              <a:t>array</a:t>
            </a:r>
            <a:r>
              <a:rPr lang="pt-PT" dirty="0"/>
              <a:t>[2] = %f\n</a:t>
            </a:r>
            <a:r>
              <a:rPr lang="pt-PT" dirty="0" smtClean="0"/>
              <a:t>",</a:t>
            </a:r>
          </a:p>
          <a:p>
            <a:r>
              <a:rPr lang="pt-PT" dirty="0" smtClean="0"/>
              <a:t>                                    </a:t>
            </a:r>
            <a:r>
              <a:rPr lang="pt-PT" dirty="0" err="1" smtClean="0"/>
              <a:t>array</a:t>
            </a:r>
            <a:r>
              <a:rPr lang="pt-PT" dirty="0" smtClean="0"/>
              <a:t>[1</a:t>
            </a:r>
            <a:r>
              <a:rPr lang="pt-PT" dirty="0"/>
              <a:t>],</a:t>
            </a:r>
            <a:r>
              <a:rPr lang="pt-PT" dirty="0" err="1"/>
              <a:t>array</a:t>
            </a:r>
            <a:r>
              <a:rPr lang="pt-PT" dirty="0"/>
              <a:t>[2]);</a:t>
            </a:r>
          </a:p>
          <a:p>
            <a:r>
              <a:rPr lang="pt-PT" dirty="0"/>
              <a:t> }</a:t>
            </a:r>
          </a:p>
          <a:p>
            <a:r>
              <a:rPr lang="pt-PT" dirty="0"/>
              <a:t> </a:t>
            </a:r>
            <a:r>
              <a:rPr lang="pt-PT" b="1" dirty="0" err="1"/>
              <a:t>public</a:t>
            </a:r>
            <a:r>
              <a:rPr lang="pt-PT" b="1" dirty="0"/>
              <a:t> </a:t>
            </a:r>
            <a:r>
              <a:rPr lang="pt-PT" b="1" dirty="0" err="1"/>
              <a:t>static</a:t>
            </a:r>
            <a:r>
              <a:rPr lang="pt-PT" b="1" dirty="0"/>
              <a:t> </a:t>
            </a:r>
            <a:r>
              <a:rPr lang="pt-PT" b="1" dirty="0" err="1"/>
              <a:t>void</a:t>
            </a:r>
            <a:r>
              <a:rPr lang="pt-PT" dirty="0"/>
              <a:t> </a:t>
            </a:r>
            <a:r>
              <a:rPr lang="pt-PT" dirty="0" err="1"/>
              <a:t>comparar_trocar</a:t>
            </a:r>
            <a:r>
              <a:rPr lang="pt-PT" dirty="0"/>
              <a:t>(</a:t>
            </a:r>
            <a:r>
              <a:rPr lang="pt-PT" b="1" dirty="0" err="1"/>
              <a:t>double</a:t>
            </a:r>
            <a:r>
              <a:rPr lang="pt-PT" dirty="0"/>
              <a:t> a[], </a:t>
            </a:r>
            <a:endParaRPr lang="pt-PT" dirty="0" smtClean="0"/>
          </a:p>
          <a:p>
            <a:r>
              <a:rPr lang="pt-PT" dirty="0"/>
              <a:t>	</a:t>
            </a:r>
            <a:r>
              <a:rPr lang="pt-PT" b="1" dirty="0" err="1" smtClean="0"/>
              <a:t>int</a:t>
            </a:r>
            <a:r>
              <a:rPr lang="pt-PT" dirty="0" smtClean="0"/>
              <a:t> </a:t>
            </a:r>
            <a:r>
              <a:rPr lang="pt-PT" dirty="0"/>
              <a:t>indice1, </a:t>
            </a:r>
            <a:r>
              <a:rPr lang="pt-PT" b="1" dirty="0" err="1"/>
              <a:t>int</a:t>
            </a:r>
            <a:r>
              <a:rPr lang="pt-PT" dirty="0"/>
              <a:t> indice2)   {</a:t>
            </a:r>
          </a:p>
          <a:p>
            <a:r>
              <a:rPr lang="pt-PT" dirty="0"/>
              <a:t>     </a:t>
            </a:r>
            <a:r>
              <a:rPr lang="pt-PT" b="1" dirty="0" err="1"/>
              <a:t>if</a:t>
            </a:r>
            <a:r>
              <a:rPr lang="pt-PT" dirty="0"/>
              <a:t> (a[indice1] &lt; a[indice2])</a:t>
            </a:r>
          </a:p>
          <a:p>
            <a:r>
              <a:rPr lang="pt-PT" dirty="0"/>
              <a:t>     {   </a:t>
            </a:r>
            <a:r>
              <a:rPr lang="pt-PT" b="1" dirty="0" err="1"/>
              <a:t>double</a:t>
            </a:r>
            <a:r>
              <a:rPr lang="pt-PT" dirty="0"/>
              <a:t> </a:t>
            </a:r>
            <a:r>
              <a:rPr lang="pt-PT" dirty="0" err="1"/>
              <a:t>tmp</a:t>
            </a:r>
            <a:r>
              <a:rPr lang="pt-PT" dirty="0"/>
              <a:t> = a[indice1]; </a:t>
            </a:r>
          </a:p>
          <a:p>
            <a:r>
              <a:rPr lang="pt-PT" dirty="0" smtClean="0"/>
              <a:t>         a[indice1</a:t>
            </a:r>
            <a:r>
              <a:rPr lang="pt-PT" dirty="0"/>
              <a:t>] = a[indice2];</a:t>
            </a:r>
          </a:p>
          <a:p>
            <a:r>
              <a:rPr lang="pt-PT" dirty="0" smtClean="0"/>
              <a:t>         a[indice2</a:t>
            </a:r>
            <a:r>
              <a:rPr lang="pt-PT" dirty="0"/>
              <a:t>] = </a:t>
            </a:r>
            <a:r>
              <a:rPr lang="pt-PT" dirty="0" err="1"/>
              <a:t>tmp</a:t>
            </a:r>
            <a:r>
              <a:rPr lang="pt-PT" dirty="0"/>
              <a:t>;  }</a:t>
            </a:r>
          </a:p>
          <a:p>
            <a:r>
              <a:rPr lang="pt-PT" dirty="0"/>
              <a:t>	</a:t>
            </a:r>
            <a:r>
              <a:rPr lang="pt-PT" dirty="0" smtClean="0"/>
              <a:t>                                            </a:t>
            </a:r>
            <a:r>
              <a:rPr lang="pt-PT" dirty="0"/>
              <a:t>}</a:t>
            </a:r>
          </a:p>
          <a:p>
            <a:r>
              <a:rPr lang="pt-PT" dirty="0"/>
              <a:t>}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29867" y="3336388"/>
            <a:ext cx="3581400" cy="646331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Em muitas situações este estilo é muito bom 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791200" y="3602502"/>
            <a:ext cx="3048000" cy="1103531"/>
            <a:chOff x="6019800" y="3429000"/>
            <a:chExt cx="3048000" cy="1103531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6019800" y="3429000"/>
              <a:ext cx="1333501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353301" y="3886200"/>
              <a:ext cx="171449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Valor de retorno é do tipo </a:t>
              </a:r>
              <a:r>
                <a:rPr lang="pt-PT" b="1" dirty="0" err="1" smtClean="0"/>
                <a:t>void</a:t>
              </a:r>
              <a:endParaRPr lang="en-US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91000" y="3733800"/>
            <a:ext cx="4817269" cy="3055321"/>
            <a:chOff x="4191000" y="3733800"/>
            <a:chExt cx="4817269" cy="3055321"/>
          </a:xfrm>
        </p:grpSpPr>
        <p:sp>
          <p:nvSpPr>
            <p:cNvPr id="12" name="Freeform 11"/>
            <p:cNvSpPr/>
            <p:nvPr/>
          </p:nvSpPr>
          <p:spPr>
            <a:xfrm>
              <a:off x="7865269" y="3733800"/>
              <a:ext cx="1143000" cy="1852613"/>
            </a:xfrm>
            <a:custGeom>
              <a:avLst/>
              <a:gdLst>
                <a:gd name="connsiteX0" fmla="*/ 921544 w 1143000"/>
                <a:gd name="connsiteY0" fmla="*/ 2214563 h 2214563"/>
                <a:gd name="connsiteX1" fmla="*/ 1143000 w 1143000"/>
                <a:gd name="connsiteY1" fmla="*/ 814388 h 2214563"/>
                <a:gd name="connsiteX2" fmla="*/ 921544 w 1143000"/>
                <a:gd name="connsiteY2" fmla="*/ 250031 h 2214563"/>
                <a:gd name="connsiteX3" fmla="*/ 0 w 1143000"/>
                <a:gd name="connsiteY3" fmla="*/ 0 h 2214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2214563">
                  <a:moveTo>
                    <a:pt x="921544" y="2214563"/>
                  </a:moveTo>
                  <a:cubicBezTo>
                    <a:pt x="1032272" y="1678186"/>
                    <a:pt x="1143000" y="1141810"/>
                    <a:pt x="1143000" y="814388"/>
                  </a:cubicBezTo>
                  <a:cubicBezTo>
                    <a:pt x="1143000" y="486966"/>
                    <a:pt x="1112044" y="385762"/>
                    <a:pt x="921544" y="250031"/>
                  </a:cubicBezTo>
                  <a:cubicBezTo>
                    <a:pt x="731044" y="114300"/>
                    <a:pt x="365522" y="57150"/>
                    <a:pt x="0" y="0"/>
                  </a:cubicBezTo>
                </a:path>
              </a:pathLst>
            </a:cu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91000" y="5588792"/>
              <a:ext cx="4593427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Função tem três argumentos:</a:t>
              </a:r>
            </a:p>
            <a:p>
              <a:pPr marL="342900" indent="-342900">
                <a:buAutoNum type="arabicPeriod"/>
              </a:pPr>
              <a:r>
                <a:rPr lang="pt-PT" i="1" dirty="0" err="1" smtClean="0"/>
                <a:t>Array</a:t>
              </a:r>
              <a:r>
                <a:rPr lang="pt-PT" dirty="0" smtClean="0"/>
                <a:t>. </a:t>
              </a:r>
            </a:p>
            <a:p>
              <a:pPr marL="342900" indent="-342900">
                <a:buAutoNum type="arabicPeriod"/>
              </a:pPr>
              <a:r>
                <a:rPr lang="pt-PT" dirty="0" smtClean="0"/>
                <a:t>Índice do primeiro elemento do </a:t>
              </a:r>
              <a:r>
                <a:rPr lang="pt-PT" i="1" dirty="0" err="1" smtClean="0"/>
                <a:t>array</a:t>
              </a:r>
              <a:r>
                <a:rPr lang="pt-PT" dirty="0" smtClean="0"/>
                <a:t>.</a:t>
              </a:r>
            </a:p>
            <a:p>
              <a:pPr marL="342900" indent="-342900">
                <a:buAutoNum type="arabicPeriod"/>
              </a:pPr>
              <a:r>
                <a:rPr lang="pt-PT" dirty="0"/>
                <a:t>Índice do </a:t>
              </a:r>
              <a:r>
                <a:rPr lang="pt-PT" dirty="0" smtClean="0"/>
                <a:t>segundo </a:t>
              </a:r>
              <a:r>
                <a:rPr lang="pt-PT" dirty="0"/>
                <a:t>elemento do </a:t>
              </a:r>
              <a:r>
                <a:rPr lang="pt-PT" i="1" dirty="0" err="1"/>
                <a:t>array</a:t>
              </a:r>
              <a:r>
                <a:rPr lang="pt-PT" dirty="0"/>
                <a:t>.</a:t>
              </a:r>
              <a:r>
                <a:rPr lang="pt-PT" dirty="0" smtClean="0"/>
                <a:t>  </a:t>
              </a:r>
              <a:endParaRPr 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35988" y="4953000"/>
            <a:ext cx="3581400" cy="1477328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É importante que os elementos de um </a:t>
            </a:r>
            <a:r>
              <a:rPr lang="pt-PT" i="1" dirty="0" err="1" smtClean="0"/>
              <a:t>array</a:t>
            </a:r>
            <a:r>
              <a:rPr lang="pt-PT" dirty="0" smtClean="0"/>
              <a:t> declarado fora da função podem ser alterados dentro da função através de referência para o </a:t>
            </a:r>
            <a:r>
              <a:rPr lang="pt-PT" i="1" dirty="0" err="1" smtClean="0"/>
              <a:t>array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52400" y="4163704"/>
            <a:ext cx="3581400" cy="646331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Este estilo é apropriado para ordenação e pesquisa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2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0" animBg="1"/>
      <p:bldP spid="31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5098" y="874"/>
            <a:ext cx="897373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000" dirty="0">
                <a:solidFill>
                  <a:srgbClr val="002060"/>
                </a:solidFill>
              </a:rPr>
              <a:t>Utilização de elementos de um </a:t>
            </a:r>
            <a:r>
              <a:rPr lang="pt-PT" sz="2000" i="1" dirty="0" err="1">
                <a:solidFill>
                  <a:srgbClr val="002060"/>
                </a:solidFill>
              </a:rPr>
              <a:t>array</a:t>
            </a:r>
            <a:r>
              <a:rPr lang="pt-PT" sz="2000" dirty="0">
                <a:solidFill>
                  <a:srgbClr val="002060"/>
                </a:solidFill>
              </a:rPr>
              <a:t> através de argumento – referência para o </a:t>
            </a:r>
            <a:r>
              <a:rPr lang="pt-PT" sz="2000" i="1" dirty="0" err="1">
                <a:solidFill>
                  <a:srgbClr val="002060"/>
                </a:solidFill>
              </a:rPr>
              <a:t>array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313" y="392668"/>
            <a:ext cx="104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Exemplo: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941487"/>
            <a:ext cx="5013329" cy="4801314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pt-PT" b="1" dirty="0" err="1" smtClean="0"/>
              <a:t>public</a:t>
            </a:r>
            <a:r>
              <a:rPr lang="pt-PT" b="1" dirty="0" smtClean="0"/>
              <a:t> </a:t>
            </a:r>
            <a:r>
              <a:rPr lang="pt-PT" b="1" dirty="0" err="1"/>
              <a:t>class</a:t>
            </a:r>
            <a:r>
              <a:rPr lang="pt-PT" dirty="0"/>
              <a:t> </a:t>
            </a:r>
            <a:r>
              <a:rPr lang="pt-PT" dirty="0" err="1"/>
              <a:t>UseOfArrayElements</a:t>
            </a:r>
            <a:r>
              <a:rPr lang="pt-PT" dirty="0"/>
              <a:t> {</a:t>
            </a:r>
          </a:p>
          <a:p>
            <a:r>
              <a:rPr lang="pt-PT" dirty="0"/>
              <a:t> </a:t>
            </a:r>
            <a:r>
              <a:rPr lang="pt-PT" b="1" dirty="0" err="1"/>
              <a:t>public</a:t>
            </a:r>
            <a:r>
              <a:rPr lang="pt-PT" b="1" dirty="0"/>
              <a:t> </a:t>
            </a:r>
            <a:r>
              <a:rPr lang="pt-PT" b="1" dirty="0" err="1"/>
              <a:t>static</a:t>
            </a:r>
            <a:r>
              <a:rPr lang="pt-PT" b="1" dirty="0"/>
              <a:t> </a:t>
            </a:r>
            <a:r>
              <a:rPr lang="pt-PT" b="1" dirty="0" err="1"/>
              <a:t>void</a:t>
            </a:r>
            <a:r>
              <a:rPr lang="pt-PT" dirty="0"/>
              <a:t> </a:t>
            </a:r>
            <a:r>
              <a:rPr lang="pt-PT" dirty="0" err="1"/>
              <a:t>main</a:t>
            </a:r>
            <a:r>
              <a:rPr lang="pt-PT" dirty="0"/>
              <a:t> (</a:t>
            </a:r>
            <a:r>
              <a:rPr lang="pt-PT" dirty="0" err="1"/>
              <a:t>String</a:t>
            </a:r>
            <a:r>
              <a:rPr lang="pt-PT" dirty="0"/>
              <a:t> </a:t>
            </a:r>
            <a:r>
              <a:rPr lang="pt-PT" dirty="0" err="1"/>
              <a:t>args</a:t>
            </a:r>
            <a:r>
              <a:rPr lang="pt-PT" dirty="0"/>
              <a:t>[]) {</a:t>
            </a:r>
          </a:p>
          <a:p>
            <a:r>
              <a:rPr lang="pt-PT" dirty="0"/>
              <a:t>  </a:t>
            </a:r>
            <a:r>
              <a:rPr lang="pt-PT" b="1" dirty="0" err="1"/>
              <a:t>double</a:t>
            </a:r>
            <a:r>
              <a:rPr lang="pt-PT" dirty="0"/>
              <a:t> </a:t>
            </a:r>
            <a:r>
              <a:rPr lang="pt-PT" dirty="0" err="1"/>
              <a:t>array</a:t>
            </a:r>
            <a:r>
              <a:rPr lang="pt-PT" dirty="0"/>
              <a:t>[] = { 66.234, 156.27, 198.71, 172.1 };</a:t>
            </a:r>
          </a:p>
          <a:p>
            <a:r>
              <a:rPr lang="pt-PT" dirty="0"/>
              <a:t>  </a:t>
            </a:r>
            <a:r>
              <a:rPr lang="pt-PT" dirty="0" err="1"/>
              <a:t>System.out.printf</a:t>
            </a:r>
            <a:r>
              <a:rPr lang="pt-PT" dirty="0"/>
              <a:t>("</a:t>
            </a:r>
            <a:r>
              <a:rPr lang="pt-PT" dirty="0" err="1"/>
              <a:t>array</a:t>
            </a:r>
            <a:r>
              <a:rPr lang="pt-PT" dirty="0"/>
              <a:t>[1] = %f, </a:t>
            </a:r>
            <a:r>
              <a:rPr lang="pt-PT" dirty="0" err="1"/>
              <a:t>array</a:t>
            </a:r>
            <a:r>
              <a:rPr lang="pt-PT" dirty="0"/>
              <a:t>[2] = %f\n</a:t>
            </a:r>
            <a:r>
              <a:rPr lang="pt-PT" dirty="0" smtClean="0"/>
              <a:t>",</a:t>
            </a:r>
          </a:p>
          <a:p>
            <a:r>
              <a:rPr lang="pt-PT" dirty="0" smtClean="0"/>
              <a:t>                                    </a:t>
            </a:r>
            <a:r>
              <a:rPr lang="pt-PT" dirty="0" err="1" smtClean="0"/>
              <a:t>array</a:t>
            </a:r>
            <a:r>
              <a:rPr lang="pt-PT" dirty="0" smtClean="0"/>
              <a:t>[1</a:t>
            </a:r>
            <a:r>
              <a:rPr lang="pt-PT" dirty="0"/>
              <a:t>],</a:t>
            </a:r>
            <a:r>
              <a:rPr lang="pt-PT" dirty="0" err="1"/>
              <a:t>array</a:t>
            </a:r>
            <a:r>
              <a:rPr lang="pt-PT" dirty="0"/>
              <a:t>[2]);</a:t>
            </a:r>
          </a:p>
          <a:p>
            <a:r>
              <a:rPr lang="pt-PT" dirty="0"/>
              <a:t>	</a:t>
            </a:r>
            <a:r>
              <a:rPr lang="pt-PT" dirty="0" err="1"/>
              <a:t>comparar_trocar</a:t>
            </a:r>
            <a:r>
              <a:rPr lang="pt-PT" dirty="0"/>
              <a:t>(array,1,2);</a:t>
            </a:r>
          </a:p>
          <a:p>
            <a:r>
              <a:rPr lang="pt-PT" dirty="0"/>
              <a:t>  </a:t>
            </a:r>
            <a:r>
              <a:rPr lang="pt-PT" dirty="0" err="1"/>
              <a:t>System.out.printf</a:t>
            </a:r>
            <a:r>
              <a:rPr lang="pt-PT" dirty="0"/>
              <a:t>("</a:t>
            </a:r>
            <a:r>
              <a:rPr lang="pt-PT" dirty="0" err="1"/>
              <a:t>array</a:t>
            </a:r>
            <a:r>
              <a:rPr lang="pt-PT" dirty="0"/>
              <a:t>[1] = %f, </a:t>
            </a:r>
            <a:r>
              <a:rPr lang="pt-PT" dirty="0" err="1"/>
              <a:t>array</a:t>
            </a:r>
            <a:r>
              <a:rPr lang="pt-PT" dirty="0"/>
              <a:t>[2] = %f\n</a:t>
            </a:r>
            <a:r>
              <a:rPr lang="pt-PT" dirty="0" smtClean="0"/>
              <a:t>",</a:t>
            </a:r>
          </a:p>
          <a:p>
            <a:r>
              <a:rPr lang="pt-PT" dirty="0" smtClean="0"/>
              <a:t>                                    </a:t>
            </a:r>
            <a:r>
              <a:rPr lang="pt-PT" dirty="0" err="1" smtClean="0"/>
              <a:t>array</a:t>
            </a:r>
            <a:r>
              <a:rPr lang="pt-PT" dirty="0" smtClean="0"/>
              <a:t>[1</a:t>
            </a:r>
            <a:r>
              <a:rPr lang="pt-PT" dirty="0"/>
              <a:t>],</a:t>
            </a:r>
            <a:r>
              <a:rPr lang="pt-PT" dirty="0" err="1"/>
              <a:t>array</a:t>
            </a:r>
            <a:r>
              <a:rPr lang="pt-PT" dirty="0"/>
              <a:t>[2]);</a:t>
            </a:r>
          </a:p>
          <a:p>
            <a:r>
              <a:rPr lang="pt-PT" dirty="0"/>
              <a:t> }</a:t>
            </a:r>
          </a:p>
          <a:p>
            <a:r>
              <a:rPr lang="pt-PT" dirty="0"/>
              <a:t> </a:t>
            </a:r>
            <a:r>
              <a:rPr lang="pt-PT" b="1" dirty="0" err="1"/>
              <a:t>public</a:t>
            </a:r>
            <a:r>
              <a:rPr lang="pt-PT" b="1" dirty="0"/>
              <a:t> </a:t>
            </a:r>
            <a:r>
              <a:rPr lang="pt-PT" b="1" dirty="0" err="1"/>
              <a:t>static</a:t>
            </a:r>
            <a:r>
              <a:rPr lang="pt-PT" b="1" dirty="0"/>
              <a:t> </a:t>
            </a:r>
            <a:r>
              <a:rPr lang="pt-PT" b="1" dirty="0" err="1"/>
              <a:t>void</a:t>
            </a:r>
            <a:r>
              <a:rPr lang="pt-PT" dirty="0"/>
              <a:t> </a:t>
            </a:r>
            <a:r>
              <a:rPr lang="pt-PT" dirty="0" err="1"/>
              <a:t>comparar_trocar</a:t>
            </a:r>
            <a:r>
              <a:rPr lang="pt-PT" dirty="0"/>
              <a:t>(</a:t>
            </a:r>
            <a:r>
              <a:rPr lang="pt-PT" b="1" dirty="0" err="1"/>
              <a:t>double</a:t>
            </a:r>
            <a:r>
              <a:rPr lang="pt-PT" dirty="0"/>
              <a:t> a[], </a:t>
            </a:r>
            <a:endParaRPr lang="pt-PT" dirty="0" smtClean="0"/>
          </a:p>
          <a:p>
            <a:r>
              <a:rPr lang="pt-PT" dirty="0"/>
              <a:t>	</a:t>
            </a:r>
            <a:r>
              <a:rPr lang="pt-PT" b="1" dirty="0" err="1" smtClean="0"/>
              <a:t>int</a:t>
            </a:r>
            <a:r>
              <a:rPr lang="pt-PT" dirty="0" smtClean="0"/>
              <a:t> </a:t>
            </a:r>
            <a:r>
              <a:rPr lang="pt-PT" dirty="0"/>
              <a:t>indice1, </a:t>
            </a:r>
            <a:r>
              <a:rPr lang="pt-PT" b="1" dirty="0" err="1"/>
              <a:t>int</a:t>
            </a:r>
            <a:r>
              <a:rPr lang="pt-PT" dirty="0"/>
              <a:t> indice2)   {</a:t>
            </a:r>
          </a:p>
          <a:p>
            <a:r>
              <a:rPr lang="pt-PT" dirty="0"/>
              <a:t>     </a:t>
            </a:r>
            <a:r>
              <a:rPr lang="pt-PT" b="1" dirty="0" err="1"/>
              <a:t>if</a:t>
            </a:r>
            <a:r>
              <a:rPr lang="pt-PT" dirty="0"/>
              <a:t> (a[indice1] &lt; a[indice2])</a:t>
            </a:r>
          </a:p>
          <a:p>
            <a:r>
              <a:rPr lang="pt-PT" dirty="0"/>
              <a:t>     {   </a:t>
            </a:r>
            <a:r>
              <a:rPr lang="pt-PT" b="1" dirty="0" err="1"/>
              <a:t>double</a:t>
            </a:r>
            <a:r>
              <a:rPr lang="pt-PT" dirty="0"/>
              <a:t> </a:t>
            </a:r>
            <a:r>
              <a:rPr lang="pt-PT" dirty="0" err="1"/>
              <a:t>tmp</a:t>
            </a:r>
            <a:r>
              <a:rPr lang="pt-PT" dirty="0"/>
              <a:t> = a[indice1]; </a:t>
            </a:r>
          </a:p>
          <a:p>
            <a:r>
              <a:rPr lang="pt-PT" dirty="0" smtClean="0"/>
              <a:t>         a[indice1</a:t>
            </a:r>
            <a:r>
              <a:rPr lang="pt-PT" dirty="0"/>
              <a:t>] = a[indice2];</a:t>
            </a:r>
          </a:p>
          <a:p>
            <a:r>
              <a:rPr lang="pt-PT" dirty="0" smtClean="0"/>
              <a:t>         a[indice2</a:t>
            </a:r>
            <a:r>
              <a:rPr lang="pt-PT" dirty="0"/>
              <a:t>] = </a:t>
            </a:r>
            <a:r>
              <a:rPr lang="pt-PT" dirty="0" err="1"/>
              <a:t>tmp</a:t>
            </a:r>
            <a:r>
              <a:rPr lang="pt-PT" dirty="0"/>
              <a:t>;  }</a:t>
            </a:r>
          </a:p>
          <a:p>
            <a:r>
              <a:rPr lang="pt-PT" dirty="0"/>
              <a:t>	</a:t>
            </a:r>
            <a:r>
              <a:rPr lang="pt-PT" dirty="0" smtClean="0"/>
              <a:t>                                            </a:t>
            </a:r>
            <a:r>
              <a:rPr lang="pt-PT" dirty="0"/>
              <a:t>}</a:t>
            </a:r>
          </a:p>
          <a:p>
            <a:r>
              <a:rPr lang="pt-PT" dirty="0"/>
              <a:t>}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962400" y="4038600"/>
            <a:ext cx="5136502" cy="1219200"/>
            <a:chOff x="3962400" y="4038600"/>
            <a:chExt cx="5136502" cy="1219200"/>
          </a:xfrm>
        </p:grpSpPr>
        <p:sp>
          <p:nvSpPr>
            <p:cNvPr id="33" name="TextBox 32"/>
            <p:cNvSpPr txBox="1"/>
            <p:nvPr/>
          </p:nvSpPr>
          <p:spPr>
            <a:xfrm>
              <a:off x="4800599" y="4038600"/>
              <a:ext cx="3487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400" dirty="0" smtClean="0"/>
                <a:t>Os resultados de execução</a:t>
              </a:r>
              <a:endParaRPr lang="en-US" sz="2400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4572000"/>
              <a:ext cx="5136502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2424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79389" y="874"/>
            <a:ext cx="548515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000" dirty="0">
                <a:solidFill>
                  <a:srgbClr val="002060"/>
                </a:solidFill>
              </a:rPr>
              <a:t>Utilização de elementos de um </a:t>
            </a:r>
            <a:r>
              <a:rPr lang="pt-PT" sz="2000" dirty="0" err="1">
                <a:solidFill>
                  <a:srgbClr val="002060"/>
                </a:solidFill>
              </a:rPr>
              <a:t>objeto</a:t>
            </a:r>
            <a:r>
              <a:rPr lang="pt-PT" sz="2000" dirty="0">
                <a:solidFill>
                  <a:srgbClr val="002060"/>
                </a:solidFill>
              </a:rPr>
              <a:t> do tipo </a:t>
            </a:r>
            <a:r>
              <a:rPr lang="pt-PT" sz="2000" i="1" dirty="0" err="1">
                <a:solidFill>
                  <a:srgbClr val="002060"/>
                </a:solidFill>
              </a:rPr>
              <a:t>class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313" y="392668"/>
            <a:ext cx="104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Exemplo: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6313" y="731044"/>
            <a:ext cx="6336887" cy="5632311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pt-PT" b="1" dirty="0" err="1" smtClean="0"/>
              <a:t>public</a:t>
            </a:r>
            <a:r>
              <a:rPr lang="pt-PT" b="1" dirty="0" smtClean="0"/>
              <a:t> </a:t>
            </a:r>
            <a:r>
              <a:rPr lang="pt-PT" b="1" dirty="0" err="1"/>
              <a:t>class</a:t>
            </a:r>
            <a:r>
              <a:rPr lang="pt-PT" dirty="0"/>
              <a:t> </a:t>
            </a:r>
            <a:r>
              <a:rPr lang="pt-PT" dirty="0" err="1"/>
              <a:t>UseOfObjectElements</a:t>
            </a:r>
            <a:r>
              <a:rPr lang="pt-PT" dirty="0"/>
              <a:t> {</a:t>
            </a:r>
          </a:p>
          <a:p>
            <a:r>
              <a:rPr lang="pt-PT" dirty="0"/>
              <a:t> </a:t>
            </a:r>
            <a:r>
              <a:rPr lang="pt-PT" b="1" dirty="0" err="1"/>
              <a:t>public</a:t>
            </a:r>
            <a:r>
              <a:rPr lang="pt-PT" b="1" dirty="0"/>
              <a:t> </a:t>
            </a:r>
            <a:r>
              <a:rPr lang="pt-PT" b="1" dirty="0" err="1"/>
              <a:t>static</a:t>
            </a:r>
            <a:r>
              <a:rPr lang="pt-PT" b="1" dirty="0"/>
              <a:t> </a:t>
            </a:r>
            <a:r>
              <a:rPr lang="pt-PT" b="1" dirty="0" err="1"/>
              <a:t>void</a:t>
            </a:r>
            <a:r>
              <a:rPr lang="pt-PT" dirty="0"/>
              <a:t> </a:t>
            </a:r>
            <a:r>
              <a:rPr lang="pt-PT" dirty="0" err="1"/>
              <a:t>main</a:t>
            </a:r>
            <a:r>
              <a:rPr lang="pt-PT" dirty="0"/>
              <a:t> (</a:t>
            </a:r>
            <a:r>
              <a:rPr lang="pt-PT" dirty="0" err="1"/>
              <a:t>String</a:t>
            </a:r>
            <a:r>
              <a:rPr lang="pt-PT" dirty="0"/>
              <a:t> </a:t>
            </a:r>
            <a:r>
              <a:rPr lang="pt-PT" dirty="0" err="1"/>
              <a:t>args</a:t>
            </a:r>
            <a:r>
              <a:rPr lang="pt-PT" dirty="0"/>
              <a:t>[]) {</a:t>
            </a:r>
          </a:p>
          <a:p>
            <a:r>
              <a:rPr lang="pt-PT" dirty="0"/>
              <a:t>  </a:t>
            </a:r>
            <a:r>
              <a:rPr lang="pt-PT" dirty="0" err="1">
                <a:solidFill>
                  <a:srgbClr val="008000"/>
                </a:solidFill>
              </a:rPr>
              <a:t>to_test</a:t>
            </a:r>
            <a:r>
              <a:rPr lang="pt-PT" dirty="0"/>
              <a:t> </a:t>
            </a:r>
            <a:r>
              <a:rPr lang="pt-PT" dirty="0" err="1"/>
              <a:t>class_object</a:t>
            </a:r>
            <a:r>
              <a:rPr lang="pt-PT" dirty="0"/>
              <a:t> = </a:t>
            </a:r>
            <a:r>
              <a:rPr lang="pt-PT" b="1" dirty="0" err="1"/>
              <a:t>new</a:t>
            </a:r>
            <a:r>
              <a:rPr lang="pt-PT" dirty="0"/>
              <a:t> </a:t>
            </a:r>
            <a:r>
              <a:rPr lang="pt-PT" dirty="0" err="1">
                <a:solidFill>
                  <a:srgbClr val="008000"/>
                </a:solidFill>
              </a:rPr>
              <a:t>to_test</a:t>
            </a:r>
            <a:r>
              <a:rPr lang="pt-PT" dirty="0"/>
              <a:t>(); </a:t>
            </a:r>
          </a:p>
          <a:p>
            <a:r>
              <a:rPr lang="pt-PT" dirty="0"/>
              <a:t>  </a:t>
            </a:r>
            <a:r>
              <a:rPr lang="pt-PT" dirty="0" err="1"/>
              <a:t>class_object.A</a:t>
            </a:r>
            <a:r>
              <a:rPr lang="pt-PT" dirty="0"/>
              <a:t> = 156.27;</a:t>
            </a:r>
          </a:p>
          <a:p>
            <a:r>
              <a:rPr lang="pt-PT" dirty="0"/>
              <a:t>  </a:t>
            </a:r>
            <a:r>
              <a:rPr lang="pt-PT" dirty="0" err="1"/>
              <a:t>class_object.B</a:t>
            </a:r>
            <a:r>
              <a:rPr lang="pt-PT" dirty="0"/>
              <a:t> = 198.71;</a:t>
            </a:r>
          </a:p>
          <a:p>
            <a:r>
              <a:rPr lang="pt-PT" dirty="0"/>
              <a:t>  </a:t>
            </a:r>
            <a:r>
              <a:rPr lang="pt-PT" dirty="0" err="1"/>
              <a:t>System.out.printf</a:t>
            </a:r>
            <a:r>
              <a:rPr lang="pt-PT" dirty="0"/>
              <a:t>("</a:t>
            </a:r>
            <a:r>
              <a:rPr lang="pt-PT" dirty="0" err="1"/>
              <a:t>class_object.A</a:t>
            </a:r>
            <a:r>
              <a:rPr lang="pt-PT" dirty="0"/>
              <a:t> = %f, </a:t>
            </a:r>
            <a:r>
              <a:rPr lang="pt-PT" dirty="0" err="1"/>
              <a:t>class_object.B</a:t>
            </a:r>
            <a:r>
              <a:rPr lang="pt-PT" dirty="0"/>
              <a:t> = %f\n", </a:t>
            </a:r>
            <a:endParaRPr lang="pt-PT" dirty="0" smtClean="0"/>
          </a:p>
          <a:p>
            <a:r>
              <a:rPr lang="pt-PT" dirty="0"/>
              <a:t> </a:t>
            </a:r>
            <a:r>
              <a:rPr lang="pt-PT" dirty="0" smtClean="0"/>
              <a:t>                                   </a:t>
            </a:r>
            <a:r>
              <a:rPr lang="pt-PT" dirty="0" err="1" smtClean="0"/>
              <a:t>class_object.A,class_object.B</a:t>
            </a:r>
            <a:r>
              <a:rPr lang="pt-PT" dirty="0"/>
              <a:t>);</a:t>
            </a:r>
          </a:p>
          <a:p>
            <a:r>
              <a:rPr lang="pt-PT" dirty="0"/>
              <a:t>	</a:t>
            </a:r>
            <a:r>
              <a:rPr lang="pt-PT" dirty="0" err="1">
                <a:solidFill>
                  <a:srgbClr val="FF00FF"/>
                </a:solidFill>
              </a:rPr>
              <a:t>comparar_trocar</a:t>
            </a:r>
            <a:r>
              <a:rPr lang="pt-PT" dirty="0">
                <a:solidFill>
                  <a:srgbClr val="FF00FF"/>
                </a:solidFill>
              </a:rPr>
              <a:t>(</a:t>
            </a:r>
            <a:r>
              <a:rPr lang="pt-PT" dirty="0" err="1">
                <a:solidFill>
                  <a:srgbClr val="FF00FF"/>
                </a:solidFill>
              </a:rPr>
              <a:t>class_object</a:t>
            </a:r>
            <a:r>
              <a:rPr lang="pt-PT" dirty="0">
                <a:solidFill>
                  <a:srgbClr val="FF00FF"/>
                </a:solidFill>
              </a:rPr>
              <a:t>)</a:t>
            </a:r>
            <a:r>
              <a:rPr lang="pt-PT" dirty="0"/>
              <a:t>;</a:t>
            </a:r>
          </a:p>
          <a:p>
            <a:r>
              <a:rPr lang="pt-PT" dirty="0"/>
              <a:t>  </a:t>
            </a:r>
            <a:r>
              <a:rPr lang="pt-PT" dirty="0" err="1"/>
              <a:t>System.out.printf</a:t>
            </a:r>
            <a:r>
              <a:rPr lang="pt-PT" dirty="0"/>
              <a:t>("</a:t>
            </a:r>
            <a:r>
              <a:rPr lang="pt-PT" dirty="0" err="1"/>
              <a:t>class_object.A</a:t>
            </a:r>
            <a:r>
              <a:rPr lang="pt-PT" dirty="0"/>
              <a:t> = %f, </a:t>
            </a:r>
            <a:r>
              <a:rPr lang="pt-PT" dirty="0" err="1"/>
              <a:t>class_object.B</a:t>
            </a:r>
            <a:r>
              <a:rPr lang="pt-PT" dirty="0"/>
              <a:t> = %f\n", </a:t>
            </a:r>
            <a:endParaRPr lang="pt-PT" dirty="0" smtClean="0"/>
          </a:p>
          <a:p>
            <a:r>
              <a:rPr lang="pt-PT" dirty="0"/>
              <a:t> </a:t>
            </a:r>
            <a:r>
              <a:rPr lang="pt-PT" dirty="0" smtClean="0"/>
              <a:t>                                  </a:t>
            </a:r>
            <a:r>
              <a:rPr lang="pt-PT" dirty="0" err="1" smtClean="0"/>
              <a:t>class_object.A,class_object.B</a:t>
            </a:r>
            <a:r>
              <a:rPr lang="pt-PT" dirty="0"/>
              <a:t>);</a:t>
            </a:r>
          </a:p>
          <a:p>
            <a:r>
              <a:rPr lang="pt-PT" dirty="0"/>
              <a:t> }</a:t>
            </a:r>
          </a:p>
          <a:p>
            <a:r>
              <a:rPr lang="pt-PT" dirty="0"/>
              <a:t> </a:t>
            </a:r>
            <a:r>
              <a:rPr lang="pt-PT" b="1" dirty="0" err="1">
                <a:solidFill>
                  <a:srgbClr val="002060"/>
                </a:solidFill>
              </a:rPr>
              <a:t>public</a:t>
            </a:r>
            <a:r>
              <a:rPr lang="pt-PT" b="1" dirty="0">
                <a:solidFill>
                  <a:srgbClr val="002060"/>
                </a:solidFill>
              </a:rPr>
              <a:t> </a:t>
            </a:r>
            <a:r>
              <a:rPr lang="pt-PT" b="1" dirty="0" err="1">
                <a:solidFill>
                  <a:srgbClr val="002060"/>
                </a:solidFill>
              </a:rPr>
              <a:t>static</a:t>
            </a:r>
            <a:r>
              <a:rPr lang="pt-PT" b="1" dirty="0">
                <a:solidFill>
                  <a:srgbClr val="002060"/>
                </a:solidFill>
              </a:rPr>
              <a:t> </a:t>
            </a:r>
            <a:r>
              <a:rPr lang="pt-PT" b="1" dirty="0" err="1">
                <a:solidFill>
                  <a:srgbClr val="002060"/>
                </a:solidFill>
              </a:rPr>
              <a:t>void</a:t>
            </a:r>
            <a:r>
              <a:rPr lang="pt-PT" dirty="0">
                <a:solidFill>
                  <a:srgbClr val="002060"/>
                </a:solidFill>
              </a:rPr>
              <a:t> </a:t>
            </a:r>
            <a:r>
              <a:rPr lang="pt-PT" dirty="0" err="1">
                <a:solidFill>
                  <a:srgbClr val="FF00FF"/>
                </a:solidFill>
              </a:rPr>
              <a:t>comparar_trocar</a:t>
            </a:r>
            <a:r>
              <a:rPr lang="pt-PT" dirty="0">
                <a:solidFill>
                  <a:srgbClr val="FF00FF"/>
                </a:solidFill>
              </a:rPr>
              <a:t>(</a:t>
            </a:r>
            <a:r>
              <a:rPr lang="pt-PT" dirty="0" err="1">
                <a:solidFill>
                  <a:srgbClr val="008000"/>
                </a:solidFill>
              </a:rPr>
              <a:t>to_test</a:t>
            </a:r>
            <a:r>
              <a:rPr lang="pt-PT" dirty="0">
                <a:solidFill>
                  <a:srgbClr val="FF00FF"/>
                </a:solidFill>
              </a:rPr>
              <a:t> </a:t>
            </a:r>
            <a:r>
              <a:rPr lang="pt-PT" dirty="0" err="1">
                <a:solidFill>
                  <a:srgbClr val="FF00FF"/>
                </a:solidFill>
              </a:rPr>
              <a:t>ob</a:t>
            </a:r>
            <a:r>
              <a:rPr lang="pt-PT" dirty="0">
                <a:solidFill>
                  <a:srgbClr val="FF00FF"/>
                </a:solidFill>
              </a:rPr>
              <a:t>)</a:t>
            </a:r>
            <a:r>
              <a:rPr lang="pt-PT" dirty="0">
                <a:solidFill>
                  <a:srgbClr val="002060"/>
                </a:solidFill>
              </a:rPr>
              <a:t>   {</a:t>
            </a:r>
          </a:p>
          <a:p>
            <a:r>
              <a:rPr lang="pt-PT" dirty="0">
                <a:solidFill>
                  <a:srgbClr val="002060"/>
                </a:solidFill>
              </a:rPr>
              <a:t>     </a:t>
            </a:r>
            <a:r>
              <a:rPr lang="pt-PT" b="1" dirty="0" err="1">
                <a:solidFill>
                  <a:srgbClr val="002060"/>
                </a:solidFill>
              </a:rPr>
              <a:t>if</a:t>
            </a:r>
            <a:r>
              <a:rPr lang="pt-PT" dirty="0">
                <a:solidFill>
                  <a:srgbClr val="002060"/>
                </a:solidFill>
              </a:rPr>
              <a:t> (</a:t>
            </a:r>
            <a:r>
              <a:rPr lang="pt-PT" dirty="0" err="1">
                <a:solidFill>
                  <a:srgbClr val="002060"/>
                </a:solidFill>
              </a:rPr>
              <a:t>ob.A</a:t>
            </a:r>
            <a:r>
              <a:rPr lang="pt-PT" dirty="0">
                <a:solidFill>
                  <a:srgbClr val="002060"/>
                </a:solidFill>
              </a:rPr>
              <a:t> &lt; </a:t>
            </a:r>
            <a:r>
              <a:rPr lang="pt-PT" dirty="0" err="1">
                <a:solidFill>
                  <a:srgbClr val="002060"/>
                </a:solidFill>
              </a:rPr>
              <a:t>ob.B</a:t>
            </a:r>
            <a:r>
              <a:rPr lang="pt-PT" dirty="0">
                <a:solidFill>
                  <a:srgbClr val="002060"/>
                </a:solidFill>
              </a:rPr>
              <a:t>)</a:t>
            </a:r>
          </a:p>
          <a:p>
            <a:r>
              <a:rPr lang="pt-PT" dirty="0">
                <a:solidFill>
                  <a:srgbClr val="002060"/>
                </a:solidFill>
              </a:rPr>
              <a:t>     {   </a:t>
            </a:r>
            <a:r>
              <a:rPr lang="pt-PT" b="1" dirty="0" err="1">
                <a:solidFill>
                  <a:srgbClr val="002060"/>
                </a:solidFill>
              </a:rPr>
              <a:t>double</a:t>
            </a:r>
            <a:r>
              <a:rPr lang="pt-PT" dirty="0">
                <a:solidFill>
                  <a:srgbClr val="002060"/>
                </a:solidFill>
              </a:rPr>
              <a:t> </a:t>
            </a:r>
            <a:r>
              <a:rPr lang="pt-PT" dirty="0" err="1">
                <a:solidFill>
                  <a:srgbClr val="002060"/>
                </a:solidFill>
              </a:rPr>
              <a:t>tmp</a:t>
            </a:r>
            <a:r>
              <a:rPr lang="pt-PT" dirty="0">
                <a:solidFill>
                  <a:srgbClr val="002060"/>
                </a:solidFill>
              </a:rPr>
              <a:t> = </a:t>
            </a:r>
            <a:r>
              <a:rPr lang="pt-PT" dirty="0" err="1">
                <a:solidFill>
                  <a:srgbClr val="002060"/>
                </a:solidFill>
              </a:rPr>
              <a:t>ob.A</a:t>
            </a:r>
            <a:r>
              <a:rPr lang="pt-PT" dirty="0">
                <a:solidFill>
                  <a:srgbClr val="002060"/>
                </a:solidFill>
              </a:rPr>
              <a:t>; </a:t>
            </a:r>
          </a:p>
          <a:p>
            <a:r>
              <a:rPr lang="pt-PT" dirty="0" smtClean="0">
                <a:solidFill>
                  <a:srgbClr val="002060"/>
                </a:solidFill>
              </a:rPr>
              <a:t>         </a:t>
            </a:r>
            <a:r>
              <a:rPr lang="pt-PT" dirty="0" err="1" smtClean="0">
                <a:solidFill>
                  <a:srgbClr val="002060"/>
                </a:solidFill>
              </a:rPr>
              <a:t>ob.A</a:t>
            </a:r>
            <a:r>
              <a:rPr lang="pt-PT" dirty="0" smtClean="0">
                <a:solidFill>
                  <a:srgbClr val="002060"/>
                </a:solidFill>
              </a:rPr>
              <a:t> </a:t>
            </a:r>
            <a:r>
              <a:rPr lang="pt-PT" dirty="0">
                <a:solidFill>
                  <a:srgbClr val="002060"/>
                </a:solidFill>
              </a:rPr>
              <a:t>= </a:t>
            </a:r>
            <a:r>
              <a:rPr lang="pt-PT" dirty="0" err="1">
                <a:solidFill>
                  <a:srgbClr val="002060"/>
                </a:solidFill>
              </a:rPr>
              <a:t>ob.B</a:t>
            </a:r>
            <a:r>
              <a:rPr lang="pt-PT" dirty="0">
                <a:solidFill>
                  <a:srgbClr val="002060"/>
                </a:solidFill>
              </a:rPr>
              <a:t>;</a:t>
            </a:r>
          </a:p>
          <a:p>
            <a:r>
              <a:rPr lang="pt-PT" dirty="0" smtClean="0">
                <a:solidFill>
                  <a:srgbClr val="002060"/>
                </a:solidFill>
              </a:rPr>
              <a:t>         </a:t>
            </a:r>
            <a:r>
              <a:rPr lang="pt-PT" dirty="0" err="1" smtClean="0">
                <a:solidFill>
                  <a:srgbClr val="002060"/>
                </a:solidFill>
              </a:rPr>
              <a:t>ob.B</a:t>
            </a:r>
            <a:r>
              <a:rPr lang="pt-PT" dirty="0" smtClean="0">
                <a:solidFill>
                  <a:srgbClr val="002060"/>
                </a:solidFill>
              </a:rPr>
              <a:t> </a:t>
            </a:r>
            <a:r>
              <a:rPr lang="pt-PT" dirty="0">
                <a:solidFill>
                  <a:srgbClr val="002060"/>
                </a:solidFill>
              </a:rPr>
              <a:t>= </a:t>
            </a:r>
            <a:r>
              <a:rPr lang="pt-PT" dirty="0" err="1">
                <a:solidFill>
                  <a:srgbClr val="002060"/>
                </a:solidFill>
              </a:rPr>
              <a:t>tmp</a:t>
            </a:r>
            <a:r>
              <a:rPr lang="pt-PT" dirty="0">
                <a:solidFill>
                  <a:srgbClr val="002060"/>
                </a:solidFill>
              </a:rPr>
              <a:t>;  }</a:t>
            </a:r>
          </a:p>
          <a:p>
            <a:r>
              <a:rPr lang="pt-PT" dirty="0">
                <a:solidFill>
                  <a:srgbClr val="002060"/>
                </a:solidFill>
              </a:rPr>
              <a:t>	 </a:t>
            </a:r>
            <a:r>
              <a:rPr lang="pt-PT" dirty="0" smtClean="0">
                <a:solidFill>
                  <a:srgbClr val="002060"/>
                </a:solidFill>
              </a:rPr>
              <a:t>                                                                    }</a:t>
            </a:r>
            <a:endParaRPr lang="pt-PT" dirty="0">
              <a:solidFill>
                <a:srgbClr val="002060"/>
              </a:solidFill>
            </a:endParaRPr>
          </a:p>
          <a:p>
            <a:r>
              <a:rPr lang="pt-PT" dirty="0" smtClean="0">
                <a:solidFill>
                  <a:srgbClr val="002060"/>
                </a:solidFill>
              </a:rPr>
              <a:t>}</a:t>
            </a:r>
            <a:endParaRPr lang="pt-PT" dirty="0">
              <a:solidFill>
                <a:srgbClr val="002060"/>
              </a:solidFill>
            </a:endParaRPr>
          </a:p>
          <a:p>
            <a:r>
              <a:rPr lang="pt-PT" b="1" dirty="0" err="1"/>
              <a:t>class</a:t>
            </a:r>
            <a:r>
              <a:rPr lang="pt-PT" dirty="0"/>
              <a:t> </a:t>
            </a:r>
            <a:r>
              <a:rPr lang="pt-PT" dirty="0" err="1">
                <a:solidFill>
                  <a:srgbClr val="008000"/>
                </a:solidFill>
              </a:rPr>
              <a:t>to_test</a:t>
            </a:r>
            <a:r>
              <a:rPr lang="pt-PT" dirty="0">
                <a:solidFill>
                  <a:srgbClr val="008000"/>
                </a:solidFill>
              </a:rPr>
              <a:t> </a:t>
            </a:r>
          </a:p>
          <a:p>
            <a:r>
              <a:rPr lang="pt-PT" dirty="0"/>
              <a:t>{   </a:t>
            </a:r>
            <a:r>
              <a:rPr lang="pt-PT" b="1" dirty="0" err="1"/>
              <a:t>double</a:t>
            </a:r>
            <a:r>
              <a:rPr lang="pt-PT" dirty="0"/>
              <a:t> A, B;   }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624637" y="570607"/>
            <a:ext cx="2514600" cy="923330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Geralmente este estilo é bom para muitas tarefas práticas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860756" y="4067176"/>
            <a:ext cx="3048000" cy="1103531"/>
            <a:chOff x="6019800" y="3429000"/>
            <a:chExt cx="3048000" cy="1103531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6019800" y="3429000"/>
              <a:ext cx="1333501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353301" y="3886200"/>
              <a:ext cx="171449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Valor de retorno é do tipo </a:t>
              </a:r>
              <a:r>
                <a:rPr lang="pt-PT" b="1" dirty="0" err="1" smtClean="0"/>
                <a:t>void</a:t>
              </a:r>
              <a:endParaRPr lang="en-US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051506" y="3962400"/>
            <a:ext cx="2421310" cy="2819578"/>
            <a:chOff x="4305717" y="3962400"/>
            <a:chExt cx="2421310" cy="2819578"/>
          </a:xfrm>
        </p:grpSpPr>
        <p:sp>
          <p:nvSpPr>
            <p:cNvPr id="12" name="Freeform 11"/>
            <p:cNvSpPr/>
            <p:nvPr/>
          </p:nvSpPr>
          <p:spPr>
            <a:xfrm>
              <a:off x="5207211" y="3962400"/>
              <a:ext cx="1143000" cy="1624013"/>
            </a:xfrm>
            <a:custGeom>
              <a:avLst/>
              <a:gdLst>
                <a:gd name="connsiteX0" fmla="*/ 921544 w 1143000"/>
                <a:gd name="connsiteY0" fmla="*/ 2214563 h 2214563"/>
                <a:gd name="connsiteX1" fmla="*/ 1143000 w 1143000"/>
                <a:gd name="connsiteY1" fmla="*/ 814388 h 2214563"/>
                <a:gd name="connsiteX2" fmla="*/ 921544 w 1143000"/>
                <a:gd name="connsiteY2" fmla="*/ 250031 h 2214563"/>
                <a:gd name="connsiteX3" fmla="*/ 0 w 1143000"/>
                <a:gd name="connsiteY3" fmla="*/ 0 h 2214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2214563">
                  <a:moveTo>
                    <a:pt x="921544" y="2214563"/>
                  </a:moveTo>
                  <a:cubicBezTo>
                    <a:pt x="1032272" y="1678186"/>
                    <a:pt x="1143000" y="1141810"/>
                    <a:pt x="1143000" y="814388"/>
                  </a:cubicBezTo>
                  <a:cubicBezTo>
                    <a:pt x="1143000" y="486966"/>
                    <a:pt x="1112044" y="385762"/>
                    <a:pt x="921544" y="250031"/>
                  </a:cubicBezTo>
                  <a:cubicBezTo>
                    <a:pt x="731044" y="114300"/>
                    <a:pt x="365522" y="57150"/>
                    <a:pt x="0" y="0"/>
                  </a:cubicBezTo>
                </a:path>
              </a:pathLst>
            </a:cu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05717" y="5581649"/>
              <a:ext cx="24213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Função tem um argumento que é referência </a:t>
              </a:r>
              <a:r>
                <a:rPr lang="pt-PT" i="1" dirty="0" err="1" smtClean="0"/>
                <a:t>ob</a:t>
              </a:r>
              <a:r>
                <a:rPr lang="pt-PT" dirty="0" smtClean="0"/>
                <a:t> para </a:t>
              </a:r>
              <a:r>
                <a:rPr lang="pt-PT" dirty="0" err="1" smtClean="0"/>
                <a:t>objeto</a:t>
              </a:r>
              <a:r>
                <a:rPr lang="pt-PT" dirty="0" smtClean="0"/>
                <a:t> do tipo </a:t>
              </a:r>
              <a:r>
                <a:rPr lang="pt-PT" dirty="0" err="1" smtClean="0">
                  <a:solidFill>
                    <a:srgbClr val="008000"/>
                  </a:solidFill>
                </a:rPr>
                <a:t>to_test</a:t>
              </a:r>
              <a:r>
                <a:rPr lang="pt-PT" dirty="0" smtClean="0"/>
                <a:t>: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624637" y="2954715"/>
            <a:ext cx="2519363" cy="1200329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Quando os dados são representados num </a:t>
            </a:r>
            <a:r>
              <a:rPr lang="pt-PT" i="1" dirty="0" err="1" smtClean="0"/>
              <a:t>array</a:t>
            </a:r>
            <a:r>
              <a:rPr lang="pt-PT" dirty="0" smtClean="0"/>
              <a:t>, estilo anterior é melhor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624637" y="1600200"/>
            <a:ext cx="2519363" cy="1200329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Um estilo (por exemplo, este ou anterior) pode ser escolhido analisando representação de dados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629400" y="4286071"/>
            <a:ext cx="2519363" cy="1200329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Quando os dados são representados num </a:t>
            </a:r>
            <a:r>
              <a:rPr lang="pt-PT" dirty="0" err="1"/>
              <a:t>objeto</a:t>
            </a:r>
            <a:r>
              <a:rPr lang="pt-PT" dirty="0"/>
              <a:t> este estilo é melhor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629400" y="5603080"/>
            <a:ext cx="2519363" cy="1200329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Conclusão: geralmente o estilo anterior é preferível para ordenação e pesquisa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0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0" animBg="1"/>
      <p:bldP spid="31" grpId="0" animBg="1"/>
      <p:bldP spid="32" grpId="0" animBg="1"/>
      <p:bldP spid="28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79389" y="874"/>
            <a:ext cx="548515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000" dirty="0">
                <a:solidFill>
                  <a:srgbClr val="002060"/>
                </a:solidFill>
              </a:rPr>
              <a:t>Utilização de elementos de um </a:t>
            </a:r>
            <a:r>
              <a:rPr lang="pt-PT" sz="2000" dirty="0" err="1">
                <a:solidFill>
                  <a:srgbClr val="002060"/>
                </a:solidFill>
              </a:rPr>
              <a:t>objeto</a:t>
            </a:r>
            <a:r>
              <a:rPr lang="pt-PT" sz="2000" dirty="0">
                <a:solidFill>
                  <a:srgbClr val="002060"/>
                </a:solidFill>
              </a:rPr>
              <a:t> do tipo </a:t>
            </a:r>
            <a:r>
              <a:rPr lang="pt-PT" sz="2000" i="1" dirty="0" err="1">
                <a:solidFill>
                  <a:srgbClr val="002060"/>
                </a:solidFill>
              </a:rPr>
              <a:t>class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313" y="392668"/>
            <a:ext cx="104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Exemplo: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6313" y="731044"/>
            <a:ext cx="6336887" cy="5632311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pt-PT" b="1" dirty="0" err="1" smtClean="0"/>
              <a:t>public</a:t>
            </a:r>
            <a:r>
              <a:rPr lang="pt-PT" b="1" dirty="0" smtClean="0"/>
              <a:t> </a:t>
            </a:r>
            <a:r>
              <a:rPr lang="pt-PT" b="1" dirty="0" err="1"/>
              <a:t>class</a:t>
            </a:r>
            <a:r>
              <a:rPr lang="pt-PT" dirty="0"/>
              <a:t> </a:t>
            </a:r>
            <a:r>
              <a:rPr lang="pt-PT" dirty="0" err="1"/>
              <a:t>UseOfObjectElements</a:t>
            </a:r>
            <a:r>
              <a:rPr lang="pt-PT" dirty="0"/>
              <a:t> {</a:t>
            </a:r>
          </a:p>
          <a:p>
            <a:r>
              <a:rPr lang="pt-PT" dirty="0"/>
              <a:t> </a:t>
            </a:r>
            <a:r>
              <a:rPr lang="pt-PT" b="1" dirty="0" err="1"/>
              <a:t>public</a:t>
            </a:r>
            <a:r>
              <a:rPr lang="pt-PT" b="1" dirty="0"/>
              <a:t> </a:t>
            </a:r>
            <a:r>
              <a:rPr lang="pt-PT" b="1" dirty="0" err="1"/>
              <a:t>static</a:t>
            </a:r>
            <a:r>
              <a:rPr lang="pt-PT" b="1" dirty="0"/>
              <a:t> </a:t>
            </a:r>
            <a:r>
              <a:rPr lang="pt-PT" b="1" dirty="0" err="1"/>
              <a:t>void</a:t>
            </a:r>
            <a:r>
              <a:rPr lang="pt-PT" dirty="0"/>
              <a:t> </a:t>
            </a:r>
            <a:r>
              <a:rPr lang="pt-PT" dirty="0" err="1"/>
              <a:t>main</a:t>
            </a:r>
            <a:r>
              <a:rPr lang="pt-PT" dirty="0"/>
              <a:t> (</a:t>
            </a:r>
            <a:r>
              <a:rPr lang="pt-PT" dirty="0" err="1"/>
              <a:t>String</a:t>
            </a:r>
            <a:r>
              <a:rPr lang="pt-PT" dirty="0"/>
              <a:t> </a:t>
            </a:r>
            <a:r>
              <a:rPr lang="pt-PT" dirty="0" err="1"/>
              <a:t>args</a:t>
            </a:r>
            <a:r>
              <a:rPr lang="pt-PT" dirty="0"/>
              <a:t>[]) {</a:t>
            </a:r>
          </a:p>
          <a:p>
            <a:r>
              <a:rPr lang="pt-PT" dirty="0"/>
              <a:t>  </a:t>
            </a:r>
            <a:r>
              <a:rPr lang="pt-PT" dirty="0" err="1">
                <a:solidFill>
                  <a:srgbClr val="008000"/>
                </a:solidFill>
              </a:rPr>
              <a:t>to_test</a:t>
            </a:r>
            <a:r>
              <a:rPr lang="pt-PT" dirty="0"/>
              <a:t> </a:t>
            </a:r>
            <a:r>
              <a:rPr lang="pt-PT" dirty="0" err="1"/>
              <a:t>class_object</a:t>
            </a:r>
            <a:r>
              <a:rPr lang="pt-PT" dirty="0"/>
              <a:t> = </a:t>
            </a:r>
            <a:r>
              <a:rPr lang="pt-PT" b="1" dirty="0" err="1"/>
              <a:t>new</a:t>
            </a:r>
            <a:r>
              <a:rPr lang="pt-PT" dirty="0"/>
              <a:t> </a:t>
            </a:r>
            <a:r>
              <a:rPr lang="pt-PT" dirty="0" err="1">
                <a:solidFill>
                  <a:srgbClr val="008000"/>
                </a:solidFill>
              </a:rPr>
              <a:t>to_test</a:t>
            </a:r>
            <a:r>
              <a:rPr lang="pt-PT" dirty="0"/>
              <a:t>(); </a:t>
            </a:r>
          </a:p>
          <a:p>
            <a:r>
              <a:rPr lang="pt-PT" dirty="0"/>
              <a:t>  </a:t>
            </a:r>
            <a:r>
              <a:rPr lang="pt-PT" dirty="0" err="1"/>
              <a:t>class_object.A</a:t>
            </a:r>
            <a:r>
              <a:rPr lang="pt-PT" dirty="0"/>
              <a:t> = 156.27;</a:t>
            </a:r>
          </a:p>
          <a:p>
            <a:r>
              <a:rPr lang="pt-PT" dirty="0"/>
              <a:t>  </a:t>
            </a:r>
            <a:r>
              <a:rPr lang="pt-PT" dirty="0" err="1"/>
              <a:t>class_object.B</a:t>
            </a:r>
            <a:r>
              <a:rPr lang="pt-PT" dirty="0"/>
              <a:t> = 198.71;</a:t>
            </a:r>
          </a:p>
          <a:p>
            <a:r>
              <a:rPr lang="pt-PT" dirty="0"/>
              <a:t>  </a:t>
            </a:r>
            <a:r>
              <a:rPr lang="pt-PT" dirty="0" err="1"/>
              <a:t>System.out.printf</a:t>
            </a:r>
            <a:r>
              <a:rPr lang="pt-PT" dirty="0"/>
              <a:t>("</a:t>
            </a:r>
            <a:r>
              <a:rPr lang="pt-PT" dirty="0" err="1"/>
              <a:t>class_object.A</a:t>
            </a:r>
            <a:r>
              <a:rPr lang="pt-PT" dirty="0"/>
              <a:t> = %f, </a:t>
            </a:r>
            <a:r>
              <a:rPr lang="pt-PT" dirty="0" err="1"/>
              <a:t>class_object.B</a:t>
            </a:r>
            <a:r>
              <a:rPr lang="pt-PT" dirty="0"/>
              <a:t> = %f\n", </a:t>
            </a:r>
            <a:endParaRPr lang="pt-PT" dirty="0" smtClean="0"/>
          </a:p>
          <a:p>
            <a:r>
              <a:rPr lang="pt-PT" dirty="0"/>
              <a:t> </a:t>
            </a:r>
            <a:r>
              <a:rPr lang="pt-PT" dirty="0" smtClean="0"/>
              <a:t>                                   </a:t>
            </a:r>
            <a:r>
              <a:rPr lang="pt-PT" dirty="0" err="1" smtClean="0"/>
              <a:t>class_object.A,class_object.B</a:t>
            </a:r>
            <a:r>
              <a:rPr lang="pt-PT" dirty="0"/>
              <a:t>);</a:t>
            </a:r>
          </a:p>
          <a:p>
            <a:r>
              <a:rPr lang="pt-PT" dirty="0"/>
              <a:t>	</a:t>
            </a:r>
            <a:r>
              <a:rPr lang="pt-PT" dirty="0" err="1">
                <a:solidFill>
                  <a:srgbClr val="FF00FF"/>
                </a:solidFill>
              </a:rPr>
              <a:t>comparar_trocar</a:t>
            </a:r>
            <a:r>
              <a:rPr lang="pt-PT" dirty="0">
                <a:solidFill>
                  <a:srgbClr val="FF00FF"/>
                </a:solidFill>
              </a:rPr>
              <a:t>(</a:t>
            </a:r>
            <a:r>
              <a:rPr lang="pt-PT" dirty="0" err="1">
                <a:solidFill>
                  <a:srgbClr val="FF00FF"/>
                </a:solidFill>
              </a:rPr>
              <a:t>class_object</a:t>
            </a:r>
            <a:r>
              <a:rPr lang="pt-PT" dirty="0">
                <a:solidFill>
                  <a:srgbClr val="FF00FF"/>
                </a:solidFill>
              </a:rPr>
              <a:t>)</a:t>
            </a:r>
            <a:r>
              <a:rPr lang="pt-PT" dirty="0"/>
              <a:t>;</a:t>
            </a:r>
          </a:p>
          <a:p>
            <a:r>
              <a:rPr lang="pt-PT" dirty="0"/>
              <a:t>  </a:t>
            </a:r>
            <a:r>
              <a:rPr lang="pt-PT" dirty="0" err="1"/>
              <a:t>System.out.printf</a:t>
            </a:r>
            <a:r>
              <a:rPr lang="pt-PT" dirty="0"/>
              <a:t>("</a:t>
            </a:r>
            <a:r>
              <a:rPr lang="pt-PT" dirty="0" err="1"/>
              <a:t>class_object.A</a:t>
            </a:r>
            <a:r>
              <a:rPr lang="pt-PT" dirty="0"/>
              <a:t> = %f, </a:t>
            </a:r>
            <a:r>
              <a:rPr lang="pt-PT" dirty="0" err="1"/>
              <a:t>class_object.B</a:t>
            </a:r>
            <a:r>
              <a:rPr lang="pt-PT" dirty="0"/>
              <a:t> = %f\n", </a:t>
            </a:r>
            <a:endParaRPr lang="pt-PT" dirty="0" smtClean="0"/>
          </a:p>
          <a:p>
            <a:r>
              <a:rPr lang="pt-PT" dirty="0"/>
              <a:t> </a:t>
            </a:r>
            <a:r>
              <a:rPr lang="pt-PT" dirty="0" smtClean="0"/>
              <a:t>                                  </a:t>
            </a:r>
            <a:r>
              <a:rPr lang="pt-PT" dirty="0" err="1" smtClean="0"/>
              <a:t>class_object.A,class_object.B</a:t>
            </a:r>
            <a:r>
              <a:rPr lang="pt-PT" dirty="0"/>
              <a:t>);</a:t>
            </a:r>
          </a:p>
          <a:p>
            <a:r>
              <a:rPr lang="pt-PT" dirty="0"/>
              <a:t> }</a:t>
            </a:r>
          </a:p>
          <a:p>
            <a:r>
              <a:rPr lang="pt-PT" dirty="0"/>
              <a:t> </a:t>
            </a:r>
            <a:r>
              <a:rPr lang="pt-PT" b="1" dirty="0" err="1">
                <a:solidFill>
                  <a:srgbClr val="002060"/>
                </a:solidFill>
              </a:rPr>
              <a:t>public</a:t>
            </a:r>
            <a:r>
              <a:rPr lang="pt-PT" b="1" dirty="0">
                <a:solidFill>
                  <a:srgbClr val="002060"/>
                </a:solidFill>
              </a:rPr>
              <a:t> </a:t>
            </a:r>
            <a:r>
              <a:rPr lang="pt-PT" b="1" dirty="0" err="1">
                <a:solidFill>
                  <a:srgbClr val="002060"/>
                </a:solidFill>
              </a:rPr>
              <a:t>static</a:t>
            </a:r>
            <a:r>
              <a:rPr lang="pt-PT" b="1" dirty="0">
                <a:solidFill>
                  <a:srgbClr val="002060"/>
                </a:solidFill>
              </a:rPr>
              <a:t> </a:t>
            </a:r>
            <a:r>
              <a:rPr lang="pt-PT" b="1" dirty="0" err="1">
                <a:solidFill>
                  <a:srgbClr val="002060"/>
                </a:solidFill>
              </a:rPr>
              <a:t>void</a:t>
            </a:r>
            <a:r>
              <a:rPr lang="pt-PT" dirty="0">
                <a:solidFill>
                  <a:srgbClr val="002060"/>
                </a:solidFill>
              </a:rPr>
              <a:t> </a:t>
            </a:r>
            <a:r>
              <a:rPr lang="pt-PT" dirty="0" err="1">
                <a:solidFill>
                  <a:srgbClr val="FF00FF"/>
                </a:solidFill>
              </a:rPr>
              <a:t>comparar_trocar</a:t>
            </a:r>
            <a:r>
              <a:rPr lang="pt-PT" dirty="0">
                <a:solidFill>
                  <a:srgbClr val="FF00FF"/>
                </a:solidFill>
              </a:rPr>
              <a:t>(</a:t>
            </a:r>
            <a:r>
              <a:rPr lang="pt-PT" dirty="0" err="1">
                <a:solidFill>
                  <a:srgbClr val="008000"/>
                </a:solidFill>
              </a:rPr>
              <a:t>to_test</a:t>
            </a:r>
            <a:r>
              <a:rPr lang="pt-PT" dirty="0">
                <a:solidFill>
                  <a:srgbClr val="FF00FF"/>
                </a:solidFill>
              </a:rPr>
              <a:t> </a:t>
            </a:r>
            <a:r>
              <a:rPr lang="pt-PT" dirty="0" err="1">
                <a:solidFill>
                  <a:srgbClr val="FF00FF"/>
                </a:solidFill>
              </a:rPr>
              <a:t>ob</a:t>
            </a:r>
            <a:r>
              <a:rPr lang="pt-PT" dirty="0">
                <a:solidFill>
                  <a:srgbClr val="FF00FF"/>
                </a:solidFill>
              </a:rPr>
              <a:t>)</a:t>
            </a:r>
            <a:r>
              <a:rPr lang="pt-PT" dirty="0">
                <a:solidFill>
                  <a:srgbClr val="002060"/>
                </a:solidFill>
              </a:rPr>
              <a:t>   {</a:t>
            </a:r>
          </a:p>
          <a:p>
            <a:r>
              <a:rPr lang="pt-PT" dirty="0">
                <a:solidFill>
                  <a:srgbClr val="002060"/>
                </a:solidFill>
              </a:rPr>
              <a:t>     </a:t>
            </a:r>
            <a:r>
              <a:rPr lang="pt-PT" b="1" dirty="0" err="1">
                <a:solidFill>
                  <a:srgbClr val="002060"/>
                </a:solidFill>
              </a:rPr>
              <a:t>if</a:t>
            </a:r>
            <a:r>
              <a:rPr lang="pt-PT" dirty="0">
                <a:solidFill>
                  <a:srgbClr val="002060"/>
                </a:solidFill>
              </a:rPr>
              <a:t> (</a:t>
            </a:r>
            <a:r>
              <a:rPr lang="pt-PT" dirty="0" err="1">
                <a:solidFill>
                  <a:srgbClr val="002060"/>
                </a:solidFill>
              </a:rPr>
              <a:t>ob.A</a:t>
            </a:r>
            <a:r>
              <a:rPr lang="pt-PT" dirty="0">
                <a:solidFill>
                  <a:srgbClr val="002060"/>
                </a:solidFill>
              </a:rPr>
              <a:t> &lt; </a:t>
            </a:r>
            <a:r>
              <a:rPr lang="pt-PT" dirty="0" err="1">
                <a:solidFill>
                  <a:srgbClr val="002060"/>
                </a:solidFill>
              </a:rPr>
              <a:t>ob.B</a:t>
            </a:r>
            <a:r>
              <a:rPr lang="pt-PT" dirty="0">
                <a:solidFill>
                  <a:srgbClr val="002060"/>
                </a:solidFill>
              </a:rPr>
              <a:t>)</a:t>
            </a:r>
          </a:p>
          <a:p>
            <a:r>
              <a:rPr lang="pt-PT" dirty="0">
                <a:solidFill>
                  <a:srgbClr val="002060"/>
                </a:solidFill>
              </a:rPr>
              <a:t>     {   </a:t>
            </a:r>
            <a:r>
              <a:rPr lang="pt-PT" b="1" dirty="0" err="1">
                <a:solidFill>
                  <a:srgbClr val="002060"/>
                </a:solidFill>
              </a:rPr>
              <a:t>double</a:t>
            </a:r>
            <a:r>
              <a:rPr lang="pt-PT" dirty="0">
                <a:solidFill>
                  <a:srgbClr val="002060"/>
                </a:solidFill>
              </a:rPr>
              <a:t> </a:t>
            </a:r>
            <a:r>
              <a:rPr lang="pt-PT" dirty="0" err="1">
                <a:solidFill>
                  <a:srgbClr val="002060"/>
                </a:solidFill>
              </a:rPr>
              <a:t>tmp</a:t>
            </a:r>
            <a:r>
              <a:rPr lang="pt-PT" dirty="0">
                <a:solidFill>
                  <a:srgbClr val="002060"/>
                </a:solidFill>
              </a:rPr>
              <a:t> = </a:t>
            </a:r>
            <a:r>
              <a:rPr lang="pt-PT" dirty="0" err="1">
                <a:solidFill>
                  <a:srgbClr val="002060"/>
                </a:solidFill>
              </a:rPr>
              <a:t>ob.A</a:t>
            </a:r>
            <a:r>
              <a:rPr lang="pt-PT" dirty="0">
                <a:solidFill>
                  <a:srgbClr val="002060"/>
                </a:solidFill>
              </a:rPr>
              <a:t>; </a:t>
            </a:r>
          </a:p>
          <a:p>
            <a:r>
              <a:rPr lang="pt-PT" dirty="0" smtClean="0">
                <a:solidFill>
                  <a:srgbClr val="002060"/>
                </a:solidFill>
              </a:rPr>
              <a:t>         </a:t>
            </a:r>
            <a:r>
              <a:rPr lang="pt-PT" dirty="0" err="1" smtClean="0">
                <a:solidFill>
                  <a:srgbClr val="002060"/>
                </a:solidFill>
              </a:rPr>
              <a:t>ob.A</a:t>
            </a:r>
            <a:r>
              <a:rPr lang="pt-PT" dirty="0" smtClean="0">
                <a:solidFill>
                  <a:srgbClr val="002060"/>
                </a:solidFill>
              </a:rPr>
              <a:t> </a:t>
            </a:r>
            <a:r>
              <a:rPr lang="pt-PT" dirty="0">
                <a:solidFill>
                  <a:srgbClr val="002060"/>
                </a:solidFill>
              </a:rPr>
              <a:t>= </a:t>
            </a:r>
            <a:r>
              <a:rPr lang="pt-PT" dirty="0" err="1">
                <a:solidFill>
                  <a:srgbClr val="002060"/>
                </a:solidFill>
              </a:rPr>
              <a:t>ob.B</a:t>
            </a:r>
            <a:r>
              <a:rPr lang="pt-PT" dirty="0">
                <a:solidFill>
                  <a:srgbClr val="002060"/>
                </a:solidFill>
              </a:rPr>
              <a:t>;</a:t>
            </a:r>
          </a:p>
          <a:p>
            <a:r>
              <a:rPr lang="pt-PT" dirty="0" smtClean="0">
                <a:solidFill>
                  <a:srgbClr val="002060"/>
                </a:solidFill>
              </a:rPr>
              <a:t>         </a:t>
            </a:r>
            <a:r>
              <a:rPr lang="pt-PT" dirty="0" err="1" smtClean="0">
                <a:solidFill>
                  <a:srgbClr val="002060"/>
                </a:solidFill>
              </a:rPr>
              <a:t>ob.B</a:t>
            </a:r>
            <a:r>
              <a:rPr lang="pt-PT" dirty="0" smtClean="0">
                <a:solidFill>
                  <a:srgbClr val="002060"/>
                </a:solidFill>
              </a:rPr>
              <a:t> </a:t>
            </a:r>
            <a:r>
              <a:rPr lang="pt-PT" dirty="0">
                <a:solidFill>
                  <a:srgbClr val="002060"/>
                </a:solidFill>
              </a:rPr>
              <a:t>= </a:t>
            </a:r>
            <a:r>
              <a:rPr lang="pt-PT" dirty="0" err="1">
                <a:solidFill>
                  <a:srgbClr val="002060"/>
                </a:solidFill>
              </a:rPr>
              <a:t>tmp</a:t>
            </a:r>
            <a:r>
              <a:rPr lang="pt-PT" dirty="0">
                <a:solidFill>
                  <a:srgbClr val="002060"/>
                </a:solidFill>
              </a:rPr>
              <a:t>;  }</a:t>
            </a:r>
          </a:p>
          <a:p>
            <a:r>
              <a:rPr lang="pt-PT" dirty="0">
                <a:solidFill>
                  <a:srgbClr val="002060"/>
                </a:solidFill>
              </a:rPr>
              <a:t>	 </a:t>
            </a:r>
            <a:r>
              <a:rPr lang="pt-PT" dirty="0" smtClean="0">
                <a:solidFill>
                  <a:srgbClr val="002060"/>
                </a:solidFill>
              </a:rPr>
              <a:t>                                                                    }</a:t>
            </a:r>
            <a:endParaRPr lang="pt-PT" dirty="0">
              <a:solidFill>
                <a:srgbClr val="002060"/>
              </a:solidFill>
            </a:endParaRPr>
          </a:p>
          <a:p>
            <a:r>
              <a:rPr lang="pt-PT" dirty="0" smtClean="0">
                <a:solidFill>
                  <a:srgbClr val="002060"/>
                </a:solidFill>
              </a:rPr>
              <a:t>}</a:t>
            </a:r>
            <a:endParaRPr lang="pt-PT" dirty="0">
              <a:solidFill>
                <a:srgbClr val="002060"/>
              </a:solidFill>
            </a:endParaRPr>
          </a:p>
          <a:p>
            <a:r>
              <a:rPr lang="pt-PT" b="1" dirty="0" err="1"/>
              <a:t>class</a:t>
            </a:r>
            <a:r>
              <a:rPr lang="pt-PT" dirty="0"/>
              <a:t> </a:t>
            </a:r>
            <a:r>
              <a:rPr lang="pt-PT" dirty="0" err="1">
                <a:solidFill>
                  <a:srgbClr val="008000"/>
                </a:solidFill>
              </a:rPr>
              <a:t>to_test</a:t>
            </a:r>
            <a:r>
              <a:rPr lang="pt-PT" dirty="0">
                <a:solidFill>
                  <a:srgbClr val="008000"/>
                </a:solidFill>
              </a:rPr>
              <a:t> </a:t>
            </a:r>
          </a:p>
          <a:p>
            <a:r>
              <a:rPr lang="pt-PT" dirty="0"/>
              <a:t>{   </a:t>
            </a:r>
            <a:r>
              <a:rPr lang="pt-PT" b="1" dirty="0" err="1"/>
              <a:t>double</a:t>
            </a:r>
            <a:r>
              <a:rPr lang="pt-PT" dirty="0"/>
              <a:t> A, B;   }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590800" y="5562600"/>
            <a:ext cx="6501071" cy="1142999"/>
            <a:chOff x="2590800" y="5562600"/>
            <a:chExt cx="6501071" cy="1142999"/>
          </a:xfrm>
        </p:grpSpPr>
        <p:sp>
          <p:nvSpPr>
            <p:cNvPr id="33" name="TextBox 32"/>
            <p:cNvSpPr txBox="1"/>
            <p:nvPr/>
          </p:nvSpPr>
          <p:spPr>
            <a:xfrm>
              <a:off x="4800599" y="5562600"/>
              <a:ext cx="3487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400" dirty="0" smtClean="0"/>
                <a:t>Os resultados de execução</a:t>
              </a:r>
              <a:endParaRPr lang="en-US" sz="2400" dirty="0"/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6024264"/>
              <a:ext cx="6501071" cy="681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2306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Valeri</a:t>
            </a:r>
            <a:r>
              <a:rPr lang="en-US" dirty="0" smtClean="0"/>
              <a:t> </a:t>
            </a:r>
            <a:r>
              <a:rPr lang="en-US" dirty="0" err="1" smtClean="0"/>
              <a:t>Skliarov</a:t>
            </a:r>
            <a:r>
              <a:rPr lang="en-US" dirty="0" smtClean="0"/>
              <a:t>                                                                      2014/2015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874"/>
            <a:ext cx="64892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000" dirty="0" smtClean="0"/>
              <a:t>Algoritmos </a:t>
            </a:r>
            <a:r>
              <a:rPr lang="pt-PT" sz="2000" dirty="0"/>
              <a:t>de ordenação de </a:t>
            </a:r>
            <a:r>
              <a:rPr lang="pt-PT" sz="2000" dirty="0" smtClean="0"/>
              <a:t>dados (</a:t>
            </a:r>
            <a:r>
              <a:rPr lang="pt-PT" sz="2000" u="sng" dirty="0" smtClean="0"/>
              <a:t>ordenação sequencial</a:t>
            </a:r>
            <a:r>
              <a:rPr lang="pt-PT" sz="2000" dirty="0" smtClean="0"/>
              <a:t>)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591583" y="381000"/>
            <a:ext cx="276351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1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Descrição gráfica do algoritmo</a:t>
            </a:r>
            <a:endParaRPr lang="pt-PT" sz="1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381000" y="534888"/>
            <a:ext cx="5486400" cy="2665512"/>
            <a:chOff x="381000" y="534888"/>
            <a:chExt cx="5486400" cy="2665512"/>
          </a:xfrm>
        </p:grpSpPr>
        <p:sp>
          <p:nvSpPr>
            <p:cNvPr id="7" name="TextBox 6"/>
            <p:cNvSpPr txBox="1"/>
            <p:nvPr/>
          </p:nvSpPr>
          <p:spPr>
            <a:xfrm>
              <a:off x="381000" y="534888"/>
              <a:ext cx="1154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Descrição:</a:t>
              </a:r>
              <a:endParaRPr lang="en-US" dirty="0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381000" y="1066800"/>
              <a:ext cx="5486400" cy="2133600"/>
              <a:chOff x="381000" y="1600200"/>
              <a:chExt cx="8458200" cy="2133600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381000" y="16002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81000" y="19050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81000" y="22098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81000" y="25146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81000" y="28194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81000" y="31242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81000" y="34290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81000" y="37338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/>
            <p:cNvCxnSpPr/>
            <p:nvPr/>
          </p:nvCxnSpPr>
          <p:spPr>
            <a:xfrm>
              <a:off x="609600" y="1066800"/>
              <a:ext cx="0" cy="3048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62000" y="1066800"/>
              <a:ext cx="0" cy="6096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14400" y="1066800"/>
              <a:ext cx="0" cy="9144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066800" y="1066800"/>
              <a:ext cx="0" cy="12192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219200" y="1066800"/>
              <a:ext cx="0" cy="15240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371600" y="1066800"/>
              <a:ext cx="0" cy="18288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24000" y="1066800"/>
              <a:ext cx="0" cy="21336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828800" y="1371600"/>
              <a:ext cx="0" cy="3048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981200" y="1371600"/>
              <a:ext cx="0" cy="6096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133600" y="1371600"/>
              <a:ext cx="0" cy="9144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286000" y="1371600"/>
              <a:ext cx="0" cy="12192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438400" y="1371600"/>
              <a:ext cx="0" cy="15240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590800" y="1371600"/>
              <a:ext cx="0" cy="18288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048000" y="1676400"/>
              <a:ext cx="0" cy="609600"/>
            </a:xfrm>
            <a:prstGeom prst="lin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200400" y="1676400"/>
              <a:ext cx="0" cy="914400"/>
            </a:xfrm>
            <a:prstGeom prst="lin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352800" y="1676400"/>
              <a:ext cx="0" cy="1219200"/>
            </a:xfrm>
            <a:prstGeom prst="lin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505200" y="1676400"/>
              <a:ext cx="0" cy="1524000"/>
            </a:xfrm>
            <a:prstGeom prst="lin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962400" y="1981200"/>
              <a:ext cx="0" cy="60960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114800" y="1981200"/>
              <a:ext cx="0" cy="91440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267200" y="1981200"/>
              <a:ext cx="0" cy="121920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724400" y="2286000"/>
              <a:ext cx="0" cy="60960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876800" y="2286000"/>
              <a:ext cx="0" cy="91440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334000" y="2590800"/>
              <a:ext cx="0" cy="609600"/>
            </a:xfrm>
            <a:prstGeom prst="line">
              <a:avLst/>
            </a:prstGeom>
            <a:ln>
              <a:solidFill>
                <a:srgbClr val="00FFCC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895600" y="1676400"/>
              <a:ext cx="0" cy="304800"/>
            </a:xfrm>
            <a:prstGeom prst="lin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810000" y="1981200"/>
              <a:ext cx="0" cy="30480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572000" y="2286000"/>
              <a:ext cx="0" cy="30480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181600" y="2590800"/>
              <a:ext cx="0" cy="304800"/>
            </a:xfrm>
            <a:prstGeom prst="line">
              <a:avLst/>
            </a:prstGeom>
            <a:ln>
              <a:solidFill>
                <a:srgbClr val="00FFCC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638800" y="2895600"/>
              <a:ext cx="0" cy="304800"/>
            </a:xfrm>
            <a:prstGeom prst="line">
              <a:avLst/>
            </a:prstGeom>
            <a:ln>
              <a:solidFill>
                <a:srgbClr val="FFC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329629" y="3288268"/>
            <a:ext cx="104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Exemplo:</a:t>
            </a:r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533400" y="3886200"/>
            <a:ext cx="5486400" cy="2133600"/>
            <a:chOff x="533400" y="3886200"/>
            <a:chExt cx="5486400" cy="2133600"/>
          </a:xfrm>
        </p:grpSpPr>
        <p:grpSp>
          <p:nvGrpSpPr>
            <p:cNvPr id="55" name="Group 54"/>
            <p:cNvGrpSpPr/>
            <p:nvPr/>
          </p:nvGrpSpPr>
          <p:grpSpPr>
            <a:xfrm>
              <a:off x="533400" y="3886200"/>
              <a:ext cx="5486400" cy="2133600"/>
              <a:chOff x="381000" y="1600200"/>
              <a:chExt cx="8458200" cy="2133600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381000" y="16002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381000" y="19050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381000" y="22098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81000" y="25146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81000" y="28194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81000" y="31242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381000" y="34290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381000" y="37338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Connector 63"/>
            <p:cNvCxnSpPr/>
            <p:nvPr/>
          </p:nvCxnSpPr>
          <p:spPr>
            <a:xfrm>
              <a:off x="762000" y="3886200"/>
              <a:ext cx="0" cy="3048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914400" y="3886200"/>
              <a:ext cx="0" cy="6096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066800" y="3886200"/>
              <a:ext cx="0" cy="9144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219200" y="3886200"/>
              <a:ext cx="0" cy="12192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371600" y="3886200"/>
              <a:ext cx="0" cy="15240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524000" y="3886200"/>
              <a:ext cx="0" cy="18288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676400" y="3886200"/>
              <a:ext cx="0" cy="21336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981200" y="4191000"/>
              <a:ext cx="0" cy="3048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133600" y="4191000"/>
              <a:ext cx="0" cy="6096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286000" y="4191000"/>
              <a:ext cx="0" cy="9144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438400" y="4191000"/>
              <a:ext cx="0" cy="12192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2590800" y="4191000"/>
              <a:ext cx="0" cy="15240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743200" y="4191000"/>
              <a:ext cx="0" cy="18288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3200400" y="4495800"/>
              <a:ext cx="0" cy="609600"/>
            </a:xfrm>
            <a:prstGeom prst="lin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3352800" y="4495800"/>
              <a:ext cx="0" cy="914400"/>
            </a:xfrm>
            <a:prstGeom prst="lin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505200" y="4495800"/>
              <a:ext cx="0" cy="1219200"/>
            </a:xfrm>
            <a:prstGeom prst="lin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657600" y="4495800"/>
              <a:ext cx="0" cy="1524000"/>
            </a:xfrm>
            <a:prstGeom prst="lin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114800" y="4800600"/>
              <a:ext cx="0" cy="60960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267200" y="4800600"/>
              <a:ext cx="0" cy="91440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4419600" y="4800600"/>
              <a:ext cx="0" cy="121920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876800" y="5105400"/>
              <a:ext cx="0" cy="60960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5029200" y="5105400"/>
              <a:ext cx="0" cy="91440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5486400" y="5410200"/>
              <a:ext cx="0" cy="609600"/>
            </a:xfrm>
            <a:prstGeom prst="line">
              <a:avLst/>
            </a:prstGeom>
            <a:ln>
              <a:solidFill>
                <a:srgbClr val="00FFCC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048000" y="4495800"/>
              <a:ext cx="0" cy="304800"/>
            </a:xfrm>
            <a:prstGeom prst="lin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962400" y="4800600"/>
              <a:ext cx="0" cy="30480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724400" y="5105400"/>
              <a:ext cx="0" cy="30480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5334000" y="5410200"/>
              <a:ext cx="0" cy="304800"/>
            </a:xfrm>
            <a:prstGeom prst="line">
              <a:avLst/>
            </a:prstGeom>
            <a:ln>
              <a:solidFill>
                <a:srgbClr val="00FFCC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5791200" y="5715000"/>
              <a:ext cx="0" cy="304800"/>
            </a:xfrm>
            <a:prstGeom prst="line">
              <a:avLst/>
            </a:prstGeom>
            <a:ln>
              <a:solidFill>
                <a:srgbClr val="FFC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ectangle 91"/>
          <p:cNvSpPr/>
          <p:nvPr/>
        </p:nvSpPr>
        <p:spPr>
          <a:xfrm>
            <a:off x="76200" y="3733800"/>
            <a:ext cx="457200" cy="24384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58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21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72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0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19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26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21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27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614268" y="3595468"/>
            <a:ext cx="4572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72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21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58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0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19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26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21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27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667000" y="3595468"/>
            <a:ext cx="4572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72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58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21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0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19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26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21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27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581400" y="3595468"/>
            <a:ext cx="4572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72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58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27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0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19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21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21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26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336366" y="3595468"/>
            <a:ext cx="4572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72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58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27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26</a:t>
            </a:r>
          </a:p>
          <a:p>
            <a:pPr algn="ctr">
              <a:lnSpc>
                <a:spcPts val="2400"/>
              </a:lnSpc>
            </a:pPr>
            <a:r>
              <a:rPr lang="pt-PT" dirty="0">
                <a:solidFill>
                  <a:srgbClr val="002060"/>
                </a:solidFill>
              </a:rPr>
              <a:t>0</a:t>
            </a:r>
            <a:endParaRPr lang="pt-PT" dirty="0" smtClean="0">
              <a:solidFill>
                <a:srgbClr val="002060"/>
              </a:solidFill>
            </a:endParaRP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19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21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21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953000" y="3595468"/>
            <a:ext cx="4572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72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58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27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26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21</a:t>
            </a:r>
          </a:p>
          <a:p>
            <a:pPr algn="ctr">
              <a:lnSpc>
                <a:spcPts val="2400"/>
              </a:lnSpc>
            </a:pPr>
            <a:r>
              <a:rPr lang="pt-PT" dirty="0">
                <a:solidFill>
                  <a:srgbClr val="002060"/>
                </a:solidFill>
              </a:rPr>
              <a:t>0</a:t>
            </a:r>
            <a:endParaRPr lang="pt-PT" dirty="0" smtClean="0">
              <a:solidFill>
                <a:srgbClr val="002060"/>
              </a:solidFill>
            </a:endParaRP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19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21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424268" y="3595468"/>
            <a:ext cx="4572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72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58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27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26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21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21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0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19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715000" y="3587260"/>
            <a:ext cx="4572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72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58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27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26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21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21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19</a:t>
            </a:r>
          </a:p>
          <a:p>
            <a:pPr algn="ctr">
              <a:lnSpc>
                <a:spcPts val="2400"/>
              </a:lnSpc>
            </a:pPr>
            <a:r>
              <a:rPr lang="pt-PT" dirty="0">
                <a:solidFill>
                  <a:srgbClr val="002060"/>
                </a:solidFill>
              </a:rPr>
              <a:t>0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1981200" y="3283634"/>
            <a:ext cx="1361061" cy="373966"/>
            <a:chOff x="1981200" y="3283634"/>
            <a:chExt cx="1361061" cy="373966"/>
          </a:xfrm>
        </p:grpSpPr>
        <p:cxnSp>
          <p:nvCxnSpPr>
            <p:cNvPr id="104" name="Straight Arrow Connector 103"/>
            <p:cNvCxnSpPr/>
            <p:nvPr/>
          </p:nvCxnSpPr>
          <p:spPr>
            <a:xfrm flipH="1">
              <a:off x="1981200" y="3472934"/>
              <a:ext cx="228600" cy="1846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168029" y="3283634"/>
              <a:ext cx="1174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dirty="0" smtClean="0">
                  <a:solidFill>
                    <a:srgbClr val="002060"/>
                  </a:solidFill>
                </a:rPr>
                <a:t>valor máximo</a:t>
              </a:r>
              <a:endParaRPr lang="en-US" sz="14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009900" y="3257490"/>
            <a:ext cx="3352056" cy="740972"/>
            <a:chOff x="2857500" y="3105090"/>
            <a:chExt cx="3352056" cy="740972"/>
          </a:xfrm>
        </p:grpSpPr>
        <p:cxnSp>
          <p:nvCxnSpPr>
            <p:cNvPr id="108" name="Straight Arrow Connector 107"/>
            <p:cNvCxnSpPr/>
            <p:nvPr/>
          </p:nvCxnSpPr>
          <p:spPr>
            <a:xfrm flipH="1">
              <a:off x="2857500" y="3320534"/>
              <a:ext cx="419100" cy="5255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3208606" y="3105090"/>
              <a:ext cx="30009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dirty="0" smtClean="0">
                  <a:solidFill>
                    <a:srgbClr val="002060"/>
                  </a:solidFill>
                </a:rPr>
                <a:t>valor máximo dos elementos restantes</a:t>
              </a:r>
              <a:endParaRPr lang="en-US" sz="14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3924185" y="3409890"/>
            <a:ext cx="3466356" cy="933510"/>
            <a:chOff x="2743200" y="3105090"/>
            <a:chExt cx="3466356" cy="933510"/>
          </a:xfrm>
        </p:grpSpPr>
        <p:cxnSp>
          <p:nvCxnSpPr>
            <p:cNvPr id="112" name="Straight Arrow Connector 111"/>
            <p:cNvCxnSpPr/>
            <p:nvPr/>
          </p:nvCxnSpPr>
          <p:spPr>
            <a:xfrm flipH="1">
              <a:off x="2743200" y="3320534"/>
              <a:ext cx="533400" cy="7180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3208606" y="3105090"/>
              <a:ext cx="30009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dirty="0" smtClean="0">
                  <a:solidFill>
                    <a:srgbClr val="002060"/>
                  </a:solidFill>
                </a:rPr>
                <a:t>valor máximo dos elementos restantes</a:t>
              </a:r>
              <a:endParaRPr lang="en-US" sz="14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096000" y="3657600"/>
            <a:ext cx="2241203" cy="2362200"/>
            <a:chOff x="6096000" y="3657600"/>
            <a:chExt cx="2241203" cy="2362200"/>
          </a:xfrm>
        </p:grpSpPr>
        <p:sp>
          <p:nvSpPr>
            <p:cNvPr id="115" name="Right Brace 114"/>
            <p:cNvSpPr/>
            <p:nvPr/>
          </p:nvSpPr>
          <p:spPr>
            <a:xfrm>
              <a:off x="6096000" y="3657600"/>
              <a:ext cx="457200" cy="23622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10997" y="4654034"/>
              <a:ext cx="1826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>
                  <a:solidFill>
                    <a:srgbClr val="002060"/>
                  </a:solidFill>
                </a:rPr>
                <a:t>Dados ordenados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249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92" grpId="0" animBg="1"/>
      <p:bldP spid="95" grpId="0"/>
      <p:bldP spid="96" grpId="0"/>
      <p:bldP spid="97" grpId="0"/>
      <p:bldP spid="98" grpId="0"/>
      <p:bldP spid="99" grpId="0"/>
      <p:bldP spid="100" grpId="0"/>
      <p:bldP spid="10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Valeri</a:t>
            </a:r>
            <a:r>
              <a:rPr lang="en-US" dirty="0" smtClean="0"/>
              <a:t> </a:t>
            </a:r>
            <a:r>
              <a:rPr lang="en-US" dirty="0" err="1" smtClean="0"/>
              <a:t>Skliarov</a:t>
            </a:r>
            <a:r>
              <a:rPr lang="en-US" dirty="0" smtClean="0"/>
              <a:t>                                                                      2014/2015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874"/>
            <a:ext cx="64892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000" dirty="0" smtClean="0"/>
              <a:t>Algoritmos </a:t>
            </a:r>
            <a:r>
              <a:rPr lang="pt-PT" sz="2000" dirty="0"/>
              <a:t>de ordenação de </a:t>
            </a:r>
            <a:r>
              <a:rPr lang="pt-PT" sz="2000" dirty="0" smtClean="0"/>
              <a:t>dados (</a:t>
            </a:r>
            <a:r>
              <a:rPr lang="pt-PT" sz="2000" u="sng" dirty="0" smtClean="0"/>
              <a:t>ordenação sequencial</a:t>
            </a:r>
            <a:r>
              <a:rPr lang="pt-PT" sz="2000" dirty="0" smtClean="0"/>
              <a:t>)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999551" y="381000"/>
            <a:ext cx="194758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1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Análise do algoritmo</a:t>
            </a:r>
            <a:endParaRPr lang="pt-PT" sz="1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762000" y="2171562"/>
            <a:ext cx="5486400" cy="2133600"/>
            <a:chOff x="381000" y="1066800"/>
            <a:chExt cx="5486400" cy="2133600"/>
          </a:xfrm>
        </p:grpSpPr>
        <p:grpSp>
          <p:nvGrpSpPr>
            <p:cNvPr id="53" name="Group 52"/>
            <p:cNvGrpSpPr/>
            <p:nvPr/>
          </p:nvGrpSpPr>
          <p:grpSpPr>
            <a:xfrm>
              <a:off x="381000" y="1066800"/>
              <a:ext cx="5486400" cy="2133600"/>
              <a:chOff x="381000" y="1600200"/>
              <a:chExt cx="8458200" cy="2133600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381000" y="16002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81000" y="19050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81000" y="22098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81000" y="25146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81000" y="28194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81000" y="31242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81000" y="34290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81000" y="37338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/>
            <p:cNvCxnSpPr/>
            <p:nvPr/>
          </p:nvCxnSpPr>
          <p:spPr>
            <a:xfrm>
              <a:off x="609600" y="1066800"/>
              <a:ext cx="0" cy="3048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62000" y="1066800"/>
              <a:ext cx="0" cy="6096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14400" y="1066800"/>
              <a:ext cx="0" cy="9144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066800" y="1066800"/>
              <a:ext cx="0" cy="12192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219200" y="1066800"/>
              <a:ext cx="0" cy="15240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371600" y="1066800"/>
              <a:ext cx="0" cy="18288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24000" y="1066800"/>
              <a:ext cx="0" cy="21336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828800" y="1371600"/>
              <a:ext cx="0" cy="3048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981200" y="1371600"/>
              <a:ext cx="0" cy="6096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133600" y="1371600"/>
              <a:ext cx="0" cy="9144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286000" y="1371600"/>
              <a:ext cx="0" cy="12192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438400" y="1371600"/>
              <a:ext cx="0" cy="15240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590800" y="1371600"/>
              <a:ext cx="0" cy="18288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048000" y="1676400"/>
              <a:ext cx="0" cy="609600"/>
            </a:xfrm>
            <a:prstGeom prst="lin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200400" y="1676400"/>
              <a:ext cx="0" cy="914400"/>
            </a:xfrm>
            <a:prstGeom prst="lin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352800" y="1676400"/>
              <a:ext cx="0" cy="1219200"/>
            </a:xfrm>
            <a:prstGeom prst="lin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505200" y="1676400"/>
              <a:ext cx="0" cy="1524000"/>
            </a:xfrm>
            <a:prstGeom prst="lin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962400" y="1981200"/>
              <a:ext cx="0" cy="60960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114800" y="1981200"/>
              <a:ext cx="0" cy="91440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267200" y="1981200"/>
              <a:ext cx="0" cy="121920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724400" y="2286000"/>
              <a:ext cx="0" cy="60960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876800" y="2286000"/>
              <a:ext cx="0" cy="91440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334000" y="2590800"/>
              <a:ext cx="0" cy="609600"/>
            </a:xfrm>
            <a:prstGeom prst="line">
              <a:avLst/>
            </a:prstGeom>
            <a:ln>
              <a:solidFill>
                <a:srgbClr val="00FFCC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895600" y="1676400"/>
              <a:ext cx="0" cy="304800"/>
            </a:xfrm>
            <a:prstGeom prst="lin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810000" y="1981200"/>
              <a:ext cx="0" cy="30480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572000" y="2286000"/>
              <a:ext cx="0" cy="30480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181600" y="2590800"/>
              <a:ext cx="0" cy="304800"/>
            </a:xfrm>
            <a:prstGeom prst="line">
              <a:avLst/>
            </a:prstGeom>
            <a:ln>
              <a:solidFill>
                <a:srgbClr val="00FFCC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638800" y="2895600"/>
              <a:ext cx="0" cy="304800"/>
            </a:xfrm>
            <a:prstGeom prst="line">
              <a:avLst/>
            </a:prstGeom>
            <a:ln>
              <a:solidFill>
                <a:srgbClr val="FFC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72956" y="2623408"/>
            <a:ext cx="3765048" cy="3167792"/>
            <a:chOff x="391956" y="1518646"/>
            <a:chExt cx="3765048" cy="3167792"/>
          </a:xfrm>
        </p:grpSpPr>
        <p:sp>
          <p:nvSpPr>
            <p:cNvPr id="4" name="Left Brace 3"/>
            <p:cNvSpPr/>
            <p:nvPr/>
          </p:nvSpPr>
          <p:spPr>
            <a:xfrm rot="19520519">
              <a:off x="626758" y="1518646"/>
              <a:ext cx="620067" cy="204760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391956" y="2715065"/>
              <a:ext cx="416936" cy="1055077"/>
            </a:xfrm>
            <a:custGeom>
              <a:avLst/>
              <a:gdLst>
                <a:gd name="connsiteX0" fmla="*/ 290327 w 416936"/>
                <a:gd name="connsiteY0" fmla="*/ 0 h 1055077"/>
                <a:gd name="connsiteX1" fmla="*/ 1939 w 416936"/>
                <a:gd name="connsiteY1" fmla="*/ 457200 h 1055077"/>
                <a:gd name="connsiteX2" fmla="*/ 416936 w 416936"/>
                <a:gd name="connsiteY2" fmla="*/ 1055077 h 1055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6936" h="1055077">
                  <a:moveTo>
                    <a:pt x="290327" y="0"/>
                  </a:moveTo>
                  <a:cubicBezTo>
                    <a:pt x="135582" y="140677"/>
                    <a:pt x="-19163" y="281354"/>
                    <a:pt x="1939" y="457200"/>
                  </a:cubicBezTo>
                  <a:cubicBezTo>
                    <a:pt x="23040" y="633046"/>
                    <a:pt x="219988" y="844061"/>
                    <a:pt x="416936" y="1055077"/>
                  </a:cubicBezTo>
                </a:path>
              </a:pathLst>
            </a:custGeom>
            <a:noFill/>
            <a:ln w="9525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4205" y="3763108"/>
              <a:ext cx="3352799" cy="92333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Cada uma destas operações pode ser executada só depois de a operação anterior for concluída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76300" y="1088231"/>
            <a:ext cx="5372100" cy="1083331"/>
            <a:chOff x="876300" y="631031"/>
            <a:chExt cx="5372100" cy="1083331"/>
          </a:xfrm>
        </p:grpSpPr>
        <p:sp>
          <p:nvSpPr>
            <p:cNvPr id="22" name="Left Brace 21"/>
            <p:cNvSpPr/>
            <p:nvPr/>
          </p:nvSpPr>
          <p:spPr>
            <a:xfrm rot="5400000">
              <a:off x="3200469" y="-1333569"/>
              <a:ext cx="723762" cy="53721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34208" y="631031"/>
              <a:ext cx="3649782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Temos muitas operações sequenciais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553200" y="2411830"/>
            <a:ext cx="2286000" cy="923330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Por isso o algoritmo deve ser bastante lento. Isto não é bom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Valeri</a:t>
            </a:r>
            <a:r>
              <a:rPr lang="en-US" dirty="0" smtClean="0"/>
              <a:t> </a:t>
            </a:r>
            <a:r>
              <a:rPr lang="en-US" dirty="0" err="1" smtClean="0"/>
              <a:t>Skliarov</a:t>
            </a:r>
            <a:r>
              <a:rPr lang="en-US" dirty="0" smtClean="0"/>
              <a:t>                                                                      2014/2015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874"/>
            <a:ext cx="64892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000" dirty="0" smtClean="0"/>
              <a:t>Algoritmos </a:t>
            </a:r>
            <a:r>
              <a:rPr lang="pt-PT" sz="2000" dirty="0"/>
              <a:t>de ordenação de </a:t>
            </a:r>
            <a:r>
              <a:rPr lang="pt-PT" sz="2000" dirty="0" smtClean="0"/>
              <a:t>dados (</a:t>
            </a:r>
            <a:r>
              <a:rPr lang="pt-PT" sz="2000" u="sng" dirty="0" smtClean="0"/>
              <a:t>ordenação sequencial</a:t>
            </a:r>
            <a:r>
              <a:rPr lang="pt-PT" sz="2000" dirty="0" smtClean="0"/>
              <a:t>)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216730" y="381000"/>
            <a:ext cx="151323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1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Implementação</a:t>
            </a:r>
            <a:endParaRPr lang="pt-PT" sz="1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228600" y="1106688"/>
            <a:ext cx="5486400" cy="2133600"/>
            <a:chOff x="381000" y="1066800"/>
            <a:chExt cx="5486400" cy="2133600"/>
          </a:xfrm>
        </p:grpSpPr>
        <p:grpSp>
          <p:nvGrpSpPr>
            <p:cNvPr id="53" name="Group 52"/>
            <p:cNvGrpSpPr/>
            <p:nvPr/>
          </p:nvGrpSpPr>
          <p:grpSpPr>
            <a:xfrm>
              <a:off x="381000" y="1066800"/>
              <a:ext cx="5486400" cy="2133600"/>
              <a:chOff x="381000" y="1600200"/>
              <a:chExt cx="8458200" cy="2133600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381000" y="16002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81000" y="19050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81000" y="22098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81000" y="25146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81000" y="28194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81000" y="31242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81000" y="34290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81000" y="37338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/>
            <p:cNvCxnSpPr/>
            <p:nvPr/>
          </p:nvCxnSpPr>
          <p:spPr>
            <a:xfrm>
              <a:off x="609600" y="1066800"/>
              <a:ext cx="0" cy="3048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62000" y="1066800"/>
              <a:ext cx="0" cy="6096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14400" y="1066800"/>
              <a:ext cx="0" cy="9144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066800" y="1066800"/>
              <a:ext cx="0" cy="12192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219200" y="1066800"/>
              <a:ext cx="0" cy="15240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371600" y="1066800"/>
              <a:ext cx="0" cy="18288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24000" y="1066800"/>
              <a:ext cx="0" cy="21336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828800" y="1371600"/>
              <a:ext cx="0" cy="3048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981200" y="1371600"/>
              <a:ext cx="0" cy="6096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133600" y="1371600"/>
              <a:ext cx="0" cy="9144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286000" y="1371600"/>
              <a:ext cx="0" cy="12192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438400" y="1371600"/>
              <a:ext cx="0" cy="15240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590800" y="1371600"/>
              <a:ext cx="0" cy="18288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048000" y="1676400"/>
              <a:ext cx="0" cy="609600"/>
            </a:xfrm>
            <a:prstGeom prst="lin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200400" y="1676400"/>
              <a:ext cx="0" cy="914400"/>
            </a:xfrm>
            <a:prstGeom prst="lin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352800" y="1676400"/>
              <a:ext cx="0" cy="1219200"/>
            </a:xfrm>
            <a:prstGeom prst="lin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505200" y="1676400"/>
              <a:ext cx="0" cy="1524000"/>
            </a:xfrm>
            <a:prstGeom prst="lin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962400" y="1981200"/>
              <a:ext cx="0" cy="60960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114800" y="1981200"/>
              <a:ext cx="0" cy="91440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267200" y="1981200"/>
              <a:ext cx="0" cy="121920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724400" y="2286000"/>
              <a:ext cx="0" cy="60960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876800" y="2286000"/>
              <a:ext cx="0" cy="91440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334000" y="2590800"/>
              <a:ext cx="0" cy="609600"/>
            </a:xfrm>
            <a:prstGeom prst="line">
              <a:avLst/>
            </a:prstGeom>
            <a:ln>
              <a:solidFill>
                <a:srgbClr val="00FFCC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895600" y="1676400"/>
              <a:ext cx="0" cy="304800"/>
            </a:xfrm>
            <a:prstGeom prst="lin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810000" y="1981200"/>
              <a:ext cx="0" cy="30480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572000" y="2286000"/>
              <a:ext cx="0" cy="30480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181600" y="2590800"/>
              <a:ext cx="0" cy="304800"/>
            </a:xfrm>
            <a:prstGeom prst="line">
              <a:avLst/>
            </a:prstGeom>
            <a:ln>
              <a:solidFill>
                <a:srgbClr val="00FFCC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638800" y="2895600"/>
              <a:ext cx="0" cy="304800"/>
            </a:xfrm>
            <a:prstGeom prst="line">
              <a:avLst/>
            </a:prstGeom>
            <a:ln>
              <a:solidFill>
                <a:srgbClr val="FFC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42900" y="609600"/>
            <a:ext cx="5372100" cy="489467"/>
            <a:chOff x="342900" y="798312"/>
            <a:chExt cx="5372100" cy="489467"/>
          </a:xfrm>
        </p:grpSpPr>
        <p:sp>
          <p:nvSpPr>
            <p:cNvPr id="7" name="Right Brace 6"/>
            <p:cNvSpPr/>
            <p:nvPr/>
          </p:nvSpPr>
          <p:spPr>
            <a:xfrm rot="16200000">
              <a:off x="2876550" y="-1550671"/>
              <a:ext cx="304800" cy="5372100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4832" y="798312"/>
              <a:ext cx="1732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>
                  <a:solidFill>
                    <a:srgbClr val="FF0000"/>
                  </a:solidFill>
                </a:rPr>
                <a:t>Ciclo </a:t>
              </a:r>
              <a:r>
                <a:rPr lang="pt-PT" i="1" dirty="0" smtClean="0">
                  <a:solidFill>
                    <a:srgbClr val="FF0000"/>
                  </a:solidFill>
                </a:rPr>
                <a:t>for</a:t>
              </a:r>
              <a:r>
                <a:rPr lang="pt-PT" dirty="0" smtClean="0">
                  <a:solidFill>
                    <a:srgbClr val="FF0000"/>
                  </a:solidFill>
                </a:rPr>
                <a:t> externo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42899" y="3288353"/>
            <a:ext cx="5295903" cy="561535"/>
            <a:chOff x="342899" y="3477065"/>
            <a:chExt cx="5295903" cy="561535"/>
          </a:xfrm>
        </p:grpSpPr>
        <p:sp>
          <p:nvSpPr>
            <p:cNvPr id="54" name="Left Brace 53"/>
            <p:cNvSpPr/>
            <p:nvPr/>
          </p:nvSpPr>
          <p:spPr>
            <a:xfrm rot="16200000">
              <a:off x="781052" y="3067049"/>
              <a:ext cx="228598" cy="1104903"/>
            </a:xfrm>
            <a:prstGeom prst="leftBrac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6" name="Left Brace 55"/>
            <p:cNvSpPr/>
            <p:nvPr/>
          </p:nvSpPr>
          <p:spPr>
            <a:xfrm rot="16200000">
              <a:off x="1958044" y="3143247"/>
              <a:ext cx="228598" cy="952505"/>
            </a:xfrm>
            <a:prstGeom prst="leftBrac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14650" y="3219446"/>
              <a:ext cx="228598" cy="800107"/>
            </a:xfrm>
            <a:prstGeom prst="leftBrac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3765713" y="3282781"/>
              <a:ext cx="228598" cy="673437"/>
            </a:xfrm>
            <a:prstGeom prst="leftBrace">
              <a:avLst/>
            </a:prstGeom>
            <a:ln>
              <a:solidFill>
                <a:schemeClr val="accent6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9" name="Left Brace 58"/>
            <p:cNvSpPr/>
            <p:nvPr/>
          </p:nvSpPr>
          <p:spPr>
            <a:xfrm rot="16200000">
              <a:off x="4438649" y="3350744"/>
              <a:ext cx="228598" cy="495309"/>
            </a:xfrm>
            <a:prstGeom prst="leftBrace">
              <a:avLst/>
            </a:prstGeom>
            <a:ln>
              <a:solidFill>
                <a:schemeClr val="accent4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60" name="Left Brace 59"/>
            <p:cNvSpPr/>
            <p:nvPr/>
          </p:nvSpPr>
          <p:spPr>
            <a:xfrm rot="16200000">
              <a:off x="4972048" y="3426942"/>
              <a:ext cx="228598" cy="342911"/>
            </a:xfrm>
            <a:prstGeom prst="leftBrace">
              <a:avLst/>
            </a:prstGeom>
            <a:ln>
              <a:solidFill>
                <a:srgbClr val="00FFCC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61" name="Left Brace 60"/>
            <p:cNvSpPr/>
            <p:nvPr/>
          </p:nvSpPr>
          <p:spPr>
            <a:xfrm rot="16200000">
              <a:off x="5391147" y="3458007"/>
              <a:ext cx="228598" cy="266713"/>
            </a:xfrm>
            <a:prstGeom prst="leftBrace">
              <a:avLst/>
            </a:prstGeom>
            <a:ln>
              <a:solidFill>
                <a:srgbClr val="FFC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955518" y="3669268"/>
              <a:ext cx="1872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>
                  <a:solidFill>
                    <a:srgbClr val="FF0000"/>
                  </a:solidFill>
                </a:rPr>
                <a:t>Ciclos </a:t>
              </a:r>
              <a:r>
                <a:rPr lang="pt-PT" i="1" dirty="0" smtClean="0">
                  <a:solidFill>
                    <a:srgbClr val="FF0000"/>
                  </a:solidFill>
                </a:rPr>
                <a:t>for</a:t>
              </a:r>
              <a:r>
                <a:rPr lang="pt-PT" dirty="0" smtClean="0">
                  <a:solidFill>
                    <a:srgbClr val="FF0000"/>
                  </a:solidFill>
                </a:rPr>
                <a:t> internos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81064" y="4237672"/>
            <a:ext cx="4795736" cy="1200329"/>
          </a:xfrm>
          <a:prstGeom prst="rect">
            <a:avLst/>
          </a:prstGeom>
          <a:solidFill>
            <a:srgbClr val="CCFF66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public static void</a:t>
            </a:r>
            <a:r>
              <a:rPr lang="en-US" dirty="0"/>
              <a:t> </a:t>
            </a:r>
            <a:r>
              <a:rPr lang="en-US" dirty="0" err="1"/>
              <a:t>sortCrescSeq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[] </a:t>
            </a:r>
            <a:r>
              <a:rPr lang="en-US" dirty="0" err="1"/>
              <a:t>num_array</a:t>
            </a:r>
            <a:r>
              <a:rPr lang="en-US" dirty="0"/>
              <a:t>)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0;i &lt; num_array.length-1;i++) </a:t>
            </a:r>
          </a:p>
          <a:p>
            <a:r>
              <a:rPr lang="en-US" dirty="0"/>
              <a:t>  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j = </a:t>
            </a:r>
            <a:r>
              <a:rPr lang="en-US" dirty="0" err="1"/>
              <a:t>i</a:t>
            </a:r>
            <a:r>
              <a:rPr lang="en-US" dirty="0"/>
              <a:t> + 1;j &lt; </a:t>
            </a:r>
            <a:r>
              <a:rPr lang="en-US" dirty="0" err="1"/>
              <a:t>num_array.length;j</a:t>
            </a:r>
            <a:r>
              <a:rPr lang="en-US" dirty="0"/>
              <a:t>++)</a:t>
            </a:r>
          </a:p>
          <a:p>
            <a:r>
              <a:rPr lang="en-US" dirty="0"/>
              <a:t>          </a:t>
            </a:r>
            <a:r>
              <a:rPr lang="en-US" dirty="0" err="1" smtClean="0">
                <a:solidFill>
                  <a:srgbClr val="FF00FF"/>
                </a:solidFill>
              </a:rPr>
              <a:t>comparar_trocar</a:t>
            </a:r>
            <a:r>
              <a:rPr lang="en-US" dirty="0" smtClean="0"/>
              <a:t>(</a:t>
            </a:r>
            <a:r>
              <a:rPr lang="en-US" dirty="0" err="1" smtClean="0"/>
              <a:t>num_array,j,i</a:t>
            </a:r>
            <a:r>
              <a:rPr lang="en-US" dirty="0" smtClean="0"/>
              <a:t>);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4979962" y="3593068"/>
            <a:ext cx="4163897" cy="2400657"/>
            <a:chOff x="4979962" y="3593068"/>
            <a:chExt cx="4163897" cy="2400657"/>
          </a:xfrm>
        </p:grpSpPr>
        <p:sp>
          <p:nvSpPr>
            <p:cNvPr id="64" name="TextBox 63"/>
            <p:cNvSpPr txBox="1"/>
            <p:nvPr/>
          </p:nvSpPr>
          <p:spPr>
            <a:xfrm>
              <a:off x="4979962" y="3962400"/>
              <a:ext cx="4163897" cy="2031325"/>
            </a:xfrm>
            <a:prstGeom prst="rect">
              <a:avLst/>
            </a:prstGeom>
            <a:solidFill>
              <a:srgbClr val="FFCCFF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public static void</a:t>
              </a:r>
              <a:r>
                <a:rPr lang="en-US" dirty="0"/>
                <a:t> </a:t>
              </a:r>
              <a:r>
                <a:rPr lang="en-US" dirty="0" err="1">
                  <a:solidFill>
                    <a:srgbClr val="FF00FF"/>
                  </a:solidFill>
                </a:rPr>
                <a:t>comparar_trocar</a:t>
              </a:r>
              <a:r>
                <a:rPr lang="en-US" dirty="0"/>
                <a:t>(</a:t>
              </a:r>
              <a:r>
                <a:rPr lang="en-US" b="1" dirty="0" err="1"/>
                <a:t>int</a:t>
              </a:r>
              <a:r>
                <a:rPr lang="en-US" dirty="0"/>
                <a:t> a[],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                    </a:t>
              </a:r>
              <a:r>
                <a:rPr lang="en-US" b="1" dirty="0" err="1" smtClean="0"/>
                <a:t>int</a:t>
              </a:r>
              <a:r>
                <a:rPr lang="en-US" dirty="0" smtClean="0"/>
                <a:t> </a:t>
              </a:r>
              <a:r>
                <a:rPr lang="en-US" dirty="0"/>
                <a:t>indice1, </a:t>
              </a:r>
              <a:r>
                <a:rPr lang="en-US" b="1" dirty="0" err="1"/>
                <a:t>int</a:t>
              </a:r>
              <a:r>
                <a:rPr lang="en-US" dirty="0"/>
                <a:t> indice2)   {</a:t>
              </a:r>
            </a:p>
            <a:p>
              <a:r>
                <a:rPr lang="en-US" dirty="0"/>
                <a:t>     </a:t>
              </a:r>
              <a:r>
                <a:rPr lang="en-US" b="1" dirty="0"/>
                <a:t>if</a:t>
              </a:r>
              <a:r>
                <a:rPr lang="en-US" dirty="0"/>
                <a:t> (a[indice1] &lt; a[indice2])</a:t>
              </a:r>
            </a:p>
            <a:p>
              <a:r>
                <a:rPr lang="en-US" dirty="0"/>
                <a:t>     {   </a:t>
              </a:r>
              <a:r>
                <a:rPr lang="en-US" dirty="0" err="1"/>
                <a:t>int</a:t>
              </a:r>
              <a:r>
                <a:rPr lang="en-US" dirty="0"/>
                <a:t> </a:t>
              </a:r>
              <a:r>
                <a:rPr lang="en-US" dirty="0" err="1"/>
                <a:t>tmp</a:t>
              </a:r>
              <a:r>
                <a:rPr lang="en-US" dirty="0"/>
                <a:t> = a[indice1]; </a:t>
              </a:r>
            </a:p>
            <a:p>
              <a:r>
                <a:rPr lang="en-US" dirty="0" smtClean="0"/>
                <a:t>         a[indice1</a:t>
              </a:r>
              <a:r>
                <a:rPr lang="en-US" dirty="0"/>
                <a:t>] = a[indice2];</a:t>
              </a:r>
            </a:p>
            <a:p>
              <a:r>
                <a:rPr lang="en-US" dirty="0" smtClean="0"/>
                <a:t>         a[indice2</a:t>
              </a:r>
              <a:r>
                <a:rPr lang="en-US" dirty="0"/>
                <a:t>] = </a:t>
              </a:r>
              <a:r>
                <a:rPr lang="en-US" dirty="0" err="1"/>
                <a:t>tmp</a:t>
              </a:r>
              <a:r>
                <a:rPr lang="en-US" dirty="0"/>
                <a:t>;  }</a:t>
              </a:r>
            </a:p>
            <a:p>
              <a:r>
                <a:rPr lang="en-US" dirty="0"/>
                <a:t>	 </a:t>
              </a:r>
              <a:r>
                <a:rPr lang="en-US" dirty="0" smtClean="0"/>
                <a:t>                                                   }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26649" y="3593068"/>
              <a:ext cx="1670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Função anterior</a:t>
              </a:r>
              <a:endParaRPr lang="en-US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019801" y="778877"/>
            <a:ext cx="2971800" cy="2422656"/>
            <a:chOff x="6019801" y="778877"/>
            <a:chExt cx="2971800" cy="2422656"/>
          </a:xfrm>
        </p:grpSpPr>
        <p:sp>
          <p:nvSpPr>
            <p:cNvPr id="69" name="Rectangle 68"/>
            <p:cNvSpPr/>
            <p:nvPr/>
          </p:nvSpPr>
          <p:spPr>
            <a:xfrm>
              <a:off x="6324600" y="778877"/>
              <a:ext cx="2502672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pt-PT" sz="2000" dirty="0"/>
                <a:t>Estilo de programação</a:t>
              </a:r>
              <a:endParaRPr lang="en-US" sz="2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019801" y="1447207"/>
              <a:ext cx="2971800" cy="175432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pt-PT" dirty="0" smtClean="0"/>
                <a:t>O código é compreensível.</a:t>
              </a:r>
            </a:p>
            <a:p>
              <a:pPr marL="342900" indent="-342900">
                <a:buAutoNum type="arabicPeriod"/>
              </a:pPr>
              <a:r>
                <a:rPr lang="pt-PT" dirty="0" smtClean="0"/>
                <a:t>O código é </a:t>
              </a:r>
              <a:r>
                <a:rPr lang="pt-PT" dirty="0" err="1" smtClean="0"/>
                <a:t>compato</a:t>
              </a:r>
              <a:r>
                <a:rPr lang="pt-PT" dirty="0" smtClean="0"/>
                <a:t>.</a:t>
              </a:r>
            </a:p>
            <a:p>
              <a:pPr marL="342900" indent="-342900">
                <a:buAutoNum type="arabicPeriod"/>
              </a:pPr>
              <a:r>
                <a:rPr lang="pt-PT" dirty="0" smtClean="0"/>
                <a:t>O código é baseado nas funções anteriores e isto é bom.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5709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Valeri</a:t>
            </a:r>
            <a:r>
              <a:rPr lang="en-US" dirty="0" smtClean="0"/>
              <a:t> </a:t>
            </a:r>
            <a:r>
              <a:rPr lang="en-US" dirty="0" err="1" smtClean="0"/>
              <a:t>Skliarov</a:t>
            </a:r>
            <a:r>
              <a:rPr lang="en-US" dirty="0" smtClean="0"/>
              <a:t>                                                                      2014/2015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874"/>
            <a:ext cx="9144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000" dirty="0" smtClean="0"/>
              <a:t>Algoritmos </a:t>
            </a:r>
            <a:r>
              <a:rPr lang="pt-PT" sz="2000" dirty="0"/>
              <a:t>de ordenação de </a:t>
            </a:r>
            <a:r>
              <a:rPr lang="pt-PT" sz="2000" dirty="0" smtClean="0"/>
              <a:t>dados (</a:t>
            </a:r>
            <a:r>
              <a:rPr lang="pt-PT" sz="2000" u="sng" dirty="0" smtClean="0"/>
              <a:t>ordenação sequencial</a:t>
            </a:r>
            <a:r>
              <a:rPr lang="pt-PT" sz="2000" dirty="0" smtClean="0"/>
              <a:t>)</a:t>
            </a:r>
            <a:endParaRPr lang="en-US" sz="2000" dirty="0">
              <a:solidFill>
                <a:srgbClr val="FF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60053" y="381000"/>
            <a:ext cx="182659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1600" dirty="0">
                <a:solidFill>
                  <a:srgbClr val="FF00FF"/>
                </a:solidFill>
              </a:rPr>
              <a:t>Programa </a:t>
            </a:r>
            <a:r>
              <a:rPr lang="pt-PT" sz="1600" dirty="0" smtClean="0">
                <a:solidFill>
                  <a:srgbClr val="FF00FF"/>
                </a:solidFill>
              </a:rPr>
              <a:t>completo</a:t>
            </a:r>
            <a:endParaRPr lang="pt-PT" sz="1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990600"/>
            <a:ext cx="5888856" cy="5755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public class</a:t>
            </a:r>
            <a:r>
              <a:rPr lang="en-US" sz="1600" dirty="0"/>
              <a:t> </a:t>
            </a:r>
            <a:r>
              <a:rPr lang="en-US" sz="1600" dirty="0" err="1"/>
              <a:t>SequentialSorting</a:t>
            </a:r>
            <a:r>
              <a:rPr lang="en-US" sz="1600" dirty="0"/>
              <a:t> {				</a:t>
            </a:r>
          </a:p>
          <a:p>
            <a:r>
              <a:rPr lang="en-US" sz="1600" b="1" dirty="0"/>
              <a:t>public static void</a:t>
            </a:r>
            <a:r>
              <a:rPr lang="en-US" sz="1600" dirty="0"/>
              <a:t> main (String </a:t>
            </a:r>
            <a:r>
              <a:rPr lang="en-US" sz="1600" dirty="0" err="1"/>
              <a:t>args</a:t>
            </a:r>
            <a:r>
              <a:rPr lang="en-US" sz="1600" dirty="0"/>
              <a:t>[])     {</a:t>
            </a:r>
          </a:p>
          <a:p>
            <a:r>
              <a:rPr lang="en-US" sz="1600" dirty="0"/>
              <a:t>    </a:t>
            </a:r>
            <a:r>
              <a:rPr lang="en-US" sz="1600" b="1" dirty="0" err="1"/>
              <a:t>int</a:t>
            </a:r>
            <a:r>
              <a:rPr lang="en-US" sz="1600" dirty="0"/>
              <a:t> a[] = {58,21,72,0,19,26,21,27};</a:t>
            </a:r>
          </a:p>
          <a:p>
            <a:r>
              <a:rPr lang="en-US" sz="1600" dirty="0"/>
              <a:t>    String </a:t>
            </a:r>
            <a:r>
              <a:rPr lang="en-US" sz="1600" dirty="0" err="1"/>
              <a:t>dao</a:t>
            </a:r>
            <a:r>
              <a:rPr lang="en-US" sz="1600" dirty="0"/>
              <a:t> = "dados </a:t>
            </a:r>
            <a:r>
              <a:rPr lang="en-US" sz="1600" dirty="0" err="1"/>
              <a:t>nao</a:t>
            </a:r>
            <a:r>
              <a:rPr lang="en-US" sz="1600" dirty="0"/>
              <a:t> </a:t>
            </a:r>
            <a:r>
              <a:rPr lang="en-US" sz="1600" dirty="0" err="1"/>
              <a:t>ordenados</a:t>
            </a:r>
            <a:r>
              <a:rPr lang="en-US" sz="1600" dirty="0"/>
              <a:t>", </a:t>
            </a:r>
            <a:r>
              <a:rPr lang="en-US" sz="1600" dirty="0" err="1"/>
              <a:t>dor</a:t>
            </a:r>
            <a:r>
              <a:rPr lang="en-US" sz="1600" dirty="0"/>
              <a:t> = "dados </a:t>
            </a:r>
            <a:r>
              <a:rPr lang="en-US" sz="1600" dirty="0" err="1"/>
              <a:t>ordenados</a:t>
            </a:r>
            <a:r>
              <a:rPr lang="en-US" sz="1600" dirty="0"/>
              <a:t>";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dao</a:t>
            </a:r>
            <a:r>
              <a:rPr lang="en-US" sz="1600" dirty="0"/>
              <a:t>);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print</a:t>
            </a:r>
            <a:r>
              <a:rPr lang="en-US" sz="1600" dirty="0"/>
              <a:t>(a);</a:t>
            </a:r>
          </a:p>
          <a:p>
            <a:r>
              <a:rPr lang="en-US" sz="1600" dirty="0"/>
              <a:t>    </a:t>
            </a:r>
            <a:r>
              <a:rPr lang="en-US" sz="1600" dirty="0" err="1">
                <a:solidFill>
                  <a:srgbClr val="008000"/>
                </a:solidFill>
              </a:rPr>
              <a:t>sortCrescSeq</a:t>
            </a:r>
            <a:r>
              <a:rPr lang="en-US" sz="1600" dirty="0"/>
              <a:t>(a);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dor</a:t>
            </a:r>
            <a:r>
              <a:rPr lang="en-US" sz="1600" dirty="0"/>
              <a:t>);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print</a:t>
            </a:r>
            <a:r>
              <a:rPr lang="en-US" sz="1600" dirty="0"/>
              <a:t>(a);</a:t>
            </a:r>
          </a:p>
          <a:p>
            <a:r>
              <a:rPr lang="en-US" sz="1600" dirty="0"/>
              <a:t>}</a:t>
            </a:r>
          </a:p>
          <a:p>
            <a:r>
              <a:rPr lang="en-US" sz="1600" b="1" dirty="0" smtClean="0"/>
              <a:t>public </a:t>
            </a:r>
            <a:r>
              <a:rPr lang="en-US" sz="1600" b="1" dirty="0"/>
              <a:t>static void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008000"/>
                </a:solidFill>
              </a:rPr>
              <a:t>sortCrescSeq</a:t>
            </a:r>
            <a:r>
              <a:rPr lang="en-US" sz="1600" dirty="0"/>
              <a:t>(</a:t>
            </a:r>
            <a:r>
              <a:rPr lang="en-US" sz="1600" b="1" dirty="0" err="1"/>
              <a:t>int</a:t>
            </a:r>
            <a:r>
              <a:rPr lang="en-US" sz="1600" dirty="0"/>
              <a:t>[] </a:t>
            </a:r>
            <a:r>
              <a:rPr lang="en-US" sz="1600" dirty="0" err="1"/>
              <a:t>num_array</a:t>
            </a:r>
            <a:r>
              <a:rPr lang="en-US" sz="1600" dirty="0"/>
              <a:t>) </a:t>
            </a:r>
            <a:r>
              <a:rPr lang="en-US" sz="1600" dirty="0" smtClean="0">
                <a:solidFill>
                  <a:srgbClr val="008000"/>
                </a:solidFill>
              </a:rPr>
              <a:t>{</a:t>
            </a:r>
            <a:endParaRPr lang="en-US" sz="1600" dirty="0">
              <a:solidFill>
                <a:srgbClr val="008000"/>
              </a:solidFill>
            </a:endParaRPr>
          </a:p>
          <a:p>
            <a:r>
              <a:rPr lang="en-US" sz="1600" dirty="0"/>
              <a:t>  </a:t>
            </a:r>
            <a:r>
              <a:rPr lang="en-US" sz="1600" b="1" dirty="0"/>
              <a:t>for</a:t>
            </a:r>
            <a:r>
              <a:rPr lang="en-US" sz="1600" dirty="0"/>
              <a:t>(</a:t>
            </a:r>
            <a:r>
              <a:rPr lang="en-US" sz="1600" b="1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0;i &lt; num_array.length-1;i++) </a:t>
            </a:r>
          </a:p>
          <a:p>
            <a:r>
              <a:rPr lang="en-US" sz="1600" dirty="0"/>
              <a:t>     </a:t>
            </a:r>
            <a:r>
              <a:rPr lang="en-US" sz="1600" b="1" dirty="0"/>
              <a:t>for</a:t>
            </a:r>
            <a:r>
              <a:rPr lang="en-US" sz="1600" dirty="0"/>
              <a:t>(</a:t>
            </a:r>
            <a:r>
              <a:rPr lang="en-US" sz="1600" b="1" dirty="0" err="1"/>
              <a:t>int</a:t>
            </a:r>
            <a:r>
              <a:rPr lang="en-US" sz="1600" dirty="0"/>
              <a:t> j = </a:t>
            </a:r>
            <a:r>
              <a:rPr lang="en-US" sz="1600" dirty="0" err="1"/>
              <a:t>i</a:t>
            </a:r>
            <a:r>
              <a:rPr lang="en-US" sz="1600" dirty="0"/>
              <a:t> + 1;j &lt; </a:t>
            </a:r>
            <a:r>
              <a:rPr lang="en-US" sz="1600" dirty="0" err="1"/>
              <a:t>num_array.length;j</a:t>
            </a:r>
            <a:r>
              <a:rPr lang="en-US" sz="1600" dirty="0"/>
              <a:t>++)</a:t>
            </a:r>
          </a:p>
          <a:p>
            <a:r>
              <a:rPr lang="en-US" sz="1600" dirty="0"/>
              <a:t>          </a:t>
            </a:r>
            <a:r>
              <a:rPr lang="en-US" sz="1600" dirty="0" err="1" smtClean="0">
                <a:solidFill>
                  <a:srgbClr val="FF00FF"/>
                </a:solidFill>
              </a:rPr>
              <a:t>comparar_trocar</a:t>
            </a:r>
            <a:r>
              <a:rPr lang="en-US" sz="1600" dirty="0" smtClean="0"/>
              <a:t>(</a:t>
            </a:r>
            <a:r>
              <a:rPr lang="en-US" sz="1600" dirty="0" err="1" smtClean="0"/>
              <a:t>num_array,j,i</a:t>
            </a:r>
            <a:r>
              <a:rPr lang="en-US" sz="1600" dirty="0" smtClean="0"/>
              <a:t>);                   </a:t>
            </a:r>
            <a:r>
              <a:rPr lang="en-US" sz="1600" dirty="0" smtClean="0">
                <a:solidFill>
                  <a:srgbClr val="008000"/>
                </a:solidFill>
              </a:rPr>
              <a:t>}</a:t>
            </a:r>
            <a:endParaRPr lang="en-US" sz="1600" dirty="0">
              <a:solidFill>
                <a:srgbClr val="008000"/>
              </a:solidFill>
            </a:endParaRPr>
          </a:p>
          <a:p>
            <a:r>
              <a:rPr lang="en-US" sz="1600" dirty="0"/>
              <a:t> </a:t>
            </a:r>
            <a:r>
              <a:rPr lang="en-US" sz="1600" b="1" dirty="0" smtClean="0"/>
              <a:t>public </a:t>
            </a:r>
            <a:r>
              <a:rPr lang="en-US" sz="1600" b="1" dirty="0"/>
              <a:t>static void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FF"/>
                </a:solidFill>
              </a:rPr>
              <a:t>comparar_trocar</a:t>
            </a:r>
            <a:r>
              <a:rPr lang="en-US" sz="1600" dirty="0"/>
              <a:t>(</a:t>
            </a:r>
            <a:r>
              <a:rPr lang="en-US" sz="1600" b="1" dirty="0" err="1"/>
              <a:t>int</a:t>
            </a:r>
            <a:r>
              <a:rPr lang="en-US" sz="1600" dirty="0"/>
              <a:t> a[], </a:t>
            </a:r>
            <a:r>
              <a:rPr lang="en-US" sz="1600" b="1" dirty="0" err="1"/>
              <a:t>int</a:t>
            </a:r>
            <a:r>
              <a:rPr lang="en-US" sz="1600" dirty="0"/>
              <a:t> indice1, </a:t>
            </a:r>
            <a:r>
              <a:rPr lang="en-US" sz="1600" b="1" dirty="0" err="1"/>
              <a:t>int</a:t>
            </a:r>
            <a:r>
              <a:rPr lang="en-US" sz="1600" dirty="0"/>
              <a:t> indice2)   </a:t>
            </a:r>
            <a:r>
              <a:rPr lang="en-US" sz="1600" dirty="0">
                <a:solidFill>
                  <a:srgbClr val="FF00FF"/>
                </a:solidFill>
              </a:rPr>
              <a:t>{</a:t>
            </a:r>
          </a:p>
          <a:p>
            <a:r>
              <a:rPr lang="en-US" sz="1600" dirty="0"/>
              <a:t>     </a:t>
            </a:r>
            <a:r>
              <a:rPr lang="en-US" sz="1600" b="1" dirty="0"/>
              <a:t>if</a:t>
            </a:r>
            <a:r>
              <a:rPr lang="en-US" sz="1600" dirty="0"/>
              <a:t> (a[indice1] &lt; a[indice2])</a:t>
            </a:r>
          </a:p>
          <a:p>
            <a:r>
              <a:rPr lang="en-US" sz="1600" dirty="0"/>
              <a:t>     {  </a:t>
            </a:r>
            <a:r>
              <a:rPr lang="en-US" sz="1600" b="1" dirty="0"/>
              <a:t> </a:t>
            </a:r>
            <a:r>
              <a:rPr lang="en-US" sz="1600" b="1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tmp</a:t>
            </a:r>
            <a:r>
              <a:rPr lang="en-US" sz="1600" dirty="0"/>
              <a:t> = a[indice1]; </a:t>
            </a:r>
          </a:p>
          <a:p>
            <a:r>
              <a:rPr lang="en-US" sz="1600" dirty="0" smtClean="0"/>
              <a:t>         a[indice1</a:t>
            </a:r>
            <a:r>
              <a:rPr lang="en-US" sz="1600" dirty="0"/>
              <a:t>] = a[indice2];</a:t>
            </a:r>
          </a:p>
          <a:p>
            <a:r>
              <a:rPr lang="en-US" sz="1600" dirty="0" smtClean="0"/>
              <a:t>         a[indice2</a:t>
            </a:r>
            <a:r>
              <a:rPr lang="en-US" sz="1600" dirty="0"/>
              <a:t>] = </a:t>
            </a:r>
            <a:r>
              <a:rPr lang="en-US" sz="1600" dirty="0" err="1"/>
              <a:t>tmp</a:t>
            </a:r>
            <a:r>
              <a:rPr lang="en-US" sz="1600" dirty="0"/>
              <a:t>;  </a:t>
            </a:r>
            <a:r>
              <a:rPr lang="en-US" sz="1600" dirty="0" smtClean="0"/>
              <a:t>}                                                                             </a:t>
            </a:r>
            <a:r>
              <a:rPr lang="en-US" sz="1600" dirty="0" smtClean="0">
                <a:solidFill>
                  <a:srgbClr val="FF00FF"/>
                </a:solidFill>
              </a:rPr>
              <a:t>}</a:t>
            </a:r>
            <a:endParaRPr lang="en-US" sz="1600" dirty="0">
              <a:solidFill>
                <a:srgbClr val="FF00FF"/>
              </a:solidFill>
            </a:endParaRPr>
          </a:p>
          <a:p>
            <a:r>
              <a:rPr lang="en-US" sz="1600" b="1" dirty="0" smtClean="0"/>
              <a:t>public </a:t>
            </a:r>
            <a:r>
              <a:rPr lang="en-US" sz="1600" b="1" dirty="0"/>
              <a:t>static void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print</a:t>
            </a:r>
            <a:r>
              <a:rPr lang="en-US" sz="1600" dirty="0"/>
              <a:t>(</a:t>
            </a:r>
            <a:r>
              <a:rPr lang="en-US" sz="1600" b="1" dirty="0" err="1"/>
              <a:t>int</a:t>
            </a:r>
            <a:r>
              <a:rPr lang="en-US" sz="1600" dirty="0"/>
              <a:t> array</a:t>
            </a:r>
            <a:r>
              <a:rPr lang="en-US" sz="1600" dirty="0" smtClean="0"/>
              <a:t>[])                                      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{</a:t>
            </a:r>
            <a:r>
              <a:rPr lang="en-US" sz="1600" dirty="0" smtClean="0"/>
              <a:t>    </a:t>
            </a:r>
          </a:p>
          <a:p>
            <a:r>
              <a:rPr lang="en-US" sz="1600" dirty="0" smtClean="0"/>
              <a:t>   </a:t>
            </a:r>
            <a:r>
              <a:rPr lang="en-US" sz="1600" b="1" dirty="0" smtClean="0"/>
              <a:t>for</a:t>
            </a:r>
            <a:r>
              <a:rPr lang="en-US" sz="1600" dirty="0" smtClean="0"/>
              <a:t>(</a:t>
            </a:r>
            <a:r>
              <a:rPr lang="en-US" sz="1600" b="1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err="1"/>
              <a:t>array.length</a:t>
            </a:r>
            <a:r>
              <a:rPr lang="en-US" sz="1600" dirty="0"/>
              <a:t>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System.out.printf</a:t>
            </a:r>
            <a:r>
              <a:rPr lang="en-US" sz="1600" dirty="0"/>
              <a:t>("array[%d] = %d;\n",</a:t>
            </a:r>
            <a:r>
              <a:rPr lang="en-US" sz="1600" dirty="0" err="1"/>
              <a:t>i,array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]);    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  <a:endParaRPr lang="en-US" sz="1600" dirty="0"/>
          </a:p>
          <a:p>
            <a:r>
              <a:rPr lang="en-US" sz="1600" dirty="0"/>
              <a:t>}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656314" y="2230934"/>
            <a:ext cx="3487686" cy="3124168"/>
            <a:chOff x="5656314" y="2230934"/>
            <a:chExt cx="3487686" cy="3124168"/>
          </a:xfrm>
        </p:grpSpPr>
        <p:sp>
          <p:nvSpPr>
            <p:cNvPr id="65" name="TextBox 64"/>
            <p:cNvSpPr txBox="1"/>
            <p:nvPr/>
          </p:nvSpPr>
          <p:spPr>
            <a:xfrm>
              <a:off x="5656314" y="2230934"/>
              <a:ext cx="348768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PT" sz="2400" dirty="0" smtClean="0"/>
                <a:t>Os resultados de execução</a:t>
              </a:r>
              <a:endParaRPr lang="en-US" sz="2400" dirty="0"/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200" y="2611902"/>
              <a:ext cx="3148314" cy="274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3061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Valeri</a:t>
            </a:r>
            <a:r>
              <a:rPr lang="en-US" dirty="0" smtClean="0"/>
              <a:t> </a:t>
            </a:r>
            <a:r>
              <a:rPr lang="en-US" dirty="0" err="1" smtClean="0"/>
              <a:t>Skliarov</a:t>
            </a:r>
            <a:r>
              <a:rPr lang="en-US" dirty="0" smtClean="0"/>
              <a:t>                                                                      2014/2015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874"/>
            <a:ext cx="9144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000" dirty="0" smtClean="0"/>
              <a:t>Algoritmos </a:t>
            </a:r>
            <a:r>
              <a:rPr lang="pt-PT" sz="2000" dirty="0"/>
              <a:t>de ordenação de </a:t>
            </a:r>
            <a:r>
              <a:rPr lang="pt-PT" sz="2000" dirty="0" smtClean="0"/>
              <a:t>dados (</a:t>
            </a:r>
            <a:r>
              <a:rPr lang="pt-PT" sz="2000" u="sng" dirty="0" smtClean="0"/>
              <a:t>ordenação sequencial</a:t>
            </a:r>
            <a:r>
              <a:rPr lang="pt-PT" sz="2000" dirty="0" smtClean="0"/>
              <a:t>)</a:t>
            </a:r>
            <a:endParaRPr lang="en-US" sz="2000" dirty="0">
              <a:solidFill>
                <a:srgbClr val="FF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92928" y="381000"/>
            <a:ext cx="216084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1600" dirty="0" smtClean="0">
                <a:solidFill>
                  <a:srgbClr val="FF00FF"/>
                </a:solidFill>
              </a:rPr>
              <a:t>Avaliação de algoritmos</a:t>
            </a:r>
            <a:endParaRPr lang="pt-PT" sz="1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6305" y="882134"/>
            <a:ext cx="3092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1. Geração aleatória de dados: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1" y="1409343"/>
            <a:ext cx="52577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import</a:t>
            </a:r>
            <a:r>
              <a:rPr lang="en-US" sz="1500" dirty="0"/>
              <a:t> </a:t>
            </a:r>
            <a:r>
              <a:rPr lang="en-US" sz="1500" dirty="0" err="1"/>
              <a:t>java.util</a:t>
            </a:r>
            <a:r>
              <a:rPr lang="en-US" sz="1500" dirty="0"/>
              <a:t>.*;   import java.io.*;                                       </a:t>
            </a:r>
          </a:p>
          <a:p>
            <a:r>
              <a:rPr lang="en-US" sz="1500" b="1" dirty="0"/>
              <a:t>public class</a:t>
            </a:r>
            <a:r>
              <a:rPr lang="en-US" sz="1500" dirty="0"/>
              <a:t> </a:t>
            </a:r>
            <a:r>
              <a:rPr lang="en-US" sz="1500" dirty="0" err="1"/>
              <a:t>merge_sort_random_to_file</a:t>
            </a:r>
            <a:r>
              <a:rPr lang="en-US" sz="1500" dirty="0"/>
              <a:t> {</a:t>
            </a:r>
          </a:p>
          <a:p>
            <a:r>
              <a:rPr lang="en-US" sz="1500" dirty="0"/>
              <a:t>  </a:t>
            </a:r>
            <a:r>
              <a:rPr lang="en-US" sz="1500" b="1" dirty="0"/>
              <a:t>static</a:t>
            </a:r>
            <a:r>
              <a:rPr lang="en-US" sz="1500" dirty="0"/>
              <a:t> Scanner read = </a:t>
            </a:r>
            <a:r>
              <a:rPr lang="en-US" sz="1500" b="1" dirty="0"/>
              <a:t>new</a:t>
            </a:r>
            <a:r>
              <a:rPr lang="en-US" sz="1500" dirty="0"/>
              <a:t> Scanner(System.in);</a:t>
            </a:r>
          </a:p>
          <a:p>
            <a:r>
              <a:rPr lang="en-US" sz="1500" dirty="0"/>
              <a:t>  </a:t>
            </a:r>
            <a:r>
              <a:rPr lang="en-US" sz="1500" b="1" dirty="0">
                <a:solidFill>
                  <a:srgbClr val="008000"/>
                </a:solidFill>
              </a:rPr>
              <a:t>static</a:t>
            </a:r>
            <a:r>
              <a:rPr lang="en-US" sz="1500" dirty="0">
                <a:solidFill>
                  <a:srgbClr val="008000"/>
                </a:solidFill>
              </a:rPr>
              <a:t> Random rand = </a:t>
            </a:r>
            <a:r>
              <a:rPr lang="en-US" sz="1500" b="1" dirty="0">
                <a:solidFill>
                  <a:srgbClr val="008000"/>
                </a:solidFill>
              </a:rPr>
              <a:t>new</a:t>
            </a:r>
            <a:r>
              <a:rPr lang="en-US" sz="1500" dirty="0">
                <a:solidFill>
                  <a:srgbClr val="008000"/>
                </a:solidFill>
              </a:rPr>
              <a:t> Random</a:t>
            </a:r>
            <a:r>
              <a:rPr lang="en-US" sz="1500" dirty="0" smtClean="0">
                <a:solidFill>
                  <a:srgbClr val="008000"/>
                </a:solidFill>
              </a:rPr>
              <a:t>();</a:t>
            </a:r>
            <a:r>
              <a:rPr lang="en-US" sz="1500" dirty="0" smtClean="0"/>
              <a:t> </a:t>
            </a:r>
          </a:p>
          <a:p>
            <a:r>
              <a:rPr lang="en-US" sz="1500" b="1" dirty="0"/>
              <a:t> </a:t>
            </a:r>
            <a:r>
              <a:rPr lang="en-US" sz="1500" b="1" dirty="0" smtClean="0"/>
              <a:t> static final </a:t>
            </a:r>
            <a:r>
              <a:rPr lang="en-US" sz="1500" b="1" dirty="0" err="1" smtClean="0"/>
              <a:t>int</a:t>
            </a:r>
            <a:r>
              <a:rPr lang="en-US" sz="1500" dirty="0" smtClean="0"/>
              <a:t> </a:t>
            </a:r>
            <a:r>
              <a:rPr lang="en-US" sz="1500" dirty="0" smtClean="0">
                <a:solidFill>
                  <a:srgbClr val="00B0F0"/>
                </a:solidFill>
              </a:rPr>
              <a:t>N</a:t>
            </a:r>
            <a:r>
              <a:rPr lang="en-US" sz="1500" dirty="0" smtClean="0"/>
              <a:t> = 128; 	</a:t>
            </a:r>
          </a:p>
          <a:p>
            <a:r>
              <a:rPr lang="en-US" sz="1500" b="1" dirty="0" smtClean="0"/>
              <a:t>public </a:t>
            </a:r>
            <a:r>
              <a:rPr lang="en-US" sz="1500" b="1" dirty="0"/>
              <a:t>static void</a:t>
            </a:r>
            <a:r>
              <a:rPr lang="en-US" sz="1500" dirty="0"/>
              <a:t> main (String </a:t>
            </a:r>
            <a:r>
              <a:rPr lang="en-US" sz="1500" dirty="0" err="1"/>
              <a:t>args</a:t>
            </a:r>
            <a:r>
              <a:rPr lang="en-US" sz="1500" dirty="0"/>
              <a:t>[])   throws </a:t>
            </a:r>
            <a:r>
              <a:rPr lang="en-US" sz="1500" dirty="0" err="1"/>
              <a:t>IOException</a:t>
            </a:r>
            <a:r>
              <a:rPr lang="en-US" sz="1500" dirty="0"/>
              <a:t>     {</a:t>
            </a:r>
          </a:p>
          <a:p>
            <a:r>
              <a:rPr lang="en-US" sz="1500" dirty="0"/>
              <a:t>    </a:t>
            </a:r>
            <a:r>
              <a:rPr lang="en-US" sz="1500" b="1" dirty="0" err="1">
                <a:solidFill>
                  <a:srgbClr val="008000"/>
                </a:solidFill>
              </a:rPr>
              <a:t>int</a:t>
            </a:r>
            <a:r>
              <a:rPr lang="en-US" sz="1500" dirty="0">
                <a:solidFill>
                  <a:srgbClr val="008000"/>
                </a:solidFill>
              </a:rPr>
              <a:t> 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sz="1500" dirty="0">
                <a:solidFill>
                  <a:srgbClr val="008000"/>
                </a:solidFill>
              </a:rPr>
              <a:t>[] = </a:t>
            </a:r>
            <a:r>
              <a:rPr lang="en-US" sz="1500" b="1" dirty="0">
                <a:solidFill>
                  <a:srgbClr val="008000"/>
                </a:solidFill>
              </a:rPr>
              <a:t>new </a:t>
            </a:r>
            <a:r>
              <a:rPr lang="en-US" sz="1500" b="1" dirty="0" err="1" smtClean="0">
                <a:solidFill>
                  <a:srgbClr val="008000"/>
                </a:solidFill>
              </a:rPr>
              <a:t>int</a:t>
            </a:r>
            <a:r>
              <a:rPr lang="en-US" sz="1500" dirty="0" smtClean="0">
                <a:solidFill>
                  <a:srgbClr val="008000"/>
                </a:solidFill>
              </a:rPr>
              <a:t>[</a:t>
            </a:r>
            <a:r>
              <a:rPr lang="en-US" sz="1500" dirty="0" smtClean="0">
                <a:solidFill>
                  <a:srgbClr val="00B0F0"/>
                </a:solidFill>
              </a:rPr>
              <a:t>N</a:t>
            </a:r>
            <a:r>
              <a:rPr lang="en-US" sz="1500" dirty="0" smtClean="0">
                <a:solidFill>
                  <a:srgbClr val="008000"/>
                </a:solidFill>
              </a:rPr>
              <a:t>];   </a:t>
            </a:r>
          </a:p>
          <a:p>
            <a:r>
              <a:rPr lang="en-US" sz="1500" b="1" dirty="0">
                <a:solidFill>
                  <a:srgbClr val="008000"/>
                </a:solidFill>
              </a:rPr>
              <a:t> </a:t>
            </a:r>
            <a:r>
              <a:rPr lang="en-US" sz="1500" b="1" dirty="0" smtClean="0">
                <a:solidFill>
                  <a:srgbClr val="008000"/>
                </a:solidFill>
              </a:rPr>
              <a:t>   for</a:t>
            </a:r>
            <a:r>
              <a:rPr lang="en-US" sz="1500" dirty="0" smtClean="0">
                <a:solidFill>
                  <a:srgbClr val="008000"/>
                </a:solidFill>
              </a:rPr>
              <a:t>(</a:t>
            </a:r>
            <a:r>
              <a:rPr lang="en-US" sz="1500" b="1" dirty="0" err="1" smtClean="0">
                <a:solidFill>
                  <a:srgbClr val="008000"/>
                </a:solidFill>
              </a:rPr>
              <a:t>int</a:t>
            </a:r>
            <a:r>
              <a:rPr lang="en-US" sz="1500" dirty="0" smtClean="0">
                <a:solidFill>
                  <a:srgbClr val="008000"/>
                </a:solidFill>
              </a:rPr>
              <a:t> </a:t>
            </a:r>
            <a:r>
              <a:rPr lang="en-US" sz="1500" dirty="0" err="1">
                <a:solidFill>
                  <a:srgbClr val="008000"/>
                </a:solidFill>
              </a:rPr>
              <a:t>i</a:t>
            </a:r>
            <a:r>
              <a:rPr lang="en-US" sz="1500" dirty="0">
                <a:solidFill>
                  <a:srgbClr val="008000"/>
                </a:solidFill>
              </a:rPr>
              <a:t> = 0; </a:t>
            </a:r>
            <a:r>
              <a:rPr lang="en-US" sz="1500" dirty="0" err="1">
                <a:solidFill>
                  <a:srgbClr val="008000"/>
                </a:solidFill>
              </a:rPr>
              <a:t>i</a:t>
            </a:r>
            <a:r>
              <a:rPr lang="en-US" sz="1500" dirty="0">
                <a:solidFill>
                  <a:srgbClr val="008000"/>
                </a:solidFill>
              </a:rPr>
              <a:t> &lt; </a:t>
            </a:r>
            <a:r>
              <a:rPr lang="en-US" sz="1500" dirty="0" err="1">
                <a:solidFill>
                  <a:srgbClr val="008000"/>
                </a:solidFill>
              </a:rPr>
              <a:t>a.length</a:t>
            </a:r>
            <a:r>
              <a:rPr lang="en-US" sz="1500" dirty="0">
                <a:solidFill>
                  <a:srgbClr val="008000"/>
                </a:solidFill>
              </a:rPr>
              <a:t>;  </a:t>
            </a:r>
            <a:r>
              <a:rPr lang="en-US" sz="1500" dirty="0" err="1">
                <a:solidFill>
                  <a:srgbClr val="008000"/>
                </a:solidFill>
              </a:rPr>
              <a:t>i</a:t>
            </a:r>
            <a:r>
              <a:rPr lang="en-US" sz="1500" dirty="0" smtClean="0">
                <a:solidFill>
                  <a:srgbClr val="008000"/>
                </a:solidFill>
              </a:rPr>
              <a:t>++) </a:t>
            </a:r>
          </a:p>
          <a:p>
            <a:r>
              <a:rPr lang="en-US" sz="1500" dirty="0">
                <a:solidFill>
                  <a:srgbClr val="008000"/>
                </a:solidFill>
              </a:rPr>
              <a:t> </a:t>
            </a:r>
            <a:r>
              <a:rPr lang="en-US" sz="1500" dirty="0" smtClean="0">
                <a:solidFill>
                  <a:srgbClr val="008000"/>
                </a:solidFill>
              </a:rPr>
              <a:t>         a[</a:t>
            </a:r>
            <a:r>
              <a:rPr lang="en-US" sz="1500" dirty="0" err="1" smtClean="0">
                <a:solidFill>
                  <a:srgbClr val="008000"/>
                </a:solidFill>
              </a:rPr>
              <a:t>i</a:t>
            </a:r>
            <a:r>
              <a:rPr lang="en-US" sz="1500" dirty="0">
                <a:solidFill>
                  <a:srgbClr val="008000"/>
                </a:solidFill>
              </a:rPr>
              <a:t>] = </a:t>
            </a:r>
            <a:r>
              <a:rPr lang="en-US" sz="1500" dirty="0" err="1">
                <a:solidFill>
                  <a:srgbClr val="008000"/>
                </a:solidFill>
              </a:rPr>
              <a:t>rand.nextInt</a:t>
            </a:r>
            <a:r>
              <a:rPr lang="en-US" sz="1500" dirty="0">
                <a:solidFill>
                  <a:srgbClr val="008000"/>
                </a:solidFill>
              </a:rPr>
              <a:t>(1000</a:t>
            </a:r>
            <a:r>
              <a:rPr lang="en-US" sz="1500" dirty="0" smtClean="0">
                <a:solidFill>
                  <a:srgbClr val="008000"/>
                </a:solidFill>
              </a:rPr>
              <a:t>);</a:t>
            </a:r>
          </a:p>
          <a:p>
            <a:r>
              <a:rPr lang="pt-PT" sz="1500" dirty="0" smtClean="0">
                <a:solidFill>
                  <a:srgbClr val="008000"/>
                </a:solidFill>
              </a:rPr>
              <a:t>// …………………………………………………………</a:t>
            </a:r>
            <a:endParaRPr lang="en-US" sz="1500" dirty="0">
              <a:solidFill>
                <a:srgbClr val="008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28600" y="2153334"/>
            <a:ext cx="8686800" cy="646331"/>
            <a:chOff x="228600" y="2153334"/>
            <a:chExt cx="8686800" cy="646331"/>
          </a:xfrm>
        </p:grpSpPr>
        <p:sp>
          <p:nvSpPr>
            <p:cNvPr id="9" name="Rectangle 8"/>
            <p:cNvSpPr/>
            <p:nvPr/>
          </p:nvSpPr>
          <p:spPr>
            <a:xfrm>
              <a:off x="228600" y="2362200"/>
              <a:ext cx="1905000" cy="228600"/>
            </a:xfrm>
            <a:prstGeom prst="rect">
              <a:avLst/>
            </a:prstGeom>
            <a:noFill/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9" idx="3"/>
            </p:cNvCxnSpPr>
            <p:nvPr/>
          </p:nvCxnSpPr>
          <p:spPr>
            <a:xfrm>
              <a:off x="2133600" y="2476500"/>
              <a:ext cx="3124200" cy="0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257800" y="2153334"/>
              <a:ext cx="3657600" cy="646331"/>
            </a:xfrm>
            <a:prstGeom prst="rect">
              <a:avLst/>
            </a:prstGeom>
            <a:noFill/>
            <a:ln>
              <a:solidFill>
                <a:srgbClr val="FF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smtClean="0">
                  <a:solidFill>
                    <a:srgbClr val="00B0F0"/>
                  </a:solidFill>
                </a:rPr>
                <a:t>N</a:t>
              </a:r>
              <a:r>
                <a:rPr lang="pt-PT" dirty="0" smtClean="0"/>
                <a:t> é o número de dados que devem ser gerados aleatoriamente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9568" y="2839135"/>
            <a:ext cx="8022432" cy="742265"/>
            <a:chOff x="228600" y="2362200"/>
            <a:chExt cx="8022432" cy="742265"/>
          </a:xfrm>
        </p:grpSpPr>
        <p:sp>
          <p:nvSpPr>
            <p:cNvPr id="20" name="Rectangle 19"/>
            <p:cNvSpPr/>
            <p:nvPr/>
          </p:nvSpPr>
          <p:spPr>
            <a:xfrm>
              <a:off x="228600" y="2362200"/>
              <a:ext cx="1621632" cy="228600"/>
            </a:xfrm>
            <a:prstGeom prst="rect">
              <a:avLst/>
            </a:prstGeom>
            <a:noFill/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1850232" y="2476499"/>
              <a:ext cx="3407568" cy="1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257800" y="2458134"/>
              <a:ext cx="2993232" cy="646331"/>
            </a:xfrm>
            <a:prstGeom prst="rect">
              <a:avLst/>
            </a:prstGeom>
            <a:noFill/>
            <a:ln>
              <a:solidFill>
                <a:srgbClr val="FF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smtClean="0"/>
                <a:t>Vamos reservar memória para </a:t>
              </a:r>
              <a:r>
                <a:rPr lang="pt-PT" i="1" dirty="0" err="1" smtClean="0"/>
                <a:t>array</a:t>
              </a:r>
              <a:r>
                <a:rPr lang="pt-PT" dirty="0" smtClean="0"/>
                <a:t> </a:t>
              </a:r>
              <a:r>
                <a:rPr lang="pt-PT" dirty="0" smtClean="0">
                  <a:solidFill>
                    <a:schemeClr val="accent6">
                      <a:lumMod val="50000"/>
                    </a:schemeClr>
                  </a:solidFill>
                </a:rPr>
                <a:t>a</a:t>
              </a:r>
              <a:r>
                <a:rPr lang="pt-PT" dirty="0" smtClean="0"/>
                <a:t> com </a:t>
              </a:r>
              <a:r>
                <a:rPr lang="pt-PT" dirty="0" smtClean="0">
                  <a:solidFill>
                    <a:srgbClr val="00B0F0"/>
                  </a:solidFill>
                </a:rPr>
                <a:t>N</a:t>
              </a:r>
              <a:r>
                <a:rPr lang="pt-PT" dirty="0" smtClean="0"/>
                <a:t> elementos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743200" y="3067735"/>
            <a:ext cx="5500688" cy="1158985"/>
            <a:chOff x="2743200" y="3067735"/>
            <a:chExt cx="5500688" cy="1158985"/>
          </a:xfrm>
        </p:grpSpPr>
        <p:sp>
          <p:nvSpPr>
            <p:cNvPr id="18" name="Right Brace 17"/>
            <p:cNvSpPr/>
            <p:nvPr/>
          </p:nvSpPr>
          <p:spPr>
            <a:xfrm>
              <a:off x="2743200" y="3067735"/>
              <a:ext cx="152400" cy="43746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2895600" y="3286467"/>
              <a:ext cx="1828800" cy="7521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738688" y="3857388"/>
              <a:ext cx="3505200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smtClean="0"/>
                <a:t>Geração </a:t>
              </a:r>
              <a:r>
                <a:rPr lang="pt-PT" dirty="0"/>
                <a:t>aleatória de </a:t>
              </a:r>
              <a:r>
                <a:rPr lang="pt-PT" dirty="0" smtClean="0"/>
                <a:t>dados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52400" y="4038600"/>
            <a:ext cx="3099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</a:t>
            </a:r>
            <a:r>
              <a:rPr lang="pt-PT" dirty="0" smtClean="0"/>
              <a:t>. Medir o tempo de execução: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06305" y="4419600"/>
            <a:ext cx="7485639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public class</a:t>
            </a:r>
            <a:r>
              <a:rPr lang="en-US" sz="1600" dirty="0"/>
              <a:t> </a:t>
            </a:r>
            <a:r>
              <a:rPr lang="en-US" sz="1600" dirty="0" err="1"/>
              <a:t>MedirTempo</a:t>
            </a:r>
            <a:r>
              <a:rPr lang="en-US" sz="1600" dirty="0"/>
              <a:t> {					</a:t>
            </a:r>
          </a:p>
          <a:p>
            <a:r>
              <a:rPr lang="en-US" sz="1600" b="1" dirty="0"/>
              <a:t>public static void</a:t>
            </a:r>
            <a:r>
              <a:rPr lang="en-US" sz="1600" dirty="0"/>
              <a:t> main (String </a:t>
            </a:r>
            <a:r>
              <a:rPr lang="en-US" sz="1600" dirty="0" err="1"/>
              <a:t>args</a:t>
            </a:r>
            <a:r>
              <a:rPr lang="en-US" sz="1600" dirty="0"/>
              <a:t>[])        {</a:t>
            </a:r>
          </a:p>
          <a:p>
            <a:r>
              <a:rPr lang="en-US" sz="1600" b="1" dirty="0"/>
              <a:t>long</a:t>
            </a:r>
            <a:r>
              <a:rPr lang="en-US" sz="1600" dirty="0"/>
              <a:t> time=</a:t>
            </a:r>
            <a:r>
              <a:rPr lang="en-US" sz="1600" dirty="0" err="1"/>
              <a:t>System.nanoTime</a:t>
            </a:r>
            <a:r>
              <a:rPr lang="en-US" sz="1600" dirty="0"/>
              <a:t>();</a:t>
            </a:r>
          </a:p>
          <a:p>
            <a:r>
              <a:rPr lang="en-US" sz="1600" dirty="0"/>
              <a:t>    </a:t>
            </a:r>
            <a:r>
              <a:rPr lang="pt-PT" sz="1600" dirty="0" smtClean="0">
                <a:solidFill>
                  <a:srgbClr val="FF0000"/>
                </a:solidFill>
              </a:rPr>
              <a:t>// chamada da função ou conjunto de instruções</a:t>
            </a:r>
          </a:p>
          <a:p>
            <a:r>
              <a:rPr lang="en-US" sz="1600" b="1" dirty="0" smtClean="0"/>
              <a:t>long</a:t>
            </a:r>
            <a:r>
              <a:rPr lang="en-US" sz="1600" dirty="0" smtClean="0"/>
              <a:t> </a:t>
            </a:r>
            <a:r>
              <a:rPr lang="en-US" sz="1600" dirty="0" err="1"/>
              <a:t>time_end</a:t>
            </a:r>
            <a:r>
              <a:rPr lang="en-US" sz="1600" dirty="0"/>
              <a:t>=</a:t>
            </a:r>
            <a:r>
              <a:rPr lang="en-US" sz="1600" dirty="0" err="1"/>
              <a:t>System.nanoTime</a:t>
            </a:r>
            <a:r>
              <a:rPr lang="en-US" sz="1600" dirty="0"/>
              <a:t>();</a:t>
            </a:r>
          </a:p>
          <a:p>
            <a:r>
              <a:rPr lang="en-US" sz="1600" dirty="0" err="1"/>
              <a:t>System.out.printf</a:t>
            </a:r>
            <a:r>
              <a:rPr lang="en-US" sz="1600" dirty="0"/>
              <a:t>("measured time (in ns): %d\n",</a:t>
            </a:r>
            <a:r>
              <a:rPr lang="en-US" sz="1600" dirty="0" err="1"/>
              <a:t>time_end</a:t>
            </a:r>
            <a:r>
              <a:rPr lang="en-US" sz="1600" dirty="0"/>
              <a:t>-time);</a:t>
            </a:r>
          </a:p>
          <a:p>
            <a:r>
              <a:rPr lang="en-US" sz="1600" dirty="0" err="1"/>
              <a:t>System.out.printf</a:t>
            </a:r>
            <a:r>
              <a:rPr lang="en-US" sz="1600" dirty="0"/>
              <a:t>("measured time (in </a:t>
            </a:r>
            <a:r>
              <a:rPr lang="en-US" sz="1600" dirty="0" err="1"/>
              <a:t>ms</a:t>
            </a:r>
            <a:r>
              <a:rPr lang="en-US" sz="1600" dirty="0"/>
              <a:t>): %.3f\n",(</a:t>
            </a:r>
            <a:r>
              <a:rPr lang="en-US" sz="1600" b="1" dirty="0"/>
              <a:t>double</a:t>
            </a:r>
            <a:r>
              <a:rPr lang="en-US" sz="1600" dirty="0"/>
              <a:t>)(</a:t>
            </a:r>
            <a:r>
              <a:rPr lang="en-US" sz="1600" dirty="0" err="1"/>
              <a:t>time_end</a:t>
            </a:r>
            <a:r>
              <a:rPr lang="en-US" sz="1600" dirty="0"/>
              <a:t>-time)/1000000.);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}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33400" y="5014912"/>
            <a:ext cx="7772400" cy="646331"/>
            <a:chOff x="533400" y="5014912"/>
            <a:chExt cx="7772400" cy="646331"/>
          </a:xfrm>
        </p:grpSpPr>
        <p:sp>
          <p:nvSpPr>
            <p:cNvPr id="28" name="Rectangle 27"/>
            <p:cNvSpPr/>
            <p:nvPr/>
          </p:nvSpPr>
          <p:spPr>
            <a:xfrm>
              <a:off x="533400" y="5181600"/>
              <a:ext cx="4114800" cy="3048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>
              <a:stCxn id="28" idx="3"/>
            </p:cNvCxnSpPr>
            <p:nvPr/>
          </p:nvCxnSpPr>
          <p:spPr>
            <a:xfrm>
              <a:off x="4648200" y="5334000"/>
              <a:ext cx="114300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817392" y="5014912"/>
              <a:ext cx="2488408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smtClean="0"/>
                <a:t>Medir o tempo de execução deste bloco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0584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-6482"/>
            <a:ext cx="19221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32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Objetivos</a:t>
            </a:r>
            <a:r>
              <a:rPr lang="pt-PT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8000"/>
                </a:solidFill>
              </a:rPr>
              <a:t>:</a:t>
            </a:r>
            <a:endParaRPr lang="pt-PT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1" y="762000"/>
            <a:ext cx="8686799" cy="60016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1. Aplicações praticas na área de programação (exemplos de pesquisa e ordenação de dados).</a:t>
            </a:r>
          </a:p>
          <a:p>
            <a:endParaRPr lang="pt-PT" sz="2400" dirty="0"/>
          </a:p>
          <a:p>
            <a:r>
              <a:rPr lang="pt-PT" sz="2400" dirty="0" smtClean="0"/>
              <a:t>2. Operações básicas de </a:t>
            </a:r>
            <a:r>
              <a:rPr lang="pt-PT" sz="2400" dirty="0"/>
              <a:t>pesquisa e </a:t>
            </a:r>
            <a:r>
              <a:rPr lang="pt-PT" sz="2400" dirty="0" smtClean="0"/>
              <a:t>ordenação.</a:t>
            </a:r>
          </a:p>
          <a:p>
            <a:endParaRPr lang="pt-PT" sz="2400" dirty="0"/>
          </a:p>
          <a:p>
            <a:r>
              <a:rPr lang="pt-PT" sz="2400" dirty="0" smtClean="0"/>
              <a:t>3. Estilo de programação e avaliação de algoritmos.</a:t>
            </a:r>
          </a:p>
          <a:p>
            <a:endParaRPr lang="pt-PT" sz="2400" dirty="0"/>
          </a:p>
          <a:p>
            <a:r>
              <a:rPr lang="pt-PT" sz="2400" dirty="0" smtClean="0"/>
              <a:t>4. Algoritmos de ordenação de dados (</a:t>
            </a:r>
            <a:r>
              <a:rPr lang="pt-PT" sz="2400" u="sng" dirty="0" smtClean="0"/>
              <a:t>sequencial</a:t>
            </a:r>
            <a:r>
              <a:rPr lang="pt-PT" sz="2400" dirty="0" smtClean="0"/>
              <a:t>, </a:t>
            </a:r>
            <a:r>
              <a:rPr lang="pt-PT" sz="2400" u="sng" dirty="0" smtClean="0"/>
              <a:t>por flutuação</a:t>
            </a:r>
            <a:r>
              <a:rPr lang="pt-PT" sz="2400" dirty="0" smtClean="0"/>
              <a:t> (</a:t>
            </a:r>
            <a:r>
              <a:rPr lang="pt-PT" sz="2400" i="1" dirty="0" err="1" smtClean="0"/>
              <a:t>bubble</a:t>
            </a:r>
            <a:r>
              <a:rPr lang="pt-PT" sz="2400" dirty="0" smtClean="0"/>
              <a:t>), </a:t>
            </a:r>
            <a:r>
              <a:rPr lang="pt-PT" sz="2400" i="1" u="sng" dirty="0" err="1" smtClean="0"/>
              <a:t>merge</a:t>
            </a:r>
            <a:r>
              <a:rPr lang="pt-PT" sz="2400" dirty="0" smtClean="0"/>
              <a:t>, </a:t>
            </a:r>
            <a:r>
              <a:rPr lang="pt-PT" sz="2400" i="1" dirty="0" err="1" smtClean="0"/>
              <a:t>radix</a:t>
            </a:r>
            <a:r>
              <a:rPr lang="pt-PT" sz="2400" dirty="0" smtClean="0"/>
              <a:t>, </a:t>
            </a:r>
            <a:r>
              <a:rPr lang="pt-PT" sz="2400" i="1" dirty="0" err="1" smtClean="0"/>
              <a:t>quick</a:t>
            </a:r>
            <a:r>
              <a:rPr lang="pt-PT" sz="2400" dirty="0" smtClean="0"/>
              <a:t>).</a:t>
            </a:r>
            <a:endParaRPr lang="pt-PT" sz="2400" dirty="0"/>
          </a:p>
          <a:p>
            <a:endParaRPr lang="pt-PT" sz="2400" dirty="0"/>
          </a:p>
          <a:p>
            <a:r>
              <a:rPr lang="pt-PT" sz="2400" dirty="0"/>
              <a:t>5. Redes de </a:t>
            </a:r>
            <a:r>
              <a:rPr lang="pt-PT" sz="2400" dirty="0" smtClean="0"/>
              <a:t>ordenação</a:t>
            </a:r>
            <a:r>
              <a:rPr lang="pt-PT" sz="2400" dirty="0"/>
              <a:t> </a:t>
            </a:r>
            <a:r>
              <a:rPr lang="pt-PT" sz="2400" dirty="0" smtClean="0"/>
              <a:t>(</a:t>
            </a:r>
            <a:r>
              <a:rPr lang="pt-PT" sz="2400" i="1" u="sng" dirty="0" err="1" smtClean="0"/>
              <a:t>even-odd</a:t>
            </a:r>
            <a:r>
              <a:rPr lang="pt-PT" sz="2400" i="1" u="sng" dirty="0" smtClean="0"/>
              <a:t> </a:t>
            </a:r>
            <a:r>
              <a:rPr lang="pt-PT" sz="2400" i="1" u="sng" dirty="0" err="1" smtClean="0"/>
              <a:t>transition</a:t>
            </a:r>
            <a:r>
              <a:rPr lang="pt-PT" sz="2400" dirty="0" smtClean="0"/>
              <a:t>, </a:t>
            </a:r>
            <a:r>
              <a:rPr lang="pt-PT" sz="2400" i="1" dirty="0" err="1" smtClean="0"/>
              <a:t>even-odd</a:t>
            </a:r>
            <a:r>
              <a:rPr lang="pt-PT" sz="2400" i="1" dirty="0" smtClean="0"/>
              <a:t> </a:t>
            </a:r>
            <a:r>
              <a:rPr lang="pt-PT" sz="2400" i="1" dirty="0" err="1" smtClean="0"/>
              <a:t>merge</a:t>
            </a:r>
            <a:r>
              <a:rPr lang="pt-PT" sz="2400" dirty="0" smtClean="0"/>
              <a:t>, </a:t>
            </a:r>
            <a:r>
              <a:rPr lang="pt-PT" sz="2400" i="1" dirty="0" err="1" smtClean="0"/>
              <a:t>bitonic</a:t>
            </a:r>
            <a:r>
              <a:rPr lang="pt-PT" sz="2400" i="1" dirty="0" smtClean="0"/>
              <a:t> </a:t>
            </a:r>
            <a:r>
              <a:rPr lang="pt-PT" sz="2400" i="1" dirty="0" err="1" smtClean="0"/>
              <a:t>merge</a:t>
            </a:r>
            <a:r>
              <a:rPr lang="pt-PT" sz="2400" dirty="0" smtClean="0"/>
              <a:t>, </a:t>
            </a:r>
            <a:r>
              <a:rPr lang="pt-PT" sz="2400" i="1" dirty="0" err="1" smtClean="0"/>
              <a:t>insertion</a:t>
            </a:r>
            <a:r>
              <a:rPr lang="pt-PT" sz="2400" dirty="0" smtClean="0"/>
              <a:t>).</a:t>
            </a:r>
          </a:p>
          <a:p>
            <a:endParaRPr lang="pt-PT" sz="2400" dirty="0"/>
          </a:p>
          <a:p>
            <a:r>
              <a:rPr lang="pt-PT" sz="2400" dirty="0" smtClean="0"/>
              <a:t>6. Pesquisa de dados</a:t>
            </a:r>
          </a:p>
          <a:p>
            <a:endParaRPr lang="pt-PT" sz="2400" dirty="0"/>
          </a:p>
          <a:p>
            <a:r>
              <a:rPr lang="pt-PT" sz="2400" dirty="0" smtClean="0"/>
              <a:t>7. Exemplos (veja nomes de algoritmos sublinhados)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543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Valeri</a:t>
            </a:r>
            <a:r>
              <a:rPr lang="en-US" dirty="0" smtClean="0"/>
              <a:t> </a:t>
            </a:r>
            <a:r>
              <a:rPr lang="en-US" dirty="0" err="1" smtClean="0"/>
              <a:t>Skliarov</a:t>
            </a:r>
            <a:r>
              <a:rPr lang="en-US" dirty="0" smtClean="0"/>
              <a:t>                                                                      2014/2015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57200"/>
            <a:ext cx="7162800" cy="63248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b="1" dirty="0"/>
              <a:t>import</a:t>
            </a:r>
            <a:r>
              <a:rPr lang="en-US" sz="1500" dirty="0"/>
              <a:t> </a:t>
            </a:r>
            <a:r>
              <a:rPr lang="en-US" sz="1500" dirty="0" err="1"/>
              <a:t>java.util</a:t>
            </a:r>
            <a:r>
              <a:rPr lang="en-US" sz="1500" dirty="0"/>
              <a:t>.*;</a:t>
            </a:r>
          </a:p>
          <a:p>
            <a:r>
              <a:rPr lang="en-US" sz="1500" b="1" dirty="0"/>
              <a:t>public class </a:t>
            </a:r>
            <a:r>
              <a:rPr lang="en-US" sz="1500" dirty="0" err="1"/>
              <a:t>SequentialSortingRandomAndTime</a:t>
            </a:r>
            <a:r>
              <a:rPr lang="en-US" sz="1500" dirty="0"/>
              <a:t> {	</a:t>
            </a:r>
          </a:p>
          <a:p>
            <a:r>
              <a:rPr lang="en-US" sz="1500" dirty="0" smtClean="0"/>
              <a:t>   </a:t>
            </a:r>
            <a:r>
              <a:rPr lang="en-US" sz="1500" b="1" dirty="0" smtClean="0"/>
              <a:t>static</a:t>
            </a:r>
            <a:r>
              <a:rPr lang="en-US" sz="1500" dirty="0" smtClean="0"/>
              <a:t> </a:t>
            </a:r>
            <a:r>
              <a:rPr lang="en-US" sz="1500" dirty="0"/>
              <a:t>Random rand = </a:t>
            </a:r>
            <a:r>
              <a:rPr lang="en-US" sz="1500" b="1" dirty="0"/>
              <a:t>new</a:t>
            </a:r>
            <a:r>
              <a:rPr lang="en-US" sz="1500" dirty="0"/>
              <a:t> Random();	</a:t>
            </a:r>
          </a:p>
          <a:p>
            <a:r>
              <a:rPr lang="en-US" sz="1500" dirty="0" smtClean="0"/>
              <a:t>   </a:t>
            </a:r>
            <a:r>
              <a:rPr lang="en-US" sz="1500" b="1" dirty="0" smtClean="0"/>
              <a:t>static </a:t>
            </a:r>
            <a:r>
              <a:rPr lang="en-US" sz="1500" b="1" dirty="0"/>
              <a:t>final </a:t>
            </a:r>
            <a:r>
              <a:rPr lang="en-US" sz="1500" b="1" dirty="0" err="1"/>
              <a:t>int</a:t>
            </a:r>
            <a:r>
              <a:rPr lang="en-US" sz="1500" dirty="0"/>
              <a:t> N = 8;		</a:t>
            </a:r>
          </a:p>
          <a:p>
            <a:r>
              <a:rPr lang="en-US" sz="1500" b="1" dirty="0"/>
              <a:t>public static void</a:t>
            </a:r>
            <a:r>
              <a:rPr lang="en-US" sz="1500" dirty="0"/>
              <a:t> main (String </a:t>
            </a:r>
            <a:r>
              <a:rPr lang="en-US" sz="1500" dirty="0" err="1"/>
              <a:t>args</a:t>
            </a:r>
            <a:r>
              <a:rPr lang="en-US" sz="1500" dirty="0"/>
              <a:t>[])     {</a:t>
            </a:r>
          </a:p>
          <a:p>
            <a:r>
              <a:rPr lang="en-US" sz="1500" dirty="0"/>
              <a:t>    </a:t>
            </a:r>
            <a:r>
              <a:rPr lang="en-US" sz="1500" b="1" dirty="0" err="1"/>
              <a:t>int</a:t>
            </a:r>
            <a:r>
              <a:rPr lang="en-US" sz="1500" dirty="0"/>
              <a:t> a[] = </a:t>
            </a:r>
            <a:r>
              <a:rPr lang="en-US" sz="1500" b="1" dirty="0"/>
              <a:t>new</a:t>
            </a:r>
            <a:r>
              <a:rPr lang="en-US" sz="1500" dirty="0"/>
              <a:t> </a:t>
            </a:r>
            <a:r>
              <a:rPr lang="en-US" sz="1500" dirty="0" err="1"/>
              <a:t>int</a:t>
            </a:r>
            <a:r>
              <a:rPr lang="en-US" sz="1500" dirty="0"/>
              <a:t>[N];   </a:t>
            </a:r>
          </a:p>
          <a:p>
            <a:r>
              <a:rPr lang="en-US" sz="1500" dirty="0"/>
              <a:t>    </a:t>
            </a:r>
            <a:r>
              <a:rPr lang="en-US" sz="1500" b="1" dirty="0"/>
              <a:t>for</a:t>
            </a:r>
            <a:r>
              <a:rPr lang="en-US" sz="1500" dirty="0"/>
              <a:t>(</a:t>
            </a:r>
            <a:r>
              <a:rPr lang="en-US" sz="1500" b="1" dirty="0" err="1"/>
              <a:t>int</a:t>
            </a:r>
            <a:r>
              <a:rPr lang="en-US" sz="1500" dirty="0"/>
              <a:t> </a:t>
            </a:r>
            <a:r>
              <a:rPr lang="en-US" sz="1500" dirty="0" err="1"/>
              <a:t>i</a:t>
            </a:r>
            <a:r>
              <a:rPr lang="en-US" sz="1500" dirty="0"/>
              <a:t> = 0; </a:t>
            </a:r>
            <a:r>
              <a:rPr lang="en-US" sz="1500" dirty="0" err="1"/>
              <a:t>i</a:t>
            </a:r>
            <a:r>
              <a:rPr lang="en-US" sz="1500" dirty="0"/>
              <a:t> &lt; </a:t>
            </a:r>
            <a:r>
              <a:rPr lang="en-US" sz="1500" dirty="0" err="1"/>
              <a:t>a.length</a:t>
            </a:r>
            <a:r>
              <a:rPr lang="en-US" sz="1500" dirty="0"/>
              <a:t>;  </a:t>
            </a:r>
            <a:r>
              <a:rPr lang="en-US" sz="1500" dirty="0" err="1"/>
              <a:t>i</a:t>
            </a:r>
            <a:r>
              <a:rPr lang="en-US" sz="1500" dirty="0"/>
              <a:t>++) </a:t>
            </a:r>
          </a:p>
          <a:p>
            <a:r>
              <a:rPr lang="en-US" sz="1500" dirty="0"/>
              <a:t>          a[</a:t>
            </a:r>
            <a:r>
              <a:rPr lang="en-US" sz="1500" dirty="0" err="1"/>
              <a:t>i</a:t>
            </a:r>
            <a:r>
              <a:rPr lang="en-US" sz="1500" dirty="0"/>
              <a:t>] = </a:t>
            </a:r>
            <a:r>
              <a:rPr lang="en-US" sz="1500" dirty="0" err="1"/>
              <a:t>rand.nextInt</a:t>
            </a:r>
            <a:r>
              <a:rPr lang="en-US" sz="1500" dirty="0"/>
              <a:t>(1000);</a:t>
            </a:r>
          </a:p>
          <a:p>
            <a:r>
              <a:rPr lang="en-US" sz="1500" dirty="0"/>
              <a:t>    String </a:t>
            </a:r>
            <a:r>
              <a:rPr lang="en-US" sz="1500" dirty="0" err="1"/>
              <a:t>dao</a:t>
            </a:r>
            <a:r>
              <a:rPr lang="en-US" sz="1500" dirty="0"/>
              <a:t> = "dados </a:t>
            </a:r>
            <a:r>
              <a:rPr lang="en-US" sz="1500" dirty="0" err="1"/>
              <a:t>nao</a:t>
            </a:r>
            <a:r>
              <a:rPr lang="en-US" sz="1500" dirty="0"/>
              <a:t> </a:t>
            </a:r>
            <a:r>
              <a:rPr lang="en-US" sz="1500" dirty="0" err="1"/>
              <a:t>ordenados</a:t>
            </a:r>
            <a:r>
              <a:rPr lang="en-US" sz="1500" dirty="0"/>
              <a:t>", </a:t>
            </a:r>
            <a:r>
              <a:rPr lang="en-US" sz="1500" dirty="0" err="1"/>
              <a:t>dor</a:t>
            </a:r>
            <a:r>
              <a:rPr lang="en-US" sz="1500" dirty="0"/>
              <a:t> = "dados </a:t>
            </a:r>
            <a:r>
              <a:rPr lang="en-US" sz="1500" dirty="0" err="1"/>
              <a:t>ordenados</a:t>
            </a:r>
            <a:r>
              <a:rPr lang="en-US" sz="1500" dirty="0"/>
              <a:t>";</a:t>
            </a:r>
          </a:p>
          <a:p>
            <a:r>
              <a:rPr lang="en-US" sz="1500" dirty="0"/>
              <a:t>    </a:t>
            </a:r>
            <a:r>
              <a:rPr lang="en-US" sz="1500" dirty="0" err="1"/>
              <a:t>System.out.println</a:t>
            </a:r>
            <a:r>
              <a:rPr lang="en-US" sz="1500" dirty="0"/>
              <a:t>(</a:t>
            </a:r>
            <a:r>
              <a:rPr lang="en-US" sz="1500" dirty="0" err="1"/>
              <a:t>dao</a:t>
            </a:r>
            <a:r>
              <a:rPr lang="en-US" sz="1500" dirty="0"/>
              <a:t>);</a:t>
            </a:r>
          </a:p>
          <a:p>
            <a:r>
              <a:rPr lang="en-US" sz="1500" dirty="0"/>
              <a:t>    print(a);</a:t>
            </a:r>
          </a:p>
          <a:p>
            <a:r>
              <a:rPr lang="en-US" sz="1500" b="1" dirty="0"/>
              <a:t>long</a:t>
            </a:r>
            <a:r>
              <a:rPr lang="en-US" sz="1500" dirty="0"/>
              <a:t> time=</a:t>
            </a:r>
            <a:r>
              <a:rPr lang="en-US" sz="1500" dirty="0" err="1"/>
              <a:t>System.nanoTime</a:t>
            </a:r>
            <a:r>
              <a:rPr lang="en-US" sz="1500" dirty="0"/>
              <a:t>();</a:t>
            </a:r>
          </a:p>
          <a:p>
            <a:r>
              <a:rPr lang="en-US" sz="1500" dirty="0"/>
              <a:t>    </a:t>
            </a:r>
            <a:r>
              <a:rPr lang="en-US" sz="1500" dirty="0" err="1"/>
              <a:t>sortCrescSeq</a:t>
            </a:r>
            <a:r>
              <a:rPr lang="en-US" sz="1500" dirty="0"/>
              <a:t>(a);</a:t>
            </a:r>
          </a:p>
          <a:p>
            <a:r>
              <a:rPr lang="en-US" sz="1500" b="1" dirty="0"/>
              <a:t>long</a:t>
            </a:r>
            <a:r>
              <a:rPr lang="en-US" sz="1500" dirty="0"/>
              <a:t> </a:t>
            </a:r>
            <a:r>
              <a:rPr lang="en-US" sz="1500" dirty="0" err="1"/>
              <a:t>time_end</a:t>
            </a:r>
            <a:r>
              <a:rPr lang="en-US" sz="1500" dirty="0"/>
              <a:t>=</a:t>
            </a:r>
            <a:r>
              <a:rPr lang="en-US" sz="1500" dirty="0" err="1"/>
              <a:t>System.nanoTime</a:t>
            </a:r>
            <a:r>
              <a:rPr lang="en-US" sz="1500" dirty="0"/>
              <a:t>();</a:t>
            </a:r>
          </a:p>
          <a:p>
            <a:r>
              <a:rPr lang="en-US" sz="1500" dirty="0"/>
              <a:t>    </a:t>
            </a:r>
            <a:r>
              <a:rPr lang="en-US" sz="1500" dirty="0" err="1"/>
              <a:t>System.out.println</a:t>
            </a:r>
            <a:r>
              <a:rPr lang="en-US" sz="1500" dirty="0"/>
              <a:t>(</a:t>
            </a:r>
            <a:r>
              <a:rPr lang="en-US" sz="1500" dirty="0" err="1"/>
              <a:t>dor</a:t>
            </a:r>
            <a:r>
              <a:rPr lang="en-US" sz="1500" dirty="0"/>
              <a:t>);</a:t>
            </a:r>
          </a:p>
          <a:p>
            <a:r>
              <a:rPr lang="en-US" sz="1500" dirty="0"/>
              <a:t>    print(a);</a:t>
            </a:r>
          </a:p>
          <a:p>
            <a:r>
              <a:rPr lang="en-US" sz="1500" dirty="0" err="1"/>
              <a:t>System.out.printf</a:t>
            </a:r>
            <a:r>
              <a:rPr lang="en-US" sz="1500" dirty="0"/>
              <a:t>("measured time (in ns): %d\n",</a:t>
            </a:r>
            <a:r>
              <a:rPr lang="en-US" sz="1500" dirty="0" err="1"/>
              <a:t>time_end</a:t>
            </a:r>
            <a:r>
              <a:rPr lang="en-US" sz="1500" dirty="0"/>
              <a:t>-time);</a:t>
            </a:r>
          </a:p>
          <a:p>
            <a:r>
              <a:rPr lang="en-US" sz="1500" dirty="0" err="1"/>
              <a:t>System.out.printf</a:t>
            </a:r>
            <a:r>
              <a:rPr lang="en-US" sz="1500" dirty="0"/>
              <a:t>("measured time (in </a:t>
            </a:r>
            <a:r>
              <a:rPr lang="en-US" sz="1500" dirty="0" err="1"/>
              <a:t>ms</a:t>
            </a:r>
            <a:r>
              <a:rPr lang="en-US" sz="1500" dirty="0"/>
              <a:t>): %.3f\n",(double)(</a:t>
            </a:r>
            <a:r>
              <a:rPr lang="en-US" sz="1500" dirty="0" err="1"/>
              <a:t>time_end</a:t>
            </a:r>
            <a:r>
              <a:rPr lang="en-US" sz="1500" dirty="0"/>
              <a:t>-time)/1000000.);</a:t>
            </a:r>
          </a:p>
          <a:p>
            <a:r>
              <a:rPr lang="en-US" sz="1500" dirty="0" smtClean="0"/>
              <a:t>}</a:t>
            </a:r>
            <a:endParaRPr lang="en-US" sz="1500" dirty="0"/>
          </a:p>
          <a:p>
            <a:r>
              <a:rPr lang="en-US" sz="1500" b="1" dirty="0"/>
              <a:t>public static void</a:t>
            </a:r>
            <a:r>
              <a:rPr lang="en-US" sz="1500" dirty="0"/>
              <a:t> </a:t>
            </a:r>
            <a:r>
              <a:rPr lang="en-US" sz="1500" dirty="0" err="1"/>
              <a:t>sortCrescSeq</a:t>
            </a:r>
            <a:r>
              <a:rPr lang="en-US" sz="1500" dirty="0"/>
              <a:t>(</a:t>
            </a:r>
            <a:r>
              <a:rPr lang="en-US" sz="1500" b="1" dirty="0" err="1"/>
              <a:t>int</a:t>
            </a:r>
            <a:r>
              <a:rPr lang="en-US" sz="1500" dirty="0"/>
              <a:t>[] </a:t>
            </a:r>
            <a:r>
              <a:rPr lang="en-US" sz="1500" dirty="0" err="1"/>
              <a:t>num_array</a:t>
            </a:r>
            <a:r>
              <a:rPr lang="en-US" sz="1500" dirty="0"/>
              <a:t>) {</a:t>
            </a:r>
          </a:p>
          <a:p>
            <a:r>
              <a:rPr lang="en-US" sz="1500" dirty="0"/>
              <a:t> </a:t>
            </a:r>
            <a:r>
              <a:rPr lang="en-US" sz="1500" dirty="0" smtClean="0"/>
              <a:t>// …………………………………………………………………………. </a:t>
            </a:r>
            <a:endParaRPr lang="en-US" sz="1500" dirty="0"/>
          </a:p>
          <a:p>
            <a:r>
              <a:rPr lang="en-US" sz="1500" b="1" dirty="0"/>
              <a:t>public static void</a:t>
            </a:r>
            <a:r>
              <a:rPr lang="en-US" sz="1500" dirty="0"/>
              <a:t> </a:t>
            </a:r>
            <a:r>
              <a:rPr lang="en-US" sz="1500" dirty="0" err="1"/>
              <a:t>comparar_trocar</a:t>
            </a:r>
            <a:r>
              <a:rPr lang="en-US" sz="1500" dirty="0"/>
              <a:t>(</a:t>
            </a:r>
            <a:r>
              <a:rPr lang="en-US" sz="1500" b="1" dirty="0" err="1"/>
              <a:t>int</a:t>
            </a:r>
            <a:r>
              <a:rPr lang="en-US" sz="1500" dirty="0"/>
              <a:t> a[], </a:t>
            </a:r>
            <a:r>
              <a:rPr lang="en-US" sz="1500" b="1" dirty="0" err="1"/>
              <a:t>int</a:t>
            </a:r>
            <a:r>
              <a:rPr lang="en-US" sz="1500" dirty="0"/>
              <a:t> indice1, </a:t>
            </a:r>
            <a:r>
              <a:rPr lang="en-US" sz="1500" b="1" dirty="0" err="1"/>
              <a:t>int</a:t>
            </a:r>
            <a:r>
              <a:rPr lang="en-US" sz="1500" dirty="0"/>
              <a:t> indice2)   {</a:t>
            </a:r>
          </a:p>
          <a:p>
            <a:r>
              <a:rPr lang="en-US" sz="1500" dirty="0"/>
              <a:t>// ………………………………………………………………………….</a:t>
            </a:r>
          </a:p>
          <a:p>
            <a:r>
              <a:rPr lang="en-US" sz="1500" b="1" dirty="0" smtClean="0"/>
              <a:t>public </a:t>
            </a:r>
            <a:r>
              <a:rPr lang="en-US" sz="1500" b="1" dirty="0"/>
              <a:t>static void</a:t>
            </a:r>
            <a:r>
              <a:rPr lang="en-US" sz="1500" dirty="0"/>
              <a:t> print(</a:t>
            </a:r>
            <a:r>
              <a:rPr lang="en-US" sz="1500" b="1" dirty="0" err="1"/>
              <a:t>int</a:t>
            </a:r>
            <a:r>
              <a:rPr lang="en-US" sz="1500" dirty="0"/>
              <a:t> array[])</a:t>
            </a:r>
          </a:p>
          <a:p>
            <a:r>
              <a:rPr lang="en-US" sz="1500" dirty="0"/>
              <a:t>// </a:t>
            </a:r>
            <a:r>
              <a:rPr lang="en-US" sz="1500" dirty="0" smtClean="0"/>
              <a:t>………………………………………………………………………….</a:t>
            </a:r>
            <a:endParaRPr lang="en-US" sz="1500" dirty="0"/>
          </a:p>
          <a:p>
            <a:r>
              <a:rPr lang="en-US" sz="1500" dirty="0"/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0" y="874"/>
            <a:ext cx="9144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000" dirty="0" smtClean="0"/>
              <a:t>Algoritmos </a:t>
            </a:r>
            <a:r>
              <a:rPr lang="pt-PT" sz="2000" dirty="0"/>
              <a:t>de ordenação de </a:t>
            </a:r>
            <a:r>
              <a:rPr lang="pt-PT" sz="2000" dirty="0" smtClean="0"/>
              <a:t>dados (</a:t>
            </a:r>
            <a:r>
              <a:rPr lang="pt-PT" sz="2000" u="sng" dirty="0" smtClean="0"/>
              <a:t>ordenação sequencial</a:t>
            </a:r>
            <a:r>
              <a:rPr lang="pt-PT" sz="2000" dirty="0" smtClean="0"/>
              <a:t>)</a:t>
            </a:r>
            <a:endParaRPr lang="en-US" sz="2000" dirty="0">
              <a:solidFill>
                <a:srgbClr val="FF00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060053" y="381000"/>
            <a:ext cx="182659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1600" dirty="0">
                <a:solidFill>
                  <a:srgbClr val="FF00FF"/>
                </a:solidFill>
              </a:rPr>
              <a:t>Programa </a:t>
            </a:r>
            <a:r>
              <a:rPr lang="pt-PT" sz="1600" dirty="0" smtClean="0">
                <a:solidFill>
                  <a:srgbClr val="FF00FF"/>
                </a:solidFill>
              </a:rPr>
              <a:t>completo</a:t>
            </a:r>
            <a:endParaRPr lang="pt-PT" sz="1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911970" y="3780902"/>
            <a:ext cx="609600" cy="638698"/>
            <a:chOff x="4911970" y="3780902"/>
            <a:chExt cx="609600" cy="638698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4911970" y="3780902"/>
              <a:ext cx="609600" cy="39603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5181600" y="3933302"/>
              <a:ext cx="339970" cy="4862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82812" y="770208"/>
            <a:ext cx="3487686" cy="3465296"/>
            <a:chOff x="5482812" y="770208"/>
            <a:chExt cx="3487686" cy="3465296"/>
          </a:xfrm>
        </p:grpSpPr>
        <p:sp>
          <p:nvSpPr>
            <p:cNvPr id="38" name="TextBox 37"/>
            <p:cNvSpPr txBox="1"/>
            <p:nvPr/>
          </p:nvSpPr>
          <p:spPr>
            <a:xfrm>
              <a:off x="5482812" y="770208"/>
              <a:ext cx="348768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PT" sz="2400" dirty="0" smtClean="0"/>
                <a:t>Os resultados de execução</a:t>
              </a:r>
              <a:endParaRPr lang="en-US" sz="2400" dirty="0"/>
            </a:p>
          </p:txBody>
        </p: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4" y="1160796"/>
              <a:ext cx="3214467" cy="3074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8291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Valeri</a:t>
            </a:r>
            <a:r>
              <a:rPr lang="en-US" dirty="0" smtClean="0"/>
              <a:t> </a:t>
            </a:r>
            <a:r>
              <a:rPr lang="en-US" dirty="0" err="1" smtClean="0"/>
              <a:t>Skliarov</a:t>
            </a:r>
            <a:r>
              <a:rPr lang="en-US" dirty="0" smtClean="0"/>
              <a:t>                                                                      2014/2015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0" y="874"/>
            <a:ext cx="9144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000" dirty="0" smtClean="0"/>
              <a:t>Algoritmos </a:t>
            </a:r>
            <a:r>
              <a:rPr lang="pt-PT" sz="2000" dirty="0"/>
              <a:t>de ordenação de </a:t>
            </a:r>
            <a:r>
              <a:rPr lang="pt-PT" sz="2000" dirty="0" smtClean="0"/>
              <a:t>dados (</a:t>
            </a:r>
            <a:r>
              <a:rPr lang="pt-PT" sz="2000" u="sng" dirty="0" smtClean="0"/>
              <a:t>ordenação sequencial</a:t>
            </a:r>
            <a:r>
              <a:rPr lang="pt-PT" sz="2000" dirty="0" smtClean="0"/>
              <a:t>)</a:t>
            </a:r>
            <a:endParaRPr lang="en-US" sz="2000" dirty="0">
              <a:solidFill>
                <a:srgbClr val="FF00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057747" y="381000"/>
            <a:ext cx="183120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1600" dirty="0" smtClean="0">
                <a:solidFill>
                  <a:srgbClr val="FF00FF"/>
                </a:solidFill>
              </a:rPr>
              <a:t>Alteração de ordem</a:t>
            </a:r>
            <a:endParaRPr lang="pt-PT" sz="1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206" y="1084385"/>
            <a:ext cx="4182794" cy="1609910"/>
            <a:chOff x="8206" y="1084385"/>
            <a:chExt cx="4182794" cy="1609910"/>
          </a:xfrm>
        </p:grpSpPr>
        <p:sp>
          <p:nvSpPr>
            <p:cNvPr id="4" name="TextBox 3"/>
            <p:cNvSpPr txBox="1"/>
            <p:nvPr/>
          </p:nvSpPr>
          <p:spPr>
            <a:xfrm>
              <a:off x="8206" y="1447800"/>
              <a:ext cx="4182794" cy="12464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public static void</a:t>
              </a:r>
              <a:r>
                <a:rPr lang="en-US" sz="1500" dirty="0"/>
                <a:t> </a:t>
              </a:r>
              <a:r>
                <a:rPr lang="en-US" sz="1500" dirty="0" err="1"/>
                <a:t>sortCrescSeq</a:t>
              </a:r>
              <a:r>
                <a:rPr lang="en-US" sz="1500" dirty="0"/>
                <a:t>(</a:t>
              </a:r>
              <a:r>
                <a:rPr lang="en-US" sz="1500" b="1" dirty="0" err="1"/>
                <a:t>int</a:t>
              </a:r>
              <a:r>
                <a:rPr lang="en-US" sz="1500" dirty="0"/>
                <a:t>[] </a:t>
              </a:r>
              <a:r>
                <a:rPr lang="en-US" sz="1500" dirty="0" err="1"/>
                <a:t>num_array</a:t>
              </a:r>
              <a:r>
                <a:rPr lang="en-US" sz="1500" dirty="0"/>
                <a:t>) {</a:t>
              </a:r>
            </a:p>
            <a:p>
              <a:r>
                <a:rPr lang="en-US" sz="1500" dirty="0"/>
                <a:t>  </a:t>
              </a:r>
              <a:r>
                <a:rPr lang="en-US" sz="1500" b="1" dirty="0"/>
                <a:t>for</a:t>
              </a:r>
              <a:r>
                <a:rPr lang="en-US" sz="1500" dirty="0"/>
                <a:t>(</a:t>
              </a:r>
              <a:r>
                <a:rPr lang="en-US" sz="1500" b="1" dirty="0" err="1"/>
                <a:t>int</a:t>
              </a:r>
              <a:r>
                <a:rPr lang="en-US" sz="1500" dirty="0"/>
                <a:t> </a:t>
              </a:r>
              <a:r>
                <a:rPr lang="en-US" sz="1500" dirty="0" err="1"/>
                <a:t>i</a:t>
              </a:r>
              <a:r>
                <a:rPr lang="en-US" sz="1500" dirty="0"/>
                <a:t> = 0;i &lt; num_array.length-1;i++) </a:t>
              </a:r>
            </a:p>
            <a:p>
              <a:r>
                <a:rPr lang="en-US" sz="1500" dirty="0"/>
                <a:t>     </a:t>
              </a:r>
              <a:r>
                <a:rPr lang="en-US" sz="1500" b="1" dirty="0"/>
                <a:t>for</a:t>
              </a:r>
              <a:r>
                <a:rPr lang="en-US" sz="1500" dirty="0"/>
                <a:t>(</a:t>
              </a:r>
              <a:r>
                <a:rPr lang="en-US" sz="1500" b="1" dirty="0" err="1"/>
                <a:t>int</a:t>
              </a:r>
              <a:r>
                <a:rPr lang="en-US" sz="1500" dirty="0"/>
                <a:t> j = </a:t>
              </a:r>
              <a:r>
                <a:rPr lang="en-US" sz="1500" dirty="0" err="1"/>
                <a:t>i</a:t>
              </a:r>
              <a:r>
                <a:rPr lang="en-US" sz="1500" dirty="0"/>
                <a:t> + 1;j &lt; </a:t>
              </a:r>
              <a:r>
                <a:rPr lang="en-US" sz="1500" dirty="0" err="1"/>
                <a:t>num_array.length;j</a:t>
              </a:r>
              <a:r>
                <a:rPr lang="en-US" sz="1500" dirty="0"/>
                <a:t>++)</a:t>
              </a:r>
            </a:p>
            <a:p>
              <a:r>
                <a:rPr lang="en-US" sz="1500" dirty="0"/>
                <a:t>          </a:t>
              </a:r>
              <a:r>
                <a:rPr lang="en-US" sz="1500" dirty="0" err="1" smtClean="0"/>
                <a:t>comparar_trocar</a:t>
              </a:r>
              <a:r>
                <a:rPr lang="en-US" sz="1500" dirty="0" smtClean="0"/>
                <a:t>(</a:t>
              </a:r>
              <a:r>
                <a:rPr lang="en-US" sz="1500" dirty="0" err="1" smtClean="0"/>
                <a:t>num_array</a:t>
              </a:r>
              <a:r>
                <a:rPr lang="en-US" sz="1500" dirty="0" smtClean="0"/>
                <a:t>,   </a:t>
              </a:r>
              <a:r>
                <a:rPr lang="en-US" sz="1500" dirty="0" smtClean="0">
                  <a:solidFill>
                    <a:srgbClr val="FF00FF"/>
                  </a:solidFill>
                </a:rPr>
                <a:t>j</a:t>
              </a:r>
              <a:r>
                <a:rPr lang="en-US" sz="1500" dirty="0" smtClean="0"/>
                <a:t>,    </a:t>
              </a:r>
              <a:r>
                <a:rPr lang="en-US" sz="1500" dirty="0" err="1" smtClean="0">
                  <a:solidFill>
                    <a:srgbClr val="00B050"/>
                  </a:solidFill>
                </a:rPr>
                <a:t>i</a:t>
              </a:r>
              <a:r>
                <a:rPr lang="en-US" sz="1500" dirty="0"/>
                <a:t>);</a:t>
              </a:r>
            </a:p>
            <a:p>
              <a:r>
                <a:rPr lang="en-US" sz="1500" dirty="0"/>
                <a:t>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90600" y="1084385"/>
              <a:ext cx="1853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Ordem crescente:</a:t>
              </a:r>
              <a:endParaRPr lang="en-US" dirty="0"/>
            </a:p>
          </p:txBody>
        </p:sp>
      </p:grpSp>
      <p:sp>
        <p:nvSpPr>
          <p:cNvPr id="6" name="Down Arrow 5"/>
          <p:cNvSpPr/>
          <p:nvPr/>
        </p:nvSpPr>
        <p:spPr>
          <a:xfrm flipV="1">
            <a:off x="2844441" y="2438400"/>
            <a:ext cx="127359" cy="381000"/>
          </a:xfrm>
          <a:prstGeom prst="downArrow">
            <a:avLst/>
          </a:prstGeom>
          <a:solidFill>
            <a:srgbClr val="008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flipV="1">
            <a:off x="3094143" y="2438400"/>
            <a:ext cx="127359" cy="381000"/>
          </a:xfrm>
          <a:prstGeom prst="downArrow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257800" y="770208"/>
            <a:ext cx="2971800" cy="1904955"/>
            <a:chOff x="5257800" y="770208"/>
            <a:chExt cx="2971800" cy="1904955"/>
          </a:xfrm>
        </p:grpSpPr>
        <p:sp>
          <p:nvSpPr>
            <p:cNvPr id="38" name="TextBox 37"/>
            <p:cNvSpPr txBox="1"/>
            <p:nvPr/>
          </p:nvSpPr>
          <p:spPr>
            <a:xfrm>
              <a:off x="5482812" y="770208"/>
              <a:ext cx="26664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Os resultados de execução</a:t>
              </a:r>
              <a:endParaRPr lang="en-US" dirty="0"/>
            </a:p>
          </p:txBody>
        </p:sp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1119611"/>
              <a:ext cx="2971800" cy="1555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0" y="4028890"/>
            <a:ext cx="4182794" cy="1609910"/>
            <a:chOff x="8206" y="1084385"/>
            <a:chExt cx="4182794" cy="1609910"/>
          </a:xfrm>
        </p:grpSpPr>
        <p:sp>
          <p:nvSpPr>
            <p:cNvPr id="20" name="TextBox 19"/>
            <p:cNvSpPr txBox="1"/>
            <p:nvPr/>
          </p:nvSpPr>
          <p:spPr>
            <a:xfrm>
              <a:off x="8206" y="1447800"/>
              <a:ext cx="4182794" cy="12464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public static void</a:t>
              </a:r>
              <a:r>
                <a:rPr lang="en-US" sz="1500" dirty="0"/>
                <a:t> </a:t>
              </a:r>
              <a:r>
                <a:rPr lang="en-US" sz="1500" dirty="0" err="1" smtClean="0"/>
                <a:t>sortDecresSeq</a:t>
              </a:r>
              <a:r>
                <a:rPr lang="en-US" sz="1500" dirty="0" smtClean="0"/>
                <a:t>(</a:t>
              </a:r>
              <a:r>
                <a:rPr lang="en-US" sz="1500" b="1" dirty="0" err="1" smtClean="0"/>
                <a:t>int</a:t>
              </a:r>
              <a:r>
                <a:rPr lang="en-US" sz="1500" dirty="0"/>
                <a:t>[] </a:t>
              </a:r>
              <a:r>
                <a:rPr lang="en-US" sz="1500" dirty="0" err="1"/>
                <a:t>num_array</a:t>
              </a:r>
              <a:r>
                <a:rPr lang="en-US" sz="1500" dirty="0"/>
                <a:t>) {</a:t>
              </a:r>
            </a:p>
            <a:p>
              <a:r>
                <a:rPr lang="en-US" sz="1500" dirty="0"/>
                <a:t>  </a:t>
              </a:r>
              <a:r>
                <a:rPr lang="en-US" sz="1500" b="1" dirty="0"/>
                <a:t>for</a:t>
              </a:r>
              <a:r>
                <a:rPr lang="en-US" sz="1500" dirty="0"/>
                <a:t>(</a:t>
              </a:r>
              <a:r>
                <a:rPr lang="en-US" sz="1500" b="1" dirty="0" err="1"/>
                <a:t>int</a:t>
              </a:r>
              <a:r>
                <a:rPr lang="en-US" sz="1500" dirty="0"/>
                <a:t> </a:t>
              </a:r>
              <a:r>
                <a:rPr lang="en-US" sz="1500" dirty="0" err="1"/>
                <a:t>i</a:t>
              </a:r>
              <a:r>
                <a:rPr lang="en-US" sz="1500" dirty="0"/>
                <a:t> = 0;i &lt; num_array.length-1;i++) </a:t>
              </a:r>
            </a:p>
            <a:p>
              <a:r>
                <a:rPr lang="en-US" sz="1500" dirty="0"/>
                <a:t>     </a:t>
              </a:r>
              <a:r>
                <a:rPr lang="en-US" sz="1500" b="1" dirty="0"/>
                <a:t>for</a:t>
              </a:r>
              <a:r>
                <a:rPr lang="en-US" sz="1500" dirty="0"/>
                <a:t>(</a:t>
              </a:r>
              <a:r>
                <a:rPr lang="en-US" sz="1500" b="1" dirty="0" err="1"/>
                <a:t>int</a:t>
              </a:r>
              <a:r>
                <a:rPr lang="en-US" sz="1500" dirty="0"/>
                <a:t> j = </a:t>
              </a:r>
              <a:r>
                <a:rPr lang="en-US" sz="1500" dirty="0" err="1"/>
                <a:t>i</a:t>
              </a:r>
              <a:r>
                <a:rPr lang="en-US" sz="1500" dirty="0"/>
                <a:t> + 1;j &lt; </a:t>
              </a:r>
              <a:r>
                <a:rPr lang="en-US" sz="1500" dirty="0" err="1"/>
                <a:t>num_array.length;j</a:t>
              </a:r>
              <a:r>
                <a:rPr lang="en-US" sz="1500" dirty="0"/>
                <a:t>++)</a:t>
              </a:r>
            </a:p>
            <a:p>
              <a:r>
                <a:rPr lang="en-US" sz="1500" dirty="0"/>
                <a:t>          </a:t>
              </a:r>
              <a:r>
                <a:rPr lang="en-US" sz="1500" dirty="0" err="1" smtClean="0"/>
                <a:t>comparar_trocar</a:t>
              </a:r>
              <a:r>
                <a:rPr lang="en-US" sz="1500" dirty="0" smtClean="0"/>
                <a:t>(</a:t>
              </a:r>
              <a:r>
                <a:rPr lang="en-US" sz="1500" dirty="0" err="1" smtClean="0"/>
                <a:t>num_array</a:t>
              </a:r>
              <a:r>
                <a:rPr lang="en-US" sz="1500" dirty="0" smtClean="0"/>
                <a:t>,   </a:t>
              </a:r>
              <a:r>
                <a:rPr lang="en-US" sz="1500" dirty="0" err="1" smtClean="0">
                  <a:solidFill>
                    <a:srgbClr val="00B050"/>
                  </a:solidFill>
                </a:rPr>
                <a:t>i</a:t>
              </a:r>
              <a:r>
                <a:rPr lang="en-US" sz="1500" dirty="0" smtClean="0"/>
                <a:t>,    </a:t>
              </a:r>
              <a:r>
                <a:rPr lang="en-US" sz="1500" dirty="0" smtClean="0">
                  <a:solidFill>
                    <a:srgbClr val="FF00FF"/>
                  </a:solidFill>
                </a:rPr>
                <a:t>j</a:t>
              </a:r>
              <a:r>
                <a:rPr lang="en-US" sz="1500" dirty="0" smtClean="0"/>
                <a:t>);</a:t>
              </a:r>
              <a:endParaRPr lang="en-US" sz="1500" dirty="0"/>
            </a:p>
            <a:p>
              <a:r>
                <a:rPr lang="en-US" sz="1500" dirty="0"/>
                <a:t> }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90600" y="1084385"/>
              <a:ext cx="1800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Ordem descente:</a:t>
              </a:r>
              <a:endParaRPr lang="en-US" dirty="0"/>
            </a:p>
          </p:txBody>
        </p:sp>
      </p:grpSp>
      <p:sp>
        <p:nvSpPr>
          <p:cNvPr id="22" name="Down Arrow 21"/>
          <p:cNvSpPr/>
          <p:nvPr/>
        </p:nvSpPr>
        <p:spPr>
          <a:xfrm flipV="1">
            <a:off x="2847536" y="5486400"/>
            <a:ext cx="127359" cy="381000"/>
          </a:xfrm>
          <a:prstGeom prst="downArrow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flipV="1">
            <a:off x="3097238" y="5486400"/>
            <a:ext cx="127359" cy="381000"/>
          </a:xfrm>
          <a:prstGeom prst="downArrow">
            <a:avLst/>
          </a:prstGeom>
          <a:solidFill>
            <a:srgbClr val="008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247249" y="3810045"/>
            <a:ext cx="2982351" cy="2035096"/>
            <a:chOff x="5247249" y="3810045"/>
            <a:chExt cx="2982351" cy="2035096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7249" y="4207559"/>
              <a:ext cx="2982351" cy="1637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5482812" y="3810045"/>
              <a:ext cx="26664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Os resultados de execução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1363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22" grpId="0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Valeri</a:t>
            </a:r>
            <a:r>
              <a:rPr lang="en-US" dirty="0" smtClean="0"/>
              <a:t> </a:t>
            </a:r>
            <a:r>
              <a:rPr lang="en-US" dirty="0" err="1" smtClean="0"/>
              <a:t>Skliarov</a:t>
            </a:r>
            <a:r>
              <a:rPr lang="en-US" dirty="0" smtClean="0"/>
              <a:t>                                                                      2014/2015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0" y="874"/>
            <a:ext cx="9144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000" dirty="0" smtClean="0"/>
              <a:t>Algoritmos </a:t>
            </a:r>
            <a:r>
              <a:rPr lang="pt-PT" sz="2000" dirty="0"/>
              <a:t>de ordenação de </a:t>
            </a:r>
            <a:r>
              <a:rPr lang="pt-PT" sz="2000" dirty="0" smtClean="0"/>
              <a:t>dados (</a:t>
            </a:r>
            <a:r>
              <a:rPr lang="pt-PT" sz="2000" u="sng" dirty="0" smtClean="0"/>
              <a:t>ordenação sequencial</a:t>
            </a:r>
            <a:r>
              <a:rPr lang="pt-PT" sz="2000" dirty="0" smtClean="0"/>
              <a:t>)</a:t>
            </a:r>
            <a:endParaRPr lang="en-US" sz="2000" dirty="0">
              <a:solidFill>
                <a:srgbClr val="FF00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524000" y="381000"/>
            <a:ext cx="589430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1600" dirty="0" smtClean="0">
                <a:solidFill>
                  <a:srgbClr val="FF00FF"/>
                </a:solidFill>
              </a:rPr>
              <a:t>Vamos agora executar o mesmo código para: </a:t>
            </a:r>
            <a:r>
              <a:rPr lang="en-US" sz="1600" b="1" dirty="0"/>
              <a:t>static final</a:t>
            </a:r>
            <a:r>
              <a:rPr lang="en-US" sz="1600" dirty="0"/>
              <a:t> </a:t>
            </a:r>
            <a:r>
              <a:rPr lang="en-US" sz="1600" b="1" dirty="0" err="1"/>
              <a:t>int</a:t>
            </a:r>
            <a:r>
              <a:rPr lang="en-US" sz="1600" dirty="0"/>
              <a:t> N = </a:t>
            </a:r>
            <a:r>
              <a:rPr lang="en-US" sz="1600" dirty="0" smtClean="0"/>
              <a:t>99;</a:t>
            </a:r>
            <a:r>
              <a:rPr lang="pt-PT" sz="1600" dirty="0" smtClean="0">
                <a:solidFill>
                  <a:srgbClr val="FF00FF"/>
                </a:solidFill>
              </a:rPr>
              <a:t> </a:t>
            </a:r>
            <a:endParaRPr lang="pt-PT" sz="1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2400" y="851095"/>
            <a:ext cx="3487686" cy="5415747"/>
            <a:chOff x="152400" y="851095"/>
            <a:chExt cx="3487686" cy="5415747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974" y="1295400"/>
              <a:ext cx="3171825" cy="497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52400" y="851095"/>
              <a:ext cx="348768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PT" sz="2400" dirty="0" smtClean="0"/>
                <a:t>Os resultados de execução</a:t>
              </a:r>
              <a:endParaRPr lang="en-US" sz="2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724400" y="1191882"/>
            <a:ext cx="2971800" cy="4084650"/>
            <a:chOff x="6019801" y="778877"/>
            <a:chExt cx="2971800" cy="4084650"/>
          </a:xfrm>
        </p:grpSpPr>
        <p:sp>
          <p:nvSpPr>
            <p:cNvPr id="17" name="Rectangle 16"/>
            <p:cNvSpPr/>
            <p:nvPr/>
          </p:nvSpPr>
          <p:spPr>
            <a:xfrm>
              <a:off x="6324600" y="778877"/>
              <a:ext cx="2502672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pt-PT" sz="2000" dirty="0"/>
                <a:t>Estilo de programação</a:t>
              </a:r>
              <a:endParaRPr lang="en-US" sz="2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19801" y="1447207"/>
              <a:ext cx="2971800" cy="341632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pt-PT" dirty="0" smtClean="0"/>
                <a:t>O código deve ser facilmente alterado para vários conjuntos de dados.</a:t>
              </a:r>
            </a:p>
            <a:p>
              <a:pPr marL="342900" indent="-342900">
                <a:buAutoNum type="arabicPeriod"/>
              </a:pPr>
              <a:r>
                <a:rPr lang="pt-PT" dirty="0" smtClean="0"/>
                <a:t>Basta alterar  os valores em algumas linhas é o mesmo programa pode ser usado para outros conjuntos de dados.</a:t>
              </a:r>
            </a:p>
            <a:p>
              <a:pPr marL="342900" indent="-342900">
                <a:buAutoNum type="arabicPeriod"/>
              </a:pPr>
              <a:r>
                <a:rPr lang="pt-PT" dirty="0" smtClean="0"/>
                <a:t>Parametrização é muito importante na programação.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4626783" y="5681246"/>
            <a:ext cx="283532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1600" dirty="0" smtClean="0">
                <a:solidFill>
                  <a:srgbClr val="FF00FF"/>
                </a:solidFill>
              </a:rPr>
              <a:t>Exemplo: </a:t>
            </a:r>
            <a:r>
              <a:rPr lang="en-US" sz="1600" b="1" dirty="0"/>
              <a:t>static final</a:t>
            </a:r>
            <a:r>
              <a:rPr lang="en-US" sz="1600" dirty="0"/>
              <a:t> </a:t>
            </a:r>
            <a:r>
              <a:rPr lang="en-US" sz="1600" b="1" dirty="0" err="1"/>
              <a:t>int</a:t>
            </a:r>
            <a:r>
              <a:rPr lang="en-US" sz="1600" dirty="0"/>
              <a:t> N = </a:t>
            </a:r>
            <a:r>
              <a:rPr lang="en-US" sz="1600" dirty="0" smtClean="0"/>
              <a:t>99;</a:t>
            </a:r>
            <a:r>
              <a:rPr lang="pt-PT" sz="1600" dirty="0" smtClean="0">
                <a:solidFill>
                  <a:srgbClr val="FF00FF"/>
                </a:solidFill>
              </a:rPr>
              <a:t> </a:t>
            </a:r>
            <a:endParaRPr lang="pt-PT" sz="1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742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874"/>
            <a:ext cx="9144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000" dirty="0" smtClean="0"/>
              <a:t>Algoritmos </a:t>
            </a:r>
            <a:r>
              <a:rPr lang="pt-PT" sz="2000" dirty="0"/>
              <a:t>de ordenação de </a:t>
            </a:r>
            <a:r>
              <a:rPr lang="pt-PT" sz="2000" dirty="0" smtClean="0"/>
              <a:t>dados (</a:t>
            </a:r>
            <a:r>
              <a:rPr lang="pt-PT" sz="2000" u="sng" dirty="0" smtClean="0"/>
              <a:t>ordenação </a:t>
            </a:r>
            <a:r>
              <a:rPr lang="pt-PT" sz="2000" u="sng" dirty="0"/>
              <a:t>por </a:t>
            </a:r>
            <a:r>
              <a:rPr lang="pt-PT" sz="2000" u="sng" dirty="0" smtClean="0"/>
              <a:t>flutuação</a:t>
            </a:r>
            <a:r>
              <a:rPr lang="en-US" sz="2000" u="sng" dirty="0" smtClean="0"/>
              <a:t>:</a:t>
            </a:r>
            <a:r>
              <a:rPr lang="en-US" sz="2000" dirty="0" smtClean="0"/>
              <a:t> </a:t>
            </a:r>
            <a:r>
              <a:rPr lang="en-US" sz="2000" i="1" dirty="0" smtClean="0"/>
              <a:t>bubble sort</a:t>
            </a:r>
            <a:r>
              <a:rPr lang="pt-PT" sz="2000" dirty="0" smtClean="0"/>
              <a:t>)</a:t>
            </a:r>
            <a:endParaRPr lang="en-US" sz="2000" dirty="0">
              <a:solidFill>
                <a:srgbClr val="FF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91584" y="457200"/>
            <a:ext cx="276351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1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Descrição gráfica do algoritmo</a:t>
            </a:r>
            <a:endParaRPr lang="pt-PT" sz="1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381000" y="611088"/>
            <a:ext cx="5486400" cy="2665512"/>
            <a:chOff x="381000" y="611088"/>
            <a:chExt cx="5486400" cy="2665512"/>
          </a:xfrm>
        </p:grpSpPr>
        <p:grpSp>
          <p:nvGrpSpPr>
            <p:cNvPr id="66" name="Group 65"/>
            <p:cNvGrpSpPr/>
            <p:nvPr/>
          </p:nvGrpSpPr>
          <p:grpSpPr>
            <a:xfrm>
              <a:off x="381000" y="611088"/>
              <a:ext cx="5486400" cy="2665512"/>
              <a:chOff x="381000" y="611088"/>
              <a:chExt cx="5486400" cy="266551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381000" y="611088"/>
                <a:ext cx="1154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Descrição:</a:t>
                </a:r>
                <a:endParaRPr lang="en-US" dirty="0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381000" y="1143000"/>
                <a:ext cx="5486400" cy="2133600"/>
                <a:chOff x="381000" y="1600200"/>
                <a:chExt cx="8458200" cy="2133600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381000" y="1600200"/>
                  <a:ext cx="8458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381000" y="1905000"/>
                  <a:ext cx="8458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381000" y="2209800"/>
                  <a:ext cx="8458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381000" y="2514600"/>
                  <a:ext cx="8458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381000" y="2819400"/>
                  <a:ext cx="8458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381000" y="3124200"/>
                  <a:ext cx="8458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381000" y="3429000"/>
                  <a:ext cx="8458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381000" y="3733800"/>
                  <a:ext cx="8458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" name="Straight Connector 8"/>
            <p:cNvCxnSpPr/>
            <p:nvPr/>
          </p:nvCxnSpPr>
          <p:spPr>
            <a:xfrm>
              <a:off x="609600" y="1143000"/>
              <a:ext cx="0" cy="3048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62000" y="1447800"/>
              <a:ext cx="0" cy="3048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14400" y="1752600"/>
              <a:ext cx="0" cy="3048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066800" y="2057400"/>
              <a:ext cx="0" cy="3048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219200" y="2362200"/>
              <a:ext cx="0" cy="3048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371600" y="2667000"/>
              <a:ext cx="0" cy="3048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24000" y="2971800"/>
              <a:ext cx="0" cy="3048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828800" y="1143000"/>
              <a:ext cx="0" cy="3048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981200" y="1447800"/>
              <a:ext cx="0" cy="3048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133600" y="1752600"/>
              <a:ext cx="0" cy="3048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286000" y="2057400"/>
              <a:ext cx="0" cy="3048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438400" y="2362200"/>
              <a:ext cx="0" cy="3048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590800" y="2667000"/>
              <a:ext cx="0" cy="3048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048000" y="1447800"/>
              <a:ext cx="0" cy="304800"/>
            </a:xfrm>
            <a:prstGeom prst="lin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200400" y="1752600"/>
              <a:ext cx="0" cy="304800"/>
            </a:xfrm>
            <a:prstGeom prst="lin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352800" y="2057400"/>
              <a:ext cx="0" cy="304800"/>
            </a:xfrm>
            <a:prstGeom prst="lin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505200" y="2362200"/>
              <a:ext cx="0" cy="304800"/>
            </a:xfrm>
            <a:prstGeom prst="lin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962400" y="1447800"/>
              <a:ext cx="0" cy="30480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114800" y="1752600"/>
              <a:ext cx="0" cy="30480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267200" y="2057400"/>
              <a:ext cx="0" cy="30480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724400" y="1447800"/>
              <a:ext cx="0" cy="30480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876800" y="1752600"/>
              <a:ext cx="0" cy="30480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334000" y="1447800"/>
              <a:ext cx="0" cy="304800"/>
            </a:xfrm>
            <a:prstGeom prst="line">
              <a:avLst/>
            </a:prstGeom>
            <a:ln>
              <a:solidFill>
                <a:srgbClr val="00FFCC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895600" y="1130121"/>
              <a:ext cx="0" cy="304800"/>
            </a:xfrm>
            <a:prstGeom prst="lin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810000" y="1143000"/>
              <a:ext cx="0" cy="30480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572000" y="1143000"/>
              <a:ext cx="0" cy="30480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181600" y="1143000"/>
              <a:ext cx="0" cy="304800"/>
            </a:xfrm>
            <a:prstGeom prst="line">
              <a:avLst/>
            </a:prstGeom>
            <a:ln>
              <a:solidFill>
                <a:srgbClr val="00FFCC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638800" y="1143000"/>
              <a:ext cx="0" cy="304800"/>
            </a:xfrm>
            <a:prstGeom prst="line">
              <a:avLst/>
            </a:prstGeom>
            <a:ln>
              <a:solidFill>
                <a:srgbClr val="FFC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329629" y="3383578"/>
            <a:ext cx="104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Exemplo:</a:t>
            </a:r>
            <a:endParaRPr lang="en-US" dirty="0"/>
          </a:p>
        </p:txBody>
      </p:sp>
      <p:grpSp>
        <p:nvGrpSpPr>
          <p:cNvPr id="155" name="Group 154"/>
          <p:cNvGrpSpPr/>
          <p:nvPr/>
        </p:nvGrpSpPr>
        <p:grpSpPr>
          <a:xfrm>
            <a:off x="533400" y="3981510"/>
            <a:ext cx="5486400" cy="2133600"/>
            <a:chOff x="533400" y="3981510"/>
            <a:chExt cx="5486400" cy="2133600"/>
          </a:xfrm>
        </p:grpSpPr>
        <p:grpSp>
          <p:nvGrpSpPr>
            <p:cNvPr id="70" name="Group 69"/>
            <p:cNvGrpSpPr/>
            <p:nvPr/>
          </p:nvGrpSpPr>
          <p:grpSpPr>
            <a:xfrm>
              <a:off x="533400" y="3981510"/>
              <a:ext cx="5486400" cy="2133600"/>
              <a:chOff x="381000" y="1600200"/>
              <a:chExt cx="8458200" cy="2133600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381000" y="16002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381000" y="19050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381000" y="22098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381000" y="25146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381000" y="28194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000" y="31242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381000" y="34290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381000" y="37338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/>
            <p:cNvCxnSpPr/>
            <p:nvPr/>
          </p:nvCxnSpPr>
          <p:spPr>
            <a:xfrm>
              <a:off x="762000" y="3981510"/>
              <a:ext cx="0" cy="3048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914400" y="4286310"/>
              <a:ext cx="0" cy="3048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066800" y="4591110"/>
              <a:ext cx="0" cy="3048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219200" y="4895910"/>
              <a:ext cx="0" cy="3048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1371600" y="5200710"/>
              <a:ext cx="7034" cy="3048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524000" y="5505510"/>
              <a:ext cx="0" cy="3048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676400" y="5810310"/>
              <a:ext cx="0" cy="3048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1981200" y="3982328"/>
              <a:ext cx="0" cy="3048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133600" y="4287128"/>
              <a:ext cx="0" cy="3048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286000" y="4591928"/>
              <a:ext cx="0" cy="3048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438400" y="4896728"/>
              <a:ext cx="0" cy="3048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2590800" y="5201528"/>
              <a:ext cx="0" cy="3048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2743200" y="5506328"/>
              <a:ext cx="0" cy="3048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3200400" y="4288302"/>
              <a:ext cx="0" cy="304800"/>
            </a:xfrm>
            <a:prstGeom prst="lin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352800" y="4593102"/>
              <a:ext cx="0" cy="304800"/>
            </a:xfrm>
            <a:prstGeom prst="lin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3505200" y="4897902"/>
              <a:ext cx="0" cy="304800"/>
            </a:xfrm>
            <a:prstGeom prst="lin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657600" y="5202702"/>
              <a:ext cx="0" cy="304800"/>
            </a:xfrm>
            <a:prstGeom prst="lin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114800" y="4288302"/>
              <a:ext cx="0" cy="30480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267200" y="4593102"/>
              <a:ext cx="0" cy="30480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419600" y="4897902"/>
              <a:ext cx="0" cy="30480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876800" y="4287128"/>
              <a:ext cx="0" cy="30480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029200" y="4591928"/>
              <a:ext cx="0" cy="30480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486400" y="4281268"/>
              <a:ext cx="0" cy="311834"/>
            </a:xfrm>
            <a:prstGeom prst="line">
              <a:avLst/>
            </a:prstGeom>
            <a:ln>
              <a:solidFill>
                <a:srgbClr val="00FFCC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3048000" y="3983502"/>
              <a:ext cx="0" cy="304800"/>
            </a:xfrm>
            <a:prstGeom prst="lin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962400" y="3983502"/>
              <a:ext cx="0" cy="30480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724400" y="3982328"/>
              <a:ext cx="0" cy="30480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334000" y="3983502"/>
              <a:ext cx="0" cy="304800"/>
            </a:xfrm>
            <a:prstGeom prst="line">
              <a:avLst/>
            </a:prstGeom>
            <a:ln>
              <a:solidFill>
                <a:srgbClr val="00FFCC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791200" y="3983502"/>
              <a:ext cx="0" cy="304800"/>
            </a:xfrm>
            <a:prstGeom prst="line">
              <a:avLst/>
            </a:prstGeom>
            <a:ln>
              <a:solidFill>
                <a:srgbClr val="FFC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/>
          <p:cNvSpPr/>
          <p:nvPr/>
        </p:nvSpPr>
        <p:spPr>
          <a:xfrm>
            <a:off x="76200" y="3829110"/>
            <a:ext cx="457200" cy="24384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58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21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72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0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19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26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21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27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667000" y="3690778"/>
            <a:ext cx="4572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72</a:t>
            </a:r>
            <a:endParaRPr lang="pt-PT" dirty="0">
              <a:solidFill>
                <a:srgbClr val="002060"/>
              </a:solidFill>
            </a:endParaRP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58</a:t>
            </a:r>
            <a:endParaRPr lang="pt-PT" dirty="0">
              <a:solidFill>
                <a:srgbClr val="002060"/>
              </a:solidFill>
            </a:endParaRPr>
          </a:p>
          <a:p>
            <a:pPr algn="ctr">
              <a:lnSpc>
                <a:spcPts val="2400"/>
              </a:lnSpc>
            </a:pPr>
            <a:r>
              <a:rPr lang="pt-PT" dirty="0">
                <a:solidFill>
                  <a:srgbClr val="002060"/>
                </a:solidFill>
              </a:rPr>
              <a:t>21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26</a:t>
            </a:r>
            <a:endParaRPr lang="pt-PT" dirty="0">
              <a:solidFill>
                <a:srgbClr val="002060"/>
              </a:solidFill>
            </a:endParaRP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21</a:t>
            </a:r>
            <a:endParaRPr lang="pt-PT" dirty="0">
              <a:solidFill>
                <a:srgbClr val="002060"/>
              </a:solidFill>
            </a:endParaRP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27</a:t>
            </a:r>
            <a:endParaRPr lang="pt-PT" dirty="0">
              <a:solidFill>
                <a:srgbClr val="002060"/>
              </a:solidFill>
            </a:endParaRPr>
          </a:p>
          <a:p>
            <a:pPr algn="ctr">
              <a:lnSpc>
                <a:spcPts val="2400"/>
              </a:lnSpc>
            </a:pPr>
            <a:r>
              <a:rPr lang="pt-PT" b="1" dirty="0" smtClean="0">
                <a:solidFill>
                  <a:srgbClr val="002060"/>
                </a:solidFill>
              </a:rPr>
              <a:t>19</a:t>
            </a:r>
            <a:endParaRPr lang="pt-PT" b="1" dirty="0">
              <a:solidFill>
                <a:srgbClr val="002060"/>
              </a:solidFill>
            </a:endParaRPr>
          </a:p>
          <a:p>
            <a:pPr algn="ctr">
              <a:lnSpc>
                <a:spcPts val="2400"/>
              </a:lnSpc>
            </a:pPr>
            <a:r>
              <a:rPr lang="pt-PT" b="1" dirty="0">
                <a:solidFill>
                  <a:srgbClr val="002060"/>
                </a:solidFill>
              </a:rPr>
              <a:t>0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581400" y="3690778"/>
            <a:ext cx="4572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r>
              <a:rPr lang="pt-PT" dirty="0">
                <a:solidFill>
                  <a:srgbClr val="002060"/>
                </a:solidFill>
              </a:rPr>
              <a:t>72</a:t>
            </a:r>
          </a:p>
          <a:p>
            <a:pPr algn="ctr">
              <a:lnSpc>
                <a:spcPts val="2400"/>
              </a:lnSpc>
            </a:pPr>
            <a:r>
              <a:rPr lang="pt-PT" dirty="0">
                <a:solidFill>
                  <a:srgbClr val="002060"/>
                </a:solidFill>
              </a:rPr>
              <a:t>58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26</a:t>
            </a:r>
            <a:endParaRPr lang="pt-PT" dirty="0">
              <a:solidFill>
                <a:srgbClr val="002060"/>
              </a:solidFill>
            </a:endParaRP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21</a:t>
            </a:r>
            <a:endParaRPr lang="pt-PT" dirty="0">
              <a:solidFill>
                <a:srgbClr val="002060"/>
              </a:solidFill>
            </a:endParaRP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27</a:t>
            </a:r>
            <a:endParaRPr lang="pt-PT" dirty="0">
              <a:solidFill>
                <a:srgbClr val="002060"/>
              </a:solidFill>
            </a:endParaRPr>
          </a:p>
          <a:p>
            <a:pPr algn="ctr">
              <a:lnSpc>
                <a:spcPts val="2400"/>
              </a:lnSpc>
            </a:pPr>
            <a:r>
              <a:rPr lang="pt-PT" b="1" dirty="0" smtClean="0">
                <a:solidFill>
                  <a:srgbClr val="002060"/>
                </a:solidFill>
              </a:rPr>
              <a:t>21</a:t>
            </a:r>
            <a:endParaRPr lang="pt-PT" b="1" dirty="0">
              <a:solidFill>
                <a:srgbClr val="002060"/>
              </a:solidFill>
            </a:endParaRPr>
          </a:p>
          <a:p>
            <a:pPr algn="ctr">
              <a:lnSpc>
                <a:spcPts val="2400"/>
              </a:lnSpc>
            </a:pPr>
            <a:r>
              <a:rPr lang="pt-PT" b="1" dirty="0">
                <a:solidFill>
                  <a:srgbClr val="002060"/>
                </a:solidFill>
              </a:rPr>
              <a:t>19</a:t>
            </a:r>
          </a:p>
          <a:p>
            <a:pPr algn="ctr">
              <a:lnSpc>
                <a:spcPts val="2400"/>
              </a:lnSpc>
            </a:pPr>
            <a:r>
              <a:rPr lang="pt-PT" b="1" dirty="0">
                <a:solidFill>
                  <a:srgbClr val="002060"/>
                </a:solidFill>
              </a:rPr>
              <a:t>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336366" y="3690778"/>
            <a:ext cx="4572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r>
              <a:rPr lang="pt-PT" dirty="0">
                <a:solidFill>
                  <a:srgbClr val="002060"/>
                </a:solidFill>
              </a:rPr>
              <a:t>72</a:t>
            </a:r>
          </a:p>
          <a:p>
            <a:pPr algn="ctr">
              <a:lnSpc>
                <a:spcPts val="2400"/>
              </a:lnSpc>
            </a:pPr>
            <a:r>
              <a:rPr lang="pt-PT" dirty="0">
                <a:solidFill>
                  <a:srgbClr val="002060"/>
                </a:solidFill>
              </a:rPr>
              <a:t>58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27</a:t>
            </a:r>
            <a:endParaRPr lang="pt-PT" dirty="0">
              <a:solidFill>
                <a:srgbClr val="002060"/>
              </a:solidFill>
            </a:endParaRP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26</a:t>
            </a:r>
            <a:endParaRPr lang="pt-PT" dirty="0">
              <a:solidFill>
                <a:srgbClr val="002060"/>
              </a:solidFill>
            </a:endParaRPr>
          </a:p>
          <a:p>
            <a:pPr algn="ctr">
              <a:lnSpc>
                <a:spcPts val="2400"/>
              </a:lnSpc>
            </a:pPr>
            <a:r>
              <a:rPr lang="pt-PT" b="1" dirty="0" smtClean="0">
                <a:solidFill>
                  <a:srgbClr val="002060"/>
                </a:solidFill>
              </a:rPr>
              <a:t>21</a:t>
            </a:r>
            <a:endParaRPr lang="pt-PT" b="1" dirty="0">
              <a:solidFill>
                <a:srgbClr val="002060"/>
              </a:solidFill>
            </a:endParaRPr>
          </a:p>
          <a:p>
            <a:pPr algn="ctr">
              <a:lnSpc>
                <a:spcPts val="2400"/>
              </a:lnSpc>
            </a:pPr>
            <a:r>
              <a:rPr lang="pt-PT" b="1" dirty="0">
                <a:solidFill>
                  <a:srgbClr val="002060"/>
                </a:solidFill>
              </a:rPr>
              <a:t>21</a:t>
            </a:r>
          </a:p>
          <a:p>
            <a:pPr algn="ctr">
              <a:lnSpc>
                <a:spcPts val="2400"/>
              </a:lnSpc>
            </a:pPr>
            <a:r>
              <a:rPr lang="pt-PT" b="1" dirty="0">
                <a:solidFill>
                  <a:srgbClr val="002060"/>
                </a:solidFill>
              </a:rPr>
              <a:t>19</a:t>
            </a:r>
          </a:p>
          <a:p>
            <a:pPr algn="ctr">
              <a:lnSpc>
                <a:spcPts val="2400"/>
              </a:lnSpc>
            </a:pPr>
            <a:r>
              <a:rPr lang="pt-PT" b="1" dirty="0">
                <a:solidFill>
                  <a:srgbClr val="002060"/>
                </a:solidFill>
              </a:rPr>
              <a:t>0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953000" y="3690778"/>
            <a:ext cx="4572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r>
              <a:rPr lang="pt-PT" dirty="0">
                <a:solidFill>
                  <a:srgbClr val="002060"/>
                </a:solidFill>
              </a:rPr>
              <a:t>72</a:t>
            </a:r>
          </a:p>
          <a:p>
            <a:pPr algn="ctr">
              <a:lnSpc>
                <a:spcPts val="2400"/>
              </a:lnSpc>
            </a:pPr>
            <a:r>
              <a:rPr lang="pt-PT" dirty="0">
                <a:solidFill>
                  <a:srgbClr val="002060"/>
                </a:solidFill>
              </a:rPr>
              <a:t>58</a:t>
            </a:r>
          </a:p>
          <a:p>
            <a:pPr algn="ctr">
              <a:lnSpc>
                <a:spcPts val="2400"/>
              </a:lnSpc>
            </a:pPr>
            <a:r>
              <a:rPr lang="pt-PT" dirty="0">
                <a:solidFill>
                  <a:srgbClr val="002060"/>
                </a:solidFill>
              </a:rPr>
              <a:t>27</a:t>
            </a:r>
          </a:p>
          <a:p>
            <a:pPr algn="ctr">
              <a:lnSpc>
                <a:spcPts val="2400"/>
              </a:lnSpc>
            </a:pPr>
            <a:r>
              <a:rPr lang="pt-PT" dirty="0">
                <a:solidFill>
                  <a:srgbClr val="002060"/>
                </a:solidFill>
              </a:rPr>
              <a:t>26</a:t>
            </a:r>
          </a:p>
          <a:p>
            <a:pPr algn="ctr">
              <a:lnSpc>
                <a:spcPts val="2400"/>
              </a:lnSpc>
            </a:pPr>
            <a:r>
              <a:rPr lang="pt-PT" b="1" dirty="0">
                <a:solidFill>
                  <a:srgbClr val="002060"/>
                </a:solidFill>
              </a:rPr>
              <a:t>21</a:t>
            </a:r>
          </a:p>
          <a:p>
            <a:pPr algn="ctr">
              <a:lnSpc>
                <a:spcPts val="2400"/>
              </a:lnSpc>
            </a:pPr>
            <a:r>
              <a:rPr lang="pt-PT" b="1" dirty="0">
                <a:solidFill>
                  <a:srgbClr val="002060"/>
                </a:solidFill>
              </a:rPr>
              <a:t>21</a:t>
            </a:r>
          </a:p>
          <a:p>
            <a:pPr algn="ctr">
              <a:lnSpc>
                <a:spcPts val="2400"/>
              </a:lnSpc>
            </a:pPr>
            <a:r>
              <a:rPr lang="pt-PT" b="1" dirty="0">
                <a:solidFill>
                  <a:srgbClr val="002060"/>
                </a:solidFill>
              </a:rPr>
              <a:t>19</a:t>
            </a:r>
          </a:p>
          <a:p>
            <a:pPr algn="ctr">
              <a:lnSpc>
                <a:spcPts val="2400"/>
              </a:lnSpc>
            </a:pPr>
            <a:r>
              <a:rPr lang="pt-PT" b="1" dirty="0">
                <a:solidFill>
                  <a:srgbClr val="002060"/>
                </a:solidFill>
              </a:rPr>
              <a:t>0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6096000" y="3752910"/>
            <a:ext cx="2241203" cy="2362200"/>
            <a:chOff x="6096000" y="3657600"/>
            <a:chExt cx="2241203" cy="2362200"/>
          </a:xfrm>
        </p:grpSpPr>
        <p:sp>
          <p:nvSpPr>
            <p:cNvPr id="125" name="Right Brace 124"/>
            <p:cNvSpPr/>
            <p:nvPr/>
          </p:nvSpPr>
          <p:spPr>
            <a:xfrm>
              <a:off x="6096000" y="3657600"/>
              <a:ext cx="457200" cy="23622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510997" y="4654034"/>
              <a:ext cx="1826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>
                  <a:solidFill>
                    <a:srgbClr val="002060"/>
                  </a:solidFill>
                </a:rPr>
                <a:t>Dados ordenados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5334000" y="1419224"/>
            <a:ext cx="3350420" cy="2409886"/>
            <a:chOff x="5334000" y="1419224"/>
            <a:chExt cx="3350420" cy="2409886"/>
          </a:xfrm>
        </p:grpSpPr>
        <p:cxnSp>
          <p:nvCxnSpPr>
            <p:cNvPr id="151" name="Straight Arrow Connector 150"/>
            <p:cNvCxnSpPr/>
            <p:nvPr/>
          </p:nvCxnSpPr>
          <p:spPr>
            <a:xfrm flipH="1">
              <a:off x="5334000" y="2133600"/>
              <a:ext cx="1295400" cy="169551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6627020" y="1419224"/>
              <a:ext cx="2057400" cy="147732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u="sng" dirty="0"/>
                <a:t>Não temos nenhuma troca</a:t>
              </a:r>
              <a:r>
                <a:rPr lang="pt-PT" dirty="0"/>
                <a:t> significa que os dados já estão ordenados</a:t>
              </a:r>
            </a:p>
          </p:txBody>
        </p:sp>
      </p:grpSp>
      <p:sp>
        <p:nvSpPr>
          <p:cNvPr id="114" name="Rectangle 113"/>
          <p:cNvSpPr/>
          <p:nvPr/>
        </p:nvSpPr>
        <p:spPr>
          <a:xfrm>
            <a:off x="1600200" y="3705664"/>
            <a:ext cx="4572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r>
              <a:rPr lang="pt-PT" dirty="0">
                <a:solidFill>
                  <a:srgbClr val="002060"/>
                </a:solidFill>
              </a:rPr>
              <a:t>58</a:t>
            </a: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72</a:t>
            </a:r>
            <a:endParaRPr lang="pt-PT" dirty="0">
              <a:solidFill>
                <a:srgbClr val="002060"/>
              </a:solidFill>
            </a:endParaRP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21</a:t>
            </a:r>
            <a:endParaRPr lang="pt-PT" dirty="0">
              <a:solidFill>
                <a:srgbClr val="002060"/>
              </a:solidFill>
            </a:endParaRP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19</a:t>
            </a:r>
            <a:endParaRPr lang="pt-PT" dirty="0">
              <a:solidFill>
                <a:srgbClr val="002060"/>
              </a:solidFill>
            </a:endParaRP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26</a:t>
            </a:r>
            <a:endParaRPr lang="pt-PT" dirty="0">
              <a:solidFill>
                <a:srgbClr val="002060"/>
              </a:solidFill>
            </a:endParaRP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21</a:t>
            </a:r>
            <a:endParaRPr lang="pt-PT" dirty="0">
              <a:solidFill>
                <a:srgbClr val="002060"/>
              </a:solidFill>
            </a:endParaRPr>
          </a:p>
          <a:p>
            <a:pPr algn="ctr">
              <a:lnSpc>
                <a:spcPts val="2400"/>
              </a:lnSpc>
            </a:pPr>
            <a:r>
              <a:rPr lang="pt-PT" dirty="0" smtClean="0">
                <a:solidFill>
                  <a:srgbClr val="002060"/>
                </a:solidFill>
              </a:rPr>
              <a:t>27</a:t>
            </a:r>
            <a:endParaRPr lang="pt-PT" dirty="0">
              <a:solidFill>
                <a:srgbClr val="002060"/>
              </a:solidFill>
            </a:endParaRPr>
          </a:p>
          <a:p>
            <a:pPr algn="ctr">
              <a:lnSpc>
                <a:spcPts val="2400"/>
              </a:lnSpc>
            </a:pPr>
            <a:r>
              <a:rPr lang="pt-PT" b="1" dirty="0" smtClean="0">
                <a:solidFill>
                  <a:srgbClr val="002060"/>
                </a:solidFill>
              </a:rPr>
              <a:t>0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1026" name="Picture 2" descr="C:\Program Files\Microsoft Office\MEDIA\OFFICE14\Lines\BD14710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658039"/>
            <a:ext cx="571500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Arrow Connector 46"/>
          <p:cNvCxnSpPr/>
          <p:nvPr/>
        </p:nvCxnSpPr>
        <p:spPr>
          <a:xfrm flipV="1">
            <a:off x="8684420" y="3753289"/>
            <a:ext cx="0" cy="2390775"/>
          </a:xfrm>
          <a:prstGeom prst="straightConnector1">
            <a:avLst/>
          </a:prstGeom>
          <a:ln w="28575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05597" y="6267510"/>
            <a:ext cx="3743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B050"/>
                </a:solidFill>
              </a:rPr>
              <a:t>Valores mais pequenas vão para baixo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13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3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107" grpId="0" animBg="1"/>
      <p:bldP spid="109" grpId="0"/>
      <p:bldP spid="110" grpId="0"/>
      <p:bldP spid="111" grpId="0"/>
      <p:bldP spid="112" grpId="0"/>
      <p:bldP spid="114" grpId="0"/>
      <p:bldP spid="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0" y="874"/>
            <a:ext cx="66416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000" dirty="0" smtClean="0"/>
              <a:t>Algoritmos </a:t>
            </a:r>
            <a:r>
              <a:rPr lang="pt-PT" sz="2000" dirty="0"/>
              <a:t>de ordenação de </a:t>
            </a:r>
            <a:r>
              <a:rPr lang="pt-PT" sz="2000" dirty="0" smtClean="0"/>
              <a:t>dados (</a:t>
            </a:r>
            <a:r>
              <a:rPr lang="pt-PT" sz="2000" u="sng" dirty="0" smtClean="0"/>
              <a:t>ordenação </a:t>
            </a:r>
            <a:r>
              <a:rPr lang="pt-PT" sz="2000" u="sng" dirty="0"/>
              <a:t>por flutuação</a:t>
            </a:r>
            <a:r>
              <a:rPr lang="pt-PT" sz="2000" dirty="0" smtClean="0"/>
              <a:t>)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999551" y="381000"/>
            <a:ext cx="194758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1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Análise do algoritmo</a:t>
            </a:r>
            <a:endParaRPr lang="pt-PT" sz="1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2000" y="2168770"/>
            <a:ext cx="5486400" cy="2136392"/>
            <a:chOff x="381000" y="1064008"/>
            <a:chExt cx="5486400" cy="2136392"/>
          </a:xfrm>
        </p:grpSpPr>
        <p:grpSp>
          <p:nvGrpSpPr>
            <p:cNvPr id="7" name="Group 6"/>
            <p:cNvGrpSpPr/>
            <p:nvPr/>
          </p:nvGrpSpPr>
          <p:grpSpPr>
            <a:xfrm>
              <a:off x="381000" y="1066800"/>
              <a:ext cx="5486400" cy="2133600"/>
              <a:chOff x="381000" y="1600200"/>
              <a:chExt cx="8458200" cy="2133600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381000" y="16002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81000" y="19050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81000" y="22098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81000" y="25146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81000" y="28194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81000" y="31242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81000" y="34290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81000" y="37338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>
              <a:off x="609600" y="1066800"/>
              <a:ext cx="0" cy="3048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62000" y="1371600"/>
              <a:ext cx="0" cy="3048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14400" y="1676400"/>
              <a:ext cx="0" cy="3048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66800" y="1981200"/>
              <a:ext cx="0" cy="3048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219200" y="2286000"/>
              <a:ext cx="0" cy="3048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371600" y="2590800"/>
              <a:ext cx="0" cy="3048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24000" y="2895600"/>
              <a:ext cx="0" cy="3048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828800" y="1064008"/>
              <a:ext cx="0" cy="3048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981200" y="1368808"/>
              <a:ext cx="0" cy="3048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133600" y="1673608"/>
              <a:ext cx="0" cy="3048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286000" y="1978408"/>
              <a:ext cx="0" cy="3048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438400" y="2283208"/>
              <a:ext cx="0" cy="3048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590800" y="2588008"/>
              <a:ext cx="0" cy="3048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048000" y="1375842"/>
              <a:ext cx="0" cy="304800"/>
            </a:xfrm>
            <a:prstGeom prst="lin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200400" y="1680642"/>
              <a:ext cx="0" cy="304800"/>
            </a:xfrm>
            <a:prstGeom prst="lin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352800" y="1985442"/>
              <a:ext cx="0" cy="304800"/>
            </a:xfrm>
            <a:prstGeom prst="lin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05200" y="2290242"/>
              <a:ext cx="0" cy="304800"/>
            </a:xfrm>
            <a:prstGeom prst="lin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962400" y="1375842"/>
              <a:ext cx="0" cy="30480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114800" y="1680642"/>
              <a:ext cx="0" cy="30480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267200" y="1985442"/>
              <a:ext cx="0" cy="30480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724400" y="1375842"/>
              <a:ext cx="0" cy="30480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876800" y="1680642"/>
              <a:ext cx="0" cy="30480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334000" y="1375842"/>
              <a:ext cx="0" cy="304800"/>
            </a:xfrm>
            <a:prstGeom prst="line">
              <a:avLst/>
            </a:prstGeom>
            <a:ln>
              <a:solidFill>
                <a:srgbClr val="00FFCC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895600" y="1071042"/>
              <a:ext cx="0" cy="304800"/>
            </a:xfrm>
            <a:prstGeom prst="lin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810000" y="1071042"/>
              <a:ext cx="0" cy="30480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572000" y="1071042"/>
              <a:ext cx="0" cy="30480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181600" y="1071042"/>
              <a:ext cx="0" cy="304800"/>
            </a:xfrm>
            <a:prstGeom prst="line">
              <a:avLst/>
            </a:prstGeom>
            <a:ln>
              <a:solidFill>
                <a:srgbClr val="00FFCC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638800" y="1069868"/>
              <a:ext cx="0" cy="304800"/>
            </a:xfrm>
            <a:prstGeom prst="line">
              <a:avLst/>
            </a:prstGeom>
            <a:ln>
              <a:solidFill>
                <a:srgbClr val="FFC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747198" y="2258127"/>
            <a:ext cx="3790806" cy="3533073"/>
            <a:chOff x="366198" y="1153365"/>
            <a:chExt cx="3790806" cy="3533073"/>
          </a:xfrm>
        </p:grpSpPr>
        <p:sp>
          <p:nvSpPr>
            <p:cNvPr id="45" name="Left Brace 44"/>
            <p:cNvSpPr/>
            <p:nvPr/>
          </p:nvSpPr>
          <p:spPr>
            <a:xfrm rot="19520519">
              <a:off x="512783" y="1153365"/>
              <a:ext cx="630374" cy="244523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366198" y="2522165"/>
              <a:ext cx="323749" cy="1183584"/>
            </a:xfrm>
            <a:custGeom>
              <a:avLst/>
              <a:gdLst>
                <a:gd name="connsiteX0" fmla="*/ 290327 w 416936"/>
                <a:gd name="connsiteY0" fmla="*/ 0 h 1055077"/>
                <a:gd name="connsiteX1" fmla="*/ 1939 w 416936"/>
                <a:gd name="connsiteY1" fmla="*/ 457200 h 1055077"/>
                <a:gd name="connsiteX2" fmla="*/ 416936 w 416936"/>
                <a:gd name="connsiteY2" fmla="*/ 1055077 h 1055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6936" h="1055077">
                  <a:moveTo>
                    <a:pt x="290327" y="0"/>
                  </a:moveTo>
                  <a:cubicBezTo>
                    <a:pt x="135582" y="140677"/>
                    <a:pt x="-19163" y="281354"/>
                    <a:pt x="1939" y="457200"/>
                  </a:cubicBezTo>
                  <a:cubicBezTo>
                    <a:pt x="23040" y="633046"/>
                    <a:pt x="219988" y="844061"/>
                    <a:pt x="416936" y="1055077"/>
                  </a:cubicBezTo>
                </a:path>
              </a:pathLst>
            </a:custGeom>
            <a:noFill/>
            <a:ln w="9525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04205" y="3763108"/>
              <a:ext cx="3352799" cy="92333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/>
                <a:t>Cada uma destas operações pode ser executada só depois de a operação anterior for concluída</a:t>
              </a:r>
              <a:endParaRPr 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76300" y="1088231"/>
            <a:ext cx="5372100" cy="1083331"/>
            <a:chOff x="876300" y="631031"/>
            <a:chExt cx="5372100" cy="1083331"/>
          </a:xfrm>
        </p:grpSpPr>
        <p:sp>
          <p:nvSpPr>
            <p:cNvPr id="49" name="Left Brace 48"/>
            <p:cNvSpPr/>
            <p:nvPr/>
          </p:nvSpPr>
          <p:spPr>
            <a:xfrm rot="5400000">
              <a:off x="3200469" y="-1333569"/>
              <a:ext cx="723762" cy="53721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734208" y="631031"/>
              <a:ext cx="3649782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Temos muitas operações sequenciais</a:t>
              </a:r>
              <a:endParaRPr 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553200" y="2411830"/>
            <a:ext cx="2286000" cy="923330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Por isso o algoritmo deve ser bastante lento. Isto não é bom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181600" y="4572000"/>
            <a:ext cx="3657600" cy="923330"/>
          </a:xfrm>
          <a:prstGeom prst="rect">
            <a:avLst/>
          </a:prstGeom>
          <a:solidFill>
            <a:srgbClr val="CC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Mas este algoritmo deve ser mais rápido que o algoritmo sequencial porque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5922517" y="509608"/>
            <a:ext cx="3031552" cy="2271554"/>
            <a:chOff x="5652868" y="1419224"/>
            <a:chExt cx="3031552" cy="2271554"/>
          </a:xfrm>
        </p:grpSpPr>
        <p:cxnSp>
          <p:nvCxnSpPr>
            <p:cNvPr id="54" name="Straight Arrow Connector 53"/>
            <p:cNvCxnSpPr/>
            <p:nvPr/>
          </p:nvCxnSpPr>
          <p:spPr>
            <a:xfrm flipH="1">
              <a:off x="5652868" y="2133600"/>
              <a:ext cx="976532" cy="155717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6627020" y="1419224"/>
              <a:ext cx="2057400" cy="147732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u="sng" dirty="0" smtClean="0"/>
                <a:t>Não temos nenhuma troca</a:t>
              </a:r>
              <a:r>
                <a:rPr lang="pt-PT" dirty="0" smtClean="0"/>
                <a:t> significa que os dados já estão ordenados</a:t>
              </a:r>
              <a:endParaRPr lang="pt-PT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181600" y="5629870"/>
            <a:ext cx="3657600" cy="646331"/>
          </a:xfrm>
          <a:prstGeom prst="rect">
            <a:avLst/>
          </a:prstGeom>
          <a:solidFill>
            <a:srgbClr val="CC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rgbClr val="FF0000"/>
                </a:solidFill>
              </a:rPr>
              <a:t>Então podemos obter menor número de passos sequenciais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83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38250" y="874"/>
            <a:ext cx="692741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000" dirty="0" smtClean="0"/>
              <a:t>Algoritmos </a:t>
            </a:r>
            <a:r>
              <a:rPr lang="pt-PT" sz="2000" dirty="0"/>
              <a:t>de ordenação de </a:t>
            </a:r>
            <a:r>
              <a:rPr lang="pt-PT" sz="2000" dirty="0" smtClean="0"/>
              <a:t>dados (</a:t>
            </a:r>
            <a:r>
              <a:rPr lang="pt-PT" sz="2000" u="sng" dirty="0" smtClean="0"/>
              <a:t>ordenação </a:t>
            </a:r>
            <a:r>
              <a:rPr lang="pt-PT" sz="2000" u="sng" dirty="0"/>
              <a:t>por flutuação</a:t>
            </a:r>
            <a:r>
              <a:rPr lang="pt-PT" sz="2000" dirty="0" smtClean="0"/>
              <a:t>)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999551" y="381000"/>
            <a:ext cx="194758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1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Análise do algoritmo</a:t>
            </a:r>
            <a:endParaRPr lang="pt-PT" sz="1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2000" y="2171562"/>
            <a:ext cx="5486400" cy="2133600"/>
            <a:chOff x="381000" y="1066800"/>
            <a:chExt cx="5486400" cy="2133600"/>
          </a:xfrm>
        </p:grpSpPr>
        <p:grpSp>
          <p:nvGrpSpPr>
            <p:cNvPr id="7" name="Group 6"/>
            <p:cNvGrpSpPr/>
            <p:nvPr/>
          </p:nvGrpSpPr>
          <p:grpSpPr>
            <a:xfrm>
              <a:off x="381000" y="1066800"/>
              <a:ext cx="5486400" cy="2133600"/>
              <a:chOff x="381000" y="1600200"/>
              <a:chExt cx="8458200" cy="2133600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381000" y="16002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81000" y="19050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81000" y="22098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81000" y="25146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81000" y="28194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81000" y="31242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81000" y="34290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81000" y="37338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>
              <a:off x="609600" y="1066800"/>
              <a:ext cx="0" cy="3048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62000" y="1371600"/>
              <a:ext cx="0" cy="3048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14400" y="1676400"/>
              <a:ext cx="0" cy="3048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66800" y="1981200"/>
              <a:ext cx="0" cy="3048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219200" y="2286000"/>
              <a:ext cx="0" cy="3048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371600" y="2590800"/>
              <a:ext cx="0" cy="3048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24000" y="2895600"/>
              <a:ext cx="0" cy="3048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828800" y="1069868"/>
              <a:ext cx="0" cy="3048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981200" y="1374668"/>
              <a:ext cx="0" cy="3048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133600" y="1679468"/>
              <a:ext cx="0" cy="3048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286000" y="1984268"/>
              <a:ext cx="0" cy="3048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438400" y="2289068"/>
              <a:ext cx="0" cy="3048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590800" y="2593868"/>
              <a:ext cx="0" cy="3048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048000" y="1375842"/>
              <a:ext cx="0" cy="304800"/>
            </a:xfrm>
            <a:prstGeom prst="lin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200400" y="1680642"/>
              <a:ext cx="0" cy="304800"/>
            </a:xfrm>
            <a:prstGeom prst="lin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352800" y="1985442"/>
              <a:ext cx="0" cy="304800"/>
            </a:xfrm>
            <a:prstGeom prst="lin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05200" y="2290242"/>
              <a:ext cx="0" cy="304800"/>
            </a:xfrm>
            <a:prstGeom prst="lin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962400" y="1381702"/>
              <a:ext cx="0" cy="30480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114800" y="1686502"/>
              <a:ext cx="0" cy="30480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267200" y="1991302"/>
              <a:ext cx="0" cy="30480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724400" y="1374668"/>
              <a:ext cx="0" cy="30480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876800" y="1679468"/>
              <a:ext cx="0" cy="30480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334000" y="1374668"/>
              <a:ext cx="0" cy="304800"/>
            </a:xfrm>
            <a:prstGeom prst="line">
              <a:avLst/>
            </a:prstGeom>
            <a:ln>
              <a:solidFill>
                <a:srgbClr val="00FFCC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895600" y="1071042"/>
              <a:ext cx="0" cy="304800"/>
            </a:xfrm>
            <a:prstGeom prst="lin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810000" y="1076902"/>
              <a:ext cx="0" cy="30480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572000" y="1069868"/>
              <a:ext cx="0" cy="30480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181600" y="1069868"/>
              <a:ext cx="0" cy="304800"/>
            </a:xfrm>
            <a:prstGeom prst="line">
              <a:avLst/>
            </a:prstGeom>
            <a:ln>
              <a:solidFill>
                <a:srgbClr val="00FFCC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638800" y="1069868"/>
              <a:ext cx="0" cy="304800"/>
            </a:xfrm>
            <a:prstGeom prst="line">
              <a:avLst/>
            </a:prstGeom>
            <a:ln>
              <a:solidFill>
                <a:srgbClr val="FFC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1000" y="1088231"/>
            <a:ext cx="8135560" cy="1083331"/>
            <a:chOff x="381000" y="631031"/>
            <a:chExt cx="8135560" cy="1083331"/>
          </a:xfrm>
        </p:grpSpPr>
        <p:sp>
          <p:nvSpPr>
            <p:cNvPr id="49" name="Left Brace 48"/>
            <p:cNvSpPr/>
            <p:nvPr/>
          </p:nvSpPr>
          <p:spPr>
            <a:xfrm rot="5400000">
              <a:off x="3200469" y="-1333569"/>
              <a:ext cx="723762" cy="53721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1000" y="631031"/>
              <a:ext cx="8135560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Podemos implementar algum paralelismo aqui mas este tópico é um tópico avançado</a:t>
              </a:r>
              <a:endParaRPr lang="en-US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438400" y="4687669"/>
            <a:ext cx="4191000" cy="646331"/>
          </a:xfrm>
          <a:prstGeom prst="rect">
            <a:avLst/>
          </a:prstGeom>
          <a:solidFill>
            <a:srgbClr val="CC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rgbClr val="FF0000"/>
                </a:solidFill>
              </a:rPr>
              <a:t>Podemos tirar partido de paralelismo em sistemas computacionais avançados  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1238250" y="2093120"/>
            <a:ext cx="1033682" cy="1078704"/>
            <a:chOff x="1238250" y="2093120"/>
            <a:chExt cx="1033682" cy="1078704"/>
          </a:xfrm>
        </p:grpSpPr>
        <p:sp>
          <p:nvSpPr>
            <p:cNvPr id="57" name="Rectangle 56"/>
            <p:cNvSpPr/>
            <p:nvPr/>
          </p:nvSpPr>
          <p:spPr>
            <a:xfrm>
              <a:off x="2145726" y="2093120"/>
              <a:ext cx="126206" cy="457200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238250" y="2714624"/>
              <a:ext cx="126206" cy="457200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6400800" y="1814305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solidFill>
                  <a:srgbClr val="008000"/>
                </a:solidFill>
              </a:rPr>
              <a:t>Por exemplo, estas operações podem ser executadas em paralelo</a:t>
            </a:r>
            <a:endParaRPr lang="en-US" dirty="0">
              <a:solidFill>
                <a:srgbClr val="008000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390650" y="2410044"/>
            <a:ext cx="1033682" cy="1064636"/>
            <a:chOff x="1238250" y="2079052"/>
            <a:chExt cx="1033682" cy="1064636"/>
          </a:xfrm>
        </p:grpSpPr>
        <p:sp>
          <p:nvSpPr>
            <p:cNvPr id="64" name="Rectangle 63"/>
            <p:cNvSpPr/>
            <p:nvPr/>
          </p:nvSpPr>
          <p:spPr>
            <a:xfrm>
              <a:off x="2145726" y="2079052"/>
              <a:ext cx="126206" cy="4572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238250" y="2686488"/>
              <a:ext cx="126206" cy="4572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6477000" y="2996204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solidFill>
                  <a:srgbClr val="C00000"/>
                </a:solidFill>
              </a:rPr>
              <a:t>Estes operações também podem ser executadas em paralelo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743200" y="5525869"/>
            <a:ext cx="3657600" cy="646331"/>
          </a:xfrm>
          <a:prstGeom prst="rect">
            <a:avLst/>
          </a:prstGeom>
          <a:solidFill>
            <a:srgbClr val="CC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rgbClr val="FF0000"/>
                </a:solidFill>
              </a:rPr>
              <a:t>Então podemos reduzir o número de passos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85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2" grpId="0"/>
      <p:bldP spid="68" grpId="0"/>
      <p:bldP spid="6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66800" y="874"/>
            <a:ext cx="70988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000" dirty="0" smtClean="0"/>
              <a:t>Algoritmos </a:t>
            </a:r>
            <a:r>
              <a:rPr lang="pt-PT" sz="2000" dirty="0"/>
              <a:t>de ordenação de </a:t>
            </a:r>
            <a:r>
              <a:rPr lang="pt-PT" sz="2000" dirty="0" smtClean="0"/>
              <a:t>dados (</a:t>
            </a:r>
            <a:r>
              <a:rPr lang="pt-PT" sz="2000" u="sng" dirty="0" smtClean="0"/>
              <a:t>ordenação </a:t>
            </a:r>
            <a:r>
              <a:rPr lang="pt-PT" sz="2000" u="sng" dirty="0"/>
              <a:t>por flutuação</a:t>
            </a:r>
            <a:r>
              <a:rPr lang="pt-PT" sz="2000" dirty="0" smtClean="0"/>
              <a:t>)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4216730" y="381000"/>
            <a:ext cx="151323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1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Implementação</a:t>
            </a:r>
            <a:endParaRPr lang="pt-PT" sz="1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28600" y="1101970"/>
            <a:ext cx="5486400" cy="2138318"/>
            <a:chOff x="381000" y="1062082"/>
            <a:chExt cx="5486400" cy="2138318"/>
          </a:xfrm>
        </p:grpSpPr>
        <p:grpSp>
          <p:nvGrpSpPr>
            <p:cNvPr id="7" name="Group 6"/>
            <p:cNvGrpSpPr/>
            <p:nvPr/>
          </p:nvGrpSpPr>
          <p:grpSpPr>
            <a:xfrm>
              <a:off x="381000" y="1066800"/>
              <a:ext cx="5486400" cy="2133600"/>
              <a:chOff x="381000" y="1600200"/>
              <a:chExt cx="8458200" cy="2133600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381000" y="16002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81000" y="19050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81000" y="22098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81000" y="25146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81000" y="28194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81000" y="31242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81000" y="34290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81000" y="37338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>
              <a:off x="609600" y="1066800"/>
              <a:ext cx="0" cy="3048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62000" y="1371600"/>
              <a:ext cx="0" cy="3048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14400" y="1676400"/>
              <a:ext cx="0" cy="3048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66800" y="1981200"/>
              <a:ext cx="0" cy="3048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219200" y="2284482"/>
              <a:ext cx="0" cy="306318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371600" y="2590800"/>
              <a:ext cx="0" cy="3048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24000" y="2895600"/>
              <a:ext cx="0" cy="3048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828800" y="1067942"/>
              <a:ext cx="0" cy="3048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981200" y="1372742"/>
              <a:ext cx="0" cy="3048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133600" y="1677542"/>
              <a:ext cx="0" cy="3048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286000" y="1980824"/>
              <a:ext cx="0" cy="306318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438400" y="2287142"/>
              <a:ext cx="0" cy="3048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590800" y="2566122"/>
              <a:ext cx="0" cy="3048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048000" y="1366882"/>
              <a:ext cx="0" cy="304800"/>
            </a:xfrm>
            <a:prstGeom prst="lin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200400" y="1670164"/>
              <a:ext cx="0" cy="306318"/>
            </a:xfrm>
            <a:prstGeom prst="lin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352800" y="1976482"/>
              <a:ext cx="0" cy="304800"/>
            </a:xfrm>
            <a:prstGeom prst="lin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05200" y="2281282"/>
              <a:ext cx="0" cy="304800"/>
            </a:xfrm>
            <a:prstGeom prst="lin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962400" y="1365364"/>
              <a:ext cx="0" cy="306318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114800" y="1671682"/>
              <a:ext cx="0" cy="30480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267200" y="1976482"/>
              <a:ext cx="0" cy="30480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724400" y="1379776"/>
              <a:ext cx="0" cy="30480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876800" y="1684576"/>
              <a:ext cx="0" cy="30480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334000" y="1373916"/>
              <a:ext cx="0" cy="304800"/>
            </a:xfrm>
            <a:prstGeom prst="line">
              <a:avLst/>
            </a:prstGeom>
            <a:ln>
              <a:solidFill>
                <a:srgbClr val="00FFCC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895600" y="1062082"/>
              <a:ext cx="0" cy="304800"/>
            </a:xfrm>
            <a:prstGeom prst="lin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810000" y="1062082"/>
              <a:ext cx="0" cy="30480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572000" y="1074976"/>
              <a:ext cx="0" cy="30480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181600" y="1069116"/>
              <a:ext cx="0" cy="304800"/>
            </a:xfrm>
            <a:prstGeom prst="line">
              <a:avLst/>
            </a:prstGeom>
            <a:ln>
              <a:solidFill>
                <a:srgbClr val="00FFCC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638800" y="1067942"/>
              <a:ext cx="0" cy="304800"/>
            </a:xfrm>
            <a:prstGeom prst="line">
              <a:avLst/>
            </a:prstGeom>
            <a:ln>
              <a:solidFill>
                <a:srgbClr val="FFC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42900" y="609600"/>
            <a:ext cx="5372100" cy="489467"/>
            <a:chOff x="342900" y="798312"/>
            <a:chExt cx="5372100" cy="489467"/>
          </a:xfrm>
        </p:grpSpPr>
        <p:sp>
          <p:nvSpPr>
            <p:cNvPr id="45" name="Right Brace 44"/>
            <p:cNvSpPr/>
            <p:nvPr/>
          </p:nvSpPr>
          <p:spPr>
            <a:xfrm rot="16200000">
              <a:off x="2876550" y="-1550671"/>
              <a:ext cx="304800" cy="5372100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4832" y="798312"/>
              <a:ext cx="1732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>
                  <a:solidFill>
                    <a:srgbClr val="FF0000"/>
                  </a:solidFill>
                </a:rPr>
                <a:t>Ciclo </a:t>
              </a:r>
              <a:r>
                <a:rPr lang="pt-PT" i="1" dirty="0" smtClean="0">
                  <a:solidFill>
                    <a:srgbClr val="FF0000"/>
                  </a:solidFill>
                </a:rPr>
                <a:t>for</a:t>
              </a:r>
              <a:r>
                <a:rPr lang="pt-PT" dirty="0" smtClean="0">
                  <a:solidFill>
                    <a:srgbClr val="FF0000"/>
                  </a:solidFill>
                </a:rPr>
                <a:t> externo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42899" y="3288353"/>
            <a:ext cx="5295903" cy="561535"/>
            <a:chOff x="342899" y="3477065"/>
            <a:chExt cx="5295903" cy="561535"/>
          </a:xfrm>
        </p:grpSpPr>
        <p:sp>
          <p:nvSpPr>
            <p:cNvPr id="48" name="Left Brace 47"/>
            <p:cNvSpPr/>
            <p:nvPr/>
          </p:nvSpPr>
          <p:spPr>
            <a:xfrm rot="16200000">
              <a:off x="781052" y="3067049"/>
              <a:ext cx="228598" cy="1104903"/>
            </a:xfrm>
            <a:prstGeom prst="leftBrac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49" name="Left Brace 48"/>
            <p:cNvSpPr/>
            <p:nvPr/>
          </p:nvSpPr>
          <p:spPr>
            <a:xfrm rot="16200000">
              <a:off x="1958044" y="3143247"/>
              <a:ext cx="228598" cy="952505"/>
            </a:xfrm>
            <a:prstGeom prst="leftBrac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50" name="Left Brace 49"/>
            <p:cNvSpPr/>
            <p:nvPr/>
          </p:nvSpPr>
          <p:spPr>
            <a:xfrm rot="16200000">
              <a:off x="2914650" y="3219446"/>
              <a:ext cx="228598" cy="800107"/>
            </a:xfrm>
            <a:prstGeom prst="leftBrac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51" name="Left Brace 50"/>
            <p:cNvSpPr/>
            <p:nvPr/>
          </p:nvSpPr>
          <p:spPr>
            <a:xfrm rot="16200000">
              <a:off x="3765713" y="3282781"/>
              <a:ext cx="228598" cy="673437"/>
            </a:xfrm>
            <a:prstGeom prst="leftBrace">
              <a:avLst/>
            </a:prstGeom>
            <a:ln>
              <a:solidFill>
                <a:schemeClr val="accent6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52" name="Left Brace 51"/>
            <p:cNvSpPr/>
            <p:nvPr/>
          </p:nvSpPr>
          <p:spPr>
            <a:xfrm rot="16200000">
              <a:off x="4438649" y="3350744"/>
              <a:ext cx="228598" cy="495309"/>
            </a:xfrm>
            <a:prstGeom prst="leftBrace">
              <a:avLst/>
            </a:prstGeom>
            <a:ln>
              <a:solidFill>
                <a:schemeClr val="accent4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53" name="Left Brace 52"/>
            <p:cNvSpPr/>
            <p:nvPr/>
          </p:nvSpPr>
          <p:spPr>
            <a:xfrm rot="16200000">
              <a:off x="4972048" y="3426942"/>
              <a:ext cx="228598" cy="342911"/>
            </a:xfrm>
            <a:prstGeom prst="leftBrace">
              <a:avLst/>
            </a:prstGeom>
            <a:ln>
              <a:solidFill>
                <a:srgbClr val="00FFCC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54" name="Left Brace 53"/>
            <p:cNvSpPr/>
            <p:nvPr/>
          </p:nvSpPr>
          <p:spPr>
            <a:xfrm rot="16200000">
              <a:off x="5391147" y="3458007"/>
              <a:ext cx="228598" cy="266713"/>
            </a:xfrm>
            <a:prstGeom prst="leftBrace">
              <a:avLst/>
            </a:prstGeom>
            <a:ln>
              <a:solidFill>
                <a:srgbClr val="FFC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99243" y="3669268"/>
              <a:ext cx="1872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>
                  <a:solidFill>
                    <a:srgbClr val="00B050"/>
                  </a:solidFill>
                </a:rPr>
                <a:t>Ciclos </a:t>
              </a:r>
              <a:r>
                <a:rPr lang="pt-PT" i="1" dirty="0" smtClean="0">
                  <a:solidFill>
                    <a:srgbClr val="00B050"/>
                  </a:solidFill>
                </a:rPr>
                <a:t>for</a:t>
              </a:r>
              <a:r>
                <a:rPr lang="pt-PT" dirty="0" smtClean="0">
                  <a:solidFill>
                    <a:srgbClr val="00B050"/>
                  </a:solidFill>
                </a:rPr>
                <a:t> internos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84346" y="4162217"/>
            <a:ext cx="5510419" cy="1400383"/>
          </a:xfrm>
          <a:prstGeom prst="rect">
            <a:avLst/>
          </a:prstGeom>
          <a:solidFill>
            <a:srgbClr val="CCFF66"/>
          </a:solidFill>
        </p:spPr>
        <p:txBody>
          <a:bodyPr wrap="none" rtlCol="0">
            <a:spAutoFit/>
          </a:bodyPr>
          <a:lstStyle/>
          <a:p>
            <a:r>
              <a:rPr lang="en-US" sz="1700" b="1" dirty="0"/>
              <a:t>public static void</a:t>
            </a:r>
            <a:r>
              <a:rPr lang="en-US" sz="1700" dirty="0"/>
              <a:t> </a:t>
            </a:r>
            <a:r>
              <a:rPr lang="en-US" sz="1700" dirty="0" err="1" smtClean="0"/>
              <a:t>sortRiseUpBubble</a:t>
            </a:r>
            <a:r>
              <a:rPr lang="en-US" sz="1700" dirty="0" smtClean="0"/>
              <a:t>(</a:t>
            </a:r>
            <a:r>
              <a:rPr lang="en-US" sz="1700" b="1" dirty="0" err="1" smtClean="0"/>
              <a:t>int</a:t>
            </a:r>
            <a:r>
              <a:rPr lang="en-US" sz="1700" dirty="0"/>
              <a:t>[] </a:t>
            </a:r>
            <a:r>
              <a:rPr lang="en-US" sz="1700" dirty="0" err="1"/>
              <a:t>num_array</a:t>
            </a:r>
            <a:r>
              <a:rPr lang="en-US" sz="1700" dirty="0"/>
              <a:t>) { </a:t>
            </a:r>
          </a:p>
          <a:p>
            <a:r>
              <a:rPr lang="en-US" sz="1700" dirty="0"/>
              <a:t>  </a:t>
            </a:r>
            <a:r>
              <a:rPr lang="en-US" sz="1700" b="1" dirty="0">
                <a:solidFill>
                  <a:srgbClr val="FF0000"/>
                </a:solidFill>
              </a:rPr>
              <a:t>for</a:t>
            </a:r>
            <a:r>
              <a:rPr lang="en-US" sz="1700" dirty="0">
                <a:solidFill>
                  <a:srgbClr val="FF0000"/>
                </a:solidFill>
              </a:rPr>
              <a:t>(</a:t>
            </a:r>
            <a:r>
              <a:rPr lang="en-US" sz="1700" b="1" dirty="0" err="1">
                <a:solidFill>
                  <a:srgbClr val="FF0000"/>
                </a:solidFill>
              </a:rPr>
              <a:t>int</a:t>
            </a:r>
            <a:r>
              <a:rPr lang="en-US" sz="1700" dirty="0">
                <a:solidFill>
                  <a:srgbClr val="FF0000"/>
                </a:solidFill>
              </a:rPr>
              <a:t> bubble = 1; bubble &lt; </a:t>
            </a:r>
            <a:r>
              <a:rPr lang="en-US" sz="1700" dirty="0" err="1" smtClean="0">
                <a:solidFill>
                  <a:srgbClr val="FF0000"/>
                </a:solidFill>
              </a:rPr>
              <a:t>num_array.length</a:t>
            </a:r>
            <a:r>
              <a:rPr lang="en-US" sz="1700" dirty="0" smtClean="0">
                <a:solidFill>
                  <a:srgbClr val="FF0000"/>
                </a:solidFill>
              </a:rPr>
              <a:t>; </a:t>
            </a:r>
            <a:r>
              <a:rPr lang="en-US" sz="1700" dirty="0">
                <a:solidFill>
                  <a:srgbClr val="FF0000"/>
                </a:solidFill>
              </a:rPr>
              <a:t>bubble++)</a:t>
            </a:r>
          </a:p>
          <a:p>
            <a:r>
              <a:rPr lang="en-US" sz="1700" dirty="0"/>
              <a:t>    </a:t>
            </a:r>
            <a:r>
              <a:rPr lang="en-US" sz="1700" b="1" dirty="0">
                <a:solidFill>
                  <a:srgbClr val="008000"/>
                </a:solidFill>
              </a:rPr>
              <a:t>for</a:t>
            </a:r>
            <a:r>
              <a:rPr lang="en-US" sz="1700" dirty="0">
                <a:solidFill>
                  <a:srgbClr val="008000"/>
                </a:solidFill>
              </a:rPr>
              <a:t>(</a:t>
            </a:r>
            <a:r>
              <a:rPr lang="en-US" sz="1700" b="1" dirty="0" err="1">
                <a:solidFill>
                  <a:srgbClr val="008000"/>
                </a:solidFill>
              </a:rPr>
              <a:t>int</a:t>
            </a:r>
            <a:r>
              <a:rPr lang="en-US" sz="1700" dirty="0">
                <a:solidFill>
                  <a:srgbClr val="008000"/>
                </a:solidFill>
              </a:rPr>
              <a:t> </a:t>
            </a:r>
            <a:r>
              <a:rPr lang="en-US" sz="1700" dirty="0" err="1">
                <a:solidFill>
                  <a:srgbClr val="008000"/>
                </a:solidFill>
              </a:rPr>
              <a:t>i</a:t>
            </a:r>
            <a:r>
              <a:rPr lang="en-US" sz="1700" dirty="0">
                <a:solidFill>
                  <a:srgbClr val="008000"/>
                </a:solidFill>
              </a:rPr>
              <a:t> = 0;i &lt; </a:t>
            </a:r>
            <a:r>
              <a:rPr lang="en-US" sz="1700" dirty="0" err="1">
                <a:solidFill>
                  <a:srgbClr val="008000"/>
                </a:solidFill>
              </a:rPr>
              <a:t>num_array.length-bubble;i</a:t>
            </a:r>
            <a:r>
              <a:rPr lang="en-US" sz="1700" dirty="0">
                <a:solidFill>
                  <a:srgbClr val="008000"/>
                </a:solidFill>
              </a:rPr>
              <a:t>++)</a:t>
            </a:r>
          </a:p>
          <a:p>
            <a:r>
              <a:rPr lang="en-US" sz="1700" dirty="0"/>
              <a:t>          </a:t>
            </a:r>
            <a:r>
              <a:rPr lang="en-US" sz="1700" dirty="0" err="1"/>
              <a:t>comparar_trocar</a:t>
            </a:r>
            <a:r>
              <a:rPr lang="en-US" sz="1700" dirty="0"/>
              <a:t>(num_array,i,i+1);</a:t>
            </a:r>
          </a:p>
          <a:p>
            <a:r>
              <a:rPr lang="en-US" sz="1700" dirty="0"/>
              <a:t> }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6353201" y="778877"/>
            <a:ext cx="2743199" cy="2145658"/>
            <a:chOff x="6112673" y="778877"/>
            <a:chExt cx="2743199" cy="2145658"/>
          </a:xfrm>
        </p:grpSpPr>
        <p:sp>
          <p:nvSpPr>
            <p:cNvPr id="61" name="Rectangle 60"/>
            <p:cNvSpPr/>
            <p:nvPr/>
          </p:nvSpPr>
          <p:spPr>
            <a:xfrm>
              <a:off x="6324600" y="778877"/>
              <a:ext cx="2502672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pt-PT" sz="2000" dirty="0"/>
                <a:t>Estilo de programação</a:t>
              </a:r>
              <a:endParaRPr lang="en-US" sz="2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112673" y="1447207"/>
              <a:ext cx="2743199" cy="1477328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pt-PT" dirty="0" smtClean="0"/>
                <a:t>O código é compreensível.</a:t>
              </a:r>
            </a:p>
            <a:p>
              <a:pPr marL="342900" indent="-342900">
                <a:buAutoNum type="arabicPeriod"/>
              </a:pPr>
              <a:r>
                <a:rPr lang="pt-PT" dirty="0" smtClean="0"/>
                <a:t>O código é </a:t>
              </a:r>
              <a:r>
                <a:rPr lang="pt-PT" dirty="0" err="1" smtClean="0"/>
                <a:t>compato</a:t>
              </a:r>
              <a:r>
                <a:rPr lang="pt-PT" dirty="0" smtClean="0"/>
                <a:t>.</a:t>
              </a:r>
            </a:p>
            <a:p>
              <a:pPr marL="342900" indent="-342900">
                <a:buAutoNum type="arabicPeriod"/>
              </a:pPr>
              <a:r>
                <a:rPr lang="pt-PT" dirty="0" smtClean="0"/>
                <a:t>O código é baseado nas funções </a:t>
              </a:r>
              <a:r>
                <a:rPr lang="pt-PT" dirty="0" smtClean="0"/>
                <a:t>anteriores.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079336" y="3713141"/>
            <a:ext cx="2743200" cy="2412387"/>
            <a:chOff x="6079336" y="3713141"/>
            <a:chExt cx="2743200" cy="2412387"/>
          </a:xfrm>
        </p:grpSpPr>
        <p:sp>
          <p:nvSpPr>
            <p:cNvPr id="65" name="TextBox 64"/>
            <p:cNvSpPr txBox="1"/>
            <p:nvPr/>
          </p:nvSpPr>
          <p:spPr>
            <a:xfrm>
              <a:off x="6477001" y="4648200"/>
              <a:ext cx="2057400" cy="147732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u="sng" dirty="0" smtClean="0"/>
                <a:t>Não temos nenhuma troca</a:t>
              </a:r>
              <a:r>
                <a:rPr lang="pt-PT" dirty="0" smtClean="0"/>
                <a:t> significa que os dados já estão ordenados</a:t>
              </a:r>
              <a:endParaRPr lang="pt-PT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079336" y="3713141"/>
              <a:ext cx="2743200" cy="970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700"/>
                </a:lnSpc>
              </a:pPr>
              <a:r>
                <a:rPr lang="pt-PT" dirty="0" smtClean="0"/>
                <a:t>Esta verificação ainda não foi implementada. Vamos implementar tal verificação nos próximos passos </a:t>
              </a:r>
              <a:endParaRPr lang="en-US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955268" y="1107830"/>
            <a:ext cx="369332" cy="2132458"/>
            <a:chOff x="5679044" y="1107830"/>
            <a:chExt cx="369332" cy="2132458"/>
          </a:xfrm>
        </p:grpSpPr>
        <p:cxnSp>
          <p:nvCxnSpPr>
            <p:cNvPr id="68" name="Straight Arrow Connector 67"/>
            <p:cNvCxnSpPr/>
            <p:nvPr/>
          </p:nvCxnSpPr>
          <p:spPr>
            <a:xfrm>
              <a:off x="6019800" y="1107830"/>
              <a:ext cx="0" cy="2132458"/>
            </a:xfrm>
            <a:prstGeom prst="straightConnector1">
              <a:avLst/>
            </a:prstGeom>
            <a:ln w="127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 rot="16200000">
              <a:off x="5098340" y="1949270"/>
              <a:ext cx="1530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err="1" smtClean="0">
                  <a:solidFill>
                    <a:srgbClr val="002060"/>
                  </a:solidFill>
                </a:rPr>
                <a:t>array.length</a:t>
              </a:r>
              <a:r>
                <a:rPr lang="pt-PT" dirty="0" smtClean="0">
                  <a:solidFill>
                    <a:srgbClr val="002060"/>
                  </a:solidFill>
                </a:rPr>
                <a:t>=8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622137" y="1406770"/>
            <a:ext cx="369332" cy="1854400"/>
            <a:chOff x="5679045" y="1385888"/>
            <a:chExt cx="369332" cy="1854400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6019800" y="1385888"/>
              <a:ext cx="0" cy="1854400"/>
            </a:xfrm>
            <a:prstGeom prst="straightConnector1">
              <a:avLst/>
            </a:prstGeom>
            <a:ln w="12700">
              <a:solidFill>
                <a:srgbClr val="00B0F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 rot="16200000">
              <a:off x="5004565" y="2075668"/>
              <a:ext cx="1718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>
                  <a:solidFill>
                    <a:srgbClr val="00B0F0"/>
                  </a:solidFill>
                </a:rPr>
                <a:t>array.length-1=7</a:t>
              </a:r>
              <a:endParaRPr lang="en-US" dirty="0">
                <a:solidFill>
                  <a:srgbClr val="00B0F0"/>
                </a:solidFill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361952" y="3574141"/>
            <a:ext cx="1027845" cy="477054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pt-PT" dirty="0" smtClean="0"/>
              <a:t>i    =0 - 6</a:t>
            </a:r>
          </a:p>
          <a:p>
            <a:pPr>
              <a:lnSpc>
                <a:spcPts val="1500"/>
              </a:lnSpc>
            </a:pPr>
            <a:r>
              <a:rPr lang="pt-PT" dirty="0" smtClean="0"/>
              <a:t>i+1=1 - 7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164964" y="3581400"/>
            <a:ext cx="702436" cy="477054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pt-PT" dirty="0" smtClean="0"/>
              <a:t>i    =0</a:t>
            </a:r>
          </a:p>
          <a:p>
            <a:pPr>
              <a:lnSpc>
                <a:spcPts val="1500"/>
              </a:lnSpc>
            </a:pPr>
            <a:r>
              <a:rPr lang="pt-PT" dirty="0" smtClean="0"/>
              <a:t>i+1=1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562955" y="3581400"/>
            <a:ext cx="1027845" cy="477054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pt-PT" dirty="0" smtClean="0"/>
              <a:t>i    =0 - 5</a:t>
            </a:r>
          </a:p>
          <a:p>
            <a:pPr>
              <a:lnSpc>
                <a:spcPts val="1500"/>
              </a:lnSpc>
            </a:pPr>
            <a:r>
              <a:rPr lang="pt-PT" dirty="0" smtClean="0"/>
              <a:t>i+1=1 - 6</a:t>
            </a:r>
            <a:endParaRPr lang="en-US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2971800" y="3962400"/>
            <a:ext cx="1943091" cy="0"/>
          </a:xfrm>
          <a:prstGeom prst="line">
            <a:avLst/>
          </a:prstGeom>
          <a:ln w="57150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86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75" grpId="0" animBg="1"/>
      <p:bldP spid="76" grpId="0" animBg="1"/>
      <p:bldP spid="7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66800" y="874"/>
            <a:ext cx="70988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000" dirty="0" smtClean="0"/>
              <a:t>Algoritmos </a:t>
            </a:r>
            <a:r>
              <a:rPr lang="pt-PT" sz="2000" dirty="0"/>
              <a:t>de ordenação de </a:t>
            </a:r>
            <a:r>
              <a:rPr lang="pt-PT" sz="2000" dirty="0" smtClean="0"/>
              <a:t>dados (</a:t>
            </a:r>
            <a:r>
              <a:rPr lang="pt-PT" sz="2000" u="sng" dirty="0" smtClean="0"/>
              <a:t>ordenação </a:t>
            </a:r>
            <a:r>
              <a:rPr lang="pt-PT" sz="2000" u="sng" dirty="0"/>
              <a:t>por flutuação</a:t>
            </a:r>
            <a:r>
              <a:rPr lang="pt-PT" sz="2000" dirty="0" smtClean="0"/>
              <a:t>)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821870" y="381000"/>
            <a:ext cx="430297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1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Para ter certeza que os resultados estão </a:t>
            </a:r>
            <a:r>
              <a:rPr lang="pt-PT" sz="16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corretos</a:t>
            </a:r>
            <a:endParaRPr lang="pt-PT" sz="1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5638801" y="2133600"/>
            <a:ext cx="2743199" cy="1314661"/>
            <a:chOff x="6112673" y="778877"/>
            <a:chExt cx="2743199" cy="1314661"/>
          </a:xfrm>
        </p:grpSpPr>
        <p:sp>
          <p:nvSpPr>
            <p:cNvPr id="61" name="Rectangle 60"/>
            <p:cNvSpPr/>
            <p:nvPr/>
          </p:nvSpPr>
          <p:spPr>
            <a:xfrm>
              <a:off x="6324600" y="778877"/>
              <a:ext cx="2502672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pt-PT" sz="2000" dirty="0"/>
                <a:t>Estilo de programação</a:t>
              </a:r>
              <a:endParaRPr lang="en-US" sz="2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112673" y="1447207"/>
              <a:ext cx="2743199" cy="64633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Verificação de resultados é muito importante.</a:t>
              </a:r>
              <a:endParaRPr lang="en-US" dirty="0"/>
            </a:p>
          </p:txBody>
        </p:sp>
      </p:grpSp>
      <p:sp>
        <p:nvSpPr>
          <p:cNvPr id="74" name="Rectangle 73"/>
          <p:cNvSpPr/>
          <p:nvPr/>
        </p:nvSpPr>
        <p:spPr>
          <a:xfrm>
            <a:off x="127102" y="804446"/>
            <a:ext cx="474969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1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Verificação de resultados simples (não está completa)</a:t>
            </a:r>
            <a:endParaRPr lang="pt-PT" sz="1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52400" y="1447207"/>
            <a:ext cx="474117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public static </a:t>
            </a:r>
            <a:r>
              <a:rPr lang="en-US" b="1" dirty="0" err="1"/>
              <a:t>boolean</a:t>
            </a:r>
            <a:r>
              <a:rPr lang="en-US" dirty="0"/>
              <a:t> </a:t>
            </a:r>
            <a:r>
              <a:rPr lang="en-US" dirty="0" err="1"/>
              <a:t>verifyRiseDown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array[])</a:t>
            </a:r>
          </a:p>
          <a:p>
            <a:r>
              <a:rPr lang="en-US" dirty="0"/>
              <a:t>{ 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array.length-1;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 smtClean="0"/>
              <a:t>          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/>
              <a:t>(array[</a:t>
            </a:r>
            <a:r>
              <a:rPr lang="en-US" dirty="0" err="1"/>
              <a:t>i</a:t>
            </a:r>
            <a:r>
              <a:rPr lang="en-US" dirty="0"/>
              <a:t>] &gt; array[i+1]) </a:t>
            </a:r>
            <a:r>
              <a:rPr lang="en-US" b="1" dirty="0"/>
              <a:t>return </a:t>
            </a:r>
            <a:r>
              <a:rPr lang="en-US" b="1" dirty="0" smtClean="0"/>
              <a:t>false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b="1" dirty="0" smtClean="0"/>
              <a:t>return true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public </a:t>
            </a:r>
            <a:r>
              <a:rPr lang="en-US" b="1" dirty="0"/>
              <a:t>static </a:t>
            </a:r>
            <a:r>
              <a:rPr lang="en-US" b="1" dirty="0" err="1"/>
              <a:t>boolean</a:t>
            </a:r>
            <a:r>
              <a:rPr lang="en-US" dirty="0"/>
              <a:t> </a:t>
            </a:r>
            <a:r>
              <a:rPr lang="en-US" dirty="0" err="1"/>
              <a:t>verifyRiseUp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array[])</a:t>
            </a:r>
          </a:p>
          <a:p>
            <a:r>
              <a:rPr lang="en-US" dirty="0"/>
              <a:t>{ 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array.length-1;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 smtClean="0"/>
              <a:t>          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/>
              <a:t>(array[</a:t>
            </a:r>
            <a:r>
              <a:rPr lang="en-US" dirty="0" err="1"/>
              <a:t>i</a:t>
            </a:r>
            <a:r>
              <a:rPr lang="en-US" dirty="0"/>
              <a:t>] &lt; array[i+1]) </a:t>
            </a:r>
            <a:r>
              <a:rPr lang="en-US" b="1" dirty="0"/>
              <a:t>return false</a:t>
            </a:r>
            <a:r>
              <a:rPr lang="en-US" dirty="0"/>
              <a:t>;</a:t>
            </a:r>
          </a:p>
          <a:p>
            <a:r>
              <a:rPr lang="en-US" dirty="0" smtClean="0"/>
              <a:t>          </a:t>
            </a:r>
            <a:r>
              <a:rPr lang="en-US" b="1" dirty="0" smtClean="0"/>
              <a:t>return </a:t>
            </a:r>
            <a:r>
              <a:rPr lang="en-US" b="1" dirty="0"/>
              <a:t>true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4800" y="5029200"/>
            <a:ext cx="8686800" cy="1477328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rgbClr val="008000"/>
                </a:solidFill>
              </a:rPr>
              <a:t>Simples</a:t>
            </a:r>
            <a:r>
              <a:rPr lang="pt-PT" dirty="0" smtClean="0"/>
              <a:t> porque não verifica todos os erros potenciais, por exemplo, o erro seguinte não vai ser </a:t>
            </a:r>
            <a:r>
              <a:rPr lang="pt-PT" dirty="0" err="1" smtClean="0"/>
              <a:t>detetado</a:t>
            </a:r>
            <a:r>
              <a:rPr lang="pt-PT" dirty="0" smtClean="0"/>
              <a:t>:</a:t>
            </a:r>
          </a:p>
          <a:p>
            <a:r>
              <a:rPr lang="pt-PT" i="1" dirty="0" err="1" smtClean="0"/>
              <a:t>Array</a:t>
            </a:r>
            <a:r>
              <a:rPr lang="pt-PT" dirty="0" smtClean="0"/>
              <a:t> inicial: {56,24,33,54}</a:t>
            </a:r>
          </a:p>
          <a:p>
            <a:r>
              <a:rPr lang="pt-PT" i="1" dirty="0" err="1" smtClean="0"/>
              <a:t>Array</a:t>
            </a:r>
            <a:r>
              <a:rPr lang="pt-PT" dirty="0" smtClean="0"/>
              <a:t> final (assumimos que é ordenado): 56,56,33,24</a:t>
            </a:r>
          </a:p>
          <a:p>
            <a:r>
              <a:rPr lang="pt-PT" dirty="0" smtClean="0"/>
              <a:t>Temos o erro porque o valor 54 desapareceu e o valor 56 foi duplicado.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57" grpId="0" animBg="1"/>
      <p:bldP spid="5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66800" y="874"/>
            <a:ext cx="70988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000" dirty="0" smtClean="0"/>
              <a:t>Algoritmos </a:t>
            </a:r>
            <a:r>
              <a:rPr lang="pt-PT" sz="2000" dirty="0"/>
              <a:t>de ordenação de </a:t>
            </a:r>
            <a:r>
              <a:rPr lang="pt-PT" sz="2000" dirty="0" smtClean="0"/>
              <a:t>dados (</a:t>
            </a:r>
            <a:r>
              <a:rPr lang="pt-PT" sz="2000" u="sng" dirty="0" smtClean="0"/>
              <a:t>ordenação </a:t>
            </a:r>
            <a:r>
              <a:rPr lang="pt-PT" sz="2000" u="sng" dirty="0"/>
              <a:t>por flutuação</a:t>
            </a:r>
            <a:r>
              <a:rPr lang="pt-PT" sz="2000" dirty="0" smtClean="0"/>
              <a:t>)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4216730" y="381000"/>
            <a:ext cx="151323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1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Implementação</a:t>
            </a:r>
            <a:endParaRPr lang="pt-PT" sz="1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28600" y="1101970"/>
            <a:ext cx="5486400" cy="2138318"/>
            <a:chOff x="381000" y="1062082"/>
            <a:chExt cx="5486400" cy="2138318"/>
          </a:xfrm>
        </p:grpSpPr>
        <p:grpSp>
          <p:nvGrpSpPr>
            <p:cNvPr id="7" name="Group 6"/>
            <p:cNvGrpSpPr/>
            <p:nvPr/>
          </p:nvGrpSpPr>
          <p:grpSpPr>
            <a:xfrm>
              <a:off x="381000" y="1066800"/>
              <a:ext cx="5486400" cy="2133600"/>
              <a:chOff x="381000" y="1600200"/>
              <a:chExt cx="8458200" cy="2133600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381000" y="16002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81000" y="19050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81000" y="22098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81000" y="25146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81000" y="28194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81000" y="31242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81000" y="34290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81000" y="3733800"/>
                <a:ext cx="845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>
              <a:off x="609600" y="1066800"/>
              <a:ext cx="0" cy="3048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62000" y="1371600"/>
              <a:ext cx="0" cy="3048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14400" y="1676400"/>
              <a:ext cx="0" cy="3048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66800" y="1981200"/>
              <a:ext cx="0" cy="3048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219200" y="2284482"/>
              <a:ext cx="0" cy="306318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371600" y="2590800"/>
              <a:ext cx="0" cy="3048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24000" y="2895600"/>
              <a:ext cx="0" cy="3048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828800" y="1067942"/>
              <a:ext cx="0" cy="3048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981200" y="1372742"/>
              <a:ext cx="0" cy="3048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133600" y="1677542"/>
              <a:ext cx="0" cy="3048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286000" y="1980824"/>
              <a:ext cx="0" cy="306318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438400" y="2287142"/>
              <a:ext cx="0" cy="3048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590800" y="2566122"/>
              <a:ext cx="0" cy="3048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048000" y="1366882"/>
              <a:ext cx="0" cy="304800"/>
            </a:xfrm>
            <a:prstGeom prst="lin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200400" y="1670164"/>
              <a:ext cx="0" cy="306318"/>
            </a:xfrm>
            <a:prstGeom prst="lin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352800" y="1976482"/>
              <a:ext cx="0" cy="304800"/>
            </a:xfrm>
            <a:prstGeom prst="lin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05200" y="2281282"/>
              <a:ext cx="0" cy="304800"/>
            </a:xfrm>
            <a:prstGeom prst="lin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962400" y="1365364"/>
              <a:ext cx="0" cy="306318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114800" y="1671682"/>
              <a:ext cx="0" cy="30480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267200" y="1976482"/>
              <a:ext cx="0" cy="30480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724400" y="1379776"/>
              <a:ext cx="0" cy="30480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876800" y="1684576"/>
              <a:ext cx="0" cy="30480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334000" y="1373916"/>
              <a:ext cx="0" cy="304800"/>
            </a:xfrm>
            <a:prstGeom prst="line">
              <a:avLst/>
            </a:prstGeom>
            <a:ln>
              <a:solidFill>
                <a:srgbClr val="00FFCC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895600" y="1062082"/>
              <a:ext cx="0" cy="304800"/>
            </a:xfrm>
            <a:prstGeom prst="lin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810000" y="1062082"/>
              <a:ext cx="0" cy="30480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572000" y="1074976"/>
              <a:ext cx="0" cy="30480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181600" y="1069116"/>
              <a:ext cx="0" cy="304800"/>
            </a:xfrm>
            <a:prstGeom prst="line">
              <a:avLst/>
            </a:prstGeom>
            <a:ln>
              <a:solidFill>
                <a:srgbClr val="00FFCC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638800" y="1067942"/>
              <a:ext cx="0" cy="304800"/>
            </a:xfrm>
            <a:prstGeom prst="line">
              <a:avLst/>
            </a:prstGeom>
            <a:ln>
              <a:solidFill>
                <a:srgbClr val="FFC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42900" y="609600"/>
            <a:ext cx="5372100" cy="489467"/>
            <a:chOff x="342900" y="798312"/>
            <a:chExt cx="5372100" cy="489467"/>
          </a:xfrm>
        </p:grpSpPr>
        <p:sp>
          <p:nvSpPr>
            <p:cNvPr id="45" name="Right Brace 44"/>
            <p:cNvSpPr/>
            <p:nvPr/>
          </p:nvSpPr>
          <p:spPr>
            <a:xfrm rot="16200000">
              <a:off x="2876550" y="-1550671"/>
              <a:ext cx="304800" cy="5372100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4832" y="798312"/>
              <a:ext cx="1732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>
                  <a:solidFill>
                    <a:srgbClr val="FF0000"/>
                  </a:solidFill>
                </a:rPr>
                <a:t>Ciclo </a:t>
              </a:r>
              <a:r>
                <a:rPr lang="pt-PT" i="1" dirty="0" smtClean="0">
                  <a:solidFill>
                    <a:srgbClr val="FF0000"/>
                  </a:solidFill>
                </a:rPr>
                <a:t>for</a:t>
              </a:r>
              <a:r>
                <a:rPr lang="pt-PT" dirty="0" smtClean="0">
                  <a:solidFill>
                    <a:srgbClr val="FF0000"/>
                  </a:solidFill>
                </a:rPr>
                <a:t> externo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42899" y="3288353"/>
            <a:ext cx="5295903" cy="561535"/>
            <a:chOff x="342899" y="3477065"/>
            <a:chExt cx="5295903" cy="561535"/>
          </a:xfrm>
        </p:grpSpPr>
        <p:sp>
          <p:nvSpPr>
            <p:cNvPr id="48" name="Left Brace 47"/>
            <p:cNvSpPr/>
            <p:nvPr/>
          </p:nvSpPr>
          <p:spPr>
            <a:xfrm rot="16200000">
              <a:off x="781052" y="3067049"/>
              <a:ext cx="228598" cy="1104903"/>
            </a:xfrm>
            <a:prstGeom prst="leftBrac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9" name="Left Brace 48"/>
            <p:cNvSpPr/>
            <p:nvPr/>
          </p:nvSpPr>
          <p:spPr>
            <a:xfrm rot="16200000">
              <a:off x="1958044" y="3143247"/>
              <a:ext cx="228598" cy="952505"/>
            </a:xfrm>
            <a:prstGeom prst="leftBrace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0" name="Left Brace 49"/>
            <p:cNvSpPr/>
            <p:nvPr/>
          </p:nvSpPr>
          <p:spPr>
            <a:xfrm rot="16200000">
              <a:off x="2914650" y="3219446"/>
              <a:ext cx="228598" cy="800107"/>
            </a:xfrm>
            <a:prstGeom prst="leftBrace">
              <a:avLst/>
            </a:prstGeom>
            <a:ln>
              <a:solidFill>
                <a:srgbClr val="008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1" name="Left Brace 50"/>
            <p:cNvSpPr/>
            <p:nvPr/>
          </p:nvSpPr>
          <p:spPr>
            <a:xfrm rot="16200000">
              <a:off x="3765713" y="3282781"/>
              <a:ext cx="228598" cy="673437"/>
            </a:xfrm>
            <a:prstGeom prst="leftBrace">
              <a:avLst/>
            </a:prstGeom>
            <a:ln>
              <a:solidFill>
                <a:schemeClr val="accent6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2" name="Left Brace 51"/>
            <p:cNvSpPr/>
            <p:nvPr/>
          </p:nvSpPr>
          <p:spPr>
            <a:xfrm rot="16200000">
              <a:off x="4438649" y="3350744"/>
              <a:ext cx="228598" cy="495309"/>
            </a:xfrm>
            <a:prstGeom prst="leftBrace">
              <a:avLst/>
            </a:prstGeom>
            <a:ln>
              <a:solidFill>
                <a:schemeClr val="accent4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3" name="Left Brace 52"/>
            <p:cNvSpPr/>
            <p:nvPr/>
          </p:nvSpPr>
          <p:spPr>
            <a:xfrm rot="16200000">
              <a:off x="4972048" y="3426942"/>
              <a:ext cx="228598" cy="342911"/>
            </a:xfrm>
            <a:prstGeom prst="leftBrace">
              <a:avLst/>
            </a:prstGeom>
            <a:ln>
              <a:solidFill>
                <a:srgbClr val="00FFCC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4" name="Left Brace 53"/>
            <p:cNvSpPr/>
            <p:nvPr/>
          </p:nvSpPr>
          <p:spPr>
            <a:xfrm rot="16200000">
              <a:off x="5391147" y="3458007"/>
              <a:ext cx="228598" cy="266713"/>
            </a:xfrm>
            <a:prstGeom prst="leftBrace">
              <a:avLst/>
            </a:prstGeom>
            <a:ln>
              <a:solidFill>
                <a:srgbClr val="FFC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955518" y="3669268"/>
              <a:ext cx="1872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00B050"/>
                  </a:solidFill>
                </a:rPr>
                <a:t>Ciclos </a:t>
              </a:r>
              <a:r>
                <a:rPr lang="pt-PT" i="1" dirty="0">
                  <a:solidFill>
                    <a:srgbClr val="00B050"/>
                  </a:solidFill>
                </a:rPr>
                <a:t>for</a:t>
              </a:r>
              <a:r>
                <a:rPr lang="pt-PT" dirty="0">
                  <a:solidFill>
                    <a:srgbClr val="00B050"/>
                  </a:solidFill>
                </a:rPr>
                <a:t> internos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0" y="4140875"/>
            <a:ext cx="4952959" cy="2031325"/>
          </a:xfrm>
          <a:prstGeom prst="rect">
            <a:avLst/>
          </a:prstGeom>
          <a:solidFill>
            <a:srgbClr val="CCFF66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public static void</a:t>
            </a:r>
            <a:r>
              <a:rPr lang="en-US" sz="1400" dirty="0"/>
              <a:t> </a:t>
            </a:r>
            <a:r>
              <a:rPr lang="en-US" sz="1400" dirty="0" err="1"/>
              <a:t>sortRiseUpBubbleAlternative</a:t>
            </a:r>
            <a:r>
              <a:rPr lang="en-US" sz="1400" dirty="0"/>
              <a:t>(</a:t>
            </a:r>
            <a:r>
              <a:rPr lang="en-US" sz="1400" b="1" dirty="0" err="1"/>
              <a:t>int</a:t>
            </a:r>
            <a:r>
              <a:rPr lang="en-US" sz="1400" dirty="0"/>
              <a:t>[] </a:t>
            </a:r>
            <a:r>
              <a:rPr lang="en-US" sz="1400" dirty="0" err="1"/>
              <a:t>num_array</a:t>
            </a:r>
            <a:r>
              <a:rPr lang="en-US" sz="1400" dirty="0"/>
              <a:t>) { </a:t>
            </a:r>
          </a:p>
          <a:p>
            <a:r>
              <a:rPr lang="en-US" sz="1400" dirty="0"/>
              <a:t>  </a:t>
            </a:r>
            <a:r>
              <a:rPr lang="en-US" sz="1400" b="1" dirty="0" err="1"/>
              <a:t>boolean</a:t>
            </a:r>
            <a:r>
              <a:rPr lang="en-US" sz="1400" dirty="0"/>
              <a:t> </a:t>
            </a:r>
            <a:r>
              <a:rPr lang="en-US" sz="1400" dirty="0" err="1"/>
              <a:t>trocas</a:t>
            </a:r>
            <a:r>
              <a:rPr lang="en-US" sz="1400" dirty="0"/>
              <a:t>;</a:t>
            </a:r>
          </a:p>
          <a:p>
            <a:r>
              <a:rPr lang="en-US" sz="1400" dirty="0"/>
              <a:t>  </a:t>
            </a:r>
            <a:r>
              <a:rPr lang="en-US" sz="1400" b="1" dirty="0">
                <a:solidFill>
                  <a:srgbClr val="FF0000"/>
                </a:solidFill>
              </a:rPr>
              <a:t>for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b="1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bubble = 1; bubble &lt; </a:t>
            </a:r>
            <a:r>
              <a:rPr lang="en-US" sz="1400" dirty="0" err="1">
                <a:solidFill>
                  <a:srgbClr val="FF0000"/>
                </a:solidFill>
              </a:rPr>
              <a:t>num_array.length</a:t>
            </a:r>
            <a:r>
              <a:rPr lang="en-US" sz="1400" dirty="0">
                <a:solidFill>
                  <a:srgbClr val="FF0000"/>
                </a:solidFill>
              </a:rPr>
              <a:t>; bubble++)</a:t>
            </a:r>
          </a:p>
          <a:p>
            <a:r>
              <a:rPr lang="en-US" sz="1400" dirty="0"/>
              <a:t>  </a:t>
            </a:r>
            <a:r>
              <a:rPr lang="en-US" sz="1400" dirty="0">
                <a:solidFill>
                  <a:srgbClr val="FF0000"/>
                </a:solidFill>
              </a:rPr>
              <a:t>{ </a:t>
            </a:r>
            <a:r>
              <a:rPr lang="en-US" sz="1400" dirty="0" err="1">
                <a:solidFill>
                  <a:srgbClr val="FF0000"/>
                </a:solidFill>
              </a:rPr>
              <a:t>trocas</a:t>
            </a:r>
            <a:r>
              <a:rPr lang="en-US" sz="1400" dirty="0">
                <a:solidFill>
                  <a:srgbClr val="FF0000"/>
                </a:solidFill>
              </a:rPr>
              <a:t> = false;</a:t>
            </a:r>
          </a:p>
          <a:p>
            <a:r>
              <a:rPr lang="en-US" sz="1400" dirty="0"/>
              <a:t>    </a:t>
            </a:r>
            <a:r>
              <a:rPr lang="en-US" sz="1400" b="1" dirty="0">
                <a:solidFill>
                  <a:srgbClr val="008000"/>
                </a:solidFill>
              </a:rPr>
              <a:t>for</a:t>
            </a:r>
            <a:r>
              <a:rPr lang="en-US" sz="1400" dirty="0">
                <a:solidFill>
                  <a:srgbClr val="008000"/>
                </a:solidFill>
              </a:rPr>
              <a:t>(</a:t>
            </a:r>
            <a:r>
              <a:rPr lang="en-US" sz="1400" b="1" dirty="0" err="1">
                <a:solidFill>
                  <a:srgbClr val="008000"/>
                </a:solidFill>
              </a:rPr>
              <a:t>int</a:t>
            </a:r>
            <a:r>
              <a:rPr lang="en-US" sz="1400" dirty="0">
                <a:solidFill>
                  <a:srgbClr val="008000"/>
                </a:solidFill>
              </a:rPr>
              <a:t> 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 = 0;i &lt; </a:t>
            </a:r>
            <a:r>
              <a:rPr lang="en-US" sz="1400" dirty="0" err="1">
                <a:solidFill>
                  <a:srgbClr val="008000"/>
                </a:solidFill>
              </a:rPr>
              <a:t>num_array.length-bubble;i</a:t>
            </a:r>
            <a:r>
              <a:rPr lang="en-US" sz="1400" dirty="0">
                <a:solidFill>
                  <a:srgbClr val="008000"/>
                </a:solidFill>
              </a:rPr>
              <a:t>++)</a:t>
            </a:r>
          </a:p>
          <a:p>
            <a:r>
              <a:rPr lang="en-US" sz="1400" dirty="0">
                <a:solidFill>
                  <a:srgbClr val="008000"/>
                </a:solidFill>
              </a:rPr>
              <a:t>          </a:t>
            </a:r>
            <a:r>
              <a:rPr lang="en-US" sz="1400" b="1" dirty="0">
                <a:solidFill>
                  <a:srgbClr val="008000"/>
                </a:solidFill>
              </a:rPr>
              <a:t>if</a:t>
            </a:r>
            <a:r>
              <a:rPr lang="en-US" sz="1400" dirty="0">
                <a:solidFill>
                  <a:srgbClr val="008000"/>
                </a:solidFill>
              </a:rPr>
              <a:t>( </a:t>
            </a:r>
            <a:r>
              <a:rPr lang="en-US" sz="1400" dirty="0" err="1">
                <a:solidFill>
                  <a:srgbClr val="008000"/>
                </a:solidFill>
              </a:rPr>
              <a:t>comparar_trocarR</a:t>
            </a:r>
            <a:r>
              <a:rPr lang="en-US" sz="1400" dirty="0">
                <a:solidFill>
                  <a:srgbClr val="008000"/>
                </a:solidFill>
              </a:rPr>
              <a:t>(num_array,i,i+1) ) </a:t>
            </a:r>
            <a:r>
              <a:rPr lang="en-US" sz="1400" dirty="0" err="1">
                <a:solidFill>
                  <a:srgbClr val="008000"/>
                </a:solidFill>
              </a:rPr>
              <a:t>trocas</a:t>
            </a:r>
            <a:r>
              <a:rPr lang="en-US" sz="1400" dirty="0">
                <a:solidFill>
                  <a:srgbClr val="008000"/>
                </a:solidFill>
              </a:rPr>
              <a:t> =</a:t>
            </a:r>
            <a:r>
              <a:rPr lang="en-US" sz="1400" b="1" dirty="0">
                <a:solidFill>
                  <a:srgbClr val="008000"/>
                </a:solidFill>
              </a:rPr>
              <a:t> true</a:t>
            </a:r>
            <a:r>
              <a:rPr lang="en-US" sz="1400" dirty="0">
                <a:solidFill>
                  <a:srgbClr val="008000"/>
                </a:solidFill>
              </a:rPr>
              <a:t>;</a:t>
            </a:r>
          </a:p>
          <a:p>
            <a:r>
              <a:rPr lang="en-US" sz="1400" dirty="0"/>
              <a:t>    </a:t>
            </a:r>
            <a:r>
              <a:rPr lang="en-US" sz="1400" b="1" dirty="0">
                <a:solidFill>
                  <a:srgbClr val="FF0000"/>
                </a:solidFill>
              </a:rPr>
              <a:t>if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trocas</a:t>
            </a:r>
            <a:r>
              <a:rPr lang="en-US" sz="1400" dirty="0">
                <a:solidFill>
                  <a:srgbClr val="FF0000"/>
                </a:solidFill>
              </a:rPr>
              <a:t> == </a:t>
            </a:r>
            <a:r>
              <a:rPr lang="en-US" sz="1400" b="1" dirty="0">
                <a:solidFill>
                  <a:srgbClr val="FF0000"/>
                </a:solidFill>
              </a:rPr>
              <a:t>false</a:t>
            </a:r>
            <a:r>
              <a:rPr lang="en-US" sz="1400" dirty="0">
                <a:solidFill>
                  <a:srgbClr val="FF0000"/>
                </a:solidFill>
              </a:rPr>
              <a:t>) </a:t>
            </a:r>
            <a:r>
              <a:rPr lang="en-US" sz="1400" b="1" dirty="0">
                <a:solidFill>
                  <a:srgbClr val="FF0000"/>
                </a:solidFill>
              </a:rPr>
              <a:t>break</a:t>
            </a:r>
            <a:r>
              <a:rPr lang="en-US" sz="1400" dirty="0">
                <a:solidFill>
                  <a:srgbClr val="FF0000"/>
                </a:solidFill>
              </a:rPr>
              <a:t>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}</a:t>
            </a:r>
          </a:p>
          <a:p>
            <a:r>
              <a:rPr lang="en-US" sz="1400" dirty="0"/>
              <a:t> }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495800" y="3593068"/>
            <a:ext cx="4731360" cy="2539157"/>
            <a:chOff x="4419600" y="3593068"/>
            <a:chExt cx="4731360" cy="2539157"/>
          </a:xfrm>
        </p:grpSpPr>
        <p:sp>
          <p:nvSpPr>
            <p:cNvPr id="58" name="TextBox 57"/>
            <p:cNvSpPr txBox="1"/>
            <p:nvPr/>
          </p:nvSpPr>
          <p:spPr>
            <a:xfrm>
              <a:off x="4979962" y="3962400"/>
              <a:ext cx="3908186" cy="2169825"/>
            </a:xfrm>
            <a:prstGeom prst="rect">
              <a:avLst/>
            </a:prstGeom>
            <a:solidFill>
              <a:srgbClr val="FFCCFF"/>
            </a:solidFill>
          </p:spPr>
          <p:txBody>
            <a:bodyPr wrap="none" rtlCol="0">
              <a:spAutoFit/>
            </a:bodyPr>
            <a:lstStyle/>
            <a:p>
              <a:r>
                <a:rPr lang="en-US" sz="1500" b="1" dirty="0"/>
                <a:t>public static </a:t>
              </a:r>
              <a:r>
                <a:rPr lang="en-US" sz="1500" b="1" dirty="0" err="1"/>
                <a:t>boolean</a:t>
              </a:r>
              <a:r>
                <a:rPr lang="en-US" sz="1500" dirty="0"/>
                <a:t> </a:t>
              </a:r>
              <a:r>
                <a:rPr lang="en-US" sz="1500" dirty="0" err="1" smtClean="0">
                  <a:solidFill>
                    <a:srgbClr val="FF00FF"/>
                  </a:solidFill>
                </a:rPr>
                <a:t>comparar_trocarR</a:t>
              </a:r>
              <a:r>
                <a:rPr lang="en-US" sz="1500" dirty="0" smtClean="0"/>
                <a:t>(</a:t>
              </a:r>
              <a:r>
                <a:rPr lang="en-US" sz="1500" b="1" dirty="0" err="1" smtClean="0"/>
                <a:t>int</a:t>
              </a:r>
              <a:r>
                <a:rPr lang="en-US" sz="1500" dirty="0" smtClean="0"/>
                <a:t> </a:t>
              </a:r>
              <a:r>
                <a:rPr lang="en-US" sz="1500" dirty="0"/>
                <a:t>a[], </a:t>
              </a:r>
              <a:endParaRPr lang="en-US" sz="1500" dirty="0" smtClean="0"/>
            </a:p>
            <a:p>
              <a:r>
                <a:rPr lang="en-US" sz="1500" dirty="0"/>
                <a:t> </a:t>
              </a:r>
              <a:r>
                <a:rPr lang="en-US" sz="1500" dirty="0" smtClean="0"/>
                <a:t>                                      </a:t>
              </a:r>
              <a:r>
                <a:rPr lang="en-US" sz="1500" b="1" dirty="0" err="1" smtClean="0"/>
                <a:t>int</a:t>
              </a:r>
              <a:r>
                <a:rPr lang="en-US" sz="1500" dirty="0" smtClean="0"/>
                <a:t> </a:t>
              </a:r>
              <a:r>
                <a:rPr lang="en-US" sz="1500" dirty="0"/>
                <a:t>indice1, </a:t>
              </a:r>
              <a:r>
                <a:rPr lang="en-US" sz="1500" b="1" dirty="0" err="1"/>
                <a:t>int</a:t>
              </a:r>
              <a:r>
                <a:rPr lang="en-US" sz="1500" dirty="0"/>
                <a:t> indice2)   {</a:t>
              </a:r>
            </a:p>
            <a:p>
              <a:r>
                <a:rPr lang="en-US" sz="1500" dirty="0"/>
                <a:t>     </a:t>
              </a:r>
              <a:r>
                <a:rPr lang="en-US" sz="1500" b="1" dirty="0"/>
                <a:t>if</a:t>
              </a:r>
              <a:r>
                <a:rPr lang="en-US" sz="1500" dirty="0"/>
                <a:t> (a[indice1] &lt; a[indice2])</a:t>
              </a:r>
            </a:p>
            <a:p>
              <a:r>
                <a:rPr lang="en-US" sz="1500" dirty="0"/>
                <a:t>     {   </a:t>
              </a:r>
              <a:r>
                <a:rPr lang="en-US" sz="1500" b="1" dirty="0" err="1"/>
                <a:t>int</a:t>
              </a:r>
              <a:r>
                <a:rPr lang="en-US" sz="1500" dirty="0"/>
                <a:t> </a:t>
              </a:r>
              <a:r>
                <a:rPr lang="en-US" sz="1500" dirty="0" err="1"/>
                <a:t>tmp</a:t>
              </a:r>
              <a:r>
                <a:rPr lang="en-US" sz="1500" dirty="0"/>
                <a:t> = a[indice1]; </a:t>
              </a:r>
            </a:p>
            <a:p>
              <a:r>
                <a:rPr lang="en-US" sz="1500" dirty="0" smtClean="0"/>
                <a:t>         a[indice1</a:t>
              </a:r>
              <a:r>
                <a:rPr lang="en-US" sz="1500" dirty="0"/>
                <a:t>] = a[indice2];</a:t>
              </a:r>
            </a:p>
            <a:p>
              <a:r>
                <a:rPr lang="en-US" sz="1500" dirty="0" smtClean="0"/>
                <a:t>         a[indice2</a:t>
              </a:r>
              <a:r>
                <a:rPr lang="en-US" sz="1500" dirty="0"/>
                <a:t>] = </a:t>
              </a:r>
              <a:r>
                <a:rPr lang="en-US" sz="1500" dirty="0" err="1"/>
                <a:t>tmp</a:t>
              </a:r>
              <a:r>
                <a:rPr lang="en-US" sz="1500" dirty="0"/>
                <a:t>; </a:t>
              </a:r>
            </a:p>
            <a:p>
              <a:r>
                <a:rPr lang="en-US" sz="1500" dirty="0" smtClean="0"/>
                <a:t>         </a:t>
              </a:r>
              <a:r>
                <a:rPr lang="en-US" sz="1500" b="1" dirty="0" smtClean="0"/>
                <a:t>return </a:t>
              </a:r>
              <a:r>
                <a:rPr lang="en-US" sz="1500" b="1" dirty="0"/>
                <a:t>true</a:t>
              </a:r>
              <a:r>
                <a:rPr lang="en-US" sz="1500" dirty="0"/>
                <a:t>;     }</a:t>
              </a:r>
            </a:p>
            <a:p>
              <a:r>
                <a:rPr lang="en-US" sz="1500" dirty="0"/>
                <a:t>     </a:t>
              </a:r>
              <a:r>
                <a:rPr lang="en-US" sz="1500" b="1" dirty="0"/>
                <a:t>return false</a:t>
              </a:r>
              <a:r>
                <a:rPr lang="en-US" sz="1500" dirty="0"/>
                <a:t>;</a:t>
              </a:r>
            </a:p>
            <a:p>
              <a:r>
                <a:rPr lang="en-US" sz="1500" dirty="0"/>
                <a:t> }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419600" y="3593068"/>
              <a:ext cx="4731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Função </a:t>
              </a:r>
              <a:r>
                <a:rPr lang="en-US" dirty="0" err="1" smtClean="0">
                  <a:solidFill>
                    <a:srgbClr val="FF00FF"/>
                  </a:solidFill>
                </a:rPr>
                <a:t>comparar_trocarR</a:t>
              </a:r>
              <a:r>
                <a:rPr lang="pt-PT" dirty="0" smtClean="0"/>
                <a:t> foi um pouco alterada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019801" y="778877"/>
            <a:ext cx="2971800" cy="2699655"/>
            <a:chOff x="6019801" y="778877"/>
            <a:chExt cx="2971800" cy="2699655"/>
          </a:xfrm>
        </p:grpSpPr>
        <p:sp>
          <p:nvSpPr>
            <p:cNvPr id="61" name="Rectangle 60"/>
            <p:cNvSpPr/>
            <p:nvPr/>
          </p:nvSpPr>
          <p:spPr>
            <a:xfrm>
              <a:off x="6324600" y="778877"/>
              <a:ext cx="2502672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pt-PT" sz="2000" dirty="0"/>
                <a:t>Estilo de programação</a:t>
              </a:r>
              <a:endParaRPr lang="en-US" sz="2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19801" y="1447207"/>
              <a:ext cx="2971800" cy="2031325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pt-PT" dirty="0" smtClean="0"/>
                <a:t>O código é compreensível.</a:t>
              </a:r>
            </a:p>
            <a:p>
              <a:pPr marL="342900" indent="-342900">
                <a:buAutoNum type="arabicPeriod"/>
              </a:pPr>
              <a:r>
                <a:rPr lang="pt-PT" dirty="0" smtClean="0"/>
                <a:t>O código é </a:t>
              </a:r>
              <a:r>
                <a:rPr lang="pt-PT" dirty="0" err="1" smtClean="0"/>
                <a:t>compato</a:t>
              </a:r>
              <a:r>
                <a:rPr lang="pt-PT" dirty="0" smtClean="0"/>
                <a:t>.</a:t>
              </a:r>
            </a:p>
            <a:p>
              <a:pPr marL="342900" indent="-342900">
                <a:buAutoNum type="arabicPeriod"/>
              </a:pPr>
              <a:r>
                <a:rPr lang="pt-PT" dirty="0" smtClean="0"/>
                <a:t>O código é baseado nas funções anteriores (embora um pouco alteradas).</a:t>
              </a:r>
              <a:endParaRPr lang="en-US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7080985" y="5391610"/>
            <a:ext cx="2057400" cy="1477328"/>
          </a:xfrm>
          <a:prstGeom prst="rect">
            <a:avLst/>
          </a:prstGeom>
          <a:solidFill>
            <a:srgbClr val="FFFFCC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u="sng" dirty="0" smtClean="0"/>
              <a:t>Não temos nenhuma troca</a:t>
            </a:r>
            <a:r>
              <a:rPr lang="pt-PT" dirty="0" smtClean="0"/>
              <a:t> significa que os dados já estão ordenados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4803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874"/>
            <a:ext cx="9144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000" dirty="0" smtClean="0"/>
              <a:t>Algoritmos </a:t>
            </a:r>
            <a:r>
              <a:rPr lang="pt-PT" sz="2000" dirty="0"/>
              <a:t>de ordenação de </a:t>
            </a:r>
            <a:r>
              <a:rPr lang="pt-PT" sz="2000" dirty="0" smtClean="0"/>
              <a:t>dados (</a:t>
            </a:r>
            <a:r>
              <a:rPr lang="pt-PT" sz="2000" u="sng" dirty="0" smtClean="0"/>
              <a:t>ordenação </a:t>
            </a:r>
            <a:r>
              <a:rPr lang="pt-PT" sz="2000" u="sng" dirty="0"/>
              <a:t>por flutuação</a:t>
            </a:r>
            <a:r>
              <a:rPr lang="pt-PT" sz="2000" dirty="0" smtClean="0"/>
              <a:t>)</a:t>
            </a:r>
            <a:endParaRPr lang="en-US" sz="2000" dirty="0">
              <a:solidFill>
                <a:srgbClr val="FF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57200"/>
            <a:ext cx="7689221" cy="62478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import</a:t>
            </a:r>
            <a:r>
              <a:rPr lang="en-US" sz="1600" dirty="0"/>
              <a:t> </a:t>
            </a:r>
            <a:r>
              <a:rPr lang="en-US" sz="1600" dirty="0" err="1"/>
              <a:t>java.util</a:t>
            </a:r>
            <a:r>
              <a:rPr lang="en-US" sz="1600" dirty="0"/>
              <a:t>.*;</a:t>
            </a:r>
          </a:p>
          <a:p>
            <a:r>
              <a:rPr lang="en-US" sz="1600" b="1" dirty="0"/>
              <a:t>public class</a:t>
            </a:r>
            <a:r>
              <a:rPr lang="en-US" sz="1600" dirty="0"/>
              <a:t> </a:t>
            </a:r>
            <a:r>
              <a:rPr lang="en-US" sz="1600" dirty="0" err="1"/>
              <a:t>BubbleSortingRandomAndTime</a:t>
            </a:r>
            <a:r>
              <a:rPr lang="en-US" sz="1600" dirty="0"/>
              <a:t> {	</a:t>
            </a:r>
          </a:p>
          <a:p>
            <a:r>
              <a:rPr lang="en-US" sz="1600" dirty="0"/>
              <a:t>	</a:t>
            </a:r>
            <a:r>
              <a:rPr lang="en-US" sz="1600" b="1" dirty="0"/>
              <a:t>static</a:t>
            </a:r>
            <a:r>
              <a:rPr lang="en-US" sz="1600" dirty="0"/>
              <a:t> Random rand = </a:t>
            </a:r>
            <a:r>
              <a:rPr lang="en-US" sz="1600" b="1" dirty="0"/>
              <a:t>new</a:t>
            </a:r>
            <a:r>
              <a:rPr lang="en-US" sz="1600" dirty="0"/>
              <a:t> Random</a:t>
            </a:r>
            <a:r>
              <a:rPr lang="en-US" sz="1600" dirty="0" smtClean="0"/>
              <a:t>();	</a:t>
            </a:r>
          </a:p>
          <a:p>
            <a:r>
              <a:rPr lang="en-US" sz="1600" dirty="0" smtClean="0"/>
              <a:t>	</a:t>
            </a:r>
            <a:r>
              <a:rPr lang="en-US" sz="1600" b="1" dirty="0" smtClean="0"/>
              <a:t>static final </a:t>
            </a:r>
            <a:r>
              <a:rPr lang="en-US" sz="1600" b="1" dirty="0" err="1" smtClean="0"/>
              <a:t>int</a:t>
            </a:r>
            <a:r>
              <a:rPr lang="en-US" sz="1600" dirty="0" smtClean="0"/>
              <a:t> N = 8;		</a:t>
            </a:r>
          </a:p>
          <a:p>
            <a:r>
              <a:rPr lang="en-US" sz="1600" b="1" dirty="0" smtClean="0"/>
              <a:t>public </a:t>
            </a:r>
            <a:r>
              <a:rPr lang="en-US" sz="1600" b="1" dirty="0"/>
              <a:t>static void</a:t>
            </a:r>
            <a:r>
              <a:rPr lang="en-US" sz="1600" dirty="0"/>
              <a:t> main (String </a:t>
            </a:r>
            <a:r>
              <a:rPr lang="en-US" sz="1600" dirty="0" err="1"/>
              <a:t>args</a:t>
            </a:r>
            <a:r>
              <a:rPr lang="en-US" sz="1600" dirty="0"/>
              <a:t>[])     {</a:t>
            </a:r>
          </a:p>
          <a:p>
            <a:r>
              <a:rPr lang="en-US" sz="1600" dirty="0"/>
              <a:t>    </a:t>
            </a:r>
            <a:r>
              <a:rPr lang="en-US" sz="1600" b="1" dirty="0" err="1"/>
              <a:t>int</a:t>
            </a:r>
            <a:r>
              <a:rPr lang="en-US" sz="1600" dirty="0"/>
              <a:t> a[] = </a:t>
            </a:r>
            <a:r>
              <a:rPr lang="en-US" sz="1600" b="1" dirty="0"/>
              <a:t>new </a:t>
            </a:r>
            <a:r>
              <a:rPr lang="en-US" sz="1600" b="1" dirty="0" err="1"/>
              <a:t>int</a:t>
            </a:r>
            <a:r>
              <a:rPr lang="en-US" sz="1600" dirty="0"/>
              <a:t>[N];   </a:t>
            </a:r>
          </a:p>
          <a:p>
            <a:r>
              <a:rPr lang="en-US" sz="1600" dirty="0"/>
              <a:t>   </a:t>
            </a:r>
            <a:r>
              <a:rPr lang="en-US" sz="1600" b="1" dirty="0"/>
              <a:t> for</a:t>
            </a:r>
            <a:r>
              <a:rPr lang="en-US" sz="1600" dirty="0"/>
              <a:t>(</a:t>
            </a:r>
            <a:r>
              <a:rPr lang="en-US" sz="1600" b="1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err="1"/>
              <a:t>a.length</a:t>
            </a:r>
            <a:r>
              <a:rPr lang="en-US" sz="1600" dirty="0"/>
              <a:t>;  </a:t>
            </a:r>
            <a:r>
              <a:rPr lang="en-US" sz="1600" dirty="0" err="1"/>
              <a:t>i</a:t>
            </a:r>
            <a:r>
              <a:rPr lang="en-US" sz="1600" dirty="0"/>
              <a:t>++) </a:t>
            </a:r>
            <a:r>
              <a:rPr lang="en-US" sz="1600" dirty="0" smtClean="0"/>
              <a:t>          </a:t>
            </a:r>
            <a:r>
              <a:rPr lang="en-US" sz="1600" dirty="0"/>
              <a:t>a[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rand.nextInt</a:t>
            </a:r>
            <a:r>
              <a:rPr lang="en-US" sz="1600" dirty="0"/>
              <a:t>(1000);</a:t>
            </a:r>
          </a:p>
          <a:p>
            <a:r>
              <a:rPr lang="en-US" sz="1600" dirty="0"/>
              <a:t>    String </a:t>
            </a:r>
            <a:r>
              <a:rPr lang="en-US" sz="1600" dirty="0" err="1"/>
              <a:t>dao</a:t>
            </a:r>
            <a:r>
              <a:rPr lang="en-US" sz="1600" dirty="0"/>
              <a:t> = "dados </a:t>
            </a:r>
            <a:r>
              <a:rPr lang="en-US" sz="1600" dirty="0" err="1"/>
              <a:t>nao</a:t>
            </a:r>
            <a:r>
              <a:rPr lang="en-US" sz="1600" dirty="0"/>
              <a:t> </a:t>
            </a:r>
            <a:r>
              <a:rPr lang="en-US" sz="1600" dirty="0" err="1"/>
              <a:t>ordenados</a:t>
            </a:r>
            <a:r>
              <a:rPr lang="en-US" sz="1600" dirty="0"/>
              <a:t>", </a:t>
            </a:r>
            <a:r>
              <a:rPr lang="en-US" sz="1600" dirty="0" err="1"/>
              <a:t>dor</a:t>
            </a:r>
            <a:r>
              <a:rPr lang="en-US" sz="1600" dirty="0"/>
              <a:t> = "dados </a:t>
            </a:r>
            <a:r>
              <a:rPr lang="en-US" sz="1600" dirty="0" err="1"/>
              <a:t>ordenados</a:t>
            </a:r>
            <a:r>
              <a:rPr lang="en-US" sz="1600" dirty="0"/>
              <a:t>";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dao</a:t>
            </a:r>
            <a:r>
              <a:rPr lang="en-US" sz="1600" dirty="0" smtClean="0"/>
              <a:t>);	</a:t>
            </a:r>
            <a:r>
              <a:rPr lang="en-US" sz="1600" dirty="0" smtClean="0">
                <a:solidFill>
                  <a:srgbClr val="FF00FF"/>
                </a:solidFill>
              </a:rPr>
              <a:t>print</a:t>
            </a:r>
            <a:r>
              <a:rPr lang="en-US" sz="1600" dirty="0" smtClean="0"/>
              <a:t>(a</a:t>
            </a:r>
            <a:r>
              <a:rPr lang="en-US" sz="1600" dirty="0"/>
              <a:t>);</a:t>
            </a:r>
          </a:p>
          <a:p>
            <a:r>
              <a:rPr lang="en-US" sz="1600" b="1" dirty="0"/>
              <a:t>long</a:t>
            </a:r>
            <a:r>
              <a:rPr lang="en-US" sz="1600" dirty="0"/>
              <a:t> time=</a:t>
            </a:r>
            <a:r>
              <a:rPr lang="en-US" sz="1600" dirty="0" err="1"/>
              <a:t>System.nanoTime</a:t>
            </a:r>
            <a:r>
              <a:rPr lang="en-US" sz="1600" dirty="0"/>
              <a:t>();</a:t>
            </a:r>
          </a:p>
          <a:p>
            <a:r>
              <a:rPr lang="en-US" sz="1600" dirty="0" smtClean="0"/>
              <a:t>       </a:t>
            </a:r>
            <a:r>
              <a:rPr lang="en-US" sz="1600" dirty="0" err="1" smtClean="0">
                <a:solidFill>
                  <a:srgbClr val="FF0000"/>
                </a:solidFill>
              </a:rPr>
              <a:t>sortRiseUpBubbleAlternative</a:t>
            </a:r>
            <a:r>
              <a:rPr lang="en-US" sz="1600" dirty="0" smtClean="0"/>
              <a:t>(a); //     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sortRiseUpBubble</a:t>
            </a:r>
            <a:r>
              <a:rPr lang="en-US" sz="1600" dirty="0"/>
              <a:t>(a</a:t>
            </a:r>
            <a:r>
              <a:rPr lang="en-US" sz="1600" dirty="0" smtClean="0"/>
              <a:t>);</a:t>
            </a:r>
            <a:endParaRPr lang="en-US" sz="1600" dirty="0"/>
          </a:p>
          <a:p>
            <a:r>
              <a:rPr lang="en-US" sz="1600" b="1" dirty="0"/>
              <a:t>long</a:t>
            </a:r>
            <a:r>
              <a:rPr lang="en-US" sz="1600" dirty="0"/>
              <a:t> </a:t>
            </a:r>
            <a:r>
              <a:rPr lang="en-US" sz="1600" dirty="0" err="1"/>
              <a:t>time_end</a:t>
            </a:r>
            <a:r>
              <a:rPr lang="en-US" sz="1600" dirty="0"/>
              <a:t>=</a:t>
            </a:r>
            <a:r>
              <a:rPr lang="en-US" sz="1600" dirty="0" err="1"/>
              <a:t>System.nanoTime</a:t>
            </a:r>
            <a:r>
              <a:rPr lang="en-US" sz="1600" dirty="0"/>
              <a:t>();</a:t>
            </a:r>
          </a:p>
          <a:p>
            <a:r>
              <a:rPr lang="en-US" sz="1600" dirty="0" smtClean="0"/>
              <a:t>       </a:t>
            </a:r>
            <a:r>
              <a:rPr lang="en-US" sz="1600" b="1" dirty="0" smtClean="0">
                <a:solidFill>
                  <a:srgbClr val="002060"/>
                </a:solidFill>
              </a:rPr>
              <a:t>if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(!</a:t>
            </a:r>
            <a:r>
              <a:rPr lang="en-US" sz="1600" dirty="0" err="1">
                <a:solidFill>
                  <a:srgbClr val="008000"/>
                </a:solidFill>
              </a:rPr>
              <a:t>verifyRiseUp</a:t>
            </a:r>
            <a:r>
              <a:rPr lang="en-US" sz="1600" dirty="0">
                <a:solidFill>
                  <a:srgbClr val="002060"/>
                </a:solidFill>
              </a:rPr>
              <a:t>(a)) </a:t>
            </a:r>
            <a:r>
              <a:rPr lang="en-US" sz="1600" dirty="0" err="1">
                <a:solidFill>
                  <a:srgbClr val="002060"/>
                </a:solidFill>
              </a:rPr>
              <a:t>System.out.println</a:t>
            </a:r>
            <a:r>
              <a:rPr lang="en-US" sz="1600" dirty="0">
                <a:solidFill>
                  <a:srgbClr val="002060"/>
                </a:solidFill>
              </a:rPr>
              <a:t>("The results are wrong");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       </a:t>
            </a:r>
            <a:r>
              <a:rPr lang="en-US" sz="1600" b="1" dirty="0" smtClean="0">
                <a:solidFill>
                  <a:srgbClr val="002060"/>
                </a:solidFill>
              </a:rPr>
              <a:t>else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System.out.println</a:t>
            </a:r>
            <a:r>
              <a:rPr lang="en-US" sz="1600" dirty="0">
                <a:solidFill>
                  <a:srgbClr val="002060"/>
                </a:solidFill>
              </a:rPr>
              <a:t>("The results are probably correct");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dor</a:t>
            </a:r>
            <a:r>
              <a:rPr lang="en-US" sz="1600" dirty="0" smtClean="0"/>
              <a:t>);	</a:t>
            </a:r>
            <a:r>
              <a:rPr lang="en-US" sz="1600" dirty="0" smtClean="0">
                <a:solidFill>
                  <a:srgbClr val="FF00FF"/>
                </a:solidFill>
              </a:rPr>
              <a:t>print</a:t>
            </a:r>
            <a:r>
              <a:rPr lang="en-US" sz="1600" dirty="0" smtClean="0"/>
              <a:t>(a</a:t>
            </a:r>
            <a:r>
              <a:rPr lang="en-US" sz="1600" dirty="0"/>
              <a:t>);</a:t>
            </a:r>
          </a:p>
          <a:p>
            <a:r>
              <a:rPr lang="en-US" sz="1600" dirty="0" err="1"/>
              <a:t>System.out.printf</a:t>
            </a:r>
            <a:r>
              <a:rPr lang="en-US" sz="1600" dirty="0"/>
              <a:t>("measured time (in ns): %d\n",</a:t>
            </a:r>
            <a:r>
              <a:rPr lang="en-US" sz="1600" dirty="0" err="1"/>
              <a:t>time_end</a:t>
            </a:r>
            <a:r>
              <a:rPr lang="en-US" sz="1600" dirty="0"/>
              <a:t>-time);</a:t>
            </a:r>
          </a:p>
          <a:p>
            <a:r>
              <a:rPr lang="en-US" sz="1600" dirty="0" err="1"/>
              <a:t>System.out.printf</a:t>
            </a:r>
            <a:r>
              <a:rPr lang="en-US" sz="1600" dirty="0"/>
              <a:t>("measured time (in </a:t>
            </a:r>
            <a:r>
              <a:rPr lang="en-US" sz="1600" dirty="0" err="1"/>
              <a:t>ms</a:t>
            </a:r>
            <a:r>
              <a:rPr lang="en-US" sz="1600" dirty="0"/>
              <a:t>): %.3f\n",(double)(</a:t>
            </a:r>
            <a:r>
              <a:rPr lang="en-US" sz="1600" dirty="0" err="1"/>
              <a:t>time_end</a:t>
            </a:r>
            <a:r>
              <a:rPr lang="en-US" sz="1600" dirty="0"/>
              <a:t>-time)/1000000</a:t>
            </a:r>
            <a:r>
              <a:rPr lang="en-US" sz="1600" dirty="0" smtClean="0"/>
              <a:t>.);   }</a:t>
            </a:r>
            <a:endParaRPr lang="en-US" sz="1600" dirty="0"/>
          </a:p>
          <a:p>
            <a:r>
              <a:rPr lang="en-US" sz="1600" b="1" dirty="0" smtClean="0"/>
              <a:t>public </a:t>
            </a:r>
            <a:r>
              <a:rPr lang="en-US" sz="1600" b="1" dirty="0"/>
              <a:t>static void</a:t>
            </a:r>
            <a:r>
              <a:rPr lang="en-US" sz="1600" dirty="0"/>
              <a:t> </a:t>
            </a:r>
            <a:r>
              <a:rPr lang="en-US" sz="1600" dirty="0" err="1"/>
              <a:t>sortRiseDown</a:t>
            </a:r>
            <a:r>
              <a:rPr lang="en-US" sz="1600" dirty="0"/>
              <a:t>(</a:t>
            </a:r>
            <a:r>
              <a:rPr lang="en-US" sz="1600" b="1" dirty="0" err="1"/>
              <a:t>int</a:t>
            </a:r>
            <a:r>
              <a:rPr lang="en-US" sz="1600" dirty="0"/>
              <a:t>[] </a:t>
            </a:r>
            <a:r>
              <a:rPr lang="en-US" sz="1600" dirty="0" err="1"/>
              <a:t>num_array</a:t>
            </a:r>
            <a:r>
              <a:rPr lang="en-US" sz="1600" dirty="0"/>
              <a:t>) </a:t>
            </a:r>
            <a:r>
              <a:rPr lang="en-US" sz="1600" dirty="0" smtClean="0"/>
              <a:t>{ // ………………………</a:t>
            </a:r>
            <a:endParaRPr lang="en-US" sz="1600" dirty="0"/>
          </a:p>
          <a:p>
            <a:r>
              <a:rPr lang="en-US" sz="1600" b="1" dirty="0" smtClean="0"/>
              <a:t>public </a:t>
            </a:r>
            <a:r>
              <a:rPr lang="en-US" sz="1600" b="1" dirty="0"/>
              <a:t>static void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sortRiseUpBubble</a:t>
            </a:r>
            <a:r>
              <a:rPr lang="en-US" sz="1600" dirty="0"/>
              <a:t>(</a:t>
            </a:r>
            <a:r>
              <a:rPr lang="en-US" sz="1600" b="1" dirty="0" err="1"/>
              <a:t>int</a:t>
            </a:r>
            <a:r>
              <a:rPr lang="en-US" sz="1600" dirty="0"/>
              <a:t>[] </a:t>
            </a:r>
            <a:r>
              <a:rPr lang="en-US" sz="1600" dirty="0" err="1"/>
              <a:t>num_array</a:t>
            </a:r>
            <a:r>
              <a:rPr lang="en-US" sz="1600" dirty="0"/>
              <a:t>) </a:t>
            </a:r>
            <a:r>
              <a:rPr lang="en-US" sz="1600" dirty="0" smtClean="0"/>
              <a:t>{</a:t>
            </a:r>
            <a:r>
              <a:rPr lang="en-US" sz="1600" dirty="0"/>
              <a:t>// ………………………</a:t>
            </a:r>
          </a:p>
          <a:p>
            <a:r>
              <a:rPr lang="en-US" sz="1600" b="1" dirty="0" smtClean="0"/>
              <a:t>public </a:t>
            </a:r>
            <a:r>
              <a:rPr lang="en-US" sz="1600" b="1" dirty="0"/>
              <a:t>static void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sortRiseUpBubbleAlternative</a:t>
            </a:r>
            <a:r>
              <a:rPr lang="en-US" sz="1600" dirty="0"/>
              <a:t>(</a:t>
            </a:r>
            <a:r>
              <a:rPr lang="en-US" sz="1600" b="1" dirty="0" err="1"/>
              <a:t>int</a:t>
            </a:r>
            <a:r>
              <a:rPr lang="en-US" sz="1600" dirty="0"/>
              <a:t>[] </a:t>
            </a:r>
            <a:r>
              <a:rPr lang="en-US" sz="1600" dirty="0" err="1"/>
              <a:t>num_array</a:t>
            </a:r>
            <a:r>
              <a:rPr lang="en-US" sz="1600" dirty="0"/>
              <a:t>) </a:t>
            </a:r>
            <a:r>
              <a:rPr lang="en-US" sz="1600" dirty="0" smtClean="0"/>
              <a:t>{</a:t>
            </a:r>
            <a:r>
              <a:rPr lang="en-US" sz="1600" dirty="0"/>
              <a:t>// ………………………</a:t>
            </a:r>
          </a:p>
          <a:p>
            <a:r>
              <a:rPr lang="en-US" sz="1600" b="1" dirty="0" smtClean="0"/>
              <a:t>public </a:t>
            </a:r>
            <a:r>
              <a:rPr lang="en-US" sz="1600" b="1" dirty="0"/>
              <a:t>static void</a:t>
            </a:r>
            <a:r>
              <a:rPr lang="en-US" sz="1600" dirty="0"/>
              <a:t> </a:t>
            </a:r>
            <a:r>
              <a:rPr lang="en-US" sz="1600" dirty="0" err="1"/>
              <a:t>comparar_trocar</a:t>
            </a:r>
            <a:r>
              <a:rPr lang="en-US" sz="1600" dirty="0"/>
              <a:t>(</a:t>
            </a:r>
            <a:r>
              <a:rPr lang="en-US" sz="1600" b="1" dirty="0" err="1"/>
              <a:t>int</a:t>
            </a:r>
            <a:r>
              <a:rPr lang="en-US" sz="1600" dirty="0"/>
              <a:t> a[], </a:t>
            </a:r>
            <a:r>
              <a:rPr lang="en-US" sz="1600" b="1" dirty="0" err="1"/>
              <a:t>int</a:t>
            </a:r>
            <a:r>
              <a:rPr lang="en-US" sz="1600" dirty="0"/>
              <a:t> indice1, </a:t>
            </a:r>
            <a:r>
              <a:rPr lang="en-US" sz="1600" b="1" dirty="0" err="1"/>
              <a:t>int</a:t>
            </a:r>
            <a:r>
              <a:rPr lang="en-US" sz="1600" dirty="0"/>
              <a:t> indice2)   </a:t>
            </a:r>
            <a:r>
              <a:rPr lang="en-US" sz="1600" dirty="0" smtClean="0"/>
              <a:t>{</a:t>
            </a:r>
            <a:r>
              <a:rPr lang="en-US" sz="1600" dirty="0"/>
              <a:t>// ………………………</a:t>
            </a:r>
            <a:endParaRPr lang="en-US" sz="1600" dirty="0" smtClean="0"/>
          </a:p>
          <a:p>
            <a:r>
              <a:rPr lang="en-US" sz="1600" b="1" dirty="0" smtClean="0"/>
              <a:t>public static </a:t>
            </a:r>
            <a:r>
              <a:rPr lang="en-US" sz="1600" b="1" dirty="0" err="1" smtClean="0"/>
              <a:t>boolean</a:t>
            </a:r>
            <a:r>
              <a:rPr lang="en-US" sz="1600" dirty="0" smtClean="0"/>
              <a:t> </a:t>
            </a:r>
            <a:r>
              <a:rPr lang="en-US" sz="1600" dirty="0" err="1" smtClean="0"/>
              <a:t>comparar_trocarR</a:t>
            </a:r>
            <a:r>
              <a:rPr lang="en-US" sz="1600" dirty="0" smtClean="0"/>
              <a:t>(</a:t>
            </a:r>
            <a:r>
              <a:rPr lang="en-US" sz="1600" b="1" dirty="0" err="1" smtClean="0"/>
              <a:t>int</a:t>
            </a:r>
            <a:r>
              <a:rPr lang="en-US" sz="1600" dirty="0" smtClean="0"/>
              <a:t> a[], </a:t>
            </a:r>
            <a:r>
              <a:rPr lang="en-US" sz="1600" b="1" dirty="0" err="1" smtClean="0"/>
              <a:t>int</a:t>
            </a:r>
            <a:r>
              <a:rPr lang="en-US" sz="1600" dirty="0" smtClean="0"/>
              <a:t> indice1, </a:t>
            </a:r>
            <a:r>
              <a:rPr lang="en-US" sz="1600" b="1" dirty="0" err="1" smtClean="0"/>
              <a:t>int</a:t>
            </a:r>
            <a:r>
              <a:rPr lang="en-US" sz="1600" dirty="0" smtClean="0"/>
              <a:t> indice2)   {</a:t>
            </a:r>
            <a:r>
              <a:rPr lang="en-US" sz="1600" dirty="0"/>
              <a:t>// </a:t>
            </a:r>
            <a:r>
              <a:rPr lang="en-US" sz="1600" dirty="0" smtClean="0"/>
              <a:t>……………</a:t>
            </a:r>
          </a:p>
          <a:p>
            <a:r>
              <a:rPr lang="en-US" sz="1600" b="1" dirty="0" smtClean="0"/>
              <a:t>public </a:t>
            </a:r>
            <a:r>
              <a:rPr lang="en-US" sz="1600" b="1" dirty="0"/>
              <a:t>static void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FF"/>
                </a:solidFill>
              </a:rPr>
              <a:t>print</a:t>
            </a:r>
            <a:r>
              <a:rPr lang="en-US" sz="1600" dirty="0"/>
              <a:t>(</a:t>
            </a:r>
            <a:r>
              <a:rPr lang="en-US" sz="1600" b="1" dirty="0" err="1"/>
              <a:t>int</a:t>
            </a:r>
            <a:r>
              <a:rPr lang="en-US" sz="1600" dirty="0"/>
              <a:t> array</a:t>
            </a:r>
            <a:r>
              <a:rPr lang="en-US" sz="1600" dirty="0" smtClean="0"/>
              <a:t>[]) </a:t>
            </a:r>
            <a:r>
              <a:rPr lang="en-US" sz="1600" dirty="0"/>
              <a:t>// </a:t>
            </a:r>
            <a:r>
              <a:rPr lang="en-US" sz="1600" dirty="0" smtClean="0"/>
              <a:t>……………………… </a:t>
            </a:r>
            <a:endParaRPr lang="en-US" sz="1600" dirty="0"/>
          </a:p>
          <a:p>
            <a:r>
              <a:rPr lang="en-US" sz="1600" b="1" dirty="0"/>
              <a:t>public static </a:t>
            </a:r>
            <a:r>
              <a:rPr lang="en-US" sz="1600" b="1" dirty="0" err="1"/>
              <a:t>boolean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008000"/>
                </a:solidFill>
              </a:rPr>
              <a:t>verifyRiseUp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array</a:t>
            </a:r>
            <a:r>
              <a:rPr lang="en-US" sz="1600" dirty="0" smtClean="0"/>
              <a:t>[])</a:t>
            </a:r>
            <a:r>
              <a:rPr lang="en-US" sz="1600" dirty="0"/>
              <a:t> // ………………………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060053" y="381000"/>
            <a:ext cx="182659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1600" dirty="0">
                <a:solidFill>
                  <a:srgbClr val="FF00FF"/>
                </a:solidFill>
              </a:rPr>
              <a:t>Programa </a:t>
            </a:r>
            <a:r>
              <a:rPr lang="pt-PT" sz="1600" dirty="0" smtClean="0">
                <a:solidFill>
                  <a:srgbClr val="FF00FF"/>
                </a:solidFill>
              </a:rPr>
              <a:t>completo</a:t>
            </a:r>
            <a:endParaRPr lang="pt-PT" sz="1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43600" y="719554"/>
            <a:ext cx="3200400" cy="3607133"/>
            <a:chOff x="5943600" y="719554"/>
            <a:chExt cx="3200400" cy="3607133"/>
          </a:xfrm>
        </p:grpSpPr>
        <p:sp>
          <p:nvSpPr>
            <p:cNvPr id="8" name="TextBox 7"/>
            <p:cNvSpPr txBox="1"/>
            <p:nvPr/>
          </p:nvSpPr>
          <p:spPr>
            <a:xfrm>
              <a:off x="6124430" y="719554"/>
              <a:ext cx="294337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PT" sz="2000" dirty="0" smtClean="0"/>
                <a:t>Os resultados de execução</a:t>
              </a:r>
              <a:endParaRPr lang="en-US" sz="2000" dirty="0"/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1066800"/>
              <a:ext cx="3200400" cy="325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1" name="Straight Arrow Connector 10"/>
          <p:cNvCxnSpPr/>
          <p:nvPr/>
        </p:nvCxnSpPr>
        <p:spPr>
          <a:xfrm flipV="1">
            <a:off x="7924800" y="2667000"/>
            <a:ext cx="0" cy="990600"/>
          </a:xfrm>
          <a:prstGeom prst="straightConnector1">
            <a:avLst/>
          </a:prstGeom>
          <a:ln w="57150">
            <a:solidFill>
              <a:srgbClr val="FFFF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30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4002" y="874"/>
            <a:ext cx="9015930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200" dirty="0"/>
              <a:t>Aplicações praticas na área de programação </a:t>
            </a:r>
            <a:r>
              <a:rPr lang="pt-PT" sz="2200" dirty="0" smtClean="0"/>
              <a:t>(pesquisa </a:t>
            </a:r>
            <a:r>
              <a:rPr lang="pt-PT" sz="2200" dirty="0"/>
              <a:t>e ordenação de dados</a:t>
            </a:r>
            <a:r>
              <a:rPr lang="pt-PT" sz="2200" dirty="0" smtClean="0"/>
              <a:t>)</a:t>
            </a:r>
            <a:endParaRPr lang="en-US" sz="2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2362200"/>
            <a:ext cx="533400" cy="2286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002060"/>
                </a:solidFill>
              </a:rPr>
              <a:t>58</a:t>
            </a:r>
          </a:p>
          <a:p>
            <a:pPr algn="ctr"/>
            <a:r>
              <a:rPr lang="pt-PT" dirty="0" smtClean="0">
                <a:solidFill>
                  <a:srgbClr val="002060"/>
                </a:solidFill>
              </a:rPr>
              <a:t>21</a:t>
            </a:r>
          </a:p>
          <a:p>
            <a:pPr algn="ctr"/>
            <a:r>
              <a:rPr lang="pt-PT" dirty="0" smtClean="0">
                <a:solidFill>
                  <a:srgbClr val="002060"/>
                </a:solidFill>
              </a:rPr>
              <a:t>72</a:t>
            </a:r>
          </a:p>
          <a:p>
            <a:pPr algn="ctr"/>
            <a:r>
              <a:rPr lang="pt-PT" dirty="0" smtClean="0">
                <a:solidFill>
                  <a:srgbClr val="002060"/>
                </a:solidFill>
              </a:rPr>
              <a:t>0</a:t>
            </a:r>
          </a:p>
          <a:p>
            <a:pPr algn="ctr"/>
            <a:r>
              <a:rPr lang="pt-PT" dirty="0" smtClean="0">
                <a:solidFill>
                  <a:srgbClr val="002060"/>
                </a:solidFill>
              </a:rPr>
              <a:t>19</a:t>
            </a:r>
          </a:p>
          <a:p>
            <a:pPr algn="ctr"/>
            <a:r>
              <a:rPr lang="pt-PT" dirty="0" smtClean="0">
                <a:solidFill>
                  <a:srgbClr val="002060"/>
                </a:solidFill>
              </a:rPr>
              <a:t>26</a:t>
            </a:r>
          </a:p>
          <a:p>
            <a:pPr algn="ctr"/>
            <a:r>
              <a:rPr lang="pt-PT" dirty="0" smtClean="0">
                <a:solidFill>
                  <a:srgbClr val="002060"/>
                </a:solidFill>
              </a:rPr>
              <a:t>21</a:t>
            </a:r>
          </a:p>
          <a:p>
            <a:pPr algn="ctr"/>
            <a:r>
              <a:rPr lang="pt-PT" dirty="0" smtClean="0">
                <a:solidFill>
                  <a:srgbClr val="002060"/>
                </a:solidFill>
              </a:rPr>
              <a:t>27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0668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u="sng" dirty="0" smtClean="0"/>
              <a:t>Tarefa</a:t>
            </a:r>
            <a:r>
              <a:rPr lang="pt-PT" dirty="0" smtClean="0"/>
              <a:t>: para um dado conjunto de dados ordenar estes dados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14800" y="2362200"/>
            <a:ext cx="533400" cy="2286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002060"/>
                </a:solidFill>
              </a:rPr>
              <a:t>72</a:t>
            </a:r>
          </a:p>
          <a:p>
            <a:pPr algn="ctr"/>
            <a:r>
              <a:rPr lang="pt-PT" dirty="0" smtClean="0">
                <a:solidFill>
                  <a:srgbClr val="002060"/>
                </a:solidFill>
              </a:rPr>
              <a:t>58</a:t>
            </a:r>
          </a:p>
          <a:p>
            <a:pPr algn="ctr"/>
            <a:r>
              <a:rPr lang="pt-PT" dirty="0" smtClean="0">
                <a:solidFill>
                  <a:srgbClr val="002060"/>
                </a:solidFill>
              </a:rPr>
              <a:t>27</a:t>
            </a:r>
          </a:p>
          <a:p>
            <a:pPr algn="ctr"/>
            <a:r>
              <a:rPr lang="pt-PT" dirty="0" smtClean="0">
                <a:solidFill>
                  <a:srgbClr val="002060"/>
                </a:solidFill>
              </a:rPr>
              <a:t>26</a:t>
            </a:r>
          </a:p>
          <a:p>
            <a:pPr algn="ctr"/>
            <a:r>
              <a:rPr lang="pt-PT" dirty="0" smtClean="0">
                <a:solidFill>
                  <a:srgbClr val="002060"/>
                </a:solidFill>
              </a:rPr>
              <a:t>21</a:t>
            </a:r>
          </a:p>
          <a:p>
            <a:pPr algn="ctr"/>
            <a:r>
              <a:rPr lang="pt-PT" dirty="0" smtClean="0">
                <a:solidFill>
                  <a:srgbClr val="002060"/>
                </a:solidFill>
              </a:rPr>
              <a:t>21</a:t>
            </a:r>
          </a:p>
          <a:p>
            <a:pPr algn="ctr"/>
            <a:r>
              <a:rPr lang="pt-PT" dirty="0" smtClean="0">
                <a:solidFill>
                  <a:srgbClr val="002060"/>
                </a:solidFill>
              </a:rPr>
              <a:t>19</a:t>
            </a:r>
          </a:p>
          <a:p>
            <a:pPr algn="ctr"/>
            <a:r>
              <a:rPr lang="pt-PT" dirty="0" smtClean="0">
                <a:solidFill>
                  <a:srgbClr val="002060"/>
                </a:solidFill>
              </a:rPr>
              <a:t>0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86200" y="2362200"/>
            <a:ext cx="0" cy="228600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76600" y="1343799"/>
            <a:ext cx="208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p</a:t>
            </a:r>
            <a:r>
              <a:rPr lang="pt-PT" dirty="0" smtClean="0"/>
              <a:t>or ordem descente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38800" y="134379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OU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86341" y="1335204"/>
            <a:ext cx="213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p</a:t>
            </a:r>
            <a:r>
              <a:rPr lang="pt-PT" dirty="0" smtClean="0"/>
              <a:t>or ordem crescente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467600" y="2362200"/>
            <a:ext cx="533400" cy="2286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002060"/>
                </a:solidFill>
              </a:rPr>
              <a:t>0</a:t>
            </a:r>
            <a:endParaRPr lang="pt-PT" dirty="0" smtClean="0">
              <a:solidFill>
                <a:srgbClr val="002060"/>
              </a:solidFill>
            </a:endParaRPr>
          </a:p>
          <a:p>
            <a:pPr algn="ctr"/>
            <a:r>
              <a:rPr lang="pt-PT" dirty="0" smtClean="0">
                <a:solidFill>
                  <a:srgbClr val="002060"/>
                </a:solidFill>
              </a:rPr>
              <a:t>19</a:t>
            </a:r>
          </a:p>
          <a:p>
            <a:pPr algn="ctr"/>
            <a:r>
              <a:rPr lang="pt-PT" dirty="0" smtClean="0">
                <a:solidFill>
                  <a:srgbClr val="002060"/>
                </a:solidFill>
              </a:rPr>
              <a:t>21</a:t>
            </a:r>
          </a:p>
          <a:p>
            <a:pPr algn="ctr"/>
            <a:r>
              <a:rPr lang="pt-PT" dirty="0" smtClean="0">
                <a:solidFill>
                  <a:srgbClr val="002060"/>
                </a:solidFill>
              </a:rPr>
              <a:t>21</a:t>
            </a:r>
          </a:p>
          <a:p>
            <a:pPr algn="ctr"/>
            <a:r>
              <a:rPr lang="pt-PT" dirty="0" smtClean="0">
                <a:solidFill>
                  <a:srgbClr val="002060"/>
                </a:solidFill>
              </a:rPr>
              <a:t>26</a:t>
            </a:r>
          </a:p>
          <a:p>
            <a:pPr algn="ctr"/>
            <a:r>
              <a:rPr lang="pt-PT" dirty="0" smtClean="0">
                <a:solidFill>
                  <a:srgbClr val="002060"/>
                </a:solidFill>
              </a:rPr>
              <a:t>27</a:t>
            </a:r>
          </a:p>
          <a:p>
            <a:pPr algn="ctr"/>
            <a:r>
              <a:rPr lang="pt-PT" dirty="0" smtClean="0">
                <a:solidFill>
                  <a:srgbClr val="002060"/>
                </a:solidFill>
              </a:rPr>
              <a:t>58</a:t>
            </a:r>
          </a:p>
          <a:p>
            <a:pPr algn="ctr"/>
            <a:r>
              <a:rPr lang="pt-PT" dirty="0" smtClean="0">
                <a:solidFill>
                  <a:srgbClr val="002060"/>
                </a:solidFill>
              </a:rPr>
              <a:t>72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239000" y="2362200"/>
            <a:ext cx="0" cy="2286000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69978" y="5334000"/>
            <a:ext cx="549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Dados podem ter tipos diferentes e podem ser repetidos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57200" y="2743200"/>
            <a:ext cx="533400" cy="1524000"/>
            <a:chOff x="457200" y="2743200"/>
            <a:chExt cx="533400" cy="1524000"/>
          </a:xfrm>
        </p:grpSpPr>
        <p:sp>
          <p:nvSpPr>
            <p:cNvPr id="18" name="Right Arrow 17"/>
            <p:cNvSpPr/>
            <p:nvPr/>
          </p:nvSpPr>
          <p:spPr>
            <a:xfrm>
              <a:off x="457200" y="2743200"/>
              <a:ext cx="5334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457200" y="4114800"/>
              <a:ext cx="5334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3831910" y="528935"/>
            <a:ext cx="15801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Ordenação</a:t>
            </a:r>
            <a:endParaRPr lang="pt-PT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4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750"/>
                            </p:stCondLst>
                            <p:childTnLst>
                              <p:par>
                                <p:cTn id="51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/>
      <p:bldP spid="13" grpId="0"/>
      <p:bldP spid="14" grpId="0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Valeri</a:t>
            </a:r>
            <a:r>
              <a:rPr lang="en-US" dirty="0" smtClean="0"/>
              <a:t> </a:t>
            </a:r>
            <a:r>
              <a:rPr lang="en-US" dirty="0" err="1" smtClean="0"/>
              <a:t>Skliarov</a:t>
            </a:r>
            <a:r>
              <a:rPr lang="en-US" dirty="0" smtClean="0"/>
              <a:t>                                                                     2014/2015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70630" y="874"/>
            <a:ext cx="25026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000" dirty="0"/>
              <a:t>Estilo de programação</a:t>
            </a:r>
            <a:endParaRPr lang="en-US" sz="2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313" y="392668"/>
            <a:ext cx="892768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700" dirty="0" smtClean="0"/>
              <a:t>Vamos comparar eficiência de dois programas: sem verificação de troca (</a:t>
            </a:r>
            <a:r>
              <a:rPr lang="en-US" sz="1700" dirty="0" err="1" smtClean="0">
                <a:solidFill>
                  <a:schemeClr val="accent6">
                    <a:lumMod val="50000"/>
                  </a:schemeClr>
                </a:solidFill>
              </a:rPr>
              <a:t>sortRiseUpBubble</a:t>
            </a:r>
            <a:r>
              <a:rPr lang="pt-PT" sz="1700" dirty="0" smtClean="0"/>
              <a:t>) e com                                                                  					            verificação (</a:t>
            </a:r>
            <a:r>
              <a:rPr lang="en-US" sz="1600" dirty="0" err="1">
                <a:solidFill>
                  <a:srgbClr val="FF0000"/>
                </a:solidFill>
              </a:rPr>
              <a:t>sortRiseUpBubbleAlternative</a:t>
            </a:r>
            <a:r>
              <a:rPr lang="pt-PT" sz="1700" dirty="0" smtClean="0"/>
              <a:t>): </a:t>
            </a:r>
            <a:endParaRPr lang="en-US" sz="1700" dirty="0"/>
          </a:p>
        </p:txBody>
      </p:sp>
      <p:sp>
        <p:nvSpPr>
          <p:cNvPr id="6" name="TextBox 5"/>
          <p:cNvSpPr txBox="1"/>
          <p:nvPr/>
        </p:nvSpPr>
        <p:spPr>
          <a:xfrm>
            <a:off x="451945" y="1295400"/>
            <a:ext cx="5664179" cy="1477328"/>
          </a:xfrm>
          <a:prstGeom prst="rect">
            <a:avLst/>
          </a:prstGeom>
          <a:solidFill>
            <a:srgbClr val="CCFF66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public static void</a:t>
            </a:r>
            <a:r>
              <a:rPr lang="en-US" dirty="0"/>
              <a:t> </a:t>
            </a:r>
            <a:r>
              <a:rPr lang="en-US" dirty="0" err="1"/>
              <a:t>sortRiseUpBubble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[] </a:t>
            </a:r>
            <a:r>
              <a:rPr lang="en-US" dirty="0" err="1"/>
              <a:t>num_array</a:t>
            </a:r>
            <a:r>
              <a:rPr lang="en-US" dirty="0"/>
              <a:t>) { 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FF0000"/>
                </a:solidFill>
              </a:rPr>
              <a:t>for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bubble = 1; bubble &lt; </a:t>
            </a:r>
            <a:r>
              <a:rPr lang="en-US" dirty="0" err="1">
                <a:solidFill>
                  <a:srgbClr val="FF0000"/>
                </a:solidFill>
              </a:rPr>
              <a:t>num_array.length</a:t>
            </a:r>
            <a:r>
              <a:rPr lang="en-US" dirty="0">
                <a:solidFill>
                  <a:srgbClr val="FF0000"/>
                </a:solidFill>
              </a:rPr>
              <a:t>; bubble++)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08000"/>
                </a:solidFill>
              </a:rPr>
              <a:t>for</a:t>
            </a:r>
            <a:r>
              <a:rPr lang="en-US" dirty="0">
                <a:solidFill>
                  <a:srgbClr val="008000"/>
                </a:solidFill>
              </a:rPr>
              <a:t>(</a:t>
            </a:r>
            <a:r>
              <a:rPr lang="en-US" b="1" dirty="0" err="1">
                <a:solidFill>
                  <a:srgbClr val="008000"/>
                </a:solidFill>
              </a:rPr>
              <a:t>int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i</a:t>
            </a:r>
            <a:r>
              <a:rPr lang="en-US" dirty="0">
                <a:solidFill>
                  <a:srgbClr val="008000"/>
                </a:solidFill>
              </a:rPr>
              <a:t> = 0;i &lt; </a:t>
            </a:r>
            <a:r>
              <a:rPr lang="en-US" dirty="0" err="1">
                <a:solidFill>
                  <a:srgbClr val="008000"/>
                </a:solidFill>
              </a:rPr>
              <a:t>num_array.length-bubble;i</a:t>
            </a:r>
            <a:r>
              <a:rPr lang="en-US" dirty="0">
                <a:solidFill>
                  <a:srgbClr val="008000"/>
                </a:solidFill>
              </a:rPr>
              <a:t>++)</a:t>
            </a:r>
          </a:p>
          <a:p>
            <a:r>
              <a:rPr lang="en-US" dirty="0"/>
              <a:t>          </a:t>
            </a:r>
            <a:r>
              <a:rPr lang="en-US" dirty="0" err="1"/>
              <a:t>comparar_trocar</a:t>
            </a:r>
            <a:r>
              <a:rPr lang="en-US" dirty="0"/>
              <a:t>(num_array,i,i+1);</a:t>
            </a:r>
          </a:p>
          <a:p>
            <a:r>
              <a:rPr lang="en-US" dirty="0"/>
              <a:t>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3005078"/>
            <a:ext cx="6125651" cy="286232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public static void</a:t>
            </a:r>
            <a:r>
              <a:rPr lang="en-US" dirty="0"/>
              <a:t> </a:t>
            </a:r>
            <a:r>
              <a:rPr lang="en-US" dirty="0" err="1"/>
              <a:t>sortRiseUpBubbleAlternative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[] </a:t>
            </a:r>
            <a:r>
              <a:rPr lang="en-US" dirty="0" err="1"/>
              <a:t>num_array</a:t>
            </a:r>
            <a:r>
              <a:rPr lang="en-US" dirty="0"/>
              <a:t>) { </a:t>
            </a:r>
          </a:p>
          <a:p>
            <a:r>
              <a:rPr lang="en-US" dirty="0"/>
              <a:t>  </a:t>
            </a:r>
            <a:r>
              <a:rPr lang="en-US" b="1" dirty="0" err="1"/>
              <a:t>boolean</a:t>
            </a:r>
            <a:r>
              <a:rPr lang="en-US" dirty="0"/>
              <a:t> </a:t>
            </a:r>
            <a:r>
              <a:rPr lang="en-US" dirty="0" err="1"/>
              <a:t>trocas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FF0000"/>
                </a:solidFill>
              </a:rPr>
              <a:t>for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bubble = 1; bubble &lt; </a:t>
            </a:r>
            <a:r>
              <a:rPr lang="en-US" dirty="0" err="1">
                <a:solidFill>
                  <a:srgbClr val="FF0000"/>
                </a:solidFill>
              </a:rPr>
              <a:t>num_array.length</a:t>
            </a:r>
            <a:r>
              <a:rPr lang="en-US" dirty="0">
                <a:solidFill>
                  <a:srgbClr val="FF0000"/>
                </a:solidFill>
              </a:rPr>
              <a:t>; bubble++)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{ </a:t>
            </a:r>
            <a:r>
              <a:rPr lang="en-US" dirty="0" err="1">
                <a:solidFill>
                  <a:srgbClr val="FF0000"/>
                </a:solidFill>
              </a:rPr>
              <a:t>trocas</a:t>
            </a:r>
            <a:r>
              <a:rPr lang="en-US" dirty="0">
                <a:solidFill>
                  <a:srgbClr val="FF0000"/>
                </a:solidFill>
              </a:rPr>
              <a:t> = false;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08000"/>
                </a:solidFill>
              </a:rPr>
              <a:t>for</a:t>
            </a:r>
            <a:r>
              <a:rPr lang="en-US" dirty="0">
                <a:solidFill>
                  <a:srgbClr val="008000"/>
                </a:solidFill>
              </a:rPr>
              <a:t>(</a:t>
            </a:r>
            <a:r>
              <a:rPr lang="en-US" b="1" dirty="0" err="1">
                <a:solidFill>
                  <a:srgbClr val="008000"/>
                </a:solidFill>
              </a:rPr>
              <a:t>int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i</a:t>
            </a:r>
            <a:r>
              <a:rPr lang="en-US" dirty="0">
                <a:solidFill>
                  <a:srgbClr val="008000"/>
                </a:solidFill>
              </a:rPr>
              <a:t> = 0;i &lt; </a:t>
            </a:r>
            <a:r>
              <a:rPr lang="en-US" dirty="0" err="1">
                <a:solidFill>
                  <a:srgbClr val="008000"/>
                </a:solidFill>
              </a:rPr>
              <a:t>num_array.length-bubble;i</a:t>
            </a:r>
            <a:r>
              <a:rPr lang="en-US" dirty="0">
                <a:solidFill>
                  <a:srgbClr val="008000"/>
                </a:solidFill>
              </a:rPr>
              <a:t>++)</a:t>
            </a:r>
          </a:p>
          <a:p>
            <a:r>
              <a:rPr lang="en-US" dirty="0">
                <a:solidFill>
                  <a:srgbClr val="008000"/>
                </a:solidFill>
              </a:rPr>
              <a:t>          </a:t>
            </a:r>
            <a:r>
              <a:rPr lang="en-US" b="1" dirty="0">
                <a:solidFill>
                  <a:srgbClr val="008000"/>
                </a:solidFill>
              </a:rPr>
              <a:t>if</a:t>
            </a:r>
            <a:r>
              <a:rPr lang="en-US" dirty="0">
                <a:solidFill>
                  <a:srgbClr val="008000"/>
                </a:solidFill>
              </a:rPr>
              <a:t>( </a:t>
            </a:r>
            <a:r>
              <a:rPr lang="en-US" dirty="0" err="1">
                <a:solidFill>
                  <a:srgbClr val="008000"/>
                </a:solidFill>
              </a:rPr>
              <a:t>comparar_trocarR</a:t>
            </a:r>
            <a:r>
              <a:rPr lang="en-US" dirty="0">
                <a:solidFill>
                  <a:srgbClr val="008000"/>
                </a:solidFill>
              </a:rPr>
              <a:t>(num_array,i,i+1) ) </a:t>
            </a:r>
            <a:r>
              <a:rPr lang="en-US" dirty="0" err="1">
                <a:solidFill>
                  <a:srgbClr val="008000"/>
                </a:solidFill>
              </a:rPr>
              <a:t>trocas</a:t>
            </a:r>
            <a:r>
              <a:rPr lang="en-US" dirty="0">
                <a:solidFill>
                  <a:srgbClr val="008000"/>
                </a:solidFill>
              </a:rPr>
              <a:t> =</a:t>
            </a:r>
            <a:r>
              <a:rPr lang="en-US" b="1" dirty="0">
                <a:solidFill>
                  <a:srgbClr val="008000"/>
                </a:solidFill>
              </a:rPr>
              <a:t> true</a:t>
            </a:r>
            <a:r>
              <a:rPr lang="en-US" dirty="0">
                <a:solidFill>
                  <a:srgbClr val="008000"/>
                </a:solidFill>
              </a:rPr>
              <a:t>;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FF0000"/>
                </a:solidFill>
              </a:rPr>
              <a:t>if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trocas</a:t>
            </a:r>
            <a:r>
              <a:rPr lang="en-US" dirty="0">
                <a:solidFill>
                  <a:srgbClr val="FF0000"/>
                </a:solidFill>
              </a:rPr>
              <a:t> == 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b="1" dirty="0">
                <a:solidFill>
                  <a:srgbClr val="FF0000"/>
                </a:solidFill>
              </a:rPr>
              <a:t>break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  }</a:t>
            </a:r>
          </a:p>
          <a:p>
            <a:r>
              <a:rPr lang="en-US" dirty="0"/>
              <a:t> }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24600" y="2362200"/>
            <a:ext cx="2629469" cy="1477328"/>
            <a:chOff x="6054951" y="1419224"/>
            <a:chExt cx="2629469" cy="147732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6054951" y="2062102"/>
              <a:ext cx="574449" cy="7149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627020" y="1419224"/>
              <a:ext cx="2057400" cy="147732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u="sng" dirty="0" smtClean="0"/>
                <a:t>Não temos nenhuma troca</a:t>
              </a:r>
              <a:r>
                <a:rPr lang="pt-PT" dirty="0" smtClean="0"/>
                <a:t> significa que os dados já estão ordenados</a:t>
              </a:r>
              <a:endParaRPr lang="pt-PT" dirty="0"/>
            </a:p>
          </p:txBody>
        </p:sp>
      </p:grpSp>
    </p:spTree>
    <p:extLst>
      <p:ext uri="{BB962C8B-B14F-4D97-AF65-F5344CB8AC3E}">
        <p14:creationId xmlns:p14="http://schemas.microsoft.com/office/powerpoint/2010/main" val="220239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70630" y="874"/>
            <a:ext cx="25026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000" dirty="0"/>
              <a:t>Estilo de programação</a:t>
            </a:r>
            <a:endParaRPr lang="en-US" sz="2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156" y="754677"/>
            <a:ext cx="5562600" cy="61247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import</a:t>
            </a:r>
            <a:r>
              <a:rPr lang="en-US" sz="1400" dirty="0"/>
              <a:t> </a:t>
            </a:r>
            <a:r>
              <a:rPr lang="en-US" sz="1400" dirty="0" err="1"/>
              <a:t>java.util</a:t>
            </a:r>
            <a:r>
              <a:rPr lang="en-US" sz="1400" dirty="0"/>
              <a:t>.*;</a:t>
            </a:r>
          </a:p>
          <a:p>
            <a:r>
              <a:rPr lang="en-US" sz="1400" b="1" dirty="0"/>
              <a:t>public class </a:t>
            </a:r>
            <a:r>
              <a:rPr lang="en-US" sz="1400" dirty="0" err="1"/>
              <a:t>CompareBubbleWith_and_WithoutVerification</a:t>
            </a:r>
            <a:r>
              <a:rPr lang="en-US" sz="1400" dirty="0"/>
              <a:t> {	</a:t>
            </a:r>
          </a:p>
          <a:p>
            <a:r>
              <a:rPr lang="en-US" sz="1400" dirty="0"/>
              <a:t>	</a:t>
            </a:r>
            <a:r>
              <a:rPr lang="en-US" sz="1400" b="1" dirty="0"/>
              <a:t>static</a:t>
            </a:r>
            <a:r>
              <a:rPr lang="en-US" sz="1400" dirty="0"/>
              <a:t> Random rand = </a:t>
            </a:r>
            <a:r>
              <a:rPr lang="en-US" sz="1400" b="1" dirty="0"/>
              <a:t>new</a:t>
            </a:r>
            <a:r>
              <a:rPr lang="en-US" sz="1400" dirty="0"/>
              <a:t> Random();	</a:t>
            </a:r>
          </a:p>
          <a:p>
            <a:r>
              <a:rPr lang="en-US" sz="1400" dirty="0"/>
              <a:t>	</a:t>
            </a:r>
            <a:r>
              <a:rPr lang="en-US" sz="1400" b="1" dirty="0"/>
              <a:t>static final </a:t>
            </a:r>
            <a:r>
              <a:rPr lang="en-US" sz="1400" b="1" dirty="0" err="1"/>
              <a:t>int</a:t>
            </a:r>
            <a:r>
              <a:rPr lang="en-US" sz="1400" dirty="0"/>
              <a:t> N = 1024*16</a:t>
            </a:r>
            <a:r>
              <a:rPr lang="en-US" sz="1400" dirty="0" smtClean="0"/>
              <a:t>; // </a:t>
            </a:r>
            <a:r>
              <a:rPr lang="pt-PT" sz="1400" dirty="0" smtClean="0"/>
              <a:t>ordenação de 16384 dados</a:t>
            </a:r>
          </a:p>
          <a:p>
            <a:r>
              <a:rPr lang="en-US" sz="1400" dirty="0"/>
              <a:t>	</a:t>
            </a:r>
            <a:r>
              <a:rPr lang="en-US" sz="1400" b="1" dirty="0"/>
              <a:t>static final </a:t>
            </a:r>
            <a:r>
              <a:rPr lang="en-US" sz="1400" b="1" dirty="0" err="1"/>
              <a:t>int</a:t>
            </a:r>
            <a:r>
              <a:rPr lang="en-US" sz="1400" dirty="0"/>
              <a:t> repeat = 1000;		</a:t>
            </a:r>
          </a:p>
          <a:p>
            <a:r>
              <a:rPr lang="en-US" sz="1400" dirty="0"/>
              <a:t>public static void main (String </a:t>
            </a:r>
            <a:r>
              <a:rPr lang="en-US" sz="1400" dirty="0" err="1"/>
              <a:t>args</a:t>
            </a:r>
            <a:r>
              <a:rPr lang="en-US" sz="1400" dirty="0"/>
              <a:t>[])     {</a:t>
            </a:r>
          </a:p>
          <a:p>
            <a:r>
              <a:rPr lang="en-US" sz="1400" b="1" dirty="0" err="1"/>
              <a:t>int</a:t>
            </a:r>
            <a:r>
              <a:rPr lang="en-US" sz="1400" dirty="0"/>
              <a:t> a[] = </a:t>
            </a:r>
            <a:r>
              <a:rPr lang="en-US" sz="1400" b="1" dirty="0"/>
              <a:t>new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[N];</a:t>
            </a:r>
          </a:p>
          <a:p>
            <a:r>
              <a:rPr lang="en-US" sz="1400" b="1" dirty="0"/>
              <a:t>long</a:t>
            </a:r>
            <a:r>
              <a:rPr lang="en-US" sz="1400" dirty="0"/>
              <a:t> time, </a:t>
            </a:r>
            <a:r>
              <a:rPr lang="en-US" sz="1400" dirty="0" err="1"/>
              <a:t>time_end</a:t>
            </a:r>
            <a:r>
              <a:rPr lang="en-US" sz="1400" dirty="0"/>
              <a:t>, time1000ex=0;</a:t>
            </a:r>
          </a:p>
          <a:p>
            <a:r>
              <a:rPr lang="en-US" sz="1400" b="1" dirty="0" smtClean="0"/>
              <a:t>for</a:t>
            </a:r>
            <a:r>
              <a:rPr lang="en-US" sz="1400" dirty="0" smtClean="0"/>
              <a:t>(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dirty="0"/>
              <a:t>k=0; k&lt;repeat; k++)</a:t>
            </a:r>
          </a:p>
          <a:p>
            <a:r>
              <a:rPr lang="en-US" sz="1400" dirty="0" smtClean="0"/>
              <a:t>{         </a:t>
            </a:r>
            <a:r>
              <a:rPr lang="en-US" sz="1400" b="1" dirty="0" smtClean="0"/>
              <a:t>for</a:t>
            </a:r>
            <a:r>
              <a:rPr lang="en-US" sz="1400" dirty="0" smtClean="0"/>
              <a:t>(</a:t>
            </a:r>
            <a:r>
              <a:rPr lang="en-US" sz="1400" b="1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</a:t>
            </a:r>
            <a:r>
              <a:rPr lang="en-US" sz="1400" dirty="0" err="1"/>
              <a:t>a.length</a:t>
            </a:r>
            <a:r>
              <a:rPr lang="en-US" sz="1400" dirty="0"/>
              <a:t>;  </a:t>
            </a:r>
            <a:r>
              <a:rPr lang="en-US" sz="1400" dirty="0" err="1"/>
              <a:t>i</a:t>
            </a:r>
            <a:r>
              <a:rPr lang="en-US" sz="1400" dirty="0"/>
              <a:t>++) </a:t>
            </a:r>
          </a:p>
          <a:p>
            <a:r>
              <a:rPr lang="en-US" sz="1400" dirty="0"/>
              <a:t>          </a:t>
            </a:r>
            <a:r>
              <a:rPr lang="en-US" sz="1400" dirty="0" smtClean="0"/>
              <a:t>     a[</a:t>
            </a:r>
            <a:r>
              <a:rPr lang="en-US" sz="1400" dirty="0" err="1" smtClean="0"/>
              <a:t>i</a:t>
            </a:r>
            <a:r>
              <a:rPr lang="en-US" sz="1400" dirty="0"/>
              <a:t>] = </a:t>
            </a:r>
            <a:r>
              <a:rPr lang="en-US" sz="1400" dirty="0" err="1"/>
              <a:t>rand.nextInt</a:t>
            </a:r>
            <a:r>
              <a:rPr lang="en-US" sz="1400" dirty="0"/>
              <a:t>(</a:t>
            </a:r>
            <a:r>
              <a:rPr lang="en-US" sz="1400" dirty="0" err="1"/>
              <a:t>Integer.MAX_VALUE</a:t>
            </a:r>
            <a:r>
              <a:rPr lang="en-US" sz="1400" dirty="0"/>
              <a:t>);</a:t>
            </a:r>
          </a:p>
          <a:p>
            <a:r>
              <a:rPr lang="en-US" sz="1400" dirty="0"/>
              <a:t>time =</a:t>
            </a:r>
            <a:r>
              <a:rPr lang="en-US" sz="1400" dirty="0" err="1"/>
              <a:t>System.nanoTime</a:t>
            </a:r>
            <a:r>
              <a:rPr lang="en-US" sz="1400" dirty="0"/>
              <a:t>();</a:t>
            </a:r>
          </a:p>
          <a:p>
            <a:r>
              <a:rPr lang="en-US" sz="1400" dirty="0"/>
              <a:t>   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sortRiseUpBubble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(a)</a:t>
            </a:r>
            <a:r>
              <a:rPr lang="en-US" sz="1400" dirty="0"/>
              <a:t>;</a:t>
            </a:r>
          </a:p>
          <a:p>
            <a:r>
              <a:rPr lang="en-US" sz="1400" dirty="0" err="1"/>
              <a:t>time_end</a:t>
            </a:r>
            <a:r>
              <a:rPr lang="en-US" sz="1400" dirty="0"/>
              <a:t>=</a:t>
            </a:r>
            <a:r>
              <a:rPr lang="en-US" sz="1400" dirty="0" err="1"/>
              <a:t>System.nanoTime</a:t>
            </a:r>
            <a:r>
              <a:rPr lang="en-US" sz="1400" dirty="0"/>
              <a:t>();</a:t>
            </a:r>
          </a:p>
          <a:p>
            <a:r>
              <a:rPr lang="en-US" sz="1400" dirty="0" smtClean="0"/>
              <a:t>    time1000ex </a:t>
            </a:r>
            <a:r>
              <a:rPr lang="en-US" sz="1400" dirty="0"/>
              <a:t>+= (</a:t>
            </a:r>
            <a:r>
              <a:rPr lang="en-US" sz="1400" dirty="0" err="1"/>
              <a:t>time_end</a:t>
            </a:r>
            <a:r>
              <a:rPr lang="en-US" sz="1400" dirty="0"/>
              <a:t> - time</a:t>
            </a:r>
            <a:r>
              <a:rPr lang="en-US" sz="1400" dirty="0" smtClean="0"/>
              <a:t>);			}</a:t>
            </a:r>
            <a:endParaRPr lang="en-US" sz="1400" dirty="0"/>
          </a:p>
          <a:p>
            <a:r>
              <a:rPr lang="en-US" sz="1400" dirty="0" err="1"/>
              <a:t>System.out.printf</a:t>
            </a:r>
            <a:r>
              <a:rPr lang="en-US" sz="1400" dirty="0"/>
              <a:t>("average time BUBBLE without verification: in </a:t>
            </a:r>
            <a:r>
              <a:rPr lang="en-US" sz="1400" dirty="0" err="1"/>
              <a:t>ms</a:t>
            </a:r>
            <a:r>
              <a:rPr lang="en-US" sz="1400" dirty="0"/>
              <a:t>: ");</a:t>
            </a:r>
          </a:p>
          <a:p>
            <a:r>
              <a:rPr lang="en-US" sz="1400" dirty="0" err="1"/>
              <a:t>System.out.printf</a:t>
            </a:r>
            <a:r>
              <a:rPr lang="en-US" sz="1400" dirty="0"/>
              <a:t>("%.3f\n",((</a:t>
            </a:r>
            <a:r>
              <a:rPr lang="en-US" sz="1400" b="1" dirty="0"/>
              <a:t>double</a:t>
            </a:r>
            <a:r>
              <a:rPr lang="en-US" sz="1400" dirty="0"/>
              <a:t>)(time1000ex)/1000000.)/repeat);</a:t>
            </a:r>
          </a:p>
          <a:p>
            <a:r>
              <a:rPr lang="en-US" sz="1400" dirty="0"/>
              <a:t>time1000ex=0;</a:t>
            </a:r>
          </a:p>
          <a:p>
            <a:r>
              <a:rPr lang="en-US" sz="1400" dirty="0"/>
              <a:t>for(</a:t>
            </a:r>
            <a:r>
              <a:rPr lang="en-US" sz="1400" dirty="0" err="1"/>
              <a:t>int</a:t>
            </a:r>
            <a:r>
              <a:rPr lang="en-US" sz="1400" dirty="0"/>
              <a:t> k=0; k&lt;repeat; k++)</a:t>
            </a:r>
          </a:p>
          <a:p>
            <a:r>
              <a:rPr lang="en-US" sz="1400" dirty="0" smtClean="0"/>
              <a:t>{     </a:t>
            </a:r>
            <a:r>
              <a:rPr lang="en-US" sz="1400" b="1" dirty="0" smtClean="0"/>
              <a:t>for</a:t>
            </a:r>
            <a:r>
              <a:rPr lang="en-US" sz="1400" dirty="0" smtClean="0"/>
              <a:t>(</a:t>
            </a:r>
            <a:r>
              <a:rPr lang="en-US" sz="1400" b="1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</a:t>
            </a:r>
            <a:r>
              <a:rPr lang="en-US" sz="1400" dirty="0" err="1"/>
              <a:t>a.length</a:t>
            </a:r>
            <a:r>
              <a:rPr lang="en-US" sz="1400" dirty="0"/>
              <a:t>;  </a:t>
            </a:r>
            <a:r>
              <a:rPr lang="en-US" sz="1400" dirty="0" err="1"/>
              <a:t>i</a:t>
            </a:r>
            <a:r>
              <a:rPr lang="en-US" sz="1400" dirty="0"/>
              <a:t>++) </a:t>
            </a:r>
          </a:p>
          <a:p>
            <a:r>
              <a:rPr lang="en-US" sz="1400" dirty="0"/>
              <a:t>          a[</a:t>
            </a:r>
            <a:r>
              <a:rPr lang="en-US" sz="1400" dirty="0" err="1"/>
              <a:t>i</a:t>
            </a:r>
            <a:r>
              <a:rPr lang="en-US" sz="1400" dirty="0"/>
              <a:t>] = </a:t>
            </a:r>
            <a:r>
              <a:rPr lang="en-US" sz="1400" dirty="0" err="1"/>
              <a:t>rand.nextInt</a:t>
            </a:r>
            <a:r>
              <a:rPr lang="en-US" sz="1400" dirty="0"/>
              <a:t>(</a:t>
            </a:r>
            <a:r>
              <a:rPr lang="en-US" sz="1400" dirty="0" err="1"/>
              <a:t>Integer.MAX_VALUE</a:t>
            </a:r>
            <a:r>
              <a:rPr lang="en-US" sz="1400" dirty="0"/>
              <a:t>);</a:t>
            </a:r>
          </a:p>
          <a:p>
            <a:r>
              <a:rPr lang="en-US" sz="1400" dirty="0"/>
              <a:t>time =</a:t>
            </a:r>
            <a:r>
              <a:rPr lang="en-US" sz="1400" dirty="0" err="1"/>
              <a:t>System.nanoTime</a:t>
            </a:r>
            <a:r>
              <a:rPr lang="en-US" sz="1400" dirty="0"/>
              <a:t>();</a:t>
            </a:r>
          </a:p>
          <a:p>
            <a:r>
              <a:rPr lang="en-US" sz="1400" dirty="0"/>
              <a:t>    </a:t>
            </a:r>
            <a:r>
              <a:rPr lang="en-US" sz="1400" dirty="0" err="1">
                <a:solidFill>
                  <a:srgbClr val="FF0000"/>
                </a:solidFill>
              </a:rPr>
              <a:t>sortRiseUpBubbleAlternative</a:t>
            </a:r>
            <a:r>
              <a:rPr lang="en-US" sz="1400" dirty="0">
                <a:solidFill>
                  <a:srgbClr val="FF0000"/>
                </a:solidFill>
              </a:rPr>
              <a:t>(a)</a:t>
            </a:r>
            <a:r>
              <a:rPr lang="en-US" sz="1400" dirty="0"/>
              <a:t>;</a:t>
            </a:r>
          </a:p>
          <a:p>
            <a:r>
              <a:rPr lang="en-US" sz="1400" dirty="0" err="1"/>
              <a:t>time_end</a:t>
            </a:r>
            <a:r>
              <a:rPr lang="en-US" sz="1400" dirty="0"/>
              <a:t>=</a:t>
            </a:r>
            <a:r>
              <a:rPr lang="en-US" sz="1400" dirty="0" err="1"/>
              <a:t>System.nanoTime</a:t>
            </a:r>
            <a:r>
              <a:rPr lang="en-US" sz="1400" dirty="0"/>
              <a:t>();</a:t>
            </a:r>
          </a:p>
          <a:p>
            <a:r>
              <a:rPr lang="en-US" sz="1400" dirty="0" smtClean="0"/>
              <a:t>     time1000ex </a:t>
            </a:r>
            <a:r>
              <a:rPr lang="en-US" sz="1400" dirty="0"/>
              <a:t>+= (</a:t>
            </a:r>
            <a:r>
              <a:rPr lang="en-US" sz="1400" dirty="0" err="1"/>
              <a:t>time_end</a:t>
            </a:r>
            <a:r>
              <a:rPr lang="en-US" sz="1400" dirty="0"/>
              <a:t> - time</a:t>
            </a:r>
            <a:r>
              <a:rPr lang="en-US" sz="1400" dirty="0" smtClean="0"/>
              <a:t>);			}</a:t>
            </a:r>
            <a:endParaRPr lang="en-US" sz="1400" dirty="0"/>
          </a:p>
          <a:p>
            <a:r>
              <a:rPr lang="en-US" sz="1400" dirty="0" err="1"/>
              <a:t>System.out.printf</a:t>
            </a:r>
            <a:r>
              <a:rPr lang="en-US" sz="1400" dirty="0"/>
              <a:t>("average time BUBBLE with verification: in </a:t>
            </a:r>
            <a:r>
              <a:rPr lang="en-US" sz="1400" dirty="0" err="1"/>
              <a:t>ms</a:t>
            </a:r>
            <a:r>
              <a:rPr lang="en-US" sz="1400" dirty="0"/>
              <a:t>: ");</a:t>
            </a:r>
          </a:p>
          <a:p>
            <a:r>
              <a:rPr lang="en-US" sz="1400" dirty="0" err="1"/>
              <a:t>System.out.printf</a:t>
            </a:r>
            <a:r>
              <a:rPr lang="en-US" sz="1400" dirty="0"/>
              <a:t>("%.3f\n",((double)(time1000ex)/1000000.)/repeat</a:t>
            </a:r>
            <a:r>
              <a:rPr lang="en-US" sz="1400" dirty="0" smtClean="0"/>
              <a:t>);</a:t>
            </a:r>
            <a:endParaRPr lang="en-US" sz="1400" dirty="0"/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6200" y="4445795"/>
            <a:ext cx="5060156" cy="2107405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9056" y="2295524"/>
            <a:ext cx="5060156" cy="2119314"/>
            <a:chOff x="76200" y="2057400"/>
            <a:chExt cx="5060156" cy="2119314"/>
          </a:xfrm>
        </p:grpSpPr>
        <p:sp>
          <p:nvSpPr>
            <p:cNvPr id="9" name="Rectangle 8"/>
            <p:cNvSpPr/>
            <p:nvPr/>
          </p:nvSpPr>
          <p:spPr>
            <a:xfrm>
              <a:off x="76200" y="2286000"/>
              <a:ext cx="5060156" cy="1890714"/>
            </a:xfrm>
            <a:prstGeom prst="rect">
              <a:avLst/>
            </a:pr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76400" y="2057400"/>
              <a:ext cx="1219200" cy="228600"/>
            </a:xfrm>
            <a:prstGeom prst="rect">
              <a:avLst/>
            </a:pr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34000" y="2590800"/>
            <a:ext cx="3581400" cy="20313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PT" dirty="0" smtClean="0"/>
              <a:t>O tempo de execução de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sortRiseUpBubble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(i.e.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verificação</a:t>
            </a:r>
            <a:r>
              <a:rPr lang="en-US" dirty="0" smtClean="0"/>
              <a:t> de </a:t>
            </a:r>
            <a:r>
              <a:rPr lang="en-US" dirty="0" err="1" smtClean="0"/>
              <a:t>troca</a:t>
            </a:r>
            <a:r>
              <a:rPr lang="en-US" dirty="0" smtClean="0"/>
              <a:t>)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PT" dirty="0" smtClean="0"/>
              <a:t>é melhor que o tempo de execução de </a:t>
            </a:r>
            <a:r>
              <a:rPr lang="en-US" dirty="0" err="1">
                <a:solidFill>
                  <a:srgbClr val="FF0000"/>
                </a:solidFill>
              </a:rPr>
              <a:t>sortRiseUpBubbleAlternative</a:t>
            </a:r>
            <a:r>
              <a:rPr lang="pt-PT" dirty="0" smtClean="0"/>
              <a:t>.</a:t>
            </a:r>
          </a:p>
          <a:p>
            <a:pPr marL="342900" indent="-342900">
              <a:buAutoNum type="arabicPeriod"/>
            </a:pPr>
            <a:r>
              <a:rPr lang="pt-PT" dirty="0" smtClean="0"/>
              <a:t>Então, não vale a pena fazer o programa mais complicado.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200400" y="1371600"/>
            <a:ext cx="5715000" cy="923330"/>
            <a:chOff x="3200400" y="1371600"/>
            <a:chExt cx="5715000" cy="923330"/>
          </a:xfrm>
        </p:grpSpPr>
        <p:cxnSp>
          <p:nvCxnSpPr>
            <p:cNvPr id="20" name="Straight Arrow Connector 19"/>
            <p:cNvCxnSpPr/>
            <p:nvPr/>
          </p:nvCxnSpPr>
          <p:spPr>
            <a:xfrm flipH="1" flipV="1">
              <a:off x="3200400" y="1752600"/>
              <a:ext cx="2438400" cy="54233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638800" y="1371600"/>
              <a:ext cx="3276600" cy="923330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O tempo foi medido em mil execuções e depois a média foi calculada.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 flipV="1">
            <a:off x="4557705" y="4481512"/>
            <a:ext cx="102392" cy="2362200"/>
            <a:chOff x="4872040" y="3771900"/>
            <a:chExt cx="102392" cy="2362200"/>
          </a:xfrm>
        </p:grpSpPr>
        <p:sp>
          <p:nvSpPr>
            <p:cNvPr id="25" name="Down Arrow 24"/>
            <p:cNvSpPr/>
            <p:nvPr/>
          </p:nvSpPr>
          <p:spPr>
            <a:xfrm>
              <a:off x="4898232" y="3771900"/>
              <a:ext cx="76200" cy="266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4872040" y="5867400"/>
              <a:ext cx="76200" cy="266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7724775" y="1981200"/>
            <a:ext cx="6572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6313" y="392668"/>
            <a:ext cx="892768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700" dirty="0" smtClean="0"/>
              <a:t>Vamos comparar eficiência de dois programas: sem verificação de troca (</a:t>
            </a:r>
            <a:r>
              <a:rPr lang="en-US" sz="1700" dirty="0" err="1" smtClean="0">
                <a:solidFill>
                  <a:schemeClr val="accent6">
                    <a:lumMod val="50000"/>
                  </a:schemeClr>
                </a:solidFill>
              </a:rPr>
              <a:t>sortRiseUpBubble</a:t>
            </a:r>
            <a:r>
              <a:rPr lang="pt-PT" sz="1700" dirty="0" smtClean="0"/>
              <a:t>) e com                                                                  					            verificação (</a:t>
            </a:r>
            <a:r>
              <a:rPr lang="en-US" sz="1600" dirty="0" err="1">
                <a:solidFill>
                  <a:srgbClr val="FF0000"/>
                </a:solidFill>
              </a:rPr>
              <a:t>sortRiseUpBubbleAlternative</a:t>
            </a:r>
            <a:r>
              <a:rPr lang="pt-PT" sz="1700" dirty="0" smtClean="0"/>
              <a:t>): </a:t>
            </a:r>
            <a:endParaRPr lang="en-US" sz="17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0" y="5328046"/>
            <a:ext cx="5973447" cy="601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5277335" y="3033705"/>
            <a:ext cx="3817756" cy="2502701"/>
            <a:chOff x="5277335" y="3033705"/>
            <a:chExt cx="3817756" cy="2502701"/>
          </a:xfrm>
        </p:grpSpPr>
        <p:sp>
          <p:nvSpPr>
            <p:cNvPr id="15" name="Freeform 14"/>
            <p:cNvSpPr/>
            <p:nvPr/>
          </p:nvSpPr>
          <p:spPr>
            <a:xfrm>
              <a:off x="5277335" y="3033705"/>
              <a:ext cx="3658182" cy="2274101"/>
            </a:xfrm>
            <a:custGeom>
              <a:avLst/>
              <a:gdLst>
                <a:gd name="connsiteX0" fmla="*/ 416234 w 3658182"/>
                <a:gd name="connsiteY0" fmla="*/ 52395 h 2274101"/>
                <a:gd name="connsiteX1" fmla="*/ 394803 w 3658182"/>
                <a:gd name="connsiteY1" fmla="*/ 166695 h 2274101"/>
                <a:gd name="connsiteX2" fmla="*/ 16184 w 3658182"/>
                <a:gd name="connsiteY2" fmla="*/ 1438283 h 2274101"/>
                <a:gd name="connsiteX3" fmla="*/ 1009165 w 3658182"/>
                <a:gd name="connsiteY3" fmla="*/ 2088364 h 2274101"/>
                <a:gd name="connsiteX4" fmla="*/ 3309453 w 3658182"/>
                <a:gd name="connsiteY4" fmla="*/ 1945489 h 2274101"/>
                <a:gd name="connsiteX5" fmla="*/ 3609490 w 3658182"/>
                <a:gd name="connsiteY5" fmla="*/ 2274101 h 227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58182" h="2274101">
                  <a:moveTo>
                    <a:pt x="416234" y="52395"/>
                  </a:moveTo>
                  <a:cubicBezTo>
                    <a:pt x="438856" y="-5946"/>
                    <a:pt x="461478" y="-64286"/>
                    <a:pt x="394803" y="166695"/>
                  </a:cubicBezTo>
                  <a:cubicBezTo>
                    <a:pt x="328128" y="397676"/>
                    <a:pt x="-86210" y="1118005"/>
                    <a:pt x="16184" y="1438283"/>
                  </a:cubicBezTo>
                  <a:cubicBezTo>
                    <a:pt x="118578" y="1758561"/>
                    <a:pt x="460287" y="2003830"/>
                    <a:pt x="1009165" y="2088364"/>
                  </a:cubicBezTo>
                  <a:cubicBezTo>
                    <a:pt x="1558043" y="2172898"/>
                    <a:pt x="2876066" y="1914533"/>
                    <a:pt x="3309453" y="1945489"/>
                  </a:cubicBezTo>
                  <a:cubicBezTo>
                    <a:pt x="3742840" y="1976445"/>
                    <a:pt x="3676165" y="2125273"/>
                    <a:pt x="3609490" y="2274101"/>
                  </a:cubicBezTo>
                </a:path>
              </a:pathLst>
            </a:custGeom>
            <a:noFill/>
            <a:ln>
              <a:solidFill>
                <a:srgbClr val="FF00FF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8586787" y="4150519"/>
              <a:ext cx="508304" cy="1385887"/>
            </a:xfrm>
            <a:custGeom>
              <a:avLst/>
              <a:gdLst>
                <a:gd name="connsiteX0" fmla="*/ 0 w 508304"/>
                <a:gd name="connsiteY0" fmla="*/ 0 h 1385887"/>
                <a:gd name="connsiteX1" fmla="*/ 428625 w 508304"/>
                <a:gd name="connsiteY1" fmla="*/ 778669 h 1385887"/>
                <a:gd name="connsiteX2" fmla="*/ 507207 w 508304"/>
                <a:gd name="connsiteY2" fmla="*/ 1385887 h 1385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304" h="1385887">
                  <a:moveTo>
                    <a:pt x="0" y="0"/>
                  </a:moveTo>
                  <a:cubicBezTo>
                    <a:pt x="172045" y="273844"/>
                    <a:pt x="344090" y="547688"/>
                    <a:pt x="428625" y="778669"/>
                  </a:cubicBezTo>
                  <a:cubicBezTo>
                    <a:pt x="513160" y="1009650"/>
                    <a:pt x="510183" y="1197768"/>
                    <a:pt x="507207" y="1385887"/>
                  </a:cubicBezTo>
                </a:path>
              </a:pathLst>
            </a:custGeom>
            <a:noFill/>
            <a:ln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346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9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70630" y="874"/>
            <a:ext cx="25026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000" dirty="0"/>
              <a:t>Estilo de programação</a:t>
            </a:r>
            <a:endParaRPr lang="en-US" sz="2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990600"/>
            <a:ext cx="6015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Agora dois programas para ordenação podem ser escolhidos: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70021" y="1646872"/>
            <a:ext cx="5664179" cy="1477328"/>
          </a:xfrm>
          <a:prstGeom prst="rect">
            <a:avLst/>
          </a:prstGeom>
          <a:solidFill>
            <a:srgbClr val="CCFF66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public static void</a:t>
            </a:r>
            <a:r>
              <a:rPr lang="en-US" dirty="0"/>
              <a:t> </a:t>
            </a:r>
            <a:r>
              <a:rPr lang="en-US" dirty="0" err="1"/>
              <a:t>sortRiseUpBubble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[] </a:t>
            </a:r>
            <a:r>
              <a:rPr lang="en-US" dirty="0" err="1"/>
              <a:t>num_array</a:t>
            </a:r>
            <a:r>
              <a:rPr lang="en-US" dirty="0"/>
              <a:t>) { 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FF0000"/>
                </a:solidFill>
              </a:rPr>
              <a:t>for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bubble = 1; bubble &lt; </a:t>
            </a:r>
            <a:r>
              <a:rPr lang="en-US" dirty="0" err="1">
                <a:solidFill>
                  <a:srgbClr val="FF0000"/>
                </a:solidFill>
              </a:rPr>
              <a:t>num_array.length</a:t>
            </a:r>
            <a:r>
              <a:rPr lang="en-US" dirty="0">
                <a:solidFill>
                  <a:srgbClr val="FF0000"/>
                </a:solidFill>
              </a:rPr>
              <a:t>; bubble++)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08000"/>
                </a:solidFill>
              </a:rPr>
              <a:t>for</a:t>
            </a:r>
            <a:r>
              <a:rPr lang="en-US" dirty="0">
                <a:solidFill>
                  <a:srgbClr val="008000"/>
                </a:solidFill>
              </a:rPr>
              <a:t>(</a:t>
            </a:r>
            <a:r>
              <a:rPr lang="en-US" b="1" dirty="0" err="1">
                <a:solidFill>
                  <a:srgbClr val="008000"/>
                </a:solidFill>
              </a:rPr>
              <a:t>int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i</a:t>
            </a:r>
            <a:r>
              <a:rPr lang="en-US" dirty="0">
                <a:solidFill>
                  <a:srgbClr val="008000"/>
                </a:solidFill>
              </a:rPr>
              <a:t> = 0;i &lt; </a:t>
            </a:r>
            <a:r>
              <a:rPr lang="en-US" dirty="0" err="1">
                <a:solidFill>
                  <a:srgbClr val="008000"/>
                </a:solidFill>
              </a:rPr>
              <a:t>num_array.length-bubble;i</a:t>
            </a:r>
            <a:r>
              <a:rPr lang="en-US" dirty="0">
                <a:solidFill>
                  <a:srgbClr val="008000"/>
                </a:solidFill>
              </a:rPr>
              <a:t>++)</a:t>
            </a:r>
          </a:p>
          <a:p>
            <a:r>
              <a:rPr lang="en-US" dirty="0"/>
              <a:t>          </a:t>
            </a:r>
            <a:r>
              <a:rPr lang="en-US" dirty="0" err="1"/>
              <a:t>comparar_trocar</a:t>
            </a:r>
            <a:r>
              <a:rPr lang="en-US" dirty="0"/>
              <a:t>(num_array,i,i+1);</a:t>
            </a:r>
          </a:p>
          <a:p>
            <a:r>
              <a:rPr lang="en-US" dirty="0"/>
              <a:t>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200" y="3505200"/>
            <a:ext cx="4919003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public static void</a:t>
            </a:r>
            <a:r>
              <a:rPr lang="en-US" dirty="0"/>
              <a:t> </a:t>
            </a:r>
            <a:r>
              <a:rPr lang="en-US" dirty="0" err="1" smtClean="0"/>
              <a:t>sortDecresSeq</a:t>
            </a:r>
            <a:r>
              <a:rPr lang="en-US" dirty="0" smtClean="0"/>
              <a:t>(</a:t>
            </a:r>
            <a:r>
              <a:rPr lang="en-US" b="1" dirty="0" err="1" smtClean="0"/>
              <a:t>int</a:t>
            </a:r>
            <a:r>
              <a:rPr lang="en-US" dirty="0"/>
              <a:t>[] </a:t>
            </a:r>
            <a:r>
              <a:rPr lang="en-US" dirty="0" err="1"/>
              <a:t>num_array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0;i &lt; num_array.length-1;i++) </a:t>
            </a:r>
          </a:p>
          <a:p>
            <a:r>
              <a:rPr lang="en-US" dirty="0"/>
              <a:t>  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j = </a:t>
            </a:r>
            <a:r>
              <a:rPr lang="en-US" dirty="0" err="1"/>
              <a:t>i</a:t>
            </a:r>
            <a:r>
              <a:rPr lang="en-US" dirty="0"/>
              <a:t> + 1;j &lt; </a:t>
            </a:r>
            <a:r>
              <a:rPr lang="en-US" dirty="0" err="1"/>
              <a:t>num_array.length;j</a:t>
            </a:r>
            <a:r>
              <a:rPr lang="en-US" dirty="0"/>
              <a:t>++)</a:t>
            </a:r>
          </a:p>
          <a:p>
            <a:r>
              <a:rPr lang="en-US" dirty="0"/>
              <a:t>          </a:t>
            </a:r>
            <a:r>
              <a:rPr lang="en-US" dirty="0" err="1" smtClean="0"/>
              <a:t>comparar_trocar</a:t>
            </a:r>
            <a:r>
              <a:rPr lang="en-US" dirty="0" smtClean="0"/>
              <a:t>(</a:t>
            </a:r>
            <a:r>
              <a:rPr lang="en-US" dirty="0" err="1" smtClean="0"/>
              <a:t>num_array</a:t>
            </a:r>
            <a:r>
              <a:rPr lang="en-US" dirty="0" smtClean="0"/>
              <a:t>,   </a:t>
            </a:r>
            <a:r>
              <a:rPr lang="en-US" dirty="0" err="1" smtClean="0"/>
              <a:t>i</a:t>
            </a:r>
            <a:r>
              <a:rPr lang="en-US" dirty="0" smtClean="0"/>
              <a:t>,    j);</a:t>
            </a:r>
            <a:endParaRPr lang="en-US" dirty="0"/>
          </a:p>
          <a:p>
            <a:r>
              <a:rPr lang="en-US" dirty="0"/>
              <a:t>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85722" y="5345668"/>
            <a:ext cx="335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Vamos comparar estes programas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5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07156" y="457200"/>
            <a:ext cx="5562600" cy="6186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import</a:t>
            </a:r>
            <a:r>
              <a:rPr lang="en-US" sz="1400" dirty="0"/>
              <a:t> </a:t>
            </a:r>
            <a:r>
              <a:rPr lang="en-US" sz="1400" dirty="0" err="1"/>
              <a:t>java.util</a:t>
            </a:r>
            <a:r>
              <a:rPr lang="en-US" sz="1400" dirty="0"/>
              <a:t>.*;</a:t>
            </a:r>
          </a:p>
          <a:p>
            <a:r>
              <a:rPr lang="en-US" sz="1400" b="1" dirty="0"/>
              <a:t>public class </a:t>
            </a:r>
            <a:r>
              <a:rPr lang="en-US" sz="1400" dirty="0" err="1"/>
              <a:t>CompareBubbleWith_and_WithoutVerification</a:t>
            </a:r>
            <a:r>
              <a:rPr lang="en-US" sz="1400" dirty="0"/>
              <a:t> {	</a:t>
            </a:r>
          </a:p>
          <a:p>
            <a:r>
              <a:rPr lang="en-US" sz="1400" dirty="0"/>
              <a:t>	</a:t>
            </a:r>
            <a:r>
              <a:rPr lang="en-US" sz="1400" b="1" dirty="0"/>
              <a:t>static</a:t>
            </a:r>
            <a:r>
              <a:rPr lang="en-US" sz="1400" dirty="0"/>
              <a:t> Random rand = </a:t>
            </a:r>
            <a:r>
              <a:rPr lang="en-US" sz="1400" b="1" dirty="0"/>
              <a:t>new</a:t>
            </a:r>
            <a:r>
              <a:rPr lang="en-US" sz="1400" dirty="0"/>
              <a:t> Random();	</a:t>
            </a:r>
          </a:p>
          <a:p>
            <a:r>
              <a:rPr lang="en-US" sz="1400" dirty="0"/>
              <a:t>	</a:t>
            </a:r>
            <a:r>
              <a:rPr lang="en-US" sz="1400" b="1" dirty="0"/>
              <a:t>static final </a:t>
            </a:r>
            <a:r>
              <a:rPr lang="en-US" sz="1400" b="1" dirty="0" err="1"/>
              <a:t>int</a:t>
            </a:r>
            <a:r>
              <a:rPr lang="en-US" sz="1400" dirty="0"/>
              <a:t> N = 1024*16</a:t>
            </a:r>
            <a:r>
              <a:rPr lang="en-US" sz="1400" dirty="0" smtClean="0"/>
              <a:t>; // </a:t>
            </a:r>
            <a:r>
              <a:rPr lang="pt-PT" sz="1400" dirty="0" smtClean="0"/>
              <a:t>ordenação de 16384 dados</a:t>
            </a:r>
          </a:p>
          <a:p>
            <a:r>
              <a:rPr lang="en-US" sz="1400" dirty="0"/>
              <a:t>	</a:t>
            </a:r>
            <a:r>
              <a:rPr lang="en-US" sz="1400" b="1" dirty="0"/>
              <a:t>static final </a:t>
            </a:r>
            <a:r>
              <a:rPr lang="en-US" sz="1400" b="1" dirty="0" err="1"/>
              <a:t>int</a:t>
            </a:r>
            <a:r>
              <a:rPr lang="en-US" sz="1400" dirty="0"/>
              <a:t> repeat = 1000;		</a:t>
            </a:r>
          </a:p>
          <a:p>
            <a:r>
              <a:rPr lang="en-US" sz="1400" dirty="0"/>
              <a:t>public static void main (String </a:t>
            </a:r>
            <a:r>
              <a:rPr lang="en-US" sz="1400" dirty="0" err="1"/>
              <a:t>args</a:t>
            </a:r>
            <a:r>
              <a:rPr lang="en-US" sz="1400" dirty="0"/>
              <a:t>[])     {</a:t>
            </a:r>
          </a:p>
          <a:p>
            <a:r>
              <a:rPr lang="en-US" sz="1400" b="1" dirty="0" err="1"/>
              <a:t>int</a:t>
            </a:r>
            <a:r>
              <a:rPr lang="en-US" sz="1400" dirty="0"/>
              <a:t> a[] = </a:t>
            </a:r>
            <a:r>
              <a:rPr lang="en-US" sz="1400" b="1" dirty="0"/>
              <a:t>new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[N];</a:t>
            </a:r>
          </a:p>
          <a:p>
            <a:r>
              <a:rPr lang="en-US" sz="1400" b="1" dirty="0"/>
              <a:t>long</a:t>
            </a:r>
            <a:r>
              <a:rPr lang="en-US" sz="1400" dirty="0"/>
              <a:t> time, </a:t>
            </a:r>
            <a:r>
              <a:rPr lang="en-US" sz="1400" dirty="0" err="1"/>
              <a:t>time_end</a:t>
            </a:r>
            <a:r>
              <a:rPr lang="en-US" sz="1400" dirty="0"/>
              <a:t>, time1000ex=0;</a:t>
            </a:r>
          </a:p>
          <a:p>
            <a:r>
              <a:rPr lang="en-US" sz="1400" b="1" dirty="0" smtClean="0"/>
              <a:t>for</a:t>
            </a:r>
            <a:r>
              <a:rPr lang="en-US" sz="1400" dirty="0" smtClean="0"/>
              <a:t>(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dirty="0"/>
              <a:t>k=0; k&lt;repeat; k++)</a:t>
            </a:r>
          </a:p>
          <a:p>
            <a:r>
              <a:rPr lang="en-US" sz="1400" dirty="0" smtClean="0"/>
              <a:t>{         </a:t>
            </a:r>
            <a:r>
              <a:rPr lang="en-US" sz="1400" b="1" dirty="0" smtClean="0"/>
              <a:t>for</a:t>
            </a:r>
            <a:r>
              <a:rPr lang="en-US" sz="1400" dirty="0" smtClean="0"/>
              <a:t>(</a:t>
            </a:r>
            <a:r>
              <a:rPr lang="en-US" sz="1400" b="1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</a:t>
            </a:r>
            <a:r>
              <a:rPr lang="en-US" sz="1400" dirty="0" err="1"/>
              <a:t>a.length</a:t>
            </a:r>
            <a:r>
              <a:rPr lang="en-US" sz="1400" dirty="0"/>
              <a:t>;  </a:t>
            </a:r>
            <a:r>
              <a:rPr lang="en-US" sz="1400" dirty="0" err="1"/>
              <a:t>i</a:t>
            </a:r>
            <a:r>
              <a:rPr lang="en-US" sz="1400" dirty="0"/>
              <a:t>++) </a:t>
            </a:r>
          </a:p>
          <a:p>
            <a:r>
              <a:rPr lang="en-US" sz="1400" dirty="0"/>
              <a:t>          </a:t>
            </a:r>
            <a:r>
              <a:rPr lang="en-US" sz="1400" dirty="0" smtClean="0"/>
              <a:t>     a[</a:t>
            </a:r>
            <a:r>
              <a:rPr lang="en-US" sz="1400" dirty="0" err="1" smtClean="0"/>
              <a:t>i</a:t>
            </a:r>
            <a:r>
              <a:rPr lang="en-US" sz="1400" dirty="0"/>
              <a:t>] = </a:t>
            </a:r>
            <a:r>
              <a:rPr lang="en-US" sz="1400" dirty="0" err="1"/>
              <a:t>rand.nextInt</a:t>
            </a:r>
            <a:r>
              <a:rPr lang="en-US" sz="1400" dirty="0"/>
              <a:t>(</a:t>
            </a:r>
            <a:r>
              <a:rPr lang="en-US" sz="1400" dirty="0" err="1"/>
              <a:t>Integer.MAX_VALUE</a:t>
            </a:r>
            <a:r>
              <a:rPr lang="en-US" sz="1400" dirty="0"/>
              <a:t>);</a:t>
            </a:r>
          </a:p>
          <a:p>
            <a:r>
              <a:rPr lang="en-US" sz="1400" dirty="0"/>
              <a:t>time =</a:t>
            </a:r>
            <a:r>
              <a:rPr lang="en-US" sz="1400" dirty="0" err="1"/>
              <a:t>System.nanoTime</a:t>
            </a:r>
            <a:r>
              <a:rPr lang="en-US" sz="1400" dirty="0"/>
              <a:t>();</a:t>
            </a:r>
          </a:p>
          <a:p>
            <a:r>
              <a:rPr lang="en-US" sz="1400" dirty="0"/>
              <a:t>   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sortRiseUpBubble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(a)</a:t>
            </a:r>
            <a:r>
              <a:rPr lang="en-US" sz="1400" dirty="0"/>
              <a:t>;</a:t>
            </a:r>
          </a:p>
          <a:p>
            <a:r>
              <a:rPr lang="en-US" sz="1400" dirty="0" err="1"/>
              <a:t>time_end</a:t>
            </a:r>
            <a:r>
              <a:rPr lang="en-US" sz="1400" dirty="0"/>
              <a:t>=</a:t>
            </a:r>
            <a:r>
              <a:rPr lang="en-US" sz="1400" dirty="0" err="1"/>
              <a:t>System.nanoTime</a:t>
            </a:r>
            <a:r>
              <a:rPr lang="en-US" sz="1400" dirty="0"/>
              <a:t>();</a:t>
            </a:r>
          </a:p>
          <a:p>
            <a:r>
              <a:rPr lang="en-US" sz="1400" dirty="0" smtClean="0"/>
              <a:t>    time1000ex </a:t>
            </a:r>
            <a:r>
              <a:rPr lang="en-US" sz="1400" dirty="0"/>
              <a:t>+= (</a:t>
            </a:r>
            <a:r>
              <a:rPr lang="en-US" sz="1400" dirty="0" err="1"/>
              <a:t>time_end</a:t>
            </a:r>
            <a:r>
              <a:rPr lang="en-US" sz="1400" dirty="0"/>
              <a:t> - time</a:t>
            </a:r>
            <a:r>
              <a:rPr lang="en-US" sz="1400" dirty="0" smtClean="0"/>
              <a:t>);			}</a:t>
            </a:r>
            <a:endParaRPr lang="en-US" sz="1400" dirty="0"/>
          </a:p>
          <a:p>
            <a:r>
              <a:rPr lang="en-US" sz="1400" dirty="0" err="1"/>
              <a:t>System.out.printf</a:t>
            </a:r>
            <a:r>
              <a:rPr lang="en-US" sz="1400" dirty="0"/>
              <a:t>("average time BUBBLE without verification: in </a:t>
            </a:r>
            <a:r>
              <a:rPr lang="en-US" sz="1400" dirty="0" err="1"/>
              <a:t>ms</a:t>
            </a:r>
            <a:r>
              <a:rPr lang="en-US" sz="1400" dirty="0"/>
              <a:t>: ");</a:t>
            </a:r>
          </a:p>
          <a:p>
            <a:r>
              <a:rPr lang="en-US" sz="1400" dirty="0" err="1"/>
              <a:t>System.out.printf</a:t>
            </a:r>
            <a:r>
              <a:rPr lang="en-US" sz="1400" dirty="0"/>
              <a:t>("%.3f\n",((</a:t>
            </a:r>
            <a:r>
              <a:rPr lang="en-US" sz="1400" b="1" dirty="0"/>
              <a:t>double</a:t>
            </a:r>
            <a:r>
              <a:rPr lang="en-US" sz="1400" dirty="0"/>
              <a:t>)(time1000ex)/1000000.)/repeat);</a:t>
            </a:r>
          </a:p>
          <a:p>
            <a:r>
              <a:rPr lang="en-US" sz="1400" dirty="0"/>
              <a:t>time1000ex=0;</a:t>
            </a:r>
          </a:p>
          <a:p>
            <a:r>
              <a:rPr lang="en-US" sz="1400" dirty="0"/>
              <a:t>for(</a:t>
            </a:r>
            <a:r>
              <a:rPr lang="en-US" sz="1400" dirty="0" err="1"/>
              <a:t>int</a:t>
            </a:r>
            <a:r>
              <a:rPr lang="en-US" sz="1400" dirty="0"/>
              <a:t> k=0; k&lt;repeat; k++)</a:t>
            </a:r>
          </a:p>
          <a:p>
            <a:r>
              <a:rPr lang="en-US" sz="1400" dirty="0" smtClean="0"/>
              <a:t>{     </a:t>
            </a:r>
            <a:r>
              <a:rPr lang="en-US" sz="1400" b="1" dirty="0" smtClean="0"/>
              <a:t>for</a:t>
            </a:r>
            <a:r>
              <a:rPr lang="en-US" sz="1400" dirty="0" smtClean="0"/>
              <a:t>(</a:t>
            </a:r>
            <a:r>
              <a:rPr lang="en-US" sz="1400" b="1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</a:t>
            </a:r>
            <a:r>
              <a:rPr lang="en-US" sz="1400" dirty="0" err="1"/>
              <a:t>a.length</a:t>
            </a:r>
            <a:r>
              <a:rPr lang="en-US" sz="1400" dirty="0"/>
              <a:t>;  </a:t>
            </a:r>
            <a:r>
              <a:rPr lang="en-US" sz="1400" dirty="0" err="1"/>
              <a:t>i</a:t>
            </a:r>
            <a:r>
              <a:rPr lang="en-US" sz="1400" dirty="0"/>
              <a:t>++) </a:t>
            </a:r>
          </a:p>
          <a:p>
            <a:r>
              <a:rPr lang="en-US" sz="1400" dirty="0"/>
              <a:t>          a[</a:t>
            </a:r>
            <a:r>
              <a:rPr lang="en-US" sz="1400" dirty="0" err="1"/>
              <a:t>i</a:t>
            </a:r>
            <a:r>
              <a:rPr lang="en-US" sz="1400" dirty="0"/>
              <a:t>] = </a:t>
            </a:r>
            <a:r>
              <a:rPr lang="en-US" sz="1400" dirty="0" err="1"/>
              <a:t>rand.nextInt</a:t>
            </a:r>
            <a:r>
              <a:rPr lang="en-US" sz="1400" dirty="0"/>
              <a:t>(</a:t>
            </a:r>
            <a:r>
              <a:rPr lang="en-US" sz="1400" dirty="0" err="1"/>
              <a:t>Integer.MAX_VALUE</a:t>
            </a:r>
            <a:r>
              <a:rPr lang="en-US" sz="1400" dirty="0"/>
              <a:t>);</a:t>
            </a:r>
          </a:p>
          <a:p>
            <a:r>
              <a:rPr lang="en-US" sz="1400" dirty="0"/>
              <a:t>time =</a:t>
            </a:r>
            <a:r>
              <a:rPr lang="en-US" sz="1400" dirty="0" err="1"/>
              <a:t>System.nanoTime</a:t>
            </a:r>
            <a:r>
              <a:rPr lang="en-US" sz="1400" dirty="0"/>
              <a:t>();</a:t>
            </a:r>
          </a:p>
          <a:p>
            <a:r>
              <a:rPr lang="en-US" sz="1400" dirty="0"/>
              <a:t>    </a:t>
            </a:r>
            <a:r>
              <a:rPr lang="en-US" sz="1400" dirty="0" err="1" smtClean="0">
                <a:solidFill>
                  <a:srgbClr val="FF0000"/>
                </a:solidFill>
              </a:rPr>
              <a:t>sortDecresSeq</a:t>
            </a:r>
            <a:r>
              <a:rPr lang="en-US" sz="1400" dirty="0" smtClean="0">
                <a:solidFill>
                  <a:srgbClr val="FF0000"/>
                </a:solidFill>
              </a:rPr>
              <a:t>(a)</a:t>
            </a:r>
            <a:r>
              <a:rPr lang="en-US" sz="1400" dirty="0" smtClean="0"/>
              <a:t>;</a:t>
            </a:r>
            <a:endParaRPr lang="en-US" sz="1400" dirty="0"/>
          </a:p>
          <a:p>
            <a:r>
              <a:rPr lang="en-US" sz="1400" dirty="0" err="1"/>
              <a:t>time_end</a:t>
            </a:r>
            <a:r>
              <a:rPr lang="en-US" sz="1400" dirty="0"/>
              <a:t>=</a:t>
            </a:r>
            <a:r>
              <a:rPr lang="en-US" sz="1400" dirty="0" err="1"/>
              <a:t>System.nanoTime</a:t>
            </a:r>
            <a:r>
              <a:rPr lang="en-US" sz="1400" dirty="0"/>
              <a:t>();</a:t>
            </a:r>
          </a:p>
          <a:p>
            <a:r>
              <a:rPr lang="en-US" sz="1400" dirty="0" smtClean="0"/>
              <a:t>     time1000ex </a:t>
            </a:r>
            <a:r>
              <a:rPr lang="en-US" sz="1400" dirty="0"/>
              <a:t>+= (</a:t>
            </a:r>
            <a:r>
              <a:rPr lang="en-US" sz="1400" dirty="0" err="1"/>
              <a:t>time_end</a:t>
            </a:r>
            <a:r>
              <a:rPr lang="en-US" sz="1400" dirty="0"/>
              <a:t> - time</a:t>
            </a:r>
            <a:r>
              <a:rPr lang="en-US" sz="1400" dirty="0" smtClean="0"/>
              <a:t>);			}</a:t>
            </a:r>
            <a:endParaRPr lang="en-US" sz="1400" dirty="0"/>
          </a:p>
          <a:p>
            <a:r>
              <a:rPr lang="en-US" sz="1400" dirty="0" err="1"/>
              <a:t>System.out.printf</a:t>
            </a:r>
            <a:r>
              <a:rPr lang="en-US" sz="1400" dirty="0"/>
              <a:t>("average time BUBBLE with verification: in </a:t>
            </a:r>
            <a:r>
              <a:rPr lang="en-US" sz="1400" dirty="0" err="1"/>
              <a:t>ms</a:t>
            </a:r>
            <a:r>
              <a:rPr lang="en-US" sz="1400" dirty="0"/>
              <a:t>: ");</a:t>
            </a:r>
          </a:p>
          <a:p>
            <a:r>
              <a:rPr lang="en-US" sz="1400" dirty="0" err="1"/>
              <a:t>System.out.printf</a:t>
            </a:r>
            <a:r>
              <a:rPr lang="en-US" sz="1400" dirty="0"/>
              <a:t>("%.3f\n",((double)(time1000ex)/1000000.)/repeat</a:t>
            </a:r>
            <a:r>
              <a:rPr lang="en-US" sz="1400" dirty="0" smtClean="0"/>
              <a:t>);</a:t>
            </a:r>
            <a:endParaRPr lang="en-US" sz="1400" dirty="0"/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70630" y="874"/>
            <a:ext cx="25026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000" dirty="0"/>
              <a:t>Estilo de programação</a:t>
            </a:r>
            <a:endParaRPr lang="en-US" sz="2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81600" y="1447800"/>
            <a:ext cx="35814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Os melhores resultados foram obtidos para ordenação sequencial 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064369"/>
            <a:ext cx="5597647" cy="574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5181600" y="2209800"/>
            <a:ext cx="3581400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Podemos esperar resultados melhores de ordenação por flutuação quando aplicarmos o paralelismo (tópicos mais avançados)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Valeri</a:t>
            </a:r>
            <a:r>
              <a:rPr lang="en-US" dirty="0" smtClean="0"/>
              <a:t> </a:t>
            </a:r>
            <a:r>
              <a:rPr lang="en-US" dirty="0" err="1" smtClean="0"/>
              <a:t>Skliarov</a:t>
            </a:r>
            <a:r>
              <a:rPr lang="en-US" dirty="0" smtClean="0"/>
              <a:t>                                                                     2014/2015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70630" y="874"/>
            <a:ext cx="25026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000" dirty="0"/>
              <a:t>Estilo de programação</a:t>
            </a:r>
            <a:endParaRPr lang="en-US" sz="2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0" y="990600"/>
            <a:ext cx="3581400" cy="424731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PT" dirty="0" smtClean="0"/>
              <a:t>O tempo de execução para programas com funções pode ser maior que o tempo </a:t>
            </a:r>
            <a:r>
              <a:rPr lang="pt-PT" dirty="0"/>
              <a:t>de </a:t>
            </a:r>
            <a:r>
              <a:rPr lang="pt-PT" dirty="0" smtClean="0"/>
              <a:t>execução de programas semelhantes sem funções.</a:t>
            </a:r>
          </a:p>
          <a:p>
            <a:pPr marL="342900" indent="-342900">
              <a:buAutoNum type="arabicPeriod"/>
            </a:pPr>
            <a:r>
              <a:rPr lang="pt-PT" dirty="0" smtClean="0"/>
              <a:t>Mas funções permitem preparar programas mais claros e compreensíveis.</a:t>
            </a:r>
          </a:p>
          <a:p>
            <a:pPr marL="342900" indent="-342900">
              <a:buAutoNum type="arabicPeriod"/>
            </a:pPr>
            <a:r>
              <a:rPr lang="pt-PT" dirty="0" smtClean="0"/>
              <a:t>Funções permitem também reutilizar o mesmo código e este estilo é muito bom na programação.</a:t>
            </a:r>
          </a:p>
          <a:p>
            <a:pPr marL="342900" indent="-342900">
              <a:buAutoNum type="arabicPeriod"/>
            </a:pPr>
            <a:r>
              <a:rPr lang="pt-PT" dirty="0" smtClean="0"/>
              <a:t>Utilização de funções pode ser vista como um estilo bom na programação.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0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4288" y="-49134"/>
            <a:ext cx="9220200" cy="3847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1900" u="sng" dirty="0" smtClean="0"/>
              <a:t>Ordenação </a:t>
            </a:r>
            <a:r>
              <a:rPr lang="pt-PT" sz="1900" u="sng" dirty="0"/>
              <a:t>por </a:t>
            </a:r>
            <a:r>
              <a:rPr lang="pt-PT" sz="1900" u="sng" dirty="0" smtClean="0"/>
              <a:t>flutuação</a:t>
            </a:r>
            <a:r>
              <a:rPr lang="pt-PT" sz="1900" dirty="0" smtClean="0"/>
              <a:t> vs. </a:t>
            </a:r>
            <a:r>
              <a:rPr lang="pt-PT" sz="1900" u="sng" dirty="0"/>
              <a:t>o</a:t>
            </a:r>
            <a:r>
              <a:rPr lang="pt-PT" sz="1900" u="sng" dirty="0" smtClean="0"/>
              <a:t>rdenação sequencial</a:t>
            </a:r>
            <a:r>
              <a:rPr lang="pt-PT" sz="1900" dirty="0" smtClean="0"/>
              <a:t> vs. </a:t>
            </a:r>
            <a:r>
              <a:rPr lang="pt-PT" sz="1900" u="sng" dirty="0" smtClean="0"/>
              <a:t>ordenação </a:t>
            </a:r>
            <a:r>
              <a:rPr lang="pt-PT" sz="1900" i="1" u="sng" dirty="0" err="1" smtClean="0"/>
              <a:t>merge</a:t>
            </a:r>
            <a:r>
              <a:rPr lang="pt-PT" sz="1900" u="sng" dirty="0" smtClean="0"/>
              <a:t> – ver aula anterior</a:t>
            </a:r>
            <a:endParaRPr lang="en-US" sz="1900" dirty="0"/>
          </a:p>
        </p:txBody>
      </p:sp>
      <p:sp>
        <p:nvSpPr>
          <p:cNvPr id="57" name="TextBox 56"/>
          <p:cNvSpPr txBox="1"/>
          <p:nvPr/>
        </p:nvSpPr>
        <p:spPr>
          <a:xfrm>
            <a:off x="94957" y="323731"/>
            <a:ext cx="5410200" cy="6586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import</a:t>
            </a:r>
            <a:r>
              <a:rPr lang="en-US" sz="1200" dirty="0"/>
              <a:t> </a:t>
            </a:r>
            <a:r>
              <a:rPr lang="en-US" sz="1200" dirty="0" err="1"/>
              <a:t>java.util</a:t>
            </a:r>
            <a:r>
              <a:rPr lang="en-US" sz="1200" dirty="0"/>
              <a:t>.*;</a:t>
            </a:r>
          </a:p>
          <a:p>
            <a:r>
              <a:rPr lang="en-US" sz="1200" b="1" dirty="0"/>
              <a:t>public class</a:t>
            </a:r>
            <a:r>
              <a:rPr lang="en-US" sz="1200" dirty="0"/>
              <a:t> </a:t>
            </a:r>
            <a:r>
              <a:rPr lang="en-US" sz="1200" dirty="0" err="1"/>
              <a:t>CompareBubbleSeq_and_MERGE</a:t>
            </a:r>
            <a:r>
              <a:rPr lang="en-US" sz="1200" dirty="0"/>
              <a:t> {	</a:t>
            </a:r>
          </a:p>
          <a:p>
            <a:r>
              <a:rPr lang="en-US" sz="1200" dirty="0"/>
              <a:t>	</a:t>
            </a:r>
            <a:r>
              <a:rPr lang="en-US" sz="1200" b="1" dirty="0"/>
              <a:t>static</a:t>
            </a:r>
            <a:r>
              <a:rPr lang="en-US" sz="1200" dirty="0"/>
              <a:t> Random rand = </a:t>
            </a:r>
            <a:r>
              <a:rPr lang="en-US" sz="1200" b="1" dirty="0"/>
              <a:t>new</a:t>
            </a:r>
            <a:r>
              <a:rPr lang="en-US" sz="1200" dirty="0"/>
              <a:t> Random();	</a:t>
            </a:r>
          </a:p>
          <a:p>
            <a:r>
              <a:rPr lang="en-US" sz="1200" dirty="0"/>
              <a:t>	</a:t>
            </a:r>
            <a:r>
              <a:rPr lang="en-US" sz="1200" b="1" dirty="0"/>
              <a:t>static final </a:t>
            </a:r>
            <a:r>
              <a:rPr lang="en-US" sz="1200" b="1" dirty="0" err="1"/>
              <a:t>int</a:t>
            </a:r>
            <a:r>
              <a:rPr lang="en-US" sz="1200" dirty="0"/>
              <a:t> N = 1024*16;</a:t>
            </a:r>
          </a:p>
          <a:p>
            <a:r>
              <a:rPr lang="en-US" sz="1200" dirty="0"/>
              <a:t>	</a:t>
            </a:r>
            <a:r>
              <a:rPr lang="en-US" sz="1200" b="1" dirty="0"/>
              <a:t>static final </a:t>
            </a:r>
            <a:r>
              <a:rPr lang="en-US" sz="1200" b="1" dirty="0" err="1"/>
              <a:t>int</a:t>
            </a:r>
            <a:r>
              <a:rPr lang="en-US" sz="1200" dirty="0"/>
              <a:t> repeat = 1000;	</a:t>
            </a:r>
          </a:p>
          <a:p>
            <a:r>
              <a:rPr lang="en-US" sz="1200" dirty="0"/>
              <a:t>	</a:t>
            </a:r>
            <a:r>
              <a:rPr lang="en-US" sz="1200" b="1" dirty="0"/>
              <a:t>static final </a:t>
            </a:r>
            <a:r>
              <a:rPr lang="en-US" sz="1200" b="1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nWords</a:t>
            </a:r>
            <a:r>
              <a:rPr lang="en-US" sz="1200" dirty="0"/>
              <a:t> = 1;	</a:t>
            </a:r>
          </a:p>
          <a:p>
            <a:r>
              <a:rPr lang="en-US" sz="1200" b="1" dirty="0"/>
              <a:t>public static void</a:t>
            </a:r>
            <a:r>
              <a:rPr lang="en-US" sz="1200" dirty="0"/>
              <a:t> main (String </a:t>
            </a:r>
            <a:r>
              <a:rPr lang="en-US" sz="1200" dirty="0" err="1"/>
              <a:t>args</a:t>
            </a:r>
            <a:r>
              <a:rPr lang="en-US" sz="1200" dirty="0"/>
              <a:t>[])     {</a:t>
            </a:r>
          </a:p>
          <a:p>
            <a:r>
              <a:rPr lang="en-US" sz="1200" b="1" dirty="0" err="1"/>
              <a:t>int</a:t>
            </a:r>
            <a:r>
              <a:rPr lang="en-US" sz="1200" dirty="0"/>
              <a:t> a[] = </a:t>
            </a:r>
            <a:r>
              <a:rPr lang="en-US" sz="1200" b="1" dirty="0"/>
              <a:t>new </a:t>
            </a:r>
            <a:r>
              <a:rPr lang="en-US" sz="1200" b="1" dirty="0" err="1"/>
              <a:t>int</a:t>
            </a:r>
            <a:r>
              <a:rPr lang="en-US" sz="1200" dirty="0"/>
              <a:t>[N];</a:t>
            </a:r>
          </a:p>
          <a:p>
            <a:r>
              <a:rPr lang="en-US" sz="1200" b="1" dirty="0"/>
              <a:t>long</a:t>
            </a:r>
            <a:r>
              <a:rPr lang="en-US" sz="1200" dirty="0"/>
              <a:t> time, </a:t>
            </a:r>
            <a:r>
              <a:rPr lang="en-US" sz="1200" dirty="0" err="1"/>
              <a:t>time_end</a:t>
            </a:r>
            <a:r>
              <a:rPr lang="en-US" sz="1200" dirty="0"/>
              <a:t>, time1000ex=0;</a:t>
            </a:r>
          </a:p>
          <a:p>
            <a:r>
              <a:rPr lang="en-US" sz="1200" b="1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mergeSize</a:t>
            </a:r>
            <a:r>
              <a:rPr lang="en-US" sz="1200" dirty="0"/>
              <a:t> = (</a:t>
            </a:r>
            <a:r>
              <a:rPr lang="en-US" sz="1200" b="1" dirty="0" err="1"/>
              <a:t>int</a:t>
            </a:r>
            <a:r>
              <a:rPr lang="en-US" sz="1200" dirty="0"/>
              <a:t>)</a:t>
            </a:r>
            <a:r>
              <a:rPr lang="en-US" sz="1200" dirty="0" err="1"/>
              <a:t>Math.pow</a:t>
            </a:r>
            <a:r>
              <a:rPr lang="en-US" sz="1200" dirty="0"/>
              <a:t>(2,nWords);</a:t>
            </a:r>
          </a:p>
          <a:p>
            <a:r>
              <a:rPr lang="en-US" sz="1200" b="1" dirty="0"/>
              <a:t>for</a:t>
            </a:r>
            <a:r>
              <a:rPr lang="en-US" sz="1200" dirty="0"/>
              <a:t>(</a:t>
            </a:r>
            <a:r>
              <a:rPr lang="en-US" sz="1200" b="1" dirty="0" err="1"/>
              <a:t>int</a:t>
            </a:r>
            <a:r>
              <a:rPr lang="en-US" sz="1200" dirty="0"/>
              <a:t> k=0; k&lt;repeat; k++)</a:t>
            </a:r>
          </a:p>
          <a:p>
            <a:r>
              <a:rPr lang="en-US" sz="1200" dirty="0" smtClean="0"/>
              <a:t>{         </a:t>
            </a:r>
            <a:r>
              <a:rPr lang="en-US" sz="1200" b="1" dirty="0" smtClean="0"/>
              <a:t>for</a:t>
            </a:r>
            <a:r>
              <a:rPr lang="en-US" sz="1200" dirty="0" smtClean="0"/>
              <a:t>(</a:t>
            </a:r>
            <a:r>
              <a:rPr lang="en-US" sz="1200" b="1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</a:t>
            </a:r>
            <a:r>
              <a:rPr lang="en-US" sz="1200" dirty="0" err="1"/>
              <a:t>a.length</a:t>
            </a:r>
            <a:r>
              <a:rPr lang="en-US" sz="1200" dirty="0"/>
              <a:t>;  </a:t>
            </a:r>
            <a:r>
              <a:rPr lang="en-US" sz="1200" dirty="0" err="1"/>
              <a:t>i</a:t>
            </a:r>
            <a:r>
              <a:rPr lang="en-US" sz="1200" dirty="0"/>
              <a:t>++) </a:t>
            </a:r>
            <a:r>
              <a:rPr lang="en-US" sz="1200" dirty="0" smtClean="0"/>
              <a:t>          a[</a:t>
            </a:r>
            <a:r>
              <a:rPr lang="en-US" sz="1200" dirty="0" err="1" smtClean="0"/>
              <a:t>i</a:t>
            </a:r>
            <a:r>
              <a:rPr lang="en-US" sz="1200" dirty="0"/>
              <a:t>] = </a:t>
            </a:r>
            <a:r>
              <a:rPr lang="en-US" sz="1200" dirty="0" err="1"/>
              <a:t>rand.nextInt</a:t>
            </a:r>
            <a:r>
              <a:rPr lang="en-US" sz="1200" dirty="0"/>
              <a:t>(</a:t>
            </a:r>
            <a:r>
              <a:rPr lang="en-US" sz="1200" dirty="0" err="1"/>
              <a:t>Integer.MAX_VALUE</a:t>
            </a:r>
            <a:r>
              <a:rPr lang="en-US" sz="1200" dirty="0"/>
              <a:t>);</a:t>
            </a:r>
          </a:p>
          <a:p>
            <a:r>
              <a:rPr lang="en-US" sz="1200" dirty="0" smtClean="0"/>
              <a:t>          time </a:t>
            </a:r>
            <a:r>
              <a:rPr lang="en-US" sz="1200" dirty="0"/>
              <a:t>=</a:t>
            </a:r>
            <a:r>
              <a:rPr lang="en-US" sz="1200" dirty="0" err="1"/>
              <a:t>System.nanoTime</a:t>
            </a:r>
            <a:r>
              <a:rPr lang="en-US" sz="1200" dirty="0"/>
              <a:t>();</a:t>
            </a:r>
          </a:p>
          <a:p>
            <a:r>
              <a:rPr lang="en-US" sz="1200" dirty="0"/>
              <a:t>    </a:t>
            </a:r>
            <a:r>
              <a:rPr lang="en-US" sz="1200" dirty="0" smtClean="0"/>
              <a:t>              </a:t>
            </a:r>
            <a:r>
              <a:rPr lang="en-US" sz="1200" dirty="0" err="1">
                <a:solidFill>
                  <a:srgbClr val="0070C0"/>
                </a:solidFill>
              </a:rPr>
              <a:t>sortRiseUpBubble</a:t>
            </a:r>
            <a:r>
              <a:rPr lang="en-US" sz="1200" dirty="0">
                <a:solidFill>
                  <a:srgbClr val="0070C0"/>
                </a:solidFill>
              </a:rPr>
              <a:t>(a);</a:t>
            </a:r>
            <a:endParaRPr lang="en-US" sz="1200" dirty="0"/>
          </a:p>
          <a:p>
            <a:r>
              <a:rPr lang="en-US" sz="1200" dirty="0" smtClean="0"/>
              <a:t>          </a:t>
            </a:r>
            <a:r>
              <a:rPr lang="en-US" sz="1200" dirty="0" err="1" smtClean="0"/>
              <a:t>time_end</a:t>
            </a:r>
            <a:r>
              <a:rPr lang="en-US" sz="1200" dirty="0" smtClean="0"/>
              <a:t>=</a:t>
            </a:r>
            <a:r>
              <a:rPr lang="en-US" sz="1200" dirty="0" err="1" smtClean="0"/>
              <a:t>System.nanoTime</a:t>
            </a:r>
            <a:r>
              <a:rPr lang="en-US" sz="1200" dirty="0" smtClean="0"/>
              <a:t>();        time1000ex </a:t>
            </a:r>
            <a:r>
              <a:rPr lang="en-US" sz="1200" dirty="0"/>
              <a:t>+= (</a:t>
            </a:r>
            <a:r>
              <a:rPr lang="en-US" sz="1200" dirty="0" err="1"/>
              <a:t>time_end</a:t>
            </a:r>
            <a:r>
              <a:rPr lang="en-US" sz="1200" dirty="0"/>
              <a:t> - time</a:t>
            </a:r>
            <a:r>
              <a:rPr lang="en-US" sz="1200" dirty="0" smtClean="0"/>
              <a:t>);          }</a:t>
            </a:r>
            <a:endParaRPr lang="en-US" sz="1200" dirty="0"/>
          </a:p>
          <a:p>
            <a:r>
              <a:rPr lang="en-US" sz="1200" dirty="0" err="1"/>
              <a:t>System.out.printf</a:t>
            </a:r>
            <a:r>
              <a:rPr lang="en-US" sz="1200" dirty="0"/>
              <a:t>("average time BUBBLE without verification: in </a:t>
            </a:r>
            <a:r>
              <a:rPr lang="en-US" sz="1200" dirty="0" err="1"/>
              <a:t>ms</a:t>
            </a:r>
            <a:r>
              <a:rPr lang="en-US" sz="1200" dirty="0"/>
              <a:t>: ");</a:t>
            </a:r>
          </a:p>
          <a:p>
            <a:r>
              <a:rPr lang="en-US" sz="1200" dirty="0" err="1"/>
              <a:t>System.out.printf</a:t>
            </a:r>
            <a:r>
              <a:rPr lang="en-US" sz="1200" dirty="0"/>
              <a:t>("%.3f\n",((</a:t>
            </a:r>
            <a:r>
              <a:rPr lang="en-US" sz="1200" b="1" dirty="0"/>
              <a:t>double</a:t>
            </a:r>
            <a:r>
              <a:rPr lang="en-US" sz="1200" dirty="0"/>
              <a:t>)(time1000ex)/1000000</a:t>
            </a:r>
            <a:r>
              <a:rPr lang="en-US" sz="1200" dirty="0" smtClean="0"/>
              <a:t>.)/repeat);</a:t>
            </a:r>
            <a:endParaRPr lang="en-US" sz="1200" dirty="0"/>
          </a:p>
          <a:p>
            <a:r>
              <a:rPr lang="en-US" sz="1200" dirty="0"/>
              <a:t>time1000ex=0;</a:t>
            </a:r>
          </a:p>
          <a:p>
            <a:r>
              <a:rPr lang="en-US" sz="1200" b="1" dirty="0"/>
              <a:t>for</a:t>
            </a:r>
            <a:r>
              <a:rPr lang="en-US" sz="1200" dirty="0"/>
              <a:t>(</a:t>
            </a:r>
            <a:r>
              <a:rPr lang="en-US" sz="1200" b="1" dirty="0" err="1"/>
              <a:t>int</a:t>
            </a:r>
            <a:r>
              <a:rPr lang="en-US" sz="1200" b="1" dirty="0"/>
              <a:t> </a:t>
            </a:r>
            <a:r>
              <a:rPr lang="en-US" sz="1200" dirty="0"/>
              <a:t>k=0; k&lt;repeat; k++)</a:t>
            </a:r>
          </a:p>
          <a:p>
            <a:r>
              <a:rPr lang="en-US" sz="1200" dirty="0" smtClean="0"/>
              <a:t>{        </a:t>
            </a:r>
            <a:r>
              <a:rPr lang="en-US" sz="1200" b="1" dirty="0" smtClean="0"/>
              <a:t>for</a:t>
            </a:r>
            <a:r>
              <a:rPr lang="en-US" sz="1200" dirty="0" smtClean="0"/>
              <a:t>(</a:t>
            </a:r>
            <a:r>
              <a:rPr lang="en-US" sz="1200" b="1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</a:t>
            </a:r>
            <a:r>
              <a:rPr lang="en-US" sz="1200" dirty="0" err="1"/>
              <a:t>a.length</a:t>
            </a:r>
            <a:r>
              <a:rPr lang="en-US" sz="1200" dirty="0"/>
              <a:t>;  </a:t>
            </a:r>
            <a:r>
              <a:rPr lang="en-US" sz="1200" dirty="0" err="1"/>
              <a:t>i</a:t>
            </a:r>
            <a:r>
              <a:rPr lang="en-US" sz="1200" dirty="0"/>
              <a:t>++) </a:t>
            </a:r>
            <a:r>
              <a:rPr lang="en-US" sz="1200" dirty="0" smtClean="0"/>
              <a:t>         a[</a:t>
            </a:r>
            <a:r>
              <a:rPr lang="en-US" sz="1200" dirty="0" err="1" smtClean="0"/>
              <a:t>i</a:t>
            </a:r>
            <a:r>
              <a:rPr lang="en-US" sz="1200" dirty="0"/>
              <a:t>] = </a:t>
            </a:r>
            <a:r>
              <a:rPr lang="en-US" sz="1200" dirty="0" err="1"/>
              <a:t>rand.nextInt</a:t>
            </a:r>
            <a:r>
              <a:rPr lang="en-US" sz="1200" dirty="0"/>
              <a:t>(</a:t>
            </a:r>
            <a:r>
              <a:rPr lang="en-US" sz="1200" dirty="0" err="1"/>
              <a:t>Integer.MAX_VALUE</a:t>
            </a:r>
            <a:r>
              <a:rPr lang="en-US" sz="1200" dirty="0"/>
              <a:t>);</a:t>
            </a:r>
          </a:p>
          <a:p>
            <a:r>
              <a:rPr lang="en-US" sz="1200" dirty="0" smtClean="0"/>
              <a:t>          time </a:t>
            </a:r>
            <a:r>
              <a:rPr lang="en-US" sz="1200" dirty="0"/>
              <a:t>=</a:t>
            </a:r>
            <a:r>
              <a:rPr lang="en-US" sz="1200" dirty="0" err="1"/>
              <a:t>System.nanoTime</a:t>
            </a:r>
            <a:r>
              <a:rPr lang="en-US" sz="1200" dirty="0"/>
              <a:t>();</a:t>
            </a:r>
          </a:p>
          <a:p>
            <a:r>
              <a:rPr lang="en-US" sz="1200" dirty="0"/>
              <a:t>    </a:t>
            </a:r>
            <a:r>
              <a:rPr lang="en-US" sz="1200" dirty="0" smtClean="0"/>
              <a:t>             </a:t>
            </a:r>
            <a:r>
              <a:rPr lang="en-US" sz="1200" dirty="0" err="1">
                <a:solidFill>
                  <a:srgbClr val="C00000"/>
                </a:solidFill>
              </a:rPr>
              <a:t>sortDecresSeq</a:t>
            </a:r>
            <a:r>
              <a:rPr lang="en-US" sz="1200" dirty="0">
                <a:solidFill>
                  <a:srgbClr val="C00000"/>
                </a:solidFill>
              </a:rPr>
              <a:t>(a);</a:t>
            </a:r>
            <a:endParaRPr lang="en-US" sz="1200" dirty="0"/>
          </a:p>
          <a:p>
            <a:r>
              <a:rPr lang="en-US" sz="1200" dirty="0" smtClean="0"/>
              <a:t>          </a:t>
            </a:r>
            <a:r>
              <a:rPr lang="en-US" sz="1200" dirty="0" err="1" smtClean="0"/>
              <a:t>time_end</a:t>
            </a:r>
            <a:r>
              <a:rPr lang="en-US" sz="1200" dirty="0" smtClean="0"/>
              <a:t>=</a:t>
            </a:r>
            <a:r>
              <a:rPr lang="en-US" sz="1200" dirty="0" err="1" smtClean="0"/>
              <a:t>System.nanoTime</a:t>
            </a:r>
            <a:r>
              <a:rPr lang="en-US" sz="1200" dirty="0" smtClean="0"/>
              <a:t>();       time1000ex </a:t>
            </a:r>
            <a:r>
              <a:rPr lang="en-US" sz="1200" dirty="0"/>
              <a:t>+= (</a:t>
            </a:r>
            <a:r>
              <a:rPr lang="en-US" sz="1200" dirty="0" err="1"/>
              <a:t>time_end</a:t>
            </a:r>
            <a:r>
              <a:rPr lang="en-US" sz="1200" dirty="0"/>
              <a:t> - time</a:t>
            </a:r>
            <a:r>
              <a:rPr lang="en-US" sz="1200" dirty="0" smtClean="0"/>
              <a:t>);      }</a:t>
            </a:r>
            <a:endParaRPr lang="en-US" sz="1200" dirty="0"/>
          </a:p>
          <a:p>
            <a:r>
              <a:rPr lang="en-US" sz="1200" dirty="0" err="1"/>
              <a:t>System.out.printf</a:t>
            </a:r>
            <a:r>
              <a:rPr lang="en-US" sz="1200" dirty="0"/>
              <a:t>("average time SEQUENTIAL: in </a:t>
            </a:r>
            <a:r>
              <a:rPr lang="en-US" sz="1200" dirty="0" err="1"/>
              <a:t>ms</a:t>
            </a:r>
            <a:r>
              <a:rPr lang="en-US" sz="1200" dirty="0"/>
              <a:t>: ");</a:t>
            </a:r>
          </a:p>
          <a:p>
            <a:r>
              <a:rPr lang="en-US" sz="1200" dirty="0" err="1"/>
              <a:t>System.out.printf</a:t>
            </a:r>
            <a:r>
              <a:rPr lang="en-US" sz="1200" dirty="0"/>
              <a:t>("%.3f\n",((</a:t>
            </a:r>
            <a:r>
              <a:rPr lang="en-US" sz="1200" b="1" dirty="0"/>
              <a:t>double</a:t>
            </a:r>
            <a:r>
              <a:rPr lang="en-US" sz="1200" dirty="0"/>
              <a:t>)(time1000ex)/1000000</a:t>
            </a:r>
            <a:r>
              <a:rPr lang="en-US" sz="1200" dirty="0" smtClean="0"/>
              <a:t>.)/repeat);</a:t>
            </a:r>
            <a:endParaRPr lang="en-US" sz="1200" dirty="0"/>
          </a:p>
          <a:p>
            <a:r>
              <a:rPr lang="en-US" sz="1200" dirty="0"/>
              <a:t>time1000ex=0;</a:t>
            </a:r>
          </a:p>
          <a:p>
            <a:r>
              <a:rPr lang="en-US" sz="1200" b="1" dirty="0"/>
              <a:t>for</a:t>
            </a:r>
            <a:r>
              <a:rPr lang="en-US" sz="1200" dirty="0"/>
              <a:t>(</a:t>
            </a:r>
            <a:r>
              <a:rPr lang="en-US" sz="1200" b="1" dirty="0" err="1"/>
              <a:t>int</a:t>
            </a:r>
            <a:r>
              <a:rPr lang="en-US" sz="1200" dirty="0"/>
              <a:t> k=0; k&lt;repeat; k++)</a:t>
            </a:r>
          </a:p>
          <a:p>
            <a:r>
              <a:rPr lang="en-US" sz="1200" dirty="0" smtClean="0"/>
              <a:t>{         </a:t>
            </a:r>
            <a:r>
              <a:rPr lang="en-US" sz="1200" b="1" dirty="0" smtClean="0"/>
              <a:t>for</a:t>
            </a:r>
            <a:r>
              <a:rPr lang="en-US" sz="1200" dirty="0" smtClean="0"/>
              <a:t>(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</a:t>
            </a:r>
            <a:r>
              <a:rPr lang="en-US" sz="1200" dirty="0" err="1"/>
              <a:t>a.length</a:t>
            </a:r>
            <a:r>
              <a:rPr lang="en-US" sz="1200" dirty="0"/>
              <a:t>;  </a:t>
            </a:r>
            <a:r>
              <a:rPr lang="en-US" sz="1200" dirty="0" err="1"/>
              <a:t>i</a:t>
            </a:r>
            <a:r>
              <a:rPr lang="en-US" sz="1200" dirty="0"/>
              <a:t>++) </a:t>
            </a:r>
            <a:r>
              <a:rPr lang="en-US" sz="1200" dirty="0" smtClean="0"/>
              <a:t>      a[</a:t>
            </a:r>
            <a:r>
              <a:rPr lang="en-US" sz="1200" dirty="0" err="1" smtClean="0"/>
              <a:t>i</a:t>
            </a:r>
            <a:r>
              <a:rPr lang="en-US" sz="1200" dirty="0"/>
              <a:t>] = </a:t>
            </a:r>
            <a:r>
              <a:rPr lang="en-US" sz="1200" dirty="0" err="1"/>
              <a:t>rand.nextInt</a:t>
            </a:r>
            <a:r>
              <a:rPr lang="en-US" sz="1200" dirty="0"/>
              <a:t>(</a:t>
            </a:r>
            <a:r>
              <a:rPr lang="en-US" sz="1200" dirty="0" err="1"/>
              <a:t>Integer.MAX_VALUE</a:t>
            </a:r>
            <a:r>
              <a:rPr lang="en-US" sz="1200" dirty="0"/>
              <a:t>);</a:t>
            </a:r>
          </a:p>
          <a:p>
            <a:r>
              <a:rPr lang="en-US" sz="1200" dirty="0" smtClean="0"/>
              <a:t>          time </a:t>
            </a:r>
            <a:r>
              <a:rPr lang="en-US" sz="1200" dirty="0"/>
              <a:t>=</a:t>
            </a:r>
            <a:r>
              <a:rPr lang="en-US" sz="1200" dirty="0" err="1"/>
              <a:t>System.nanoTime</a:t>
            </a:r>
            <a:r>
              <a:rPr lang="en-US" sz="1200" dirty="0"/>
              <a:t>();</a:t>
            </a:r>
          </a:p>
          <a:p>
            <a:r>
              <a:rPr lang="en-US" sz="1200" dirty="0"/>
              <a:t>    </a:t>
            </a:r>
            <a:r>
              <a:rPr lang="en-US" sz="1200" dirty="0" smtClean="0"/>
              <a:t>               </a:t>
            </a:r>
            <a:r>
              <a:rPr lang="en-US" sz="1200" dirty="0" err="1" smtClean="0">
                <a:solidFill>
                  <a:srgbClr val="FF00FF"/>
                </a:solidFill>
              </a:rPr>
              <a:t>merge_final</a:t>
            </a:r>
            <a:r>
              <a:rPr lang="en-US" sz="1200" dirty="0" smtClean="0">
                <a:solidFill>
                  <a:srgbClr val="FF00FF"/>
                </a:solidFill>
              </a:rPr>
              <a:t>(a</a:t>
            </a:r>
            <a:r>
              <a:rPr lang="en-US" sz="1200" dirty="0">
                <a:solidFill>
                  <a:srgbClr val="FF00FF"/>
                </a:solidFill>
              </a:rPr>
              <a:t>, </a:t>
            </a:r>
            <a:r>
              <a:rPr lang="en-US" sz="1200" dirty="0" err="1">
                <a:solidFill>
                  <a:srgbClr val="FF00FF"/>
                </a:solidFill>
              </a:rPr>
              <a:t>mergeSize</a:t>
            </a:r>
            <a:r>
              <a:rPr lang="en-US" sz="1200" dirty="0">
                <a:solidFill>
                  <a:srgbClr val="FF00FF"/>
                </a:solidFill>
              </a:rPr>
              <a:t>)</a:t>
            </a:r>
            <a:r>
              <a:rPr lang="en-US" sz="1200" dirty="0"/>
              <a:t>;</a:t>
            </a:r>
          </a:p>
          <a:p>
            <a:r>
              <a:rPr lang="en-US" sz="1200" dirty="0" smtClean="0"/>
              <a:t>          </a:t>
            </a:r>
            <a:r>
              <a:rPr lang="en-US" sz="1200" dirty="0" err="1" smtClean="0"/>
              <a:t>time_end</a:t>
            </a:r>
            <a:r>
              <a:rPr lang="en-US" sz="1200" dirty="0" smtClean="0"/>
              <a:t>=</a:t>
            </a:r>
            <a:r>
              <a:rPr lang="en-US" sz="1200" dirty="0" err="1" smtClean="0"/>
              <a:t>System.nanoTime</a:t>
            </a:r>
            <a:r>
              <a:rPr lang="en-US" sz="1200" dirty="0" smtClean="0"/>
              <a:t>();    time1000ex </a:t>
            </a:r>
            <a:r>
              <a:rPr lang="en-US" sz="1200" dirty="0"/>
              <a:t>+= (</a:t>
            </a:r>
            <a:r>
              <a:rPr lang="en-US" sz="1200" dirty="0" err="1"/>
              <a:t>time_end</a:t>
            </a:r>
            <a:r>
              <a:rPr lang="en-US" sz="1200" dirty="0"/>
              <a:t> - time</a:t>
            </a:r>
            <a:r>
              <a:rPr lang="en-US" sz="1200" dirty="0" smtClean="0"/>
              <a:t>);       }</a:t>
            </a:r>
            <a:endParaRPr lang="en-US" sz="1200" dirty="0"/>
          </a:p>
          <a:p>
            <a:r>
              <a:rPr lang="en-US" sz="1200" dirty="0" err="1"/>
              <a:t>System.out.printf</a:t>
            </a:r>
            <a:r>
              <a:rPr lang="en-US" sz="1200" dirty="0"/>
              <a:t>("average time MERGE: in </a:t>
            </a:r>
            <a:r>
              <a:rPr lang="en-US" sz="1200" dirty="0" err="1"/>
              <a:t>ms</a:t>
            </a:r>
            <a:r>
              <a:rPr lang="en-US" sz="1200" dirty="0"/>
              <a:t>: ");</a:t>
            </a:r>
          </a:p>
          <a:p>
            <a:r>
              <a:rPr lang="en-US" sz="1200" dirty="0" err="1"/>
              <a:t>System.out.printf</a:t>
            </a:r>
            <a:r>
              <a:rPr lang="en-US" sz="1200" dirty="0"/>
              <a:t>("%.3f\n",((</a:t>
            </a:r>
            <a:r>
              <a:rPr lang="en-US" sz="1200" b="1" dirty="0"/>
              <a:t>double</a:t>
            </a:r>
            <a:r>
              <a:rPr lang="en-US" sz="1200" dirty="0"/>
              <a:t>)(time1000ex)/1000000</a:t>
            </a:r>
            <a:r>
              <a:rPr lang="en-US" sz="1200" dirty="0" smtClean="0"/>
              <a:t>.)/repeat);</a:t>
            </a:r>
            <a:endParaRPr lang="en-US" sz="1200" dirty="0"/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76200" y="3505200"/>
            <a:ext cx="5181600" cy="1438275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4956" y="1828800"/>
            <a:ext cx="5162844" cy="1650206"/>
            <a:chOff x="94956" y="1828800"/>
            <a:chExt cx="5162844" cy="1650206"/>
          </a:xfrm>
        </p:grpSpPr>
        <p:sp>
          <p:nvSpPr>
            <p:cNvPr id="20" name="Rectangle 19"/>
            <p:cNvSpPr/>
            <p:nvPr/>
          </p:nvSpPr>
          <p:spPr>
            <a:xfrm>
              <a:off x="94956" y="2057400"/>
              <a:ext cx="5162844" cy="1421606"/>
            </a:xfrm>
            <a:prstGeom prst="rect">
              <a:avLst/>
            </a:pr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488280" y="1828800"/>
              <a:ext cx="1026320" cy="228600"/>
            </a:xfrm>
            <a:prstGeom prst="rect">
              <a:avLst/>
            </a:pr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76200" y="4974432"/>
            <a:ext cx="5181600" cy="1438275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2600" y="2076271"/>
            <a:ext cx="3505200" cy="1200329"/>
          </a:xfrm>
          <a:prstGeom prst="rect">
            <a:avLst/>
          </a:prstGeom>
          <a:solidFill>
            <a:srgbClr val="CCFF66"/>
          </a:solidFill>
        </p:spPr>
        <p:txBody>
          <a:bodyPr wrap="square" rtlCol="0">
            <a:spAutoFit/>
          </a:bodyPr>
          <a:lstStyle/>
          <a:p>
            <a:r>
              <a:rPr lang="pt-PT" dirty="0" smtClean="0"/>
              <a:t>A ordenação MERGE é </a:t>
            </a:r>
            <a:r>
              <a:rPr lang="pt-PT" dirty="0"/>
              <a:t>139 vezes mais </a:t>
            </a:r>
            <a:r>
              <a:rPr lang="pt-PT" dirty="0" smtClean="0"/>
              <a:t>rápida que a ordenação sequencial </a:t>
            </a:r>
            <a:r>
              <a:rPr lang="pt-PT" dirty="0"/>
              <a:t>e 152 vezes mais </a:t>
            </a:r>
            <a:r>
              <a:rPr lang="pt-PT" dirty="0" smtClean="0"/>
              <a:t>rápida </a:t>
            </a:r>
            <a:r>
              <a:rPr lang="pt-PT" dirty="0"/>
              <a:t>que </a:t>
            </a:r>
            <a:r>
              <a:rPr lang="pt-PT" dirty="0" smtClean="0"/>
              <a:t>a ordenação por flutuação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0" y="3821491"/>
            <a:ext cx="3733799" cy="1893509"/>
            <a:chOff x="5334000" y="3615394"/>
            <a:chExt cx="3733799" cy="1893509"/>
          </a:xfrm>
        </p:grpSpPr>
        <p:sp>
          <p:nvSpPr>
            <p:cNvPr id="6" name="TextBox 5"/>
            <p:cNvSpPr txBox="1"/>
            <p:nvPr/>
          </p:nvSpPr>
          <p:spPr>
            <a:xfrm>
              <a:off x="5334000" y="3939243"/>
              <a:ext cx="3733799" cy="1569660"/>
            </a:xfrm>
            <a:prstGeom prst="rect">
              <a:avLst/>
            </a:prstGeom>
            <a:solidFill>
              <a:srgbClr val="FFCCFF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static final </a:t>
              </a:r>
              <a:r>
                <a:rPr lang="en-US" sz="1600" b="1" dirty="0" err="1"/>
                <a:t>int</a:t>
              </a:r>
              <a:r>
                <a:rPr lang="en-US" sz="1600" dirty="0"/>
                <a:t> N = </a:t>
              </a:r>
              <a:r>
                <a:rPr lang="en-US" sz="1600" dirty="0" smtClean="0"/>
                <a:t>1024*32;</a:t>
              </a:r>
              <a:endParaRPr lang="en-US" sz="1600" dirty="0"/>
            </a:p>
            <a:p>
              <a:r>
                <a:rPr lang="pt-PT" sz="1600" dirty="0" smtClean="0"/>
                <a:t>// ………………………………….</a:t>
              </a:r>
              <a:endParaRPr lang="en-US" sz="1600" dirty="0"/>
            </a:p>
            <a:p>
              <a:r>
                <a:rPr lang="en-US" sz="1600" b="1" dirty="0"/>
                <a:t>for</a:t>
              </a:r>
              <a:r>
                <a:rPr lang="en-US" sz="1600" dirty="0"/>
                <a:t>(</a:t>
              </a:r>
              <a:r>
                <a:rPr lang="en-US" sz="1600" b="1" dirty="0" err="1"/>
                <a:t>int</a:t>
              </a:r>
              <a:r>
                <a:rPr lang="en-US" sz="1600" dirty="0"/>
                <a:t> k=0; k&lt;repeat; k++)</a:t>
              </a:r>
            </a:p>
            <a:p>
              <a:r>
                <a:rPr lang="en-US" sz="1600" dirty="0"/>
                <a:t>{         </a:t>
              </a:r>
              <a:r>
                <a:rPr lang="en-US" sz="1600" b="1" dirty="0"/>
                <a:t>for</a:t>
              </a:r>
              <a:r>
                <a:rPr lang="en-US" sz="1600" dirty="0"/>
                <a:t>(</a:t>
              </a:r>
              <a:r>
                <a:rPr lang="en-US" sz="1600" b="1" dirty="0" err="1"/>
                <a:t>int</a:t>
              </a:r>
              <a:r>
                <a:rPr lang="en-US" sz="1600" dirty="0"/>
                <a:t> </a:t>
              </a:r>
              <a:r>
                <a:rPr lang="en-US" sz="1600" dirty="0" err="1"/>
                <a:t>i</a:t>
              </a:r>
              <a:r>
                <a:rPr lang="en-US" sz="1600" dirty="0"/>
                <a:t> = 0; </a:t>
              </a:r>
              <a:r>
                <a:rPr lang="en-US" sz="1600" dirty="0" err="1"/>
                <a:t>i</a:t>
              </a:r>
              <a:r>
                <a:rPr lang="en-US" sz="1600" dirty="0"/>
                <a:t> &lt; </a:t>
              </a:r>
              <a:r>
                <a:rPr lang="en-US" sz="1600" dirty="0" err="1"/>
                <a:t>a.length</a:t>
              </a:r>
              <a:r>
                <a:rPr lang="en-US" sz="1600" dirty="0"/>
                <a:t>;  </a:t>
              </a:r>
              <a:r>
                <a:rPr lang="en-US" sz="1600" dirty="0" err="1"/>
                <a:t>i</a:t>
              </a:r>
              <a:r>
                <a:rPr lang="en-US" sz="1600" dirty="0"/>
                <a:t>++)           </a:t>
              </a:r>
              <a:endParaRPr lang="en-US" sz="1600" dirty="0" smtClean="0"/>
            </a:p>
            <a:p>
              <a:r>
                <a:rPr lang="en-US" sz="1600" dirty="0" smtClean="0"/>
                <a:t>a[</a:t>
              </a:r>
              <a:r>
                <a:rPr lang="en-US" sz="1600" dirty="0" err="1" smtClean="0"/>
                <a:t>i</a:t>
              </a:r>
              <a:r>
                <a:rPr lang="en-US" sz="1600" dirty="0"/>
                <a:t>] = </a:t>
              </a:r>
              <a:r>
                <a:rPr lang="en-US" sz="1600" dirty="0" err="1"/>
                <a:t>rand.nextInt</a:t>
              </a:r>
              <a:r>
                <a:rPr lang="en-US" sz="1600" dirty="0"/>
                <a:t>((</a:t>
              </a:r>
              <a:r>
                <a:rPr lang="en-US" sz="1600" dirty="0" err="1"/>
                <a:t>Integer.MAX_VALUE</a:t>
              </a:r>
              <a:r>
                <a:rPr lang="en-US" sz="1600" dirty="0"/>
                <a:t>););</a:t>
              </a:r>
              <a:endParaRPr lang="en-US" sz="1600" dirty="0" smtClean="0"/>
            </a:p>
            <a:p>
              <a:r>
                <a:rPr lang="pt-PT" sz="1600" dirty="0" smtClean="0"/>
                <a:t>// ……………………………………</a:t>
              </a:r>
              <a:endParaRPr 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10224" y="3615394"/>
              <a:ext cx="3277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Vamos fazer alterações seguintes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400295" y="278180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i="1" dirty="0" smtClean="0">
                <a:solidFill>
                  <a:schemeClr val="accent3">
                    <a:lumMod val="50000"/>
                  </a:schemeClr>
                </a:solidFill>
              </a:rPr>
              <a:t>MERGE</a:t>
            </a:r>
            <a:r>
              <a:rPr lang="pt-PT" b="1" dirty="0" smtClean="0">
                <a:solidFill>
                  <a:schemeClr val="accent3">
                    <a:lumMod val="50000"/>
                  </a:schemeClr>
                </a:solidFill>
              </a:rPr>
              <a:t> - </a:t>
            </a:r>
            <a:r>
              <a:rPr lang="pt-PT" b="1" dirty="0">
                <a:solidFill>
                  <a:schemeClr val="accent3">
                    <a:lumMod val="50000"/>
                  </a:schemeClr>
                </a:solidFill>
              </a:rPr>
              <a:t>Fusão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051859"/>
            <a:ext cx="5943600" cy="77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12" y="6136482"/>
            <a:ext cx="44862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11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4288" y="-49134"/>
            <a:ext cx="92202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000" dirty="0" smtClean="0"/>
              <a:t>Implementação de funções para ordenação </a:t>
            </a:r>
            <a:r>
              <a:rPr lang="pt-PT" sz="2000" u="sng" dirty="0" smtClean="0"/>
              <a:t>MERGE</a:t>
            </a:r>
            <a:r>
              <a:rPr lang="pt-PT" sz="2000" dirty="0" smtClean="0"/>
              <a:t> (</a:t>
            </a: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Fusão</a:t>
            </a:r>
            <a:r>
              <a:rPr lang="pt-PT" sz="2000" u="sng" dirty="0" smtClean="0"/>
              <a:t>)</a:t>
            </a:r>
            <a:endParaRPr 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1695157" y="457736"/>
            <a:ext cx="6001043" cy="62478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public static void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FF"/>
                </a:solidFill>
              </a:rPr>
              <a:t>merge_final</a:t>
            </a:r>
            <a:r>
              <a:rPr lang="en-US" sz="1600" dirty="0"/>
              <a:t>(</a:t>
            </a:r>
            <a:r>
              <a:rPr lang="en-US" sz="1600" b="1" dirty="0" err="1"/>
              <a:t>int</a:t>
            </a:r>
            <a:r>
              <a:rPr lang="en-US" sz="1600" dirty="0"/>
              <a:t> a[], </a:t>
            </a:r>
            <a:r>
              <a:rPr lang="en-US" sz="1600" b="1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mergeSize</a:t>
            </a:r>
            <a:r>
              <a:rPr lang="en-US" sz="1600" dirty="0"/>
              <a:t>)</a:t>
            </a:r>
          </a:p>
          <a:p>
            <a:r>
              <a:rPr lang="en-US" sz="1600" dirty="0">
                <a:solidFill>
                  <a:srgbClr val="FF00FF"/>
                </a:solidFill>
              </a:rPr>
              <a:t>{</a:t>
            </a:r>
          </a:p>
          <a:p>
            <a:r>
              <a:rPr lang="en-US" sz="1600" b="1" dirty="0"/>
              <a:t>for</a:t>
            </a:r>
            <a:r>
              <a:rPr lang="en-US" sz="1600" dirty="0"/>
              <a:t> (</a:t>
            </a:r>
            <a:r>
              <a:rPr lang="en-US" sz="1600" b="1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nWords</a:t>
            </a:r>
            <a:r>
              <a:rPr lang="en-US" sz="1600" dirty="0"/>
              <a:t>; 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err="1"/>
              <a:t>nWords</a:t>
            </a:r>
            <a:r>
              <a:rPr lang="en-US" sz="1600" dirty="0"/>
              <a:t> *  N; </a:t>
            </a:r>
            <a:r>
              <a:rPr lang="en-US" sz="1600" dirty="0" err="1"/>
              <a:t>i</a:t>
            </a:r>
            <a:r>
              <a:rPr lang="en-US" sz="1600" dirty="0"/>
              <a:t> *= 2) 		</a:t>
            </a:r>
          </a:p>
          <a:p>
            <a:r>
              <a:rPr lang="en-US" sz="1600" dirty="0"/>
              <a:t>        </a:t>
            </a:r>
            <a:r>
              <a:rPr lang="en-US" sz="1600" b="1" dirty="0"/>
              <a:t>for</a:t>
            </a:r>
            <a:r>
              <a:rPr lang="en-US" sz="1600" dirty="0"/>
              <a:t> (</a:t>
            </a:r>
            <a:r>
              <a:rPr lang="en-US" sz="1600" b="1" dirty="0" err="1"/>
              <a:t>int</a:t>
            </a:r>
            <a:r>
              <a:rPr lang="en-US" sz="1600" dirty="0"/>
              <a:t> j = 0; j &lt; </a:t>
            </a:r>
            <a:r>
              <a:rPr lang="en-US" sz="1600" dirty="0" err="1"/>
              <a:t>nWords</a:t>
            </a:r>
            <a:r>
              <a:rPr lang="en-US" sz="1600" dirty="0"/>
              <a:t> *  N; j += </a:t>
            </a:r>
            <a:r>
              <a:rPr lang="en-US" sz="1600" dirty="0" err="1"/>
              <a:t>i</a:t>
            </a:r>
            <a:r>
              <a:rPr lang="en-US" sz="1600" dirty="0"/>
              <a:t> * 2) 	</a:t>
            </a:r>
          </a:p>
          <a:p>
            <a:r>
              <a:rPr lang="en-US" sz="1600" dirty="0"/>
              <a:t>        {	</a:t>
            </a:r>
            <a:r>
              <a:rPr lang="en-US" sz="1600" b="1" dirty="0"/>
              <a:t>if</a:t>
            </a:r>
            <a:r>
              <a:rPr lang="en-US" sz="1600" dirty="0"/>
              <a:t> ((</a:t>
            </a:r>
            <a:r>
              <a:rPr lang="en-US" sz="1600" dirty="0" err="1"/>
              <a:t>nWords</a:t>
            </a:r>
            <a:r>
              <a:rPr lang="en-US" sz="1600" dirty="0"/>
              <a:t> *  N - j) &gt; 2 * </a:t>
            </a:r>
            <a:r>
              <a:rPr lang="en-US" sz="1600" dirty="0" err="1"/>
              <a:t>i</a:t>
            </a:r>
            <a:r>
              <a:rPr lang="en-US" sz="1600" dirty="0"/>
              <a:t>) </a:t>
            </a:r>
            <a:r>
              <a:rPr lang="en-US" sz="1600" dirty="0" err="1"/>
              <a:t>mergeSize</a:t>
            </a:r>
            <a:r>
              <a:rPr lang="en-US" sz="1600" dirty="0"/>
              <a:t> = 2 *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 	</a:t>
            </a:r>
            <a:r>
              <a:rPr lang="en-US" sz="1600" b="1" dirty="0"/>
              <a:t>else if</a:t>
            </a:r>
            <a:r>
              <a:rPr lang="en-US" sz="1600" dirty="0"/>
              <a:t> ((</a:t>
            </a:r>
            <a:r>
              <a:rPr lang="en-US" sz="1600" dirty="0" err="1"/>
              <a:t>nWords</a:t>
            </a:r>
            <a:r>
              <a:rPr lang="en-US" sz="1600" dirty="0"/>
              <a:t> *  N - j) &gt; </a:t>
            </a:r>
            <a:r>
              <a:rPr lang="en-US" sz="1600" dirty="0" err="1"/>
              <a:t>i</a:t>
            </a:r>
            <a:r>
              <a:rPr lang="en-US" sz="1600" dirty="0"/>
              <a:t>) </a:t>
            </a:r>
            <a:r>
              <a:rPr lang="en-US" sz="1600" dirty="0" err="1"/>
              <a:t>mergeSize</a:t>
            </a:r>
            <a:r>
              <a:rPr lang="en-US" sz="1600" dirty="0"/>
              <a:t> = </a:t>
            </a:r>
            <a:r>
              <a:rPr lang="en-US" sz="1600" dirty="0" err="1"/>
              <a:t>nWords</a:t>
            </a:r>
            <a:r>
              <a:rPr lang="en-US" sz="1600" dirty="0"/>
              <a:t> *  N - j;</a:t>
            </a:r>
          </a:p>
          <a:p>
            <a:r>
              <a:rPr lang="en-US" sz="1600" dirty="0"/>
              <a:t>         	</a:t>
            </a:r>
            <a:r>
              <a:rPr lang="en-US" sz="1600" b="1" dirty="0"/>
              <a:t>else	continue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 	merge(a, j, </a:t>
            </a:r>
            <a:r>
              <a:rPr lang="en-US" sz="1600" dirty="0" err="1"/>
              <a:t>i</a:t>
            </a:r>
            <a:r>
              <a:rPr lang="en-US" sz="1600" dirty="0"/>
              <a:t>, </a:t>
            </a:r>
            <a:r>
              <a:rPr lang="en-US" sz="1600" dirty="0" err="1"/>
              <a:t>mergeSize</a:t>
            </a:r>
            <a:r>
              <a:rPr lang="en-US" sz="1600" dirty="0"/>
              <a:t>);  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 smtClean="0">
                <a:solidFill>
                  <a:srgbClr val="FF00FF"/>
                </a:solidFill>
              </a:rPr>
              <a:t>}</a:t>
            </a:r>
            <a:endParaRPr lang="en-US" sz="1600" dirty="0">
              <a:solidFill>
                <a:srgbClr val="FF00FF"/>
              </a:solidFill>
            </a:endParaRPr>
          </a:p>
          <a:p>
            <a:endParaRPr lang="en-US" sz="1600" dirty="0"/>
          </a:p>
          <a:p>
            <a:r>
              <a:rPr lang="en-US" sz="1600" b="1" dirty="0"/>
              <a:t>public static void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merge</a:t>
            </a:r>
            <a:r>
              <a:rPr lang="en-US" sz="1600" dirty="0"/>
              <a:t>(</a:t>
            </a:r>
            <a:r>
              <a:rPr lang="en-US" sz="1600" b="1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vec</a:t>
            </a:r>
            <a:r>
              <a:rPr lang="en-US" sz="1600" dirty="0"/>
              <a:t>[], </a:t>
            </a:r>
            <a:r>
              <a:rPr lang="en-US" sz="1600" b="1" dirty="0" err="1"/>
              <a:t>int</a:t>
            </a:r>
            <a:r>
              <a:rPr lang="en-US" sz="1600" dirty="0"/>
              <a:t> beg, </a:t>
            </a:r>
            <a:r>
              <a:rPr lang="en-US" sz="1600" b="1" dirty="0" err="1"/>
              <a:t>int</a:t>
            </a:r>
            <a:r>
              <a:rPr lang="en-US" sz="1600" dirty="0"/>
              <a:t> mid, </a:t>
            </a:r>
            <a:r>
              <a:rPr lang="en-US" sz="1600" b="1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vecSize</a:t>
            </a:r>
            <a:r>
              <a:rPr lang="en-US" sz="1600" dirty="0"/>
              <a:t>) </a:t>
            </a:r>
          </a:p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{</a:t>
            </a:r>
            <a:r>
              <a:rPr lang="en-US" sz="1600" dirty="0"/>
              <a:t>  </a:t>
            </a:r>
            <a:r>
              <a:rPr lang="en-US" sz="1600" b="1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=0, j=mid, k=0;</a:t>
            </a:r>
          </a:p>
          <a:p>
            <a:r>
              <a:rPr lang="en-US" sz="1600" dirty="0"/>
              <a:t>   </a:t>
            </a:r>
            <a:r>
              <a:rPr lang="en-US" sz="1600" b="1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tmp</a:t>
            </a:r>
            <a:r>
              <a:rPr lang="en-US" sz="1600" dirty="0"/>
              <a:t>[] = </a:t>
            </a:r>
            <a:r>
              <a:rPr lang="en-US" sz="1600" b="1" dirty="0"/>
              <a:t>new </a:t>
            </a:r>
            <a:r>
              <a:rPr lang="en-US" sz="1600" b="1" dirty="0" err="1"/>
              <a:t>int</a:t>
            </a:r>
            <a:r>
              <a:rPr lang="en-US" sz="1600" dirty="0"/>
              <a:t>[</a:t>
            </a:r>
            <a:r>
              <a:rPr lang="en-US" sz="1600" dirty="0" err="1"/>
              <a:t>vecSize</a:t>
            </a:r>
            <a:r>
              <a:rPr lang="en-US" sz="1600" dirty="0"/>
              <a:t>];</a:t>
            </a:r>
          </a:p>
          <a:p>
            <a:r>
              <a:rPr lang="en-US" sz="1600" dirty="0"/>
              <a:t>   </a:t>
            </a:r>
            <a:r>
              <a:rPr lang="en-US" sz="1600" b="1" dirty="0"/>
              <a:t>while</a:t>
            </a:r>
            <a:r>
              <a:rPr lang="en-US" sz="1600" dirty="0"/>
              <a:t> (</a:t>
            </a:r>
            <a:r>
              <a:rPr lang="en-US" sz="1600" dirty="0" err="1"/>
              <a:t>i</a:t>
            </a:r>
            <a:r>
              <a:rPr lang="en-US" sz="1600" dirty="0"/>
              <a:t> &lt; mid &amp;&amp; j &lt; </a:t>
            </a:r>
            <a:r>
              <a:rPr lang="en-US" sz="1600" dirty="0" err="1"/>
              <a:t>vecSize</a:t>
            </a:r>
            <a:r>
              <a:rPr lang="en-US" sz="1600" dirty="0"/>
              <a:t>) </a:t>
            </a:r>
          </a:p>
          <a:p>
            <a:r>
              <a:rPr lang="en-US" sz="1600" dirty="0"/>
              <a:t>   	</a:t>
            </a:r>
            <a:r>
              <a:rPr lang="en-US" sz="1600" b="1" dirty="0"/>
              <a:t>if</a:t>
            </a:r>
            <a:r>
              <a:rPr lang="en-US" sz="1600" dirty="0"/>
              <a:t> (</a:t>
            </a:r>
            <a:r>
              <a:rPr lang="en-US" sz="1600" dirty="0" err="1"/>
              <a:t>vec</a:t>
            </a:r>
            <a:r>
              <a:rPr lang="en-US" sz="1600" dirty="0"/>
              <a:t>[</a:t>
            </a:r>
            <a:r>
              <a:rPr lang="en-US" sz="1600" dirty="0" err="1"/>
              <a:t>i+beg</a:t>
            </a:r>
            <a:r>
              <a:rPr lang="en-US" sz="1600" dirty="0"/>
              <a:t>] &gt;= </a:t>
            </a:r>
            <a:r>
              <a:rPr lang="en-US" sz="1600" dirty="0" err="1"/>
              <a:t>vec</a:t>
            </a:r>
            <a:r>
              <a:rPr lang="en-US" sz="1600" dirty="0"/>
              <a:t>[</a:t>
            </a:r>
            <a:r>
              <a:rPr lang="en-US" sz="1600" dirty="0" err="1"/>
              <a:t>j+beg</a:t>
            </a:r>
            <a:r>
              <a:rPr lang="en-US" sz="1600" dirty="0"/>
              <a:t>]) </a:t>
            </a:r>
            <a:r>
              <a:rPr lang="en-US" sz="1600" dirty="0" err="1"/>
              <a:t>tmp</a:t>
            </a:r>
            <a:r>
              <a:rPr lang="en-US" sz="1600" dirty="0"/>
              <a:t>[k++] = </a:t>
            </a:r>
            <a:r>
              <a:rPr lang="en-US" sz="1600" dirty="0" err="1"/>
              <a:t>vec</a:t>
            </a:r>
            <a:r>
              <a:rPr lang="en-US" sz="1600" dirty="0"/>
              <a:t>[</a:t>
            </a:r>
            <a:r>
              <a:rPr lang="en-US" sz="1600" dirty="0" err="1"/>
              <a:t>beg+i</a:t>
            </a:r>
            <a:r>
              <a:rPr lang="en-US" sz="1600" dirty="0"/>
              <a:t>++];</a:t>
            </a:r>
          </a:p>
          <a:p>
            <a:r>
              <a:rPr lang="en-US" sz="1600" dirty="0"/>
              <a:t>	</a:t>
            </a:r>
            <a:r>
              <a:rPr lang="en-US" sz="1600" b="1" dirty="0"/>
              <a:t>else</a:t>
            </a:r>
            <a:r>
              <a:rPr lang="en-US" sz="1600" dirty="0"/>
              <a:t> 		                  </a:t>
            </a:r>
            <a:r>
              <a:rPr lang="en-US" sz="1600" dirty="0" err="1"/>
              <a:t>tmp</a:t>
            </a:r>
            <a:r>
              <a:rPr lang="en-US" sz="1600" dirty="0"/>
              <a:t>[k++] = </a:t>
            </a:r>
            <a:r>
              <a:rPr lang="en-US" sz="1600" dirty="0" err="1"/>
              <a:t>vec</a:t>
            </a:r>
            <a:r>
              <a:rPr lang="en-US" sz="1600" dirty="0"/>
              <a:t>[</a:t>
            </a:r>
            <a:r>
              <a:rPr lang="en-US" sz="1600" dirty="0" err="1"/>
              <a:t>beg+j</a:t>
            </a:r>
            <a:r>
              <a:rPr lang="en-US" sz="1600" dirty="0"/>
              <a:t>++];		</a:t>
            </a:r>
          </a:p>
          <a:p>
            <a:r>
              <a:rPr lang="en-US" sz="1600" dirty="0"/>
              <a:t>   </a:t>
            </a:r>
            <a:r>
              <a:rPr lang="en-US" sz="1600" b="1" dirty="0" smtClean="0"/>
              <a:t>if</a:t>
            </a:r>
            <a:r>
              <a:rPr lang="en-US" sz="1600" dirty="0" smtClean="0"/>
              <a:t> 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 == mid) </a:t>
            </a:r>
          </a:p>
          <a:p>
            <a:r>
              <a:rPr lang="en-US" sz="1600" dirty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(</a:t>
            </a:r>
            <a:r>
              <a:rPr lang="en-US" sz="1600" b="1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l = k; l &lt; </a:t>
            </a:r>
            <a:r>
              <a:rPr lang="en-US" sz="1600" dirty="0" err="1"/>
              <a:t>vecSize</a:t>
            </a:r>
            <a:r>
              <a:rPr lang="en-US" sz="1600" dirty="0"/>
              <a:t>; l++) </a:t>
            </a:r>
            <a:r>
              <a:rPr lang="en-US" sz="1600" dirty="0" smtClean="0"/>
              <a:t>  </a:t>
            </a:r>
            <a:r>
              <a:rPr lang="en-US" sz="1600" dirty="0" err="1" smtClean="0"/>
              <a:t>tmp</a:t>
            </a:r>
            <a:r>
              <a:rPr lang="en-US" sz="1600" dirty="0" smtClean="0"/>
              <a:t>[l</a:t>
            </a:r>
            <a:r>
              <a:rPr lang="en-US" sz="1600" dirty="0"/>
              <a:t>] = </a:t>
            </a:r>
            <a:r>
              <a:rPr lang="en-US" sz="1600" dirty="0" err="1"/>
              <a:t>vec</a:t>
            </a:r>
            <a:r>
              <a:rPr lang="en-US" sz="1600" dirty="0"/>
              <a:t>[</a:t>
            </a:r>
            <a:r>
              <a:rPr lang="en-US" sz="1600" dirty="0" err="1"/>
              <a:t>l+beg</a:t>
            </a:r>
            <a:r>
              <a:rPr lang="en-US" sz="1600" dirty="0"/>
              <a:t>]; </a:t>
            </a:r>
          </a:p>
          <a:p>
            <a:r>
              <a:rPr lang="en-US" sz="1600" dirty="0"/>
              <a:t>   </a:t>
            </a:r>
            <a:r>
              <a:rPr lang="en-US" sz="1600" b="1" dirty="0"/>
              <a:t>else</a:t>
            </a:r>
            <a:r>
              <a:rPr lang="en-US" sz="1600" dirty="0"/>
              <a:t> </a:t>
            </a:r>
          </a:p>
          <a:p>
            <a:r>
              <a:rPr lang="en-US" sz="1600" dirty="0"/>
              <a:t>        </a:t>
            </a:r>
            <a:r>
              <a:rPr lang="en-US" sz="1600" dirty="0" smtClean="0"/>
              <a:t>           </a:t>
            </a:r>
            <a:r>
              <a:rPr lang="en-US" sz="1600" b="1" dirty="0" smtClean="0"/>
              <a:t>for</a:t>
            </a:r>
            <a:r>
              <a:rPr lang="en-US" sz="1600" dirty="0" smtClean="0"/>
              <a:t>(</a:t>
            </a:r>
            <a:r>
              <a:rPr lang="en-US" sz="1600" b="1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l = k; l &lt; </a:t>
            </a:r>
            <a:r>
              <a:rPr lang="en-US" sz="1600" dirty="0" err="1"/>
              <a:t>vecSize</a:t>
            </a:r>
            <a:r>
              <a:rPr lang="en-US" sz="1600" dirty="0"/>
              <a:t>; l++) </a:t>
            </a:r>
            <a:r>
              <a:rPr lang="en-US" sz="1600" dirty="0" err="1"/>
              <a:t>tmp</a:t>
            </a:r>
            <a:r>
              <a:rPr lang="en-US" sz="1600" dirty="0"/>
              <a:t>[l] = </a:t>
            </a:r>
            <a:r>
              <a:rPr lang="en-US" sz="1600" dirty="0" err="1"/>
              <a:t>vec</a:t>
            </a:r>
            <a:r>
              <a:rPr lang="en-US" sz="1600" dirty="0"/>
              <a:t>[</a:t>
            </a:r>
            <a:r>
              <a:rPr lang="en-US" sz="1600" dirty="0" err="1"/>
              <a:t>l-mid+beg</a:t>
            </a:r>
            <a:r>
              <a:rPr lang="en-US" sz="1600" dirty="0"/>
              <a:t>]; </a:t>
            </a:r>
          </a:p>
          <a:p>
            <a:r>
              <a:rPr lang="en-US" sz="1600" dirty="0"/>
              <a:t>   </a:t>
            </a:r>
            <a:r>
              <a:rPr lang="en-US" sz="1600" b="1" dirty="0"/>
              <a:t>for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ii = 0; ii &lt; </a:t>
            </a:r>
            <a:r>
              <a:rPr lang="en-US" sz="1600" dirty="0" err="1"/>
              <a:t>vecSize</a:t>
            </a:r>
            <a:r>
              <a:rPr lang="en-US" sz="1600" dirty="0"/>
              <a:t>; ii++)</a:t>
            </a:r>
          </a:p>
          <a:p>
            <a:r>
              <a:rPr lang="en-US" sz="1600" dirty="0"/>
              <a:t>           </a:t>
            </a:r>
            <a:r>
              <a:rPr lang="en-US" sz="1600" dirty="0" err="1"/>
              <a:t>vec</a:t>
            </a:r>
            <a:r>
              <a:rPr lang="en-US" sz="1600" dirty="0"/>
              <a:t>[</a:t>
            </a:r>
            <a:r>
              <a:rPr lang="en-US" sz="1600" dirty="0" err="1"/>
              <a:t>ii+beg</a:t>
            </a:r>
            <a:r>
              <a:rPr lang="en-US" sz="1600" dirty="0"/>
              <a:t>] = </a:t>
            </a:r>
            <a:r>
              <a:rPr lang="en-US" sz="1600" dirty="0" err="1"/>
              <a:t>tmp</a:t>
            </a:r>
            <a:r>
              <a:rPr lang="en-US" sz="1600" dirty="0"/>
              <a:t>[ii];</a:t>
            </a:r>
          </a:p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813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4002" y="874"/>
            <a:ext cx="9015930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200" dirty="0"/>
              <a:t>Aplicações praticas na área de programação </a:t>
            </a:r>
            <a:r>
              <a:rPr lang="pt-PT" sz="2200" dirty="0" smtClean="0"/>
              <a:t>(pesquisa </a:t>
            </a:r>
            <a:r>
              <a:rPr lang="pt-PT" sz="2200" dirty="0"/>
              <a:t>e ordenação de dados</a:t>
            </a:r>
            <a:r>
              <a:rPr lang="pt-PT" sz="2200" dirty="0" smtClean="0"/>
              <a:t>)</a:t>
            </a:r>
            <a:endParaRPr lang="en-US" sz="2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55314" y="304800"/>
            <a:ext cx="273331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Pesquisa sequencial</a:t>
            </a:r>
            <a:endParaRPr lang="pt-PT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762000"/>
            <a:ext cx="8684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 pesquisa </a:t>
            </a:r>
            <a:r>
              <a:rPr lang="pt-PT" dirty="0" smtClean="0"/>
              <a:t>compara um dado valor sequencialmente com todos os valores  no conjunto até </a:t>
            </a:r>
            <a:r>
              <a:rPr lang="pt-PT" dirty="0"/>
              <a:t>encontrar o valor pretendido ou até atingirmos o último </a:t>
            </a:r>
            <a:r>
              <a:rPr lang="pt-PT" dirty="0" smtClean="0"/>
              <a:t>elemento (que significa que não encontrámos o valor pretendido)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" y="1676400"/>
            <a:ext cx="5407827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public static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PesquisaSequencial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seq</a:t>
            </a:r>
            <a:r>
              <a:rPr lang="en-US" dirty="0"/>
              <a:t>[],</a:t>
            </a:r>
            <a:r>
              <a:rPr lang="en-US" b="1" dirty="0" err="1"/>
              <a:t>int</a:t>
            </a:r>
            <a:r>
              <a:rPr lang="en-US" dirty="0"/>
              <a:t> valor ) {</a:t>
            </a:r>
          </a:p>
          <a:p>
            <a:r>
              <a:rPr lang="en-US" dirty="0"/>
              <a:t>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 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seq.length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</a:t>
            </a:r>
            <a:r>
              <a:rPr lang="en-US" b="1" dirty="0"/>
              <a:t>if</a:t>
            </a:r>
            <a:r>
              <a:rPr lang="en-US" dirty="0"/>
              <a:t>(</a:t>
            </a:r>
            <a:r>
              <a:rPr lang="en-US" dirty="0" err="1"/>
              <a:t>seq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== valor)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b="1" dirty="0"/>
              <a:t>return</a:t>
            </a:r>
            <a:r>
              <a:rPr lang="en-US" dirty="0"/>
              <a:t> -1;</a:t>
            </a:r>
          </a:p>
          <a:p>
            <a:r>
              <a:rPr lang="en-US" dirty="0"/>
              <a:t> 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03657" y="3124200"/>
            <a:ext cx="269548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</a:t>
            </a:r>
            <a:r>
              <a:rPr lang="pt-PT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rograma completo</a:t>
            </a:r>
            <a:endParaRPr lang="pt-PT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406" y="3657600"/>
            <a:ext cx="6740178" cy="313932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b="1" dirty="0"/>
              <a:t>public class</a:t>
            </a:r>
            <a:r>
              <a:rPr lang="en-US" dirty="0"/>
              <a:t> </a:t>
            </a:r>
            <a:r>
              <a:rPr lang="en-US" dirty="0" err="1"/>
              <a:t>SequentialSearch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b="1" dirty="0"/>
              <a:t>public static</a:t>
            </a:r>
            <a:r>
              <a:rPr lang="en-US" dirty="0"/>
              <a:t> Scanner </a:t>
            </a:r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dirty="0"/>
              <a:t> </a:t>
            </a:r>
            <a:r>
              <a:rPr lang="en-US" b="1" dirty="0"/>
              <a:t>public 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r>
              <a:rPr lang="en-US" dirty="0"/>
              <a:t>   </a:t>
            </a:r>
            <a:r>
              <a:rPr lang="en-US" b="1" dirty="0" err="1"/>
              <a:t>int</a:t>
            </a:r>
            <a:r>
              <a:rPr lang="en-US" dirty="0"/>
              <a:t> a[] = { 56,21,267,345,12,87,267};</a:t>
            </a:r>
          </a:p>
          <a:p>
            <a:r>
              <a:rPr lang="en-US" dirty="0"/>
              <a:t> 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ind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System.out.print</a:t>
            </a:r>
            <a:r>
              <a:rPr lang="en-US" dirty="0"/>
              <a:t>("o </a:t>
            </a:r>
            <a:r>
              <a:rPr lang="en-US" dirty="0" err="1"/>
              <a:t>numero</a:t>
            </a:r>
            <a:r>
              <a:rPr lang="en-US" dirty="0"/>
              <a:t>  ?  ");</a:t>
            </a:r>
          </a:p>
          <a:p>
            <a:r>
              <a:rPr lang="en-US" dirty="0"/>
              <a:t>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(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ind</a:t>
            </a:r>
            <a:r>
              <a:rPr lang="en-US" dirty="0">
                <a:solidFill>
                  <a:srgbClr val="008000"/>
                </a:solidFill>
              </a:rPr>
              <a:t>=</a:t>
            </a:r>
            <a:r>
              <a:rPr lang="en-US" dirty="0" err="1">
                <a:solidFill>
                  <a:srgbClr val="008000"/>
                </a:solidFill>
              </a:rPr>
              <a:t>PesquisaSequencial</a:t>
            </a:r>
            <a:r>
              <a:rPr lang="en-US" dirty="0">
                <a:solidFill>
                  <a:srgbClr val="008000"/>
                </a:solidFill>
              </a:rPr>
              <a:t>(a, </a:t>
            </a:r>
            <a:r>
              <a:rPr lang="en-US" dirty="0" err="1">
                <a:solidFill>
                  <a:srgbClr val="008000"/>
                </a:solidFill>
              </a:rPr>
              <a:t>sc.nextInt</a:t>
            </a:r>
            <a:r>
              <a:rPr lang="en-US" dirty="0">
                <a:solidFill>
                  <a:srgbClr val="008000"/>
                </a:solidFill>
              </a:rPr>
              <a:t>())</a:t>
            </a:r>
            <a:r>
              <a:rPr lang="en-US" dirty="0">
                <a:solidFill>
                  <a:srgbClr val="C00000"/>
                </a:solidFill>
              </a:rPr>
              <a:t>) &lt; 0</a:t>
            </a:r>
            <a:r>
              <a:rPr lang="en-US" dirty="0"/>
              <a:t>) ? </a:t>
            </a:r>
          </a:p>
          <a:p>
            <a:r>
              <a:rPr lang="en-US" dirty="0"/>
              <a:t>                   "O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" : </a:t>
            </a:r>
          </a:p>
          <a:p>
            <a:r>
              <a:rPr lang="en-US" dirty="0"/>
              <a:t>                   "O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 " +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ind</a:t>
            </a:r>
            <a:r>
              <a:rPr lang="en-US" dirty="0"/>
              <a:t>);</a:t>
            </a:r>
          </a:p>
          <a:p>
            <a:r>
              <a:rPr lang="en-US" dirty="0"/>
              <a:t> }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265896" y="2988319"/>
            <a:ext cx="1887504" cy="2369494"/>
            <a:chOff x="7209090" y="2988319"/>
            <a:chExt cx="1887504" cy="2369494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7465219" y="3355032"/>
              <a:ext cx="265559" cy="2002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209090" y="2988319"/>
              <a:ext cx="1887504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 smtClean="0">
                  <a:solidFill>
                    <a:srgbClr val="002060"/>
                  </a:solidFill>
                </a:rPr>
                <a:t>Operação ternária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10200" y="1769507"/>
            <a:ext cx="3693317" cy="973693"/>
            <a:chOff x="5410200" y="1769507"/>
            <a:chExt cx="3693317" cy="973693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2138839"/>
              <a:ext cx="3693317" cy="604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6660478" y="1769507"/>
              <a:ext cx="1454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Os resultados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222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4002" y="874"/>
            <a:ext cx="9015930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200" dirty="0"/>
              <a:t>Aplicações praticas na área de programação </a:t>
            </a:r>
            <a:r>
              <a:rPr lang="pt-PT" sz="2200" dirty="0" smtClean="0"/>
              <a:t>(pesquisa </a:t>
            </a:r>
            <a:r>
              <a:rPr lang="pt-PT" sz="2200" dirty="0"/>
              <a:t>e ordenação de dados</a:t>
            </a:r>
            <a:r>
              <a:rPr lang="pt-PT" sz="2200" dirty="0" smtClean="0"/>
              <a:t>)</a:t>
            </a:r>
            <a:endParaRPr lang="en-US" sz="2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88552" y="304800"/>
            <a:ext cx="226683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Pesquisa binária</a:t>
            </a:r>
            <a:endParaRPr lang="pt-PT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759431"/>
            <a:ext cx="6767558" cy="59093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b="1" dirty="0"/>
              <a:t>public class</a:t>
            </a:r>
            <a:r>
              <a:rPr lang="en-US" dirty="0"/>
              <a:t> </a:t>
            </a:r>
            <a:r>
              <a:rPr lang="en-US" dirty="0" err="1"/>
              <a:t>SequentialSearch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b="1" dirty="0"/>
              <a:t>public static</a:t>
            </a:r>
            <a:r>
              <a:rPr lang="en-US" dirty="0"/>
              <a:t> Scanner </a:t>
            </a:r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dirty="0"/>
              <a:t> </a:t>
            </a:r>
            <a:r>
              <a:rPr lang="en-US" b="1" dirty="0"/>
              <a:t>public 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a[] = { 17,87,100,199,267,300,321</a:t>
            </a:r>
            <a:r>
              <a:rPr lang="en-US" dirty="0" smtClean="0"/>
              <a:t>};  // </a:t>
            </a:r>
            <a:r>
              <a:rPr lang="pt-PT" dirty="0" smtClean="0"/>
              <a:t>o </a:t>
            </a:r>
            <a:r>
              <a:rPr lang="pt-PT" i="1" dirty="0" err="1" smtClean="0"/>
              <a:t>array</a:t>
            </a:r>
            <a:r>
              <a:rPr lang="pt-PT" dirty="0" smtClean="0"/>
              <a:t> deve ser ordenado</a:t>
            </a:r>
          </a:p>
          <a:p>
            <a:r>
              <a:rPr lang="en-US" dirty="0" smtClean="0"/>
              <a:t>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ind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dirty="0" err="1"/>
              <a:t>System.out.print</a:t>
            </a:r>
            <a:r>
              <a:rPr lang="en-US" dirty="0"/>
              <a:t>("o </a:t>
            </a:r>
            <a:r>
              <a:rPr lang="en-US" dirty="0" err="1"/>
              <a:t>numero</a:t>
            </a:r>
            <a:r>
              <a:rPr lang="en-US" dirty="0"/>
              <a:t>  ?  ");</a:t>
            </a:r>
          </a:p>
          <a:p>
            <a:r>
              <a:rPr lang="en-US" dirty="0"/>
              <a:t>     </a:t>
            </a:r>
            <a:r>
              <a:rPr lang="en-US" dirty="0" err="1"/>
              <a:t>System.out.println</a:t>
            </a:r>
            <a:r>
              <a:rPr lang="en-US" dirty="0"/>
              <a:t>(((</a:t>
            </a:r>
            <a:r>
              <a:rPr lang="en-US" dirty="0" err="1"/>
              <a:t>ind</a:t>
            </a:r>
            <a:r>
              <a:rPr lang="en-US" dirty="0"/>
              <a:t>=</a:t>
            </a:r>
            <a:r>
              <a:rPr lang="en-US" dirty="0" err="1"/>
              <a:t>PesquisaBinaria</a:t>
            </a:r>
            <a:r>
              <a:rPr lang="en-US" dirty="0"/>
              <a:t>(a, </a:t>
            </a:r>
            <a:r>
              <a:rPr lang="en-US" dirty="0" err="1"/>
              <a:t>sc.nextInt</a:t>
            </a:r>
            <a:r>
              <a:rPr lang="en-US" dirty="0"/>
              <a:t>())) &lt; 0) ? </a:t>
            </a:r>
          </a:p>
          <a:p>
            <a:r>
              <a:rPr lang="en-US" dirty="0"/>
              <a:t>                   "O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" : </a:t>
            </a:r>
          </a:p>
          <a:p>
            <a:r>
              <a:rPr lang="en-US" dirty="0"/>
              <a:t>                   "O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 " + </a:t>
            </a:r>
            <a:r>
              <a:rPr lang="en-US" dirty="0" err="1"/>
              <a:t>ind</a:t>
            </a:r>
            <a:r>
              <a:rPr lang="en-US" dirty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public static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PesquisaBinaria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seq</a:t>
            </a:r>
            <a:r>
              <a:rPr lang="en-US" dirty="0"/>
              <a:t>[], </a:t>
            </a:r>
            <a:r>
              <a:rPr lang="en-US" b="1" dirty="0" err="1"/>
              <a:t>int</a:t>
            </a:r>
            <a:r>
              <a:rPr lang="en-US" dirty="0"/>
              <a:t> valor){</a:t>
            </a:r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inicio</a:t>
            </a:r>
            <a:r>
              <a:rPr lang="en-US" dirty="0"/>
              <a:t> = 0, </a:t>
            </a:r>
            <a:r>
              <a:rPr lang="en-US" dirty="0" err="1"/>
              <a:t>fim</a:t>
            </a:r>
            <a:r>
              <a:rPr lang="en-US" dirty="0"/>
              <a:t> = </a:t>
            </a:r>
            <a:r>
              <a:rPr lang="en-US" dirty="0" err="1"/>
              <a:t>seq.length</a:t>
            </a:r>
            <a:r>
              <a:rPr lang="en-US" dirty="0"/>
              <a:t>, </a:t>
            </a:r>
            <a:r>
              <a:rPr lang="en-US" dirty="0" err="1"/>
              <a:t>meio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b="1" dirty="0"/>
              <a:t>for</a:t>
            </a:r>
            <a:r>
              <a:rPr lang="en-US" dirty="0"/>
              <a:t> (;</a:t>
            </a:r>
            <a:r>
              <a:rPr lang="en-US" dirty="0" err="1"/>
              <a:t>inicio</a:t>
            </a:r>
            <a:r>
              <a:rPr lang="en-US" dirty="0"/>
              <a:t> &lt;= </a:t>
            </a:r>
            <a:r>
              <a:rPr lang="en-US" dirty="0" err="1"/>
              <a:t>fim</a:t>
            </a:r>
            <a:r>
              <a:rPr lang="en-US" dirty="0"/>
              <a:t>;)</a:t>
            </a:r>
          </a:p>
          <a:p>
            <a:r>
              <a:rPr lang="en-US" dirty="0"/>
              <a:t>  </a:t>
            </a:r>
            <a:r>
              <a:rPr lang="en-US" dirty="0" smtClean="0"/>
              <a:t>{  </a:t>
            </a:r>
            <a:r>
              <a:rPr lang="en-US" dirty="0" err="1"/>
              <a:t>meio</a:t>
            </a:r>
            <a:r>
              <a:rPr lang="en-US" dirty="0"/>
              <a:t> = (</a:t>
            </a:r>
            <a:r>
              <a:rPr lang="en-US" dirty="0" err="1"/>
              <a:t>fim+inicio</a:t>
            </a:r>
            <a:r>
              <a:rPr lang="en-US" dirty="0"/>
              <a:t>)/2;</a:t>
            </a:r>
          </a:p>
          <a:p>
            <a:r>
              <a:rPr lang="en-US" dirty="0"/>
              <a:t>     </a:t>
            </a:r>
            <a:r>
              <a:rPr lang="en-US" b="1" dirty="0"/>
              <a:t>if</a:t>
            </a:r>
            <a:r>
              <a:rPr lang="en-US" dirty="0"/>
              <a:t>(</a:t>
            </a:r>
            <a:r>
              <a:rPr lang="en-US" dirty="0" err="1"/>
              <a:t>seq</a:t>
            </a:r>
            <a:r>
              <a:rPr lang="en-US" dirty="0"/>
              <a:t>[</a:t>
            </a:r>
            <a:r>
              <a:rPr lang="en-US" dirty="0" err="1"/>
              <a:t>meio</a:t>
            </a:r>
            <a:r>
              <a:rPr lang="en-US" dirty="0"/>
              <a:t>] == valor)       </a:t>
            </a:r>
            <a:r>
              <a:rPr lang="en-US" dirty="0" smtClean="0"/>
              <a:t>  </a:t>
            </a:r>
            <a:r>
              <a:rPr lang="en-US" b="1" dirty="0" smtClean="0"/>
              <a:t>return</a:t>
            </a:r>
            <a:r>
              <a:rPr lang="en-US" dirty="0" smtClean="0"/>
              <a:t> </a:t>
            </a:r>
            <a:r>
              <a:rPr lang="en-US" dirty="0" err="1"/>
              <a:t>meio</a:t>
            </a:r>
            <a:r>
              <a:rPr lang="en-US" dirty="0"/>
              <a:t>;</a:t>
            </a:r>
          </a:p>
          <a:p>
            <a:r>
              <a:rPr lang="en-US" dirty="0"/>
              <a:t>     </a:t>
            </a:r>
            <a:r>
              <a:rPr lang="en-US" b="1" dirty="0"/>
              <a:t>else if</a:t>
            </a:r>
            <a:r>
              <a:rPr lang="en-US" dirty="0"/>
              <a:t> (</a:t>
            </a:r>
            <a:r>
              <a:rPr lang="en-US" dirty="0" err="1"/>
              <a:t>seq</a:t>
            </a:r>
            <a:r>
              <a:rPr lang="en-US" dirty="0"/>
              <a:t>[</a:t>
            </a:r>
            <a:r>
              <a:rPr lang="en-US" dirty="0" err="1"/>
              <a:t>meio</a:t>
            </a:r>
            <a:r>
              <a:rPr lang="en-US" dirty="0"/>
              <a:t>] &gt; valor)  </a:t>
            </a:r>
            <a:r>
              <a:rPr lang="en-US" dirty="0" err="1"/>
              <a:t>fim</a:t>
            </a:r>
            <a:r>
              <a:rPr lang="en-US" dirty="0"/>
              <a:t> = </a:t>
            </a:r>
            <a:r>
              <a:rPr lang="en-US" dirty="0" err="1"/>
              <a:t>meio</a:t>
            </a:r>
            <a:r>
              <a:rPr lang="en-US" dirty="0"/>
              <a:t> - 1;</a:t>
            </a:r>
          </a:p>
          <a:p>
            <a:r>
              <a:rPr lang="en-US" dirty="0"/>
              <a:t>     </a:t>
            </a:r>
            <a:r>
              <a:rPr lang="en-US" b="1" dirty="0"/>
              <a:t>else</a:t>
            </a:r>
            <a:r>
              <a:rPr lang="en-US" dirty="0"/>
              <a:t>  </a:t>
            </a:r>
            <a:r>
              <a:rPr lang="en-US" dirty="0" smtClean="0"/>
              <a:t>                                      </a:t>
            </a:r>
            <a:r>
              <a:rPr lang="en-US" dirty="0" err="1" smtClean="0"/>
              <a:t>inicio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meio</a:t>
            </a:r>
            <a:r>
              <a:rPr lang="en-US" dirty="0"/>
              <a:t> + 1;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b="1" dirty="0"/>
              <a:t>return</a:t>
            </a:r>
            <a:r>
              <a:rPr lang="en-US" dirty="0"/>
              <a:t> -1;</a:t>
            </a:r>
          </a:p>
          <a:p>
            <a:r>
              <a:rPr lang="en-US" dirty="0"/>
              <a:t> } </a:t>
            </a:r>
            <a:r>
              <a:rPr lang="en-US" dirty="0" smtClean="0"/>
              <a:t>                                                                                        }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49661" y="838200"/>
            <a:ext cx="2695482" cy="461665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</a:t>
            </a:r>
            <a:r>
              <a:rPr lang="pt-PT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rograma completo</a:t>
            </a:r>
            <a:endParaRPr lang="pt-PT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648200"/>
            <a:ext cx="418676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06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Valeri</a:t>
            </a:r>
            <a:r>
              <a:rPr lang="en-US" dirty="0" smtClean="0"/>
              <a:t> </a:t>
            </a:r>
            <a:r>
              <a:rPr lang="en-US" dirty="0" err="1" smtClean="0"/>
              <a:t>Skliarov</a:t>
            </a:r>
            <a:r>
              <a:rPr lang="en-US" smtClean="0"/>
              <a:t>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83827" y="36117"/>
            <a:ext cx="25763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Sumario</a:t>
            </a:r>
            <a:endParaRPr lang="pt-PT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078468"/>
            <a:ext cx="7924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PT" sz="2800" dirty="0" smtClean="0"/>
              <a:t>O próprio estilo de programação é importante.</a:t>
            </a:r>
          </a:p>
          <a:p>
            <a:pPr marL="342900" indent="-342900">
              <a:buAutoNum type="arabicPeriod"/>
            </a:pPr>
            <a:r>
              <a:rPr lang="pt-PT" sz="2800" dirty="0" smtClean="0"/>
              <a:t>Deve perceber todos os detalhes dum algoritmo antes de o implementar em software </a:t>
            </a:r>
          </a:p>
          <a:p>
            <a:pPr marL="342900" indent="-342900">
              <a:buAutoNum type="arabicPeriod"/>
            </a:pPr>
            <a:r>
              <a:rPr lang="pt-PT" sz="2800" dirty="0" smtClean="0"/>
              <a:t>Eliminar iterações de ciclos não necessárias.</a:t>
            </a:r>
          </a:p>
          <a:p>
            <a:pPr marL="342900" indent="-342900">
              <a:buAutoNum type="arabicPeriod"/>
            </a:pPr>
            <a:r>
              <a:rPr lang="pt-PT" sz="2800" dirty="0" smtClean="0"/>
              <a:t>Não introduzir variáveis não necessárias.</a:t>
            </a:r>
          </a:p>
          <a:p>
            <a:pPr marL="342900" indent="-342900">
              <a:buAutoNum type="arabicPeriod"/>
            </a:pPr>
            <a:r>
              <a:rPr lang="pt-PT" sz="2800" dirty="0" smtClean="0"/>
              <a:t>Usar funções propriamente.</a:t>
            </a:r>
          </a:p>
          <a:p>
            <a:pPr marL="342900" indent="-342900">
              <a:buAutoNum type="arabicPeriod"/>
            </a:pPr>
            <a:r>
              <a:rPr lang="pt-PT" sz="2800" dirty="0" smtClean="0"/>
              <a:t>Usar argumentos e valores de retorno propriamente.</a:t>
            </a:r>
          </a:p>
          <a:p>
            <a:pPr marL="342900" indent="-342900">
              <a:buAutoNum type="arabicPeriod"/>
            </a:pPr>
            <a:r>
              <a:rPr lang="pt-PT" sz="2800" dirty="0" smtClean="0"/>
              <a:t>Comparar a eficiência dos programas antes de concluir se os programas são bons. </a:t>
            </a:r>
          </a:p>
          <a:p>
            <a:pPr marL="342900" indent="-342900">
              <a:buAutoNum type="arabicPeriod"/>
            </a:pPr>
            <a:r>
              <a:rPr lang="pt-PT" sz="2800" dirty="0" smtClean="0"/>
              <a:t>Reutilização!!!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522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4002" y="874"/>
            <a:ext cx="9015930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200" dirty="0"/>
              <a:t>Aplicações praticas na área de programação </a:t>
            </a:r>
            <a:r>
              <a:rPr lang="pt-PT" sz="2200" dirty="0" smtClean="0"/>
              <a:t>(pesquisa </a:t>
            </a:r>
            <a:r>
              <a:rPr lang="pt-PT" sz="2200" dirty="0"/>
              <a:t>e ordenação de dados</a:t>
            </a:r>
            <a:r>
              <a:rPr lang="pt-PT" sz="2200" dirty="0" smtClean="0"/>
              <a:t>)</a:t>
            </a:r>
            <a:endParaRPr lang="en-US" sz="2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2971800"/>
            <a:ext cx="533400" cy="2286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002060"/>
                </a:solidFill>
              </a:rPr>
              <a:t>58</a:t>
            </a:r>
          </a:p>
          <a:p>
            <a:pPr algn="ctr"/>
            <a:r>
              <a:rPr lang="pt-PT" dirty="0" smtClean="0">
                <a:solidFill>
                  <a:srgbClr val="002060"/>
                </a:solidFill>
              </a:rPr>
              <a:t>21</a:t>
            </a:r>
          </a:p>
          <a:p>
            <a:pPr algn="ctr"/>
            <a:r>
              <a:rPr lang="pt-PT" dirty="0" smtClean="0">
                <a:solidFill>
                  <a:srgbClr val="002060"/>
                </a:solidFill>
              </a:rPr>
              <a:t>72</a:t>
            </a:r>
          </a:p>
          <a:p>
            <a:pPr algn="ctr"/>
            <a:r>
              <a:rPr lang="pt-PT" dirty="0" smtClean="0">
                <a:solidFill>
                  <a:srgbClr val="002060"/>
                </a:solidFill>
              </a:rPr>
              <a:t>0</a:t>
            </a:r>
          </a:p>
          <a:p>
            <a:pPr algn="ctr"/>
            <a:r>
              <a:rPr lang="pt-PT" dirty="0" smtClean="0">
                <a:solidFill>
                  <a:srgbClr val="002060"/>
                </a:solidFill>
              </a:rPr>
              <a:t>19</a:t>
            </a:r>
          </a:p>
          <a:p>
            <a:pPr algn="ctr"/>
            <a:r>
              <a:rPr lang="pt-PT" dirty="0" smtClean="0">
                <a:solidFill>
                  <a:srgbClr val="002060"/>
                </a:solidFill>
              </a:rPr>
              <a:t>26</a:t>
            </a:r>
          </a:p>
          <a:p>
            <a:pPr algn="ctr"/>
            <a:r>
              <a:rPr lang="pt-PT" dirty="0" smtClean="0">
                <a:solidFill>
                  <a:srgbClr val="002060"/>
                </a:solidFill>
              </a:rPr>
              <a:t>21</a:t>
            </a:r>
          </a:p>
          <a:p>
            <a:pPr algn="ctr"/>
            <a:r>
              <a:rPr lang="pt-PT" dirty="0" smtClean="0">
                <a:solidFill>
                  <a:srgbClr val="002060"/>
                </a:solidFill>
              </a:rPr>
              <a:t>27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066800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u="sng" dirty="0" smtClean="0"/>
              <a:t>Tarefa</a:t>
            </a:r>
            <a:r>
              <a:rPr lang="pt-PT" dirty="0" smtClean="0"/>
              <a:t>: para um dado conjunto de dados encontrar dados com valores necessários (ex.: mínimo e máximo)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32565" y="134379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Mínimo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86341" y="1335204"/>
            <a:ext cx="9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Máximo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50877" y="4812268"/>
            <a:ext cx="549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Dados podem ter tipos diferentes e podem ser repetidos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57200" y="3352800"/>
            <a:ext cx="533400" cy="1524000"/>
            <a:chOff x="457200" y="2743200"/>
            <a:chExt cx="533400" cy="1524000"/>
          </a:xfrm>
        </p:grpSpPr>
        <p:sp>
          <p:nvSpPr>
            <p:cNvPr id="18" name="Right Arrow 17"/>
            <p:cNvSpPr/>
            <p:nvPr/>
          </p:nvSpPr>
          <p:spPr>
            <a:xfrm>
              <a:off x="457200" y="2743200"/>
              <a:ext cx="5334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457200" y="4114800"/>
              <a:ext cx="5334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3970250" y="528935"/>
            <a:ext cx="130343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Pesquisa</a:t>
            </a:r>
            <a:endParaRPr lang="pt-PT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01872" y="297180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pt-PT" sz="5400" b="1" dirty="0">
                <a:ln/>
                <a:solidFill>
                  <a:schemeClr val="accent3"/>
                </a:solidFill>
              </a:rPr>
              <a:t>0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56348" y="2978834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pt-PT" sz="5400" b="1" dirty="0" smtClean="0">
                <a:ln/>
                <a:solidFill>
                  <a:schemeClr val="accent3"/>
                </a:solidFill>
              </a:rPr>
              <a:t>72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402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/>
      <p:bldP spid="5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15250" y="874"/>
            <a:ext cx="48134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000" dirty="0"/>
              <a:t>Operações básicas de pesquisa e </a:t>
            </a:r>
            <a:r>
              <a:rPr lang="pt-PT" sz="2000" dirty="0" smtClean="0"/>
              <a:t>ordenação</a:t>
            </a:r>
            <a:endParaRPr lang="en-US" sz="2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28189" y="528935"/>
            <a:ext cx="39875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Comparação e troca de dados</a:t>
            </a:r>
            <a:endParaRPr lang="pt-PT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1524000"/>
            <a:ext cx="1219200" cy="19050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4259" y="1144172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Memória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838200" y="2209800"/>
            <a:ext cx="1219200" cy="0"/>
          </a:xfrm>
          <a:prstGeom prst="lin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38200" y="2514600"/>
            <a:ext cx="1219200" cy="0"/>
          </a:xfrm>
          <a:prstGeom prst="lin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8200" y="2819400"/>
            <a:ext cx="1219200" cy="0"/>
          </a:xfrm>
          <a:prstGeom prst="lin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1034064" y="2174631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156.27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38664" y="247943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198.71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276600" y="1200834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Para ordenação por ordem descente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2180492" y="2356338"/>
            <a:ext cx="379833" cy="316524"/>
          </a:xfrm>
          <a:custGeom>
            <a:avLst/>
            <a:gdLst>
              <a:gd name="connsiteX0" fmla="*/ 0 w 379833"/>
              <a:gd name="connsiteY0" fmla="*/ 0 h 316524"/>
              <a:gd name="connsiteX1" fmla="*/ 379828 w 379833"/>
              <a:gd name="connsiteY1" fmla="*/ 154745 h 316524"/>
              <a:gd name="connsiteX2" fmla="*/ 7034 w 379833"/>
              <a:gd name="connsiteY2" fmla="*/ 316524 h 31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833" h="316524">
                <a:moveTo>
                  <a:pt x="0" y="0"/>
                </a:moveTo>
                <a:cubicBezTo>
                  <a:pt x="189328" y="50995"/>
                  <a:pt x="378656" y="101991"/>
                  <a:pt x="379828" y="154745"/>
                </a:cubicBezTo>
                <a:cubicBezTo>
                  <a:pt x="381000" y="207499"/>
                  <a:pt x="194017" y="262011"/>
                  <a:pt x="7034" y="316524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3657600" y="2058572"/>
            <a:ext cx="1219200" cy="2284828"/>
            <a:chOff x="3657600" y="2058572"/>
            <a:chExt cx="1219200" cy="2284828"/>
          </a:xfrm>
        </p:grpSpPr>
        <p:sp>
          <p:nvSpPr>
            <p:cNvPr id="27" name="Rectangle 26"/>
            <p:cNvSpPr/>
            <p:nvPr/>
          </p:nvSpPr>
          <p:spPr>
            <a:xfrm>
              <a:off x="3657600" y="2438400"/>
              <a:ext cx="1219200" cy="1905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43659" y="2058572"/>
              <a:ext cx="1047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Memória</a:t>
              </a:r>
              <a:endParaRPr lang="en-US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657600" y="3124200"/>
              <a:ext cx="12192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657600" y="3429000"/>
              <a:ext cx="12192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657600" y="3733800"/>
              <a:ext cx="12192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863428" y="3384454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156.27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58064" y="3083170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198.71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>
            <a:off x="3429000" y="3212680"/>
            <a:ext cx="0" cy="44492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553200" y="1198098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Para ordenação por ordem crescente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7010400" y="2057400"/>
            <a:ext cx="1219200" cy="1905000"/>
            <a:chOff x="7010400" y="2057400"/>
            <a:chExt cx="1219200" cy="1905000"/>
          </a:xfrm>
        </p:grpSpPr>
        <p:sp>
          <p:nvSpPr>
            <p:cNvPr id="36" name="Rectangle 35"/>
            <p:cNvSpPr/>
            <p:nvPr/>
          </p:nvSpPr>
          <p:spPr>
            <a:xfrm>
              <a:off x="7010400" y="2057400"/>
              <a:ext cx="1219200" cy="1905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7010400" y="2743200"/>
              <a:ext cx="12192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010400" y="3048000"/>
              <a:ext cx="12192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010400" y="3352800"/>
              <a:ext cx="12192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206264" y="270803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156.27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10864" y="3012830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198.71</a:t>
              </a:r>
              <a:endParaRPr 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596486" y="4096434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Não é necessário trocar os valores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705600" y="2892697"/>
            <a:ext cx="0" cy="319983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698180" y="5257800"/>
            <a:ext cx="446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Por isso devemos trocar ou não trocar valores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124200" y="445906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Trocar os valores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7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3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500"/>
                            </p:stCondLst>
                            <p:childTnLst>
                              <p:par>
                                <p:cTn id="26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5" grpId="0" animBg="1"/>
      <p:bldP spid="35" grpId="0"/>
      <p:bldP spid="42" grpId="0"/>
      <p:bldP spid="45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15250" y="874"/>
            <a:ext cx="48134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000" dirty="0"/>
              <a:t>Operações básicas de pesquisa e </a:t>
            </a:r>
            <a:r>
              <a:rPr lang="pt-PT" sz="2000" dirty="0" smtClean="0"/>
              <a:t>ordenação</a:t>
            </a:r>
            <a:endParaRPr lang="en-US" sz="2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" y="2209800"/>
            <a:ext cx="1219200" cy="19050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2259" y="1829972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Memória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76200" y="2895600"/>
            <a:ext cx="1219200" cy="0"/>
          </a:xfrm>
          <a:prstGeom prst="lin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6200" y="3200400"/>
            <a:ext cx="1219200" cy="0"/>
          </a:xfrm>
          <a:prstGeom prst="lin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6200" y="3505200"/>
            <a:ext cx="1219200" cy="0"/>
          </a:xfrm>
          <a:prstGeom prst="lin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272064" y="2860431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156.27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6664" y="316523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198.71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629006" y="1155505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Expressão de troca graficamente: 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628189" y="528935"/>
            <a:ext cx="39875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Comparação e troca de dados</a:t>
            </a:r>
            <a:endParaRPr lang="pt-PT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295400" y="1835834"/>
            <a:ext cx="2529840" cy="2284828"/>
            <a:chOff x="1295400" y="1835834"/>
            <a:chExt cx="2529840" cy="228482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295400" y="3045097"/>
              <a:ext cx="12954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295400" y="3352800"/>
              <a:ext cx="12954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943100" y="3045097"/>
              <a:ext cx="0" cy="307703"/>
            </a:xfrm>
            <a:prstGeom prst="line">
              <a:avLst/>
            </a:prstGeom>
            <a:ln w="19050">
              <a:solidFill>
                <a:srgbClr val="00206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2606040" y="1835834"/>
              <a:ext cx="1219200" cy="2284828"/>
              <a:chOff x="3657600" y="2058572"/>
              <a:chExt cx="1219200" cy="2284828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657600" y="2438400"/>
                <a:ext cx="1219200" cy="1905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743659" y="2058572"/>
                <a:ext cx="1047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Memória</a:t>
                </a:r>
                <a:endParaRPr lang="en-US" dirty="0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3657600" y="3124200"/>
                <a:ext cx="1219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657600" y="3429000"/>
                <a:ext cx="1219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3657600" y="3733800"/>
                <a:ext cx="1219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3863428" y="3384454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156.27</a:t>
                </a:r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858064" y="3083170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198.71</a:t>
                </a:r>
                <a:endParaRPr lang="en-US" dirty="0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457200" y="849868"/>
            <a:ext cx="2063898" cy="2051594"/>
            <a:chOff x="457200" y="849868"/>
            <a:chExt cx="2063898" cy="205159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1371600" y="1219200"/>
              <a:ext cx="571500" cy="16822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57200" y="849868"/>
              <a:ext cx="2063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>
                  <a:solidFill>
                    <a:srgbClr val="002060"/>
                  </a:solidFill>
                </a:rPr>
                <a:t>Comparação e troca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785360" y="2357510"/>
            <a:ext cx="1219200" cy="2284828"/>
            <a:chOff x="4785360" y="2357510"/>
            <a:chExt cx="1219200" cy="2284828"/>
          </a:xfrm>
        </p:grpSpPr>
        <p:sp>
          <p:nvSpPr>
            <p:cNvPr id="59" name="Rectangle 58"/>
            <p:cNvSpPr/>
            <p:nvPr/>
          </p:nvSpPr>
          <p:spPr>
            <a:xfrm>
              <a:off x="4785360" y="2737338"/>
              <a:ext cx="1219200" cy="1905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871419" y="2357510"/>
              <a:ext cx="1047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Memória</a:t>
              </a:r>
              <a:endParaRPr lang="en-US" dirty="0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4785360" y="3423138"/>
              <a:ext cx="12192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785360" y="3727938"/>
              <a:ext cx="12192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785360" y="4032738"/>
              <a:ext cx="12192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981224" y="3387969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142.12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985824" y="3692768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111.91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004560" y="2363372"/>
            <a:ext cx="2529840" cy="2284828"/>
            <a:chOff x="1295400" y="1835834"/>
            <a:chExt cx="2529840" cy="2284828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295400" y="3045097"/>
              <a:ext cx="12954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295400" y="3352800"/>
              <a:ext cx="12954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943100" y="3045097"/>
              <a:ext cx="0" cy="307703"/>
            </a:xfrm>
            <a:prstGeom prst="line">
              <a:avLst/>
            </a:prstGeom>
            <a:ln w="19050">
              <a:solidFill>
                <a:srgbClr val="00206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/>
            <p:cNvGrpSpPr/>
            <p:nvPr/>
          </p:nvGrpSpPr>
          <p:grpSpPr>
            <a:xfrm>
              <a:off x="2606040" y="1835834"/>
              <a:ext cx="1219200" cy="2284828"/>
              <a:chOff x="3657600" y="2058572"/>
              <a:chExt cx="1219200" cy="2284828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3657600" y="2438400"/>
                <a:ext cx="1219200" cy="1905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743659" y="2058572"/>
                <a:ext cx="1047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Memória</a:t>
                </a:r>
                <a:endParaRPr lang="en-US" dirty="0"/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>
                <a:off x="3657600" y="3124200"/>
                <a:ext cx="1219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657600" y="3429000"/>
                <a:ext cx="1219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657600" y="3733800"/>
                <a:ext cx="1219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3863428" y="3384454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111.91</a:t>
                </a:r>
                <a:endParaRPr lang="en-US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3858064" y="3083170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142.12</a:t>
                </a:r>
                <a:endParaRPr lang="en-US" dirty="0"/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6652260" y="1377406"/>
            <a:ext cx="2263140" cy="2051594"/>
            <a:chOff x="1943100" y="849868"/>
            <a:chExt cx="2263140" cy="2051594"/>
          </a:xfrm>
        </p:grpSpPr>
        <p:cxnSp>
          <p:nvCxnSpPr>
            <p:cNvPr id="79" name="Straight Arrow Connector 78"/>
            <p:cNvCxnSpPr/>
            <p:nvPr/>
          </p:nvCxnSpPr>
          <p:spPr>
            <a:xfrm flipH="1">
              <a:off x="1943100" y="1219200"/>
              <a:ext cx="647700" cy="16822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142342" y="849868"/>
              <a:ext cx="2063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>
                  <a:solidFill>
                    <a:srgbClr val="002060"/>
                  </a:solidFill>
                </a:rPr>
                <a:t>Comparação e troca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371600" y="3117166"/>
            <a:ext cx="1066800" cy="191700"/>
            <a:chOff x="1371600" y="3117166"/>
            <a:chExt cx="1066800" cy="191700"/>
          </a:xfrm>
        </p:grpSpPr>
        <p:cxnSp>
          <p:nvCxnSpPr>
            <p:cNvPr id="81" name="Straight Arrow Connector 80"/>
            <p:cNvCxnSpPr/>
            <p:nvPr/>
          </p:nvCxnSpPr>
          <p:spPr>
            <a:xfrm flipV="1">
              <a:off x="1371600" y="3117166"/>
              <a:ext cx="1066800" cy="184666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1371600" y="3124200"/>
              <a:ext cx="1066800" cy="184666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6128822" y="3646436"/>
            <a:ext cx="1066800" cy="184666"/>
            <a:chOff x="1371600" y="3124200"/>
            <a:chExt cx="1066800" cy="184666"/>
          </a:xfrm>
        </p:grpSpPr>
        <p:cxnSp>
          <p:nvCxnSpPr>
            <p:cNvPr id="87" name="Straight Arrow Connector 86"/>
            <p:cNvCxnSpPr/>
            <p:nvPr/>
          </p:nvCxnSpPr>
          <p:spPr>
            <a:xfrm>
              <a:off x="1371600" y="3301832"/>
              <a:ext cx="1066800" cy="7034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1371600" y="3124200"/>
              <a:ext cx="1066800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571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3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15250" y="874"/>
            <a:ext cx="48134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000" dirty="0"/>
              <a:t>Operações básicas de pesquisa e </a:t>
            </a:r>
            <a:r>
              <a:rPr lang="pt-PT" sz="2000" dirty="0" smtClean="0"/>
              <a:t>ordenação</a:t>
            </a:r>
            <a:endParaRPr lang="en-US" sz="2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" y="2209800"/>
            <a:ext cx="1219200" cy="19050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2259" y="1829972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Memória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76200" y="2895600"/>
            <a:ext cx="1219200" cy="0"/>
          </a:xfrm>
          <a:prstGeom prst="lin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6200" y="3200400"/>
            <a:ext cx="1219200" cy="0"/>
          </a:xfrm>
          <a:prstGeom prst="lin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6200" y="3505200"/>
            <a:ext cx="1219200" cy="0"/>
          </a:xfrm>
          <a:prstGeom prst="lin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272064" y="2860431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156.27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6664" y="316523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198.71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628189" y="528935"/>
            <a:ext cx="39875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Comparação e troca de dados</a:t>
            </a:r>
            <a:endParaRPr lang="pt-PT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295400" y="1835834"/>
            <a:ext cx="2529840" cy="2284828"/>
            <a:chOff x="1295400" y="1835834"/>
            <a:chExt cx="2529840" cy="228482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295400" y="3045097"/>
              <a:ext cx="12954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295400" y="3352800"/>
              <a:ext cx="12954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943100" y="3045097"/>
              <a:ext cx="0" cy="307703"/>
            </a:xfrm>
            <a:prstGeom prst="line">
              <a:avLst/>
            </a:prstGeom>
            <a:ln w="19050">
              <a:solidFill>
                <a:srgbClr val="00206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2606040" y="1835834"/>
              <a:ext cx="1219200" cy="2284828"/>
              <a:chOff x="3657600" y="2058572"/>
              <a:chExt cx="1219200" cy="2284828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657600" y="2438400"/>
                <a:ext cx="1219200" cy="1905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743659" y="2058572"/>
                <a:ext cx="1047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Memória</a:t>
                </a:r>
                <a:endParaRPr lang="en-US" dirty="0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3657600" y="3124200"/>
                <a:ext cx="1219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657600" y="3429000"/>
                <a:ext cx="1219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3657600" y="3733800"/>
                <a:ext cx="1219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3863428" y="3384454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156.27</a:t>
                </a:r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858064" y="3083170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198.71</a:t>
                </a:r>
                <a:endParaRPr lang="en-US" dirty="0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457200" y="849868"/>
            <a:ext cx="2063898" cy="2051594"/>
            <a:chOff x="457200" y="849868"/>
            <a:chExt cx="2063898" cy="205159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1371600" y="1219200"/>
              <a:ext cx="571500" cy="16822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57200" y="849868"/>
              <a:ext cx="2063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>
                  <a:solidFill>
                    <a:srgbClr val="002060"/>
                  </a:solidFill>
                </a:rPr>
                <a:t>Comparação e troca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371600" y="3117166"/>
            <a:ext cx="1066800" cy="191700"/>
            <a:chOff x="1371600" y="3117166"/>
            <a:chExt cx="1066800" cy="191700"/>
          </a:xfrm>
        </p:grpSpPr>
        <p:cxnSp>
          <p:nvCxnSpPr>
            <p:cNvPr id="81" name="Straight Arrow Connector 80"/>
            <p:cNvCxnSpPr/>
            <p:nvPr/>
          </p:nvCxnSpPr>
          <p:spPr>
            <a:xfrm flipV="1">
              <a:off x="1371600" y="3117166"/>
              <a:ext cx="1066800" cy="184666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1371600" y="3124200"/>
              <a:ext cx="1066800" cy="184666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 81"/>
          <p:cNvSpPr/>
          <p:nvPr/>
        </p:nvSpPr>
        <p:spPr>
          <a:xfrm>
            <a:off x="5334000" y="2208628"/>
            <a:ext cx="1219200" cy="19050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5420059" y="1828800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Memória</a:t>
            </a:r>
            <a:endParaRPr lang="en-US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5334000" y="2894428"/>
            <a:ext cx="1219200" cy="0"/>
          </a:xfrm>
          <a:prstGeom prst="lin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334000" y="3199228"/>
            <a:ext cx="1219200" cy="0"/>
          </a:xfrm>
          <a:prstGeom prst="lin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334000" y="3504028"/>
            <a:ext cx="1219200" cy="0"/>
          </a:xfrm>
          <a:prstGeom prst="lin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2" name="TextBox 91"/>
          <p:cNvSpPr txBox="1"/>
          <p:nvPr/>
        </p:nvSpPr>
        <p:spPr>
          <a:xfrm>
            <a:off x="5529864" y="2859259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156.27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5534464" y="316405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198.71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0" y="2590800"/>
            <a:ext cx="1219200" cy="0"/>
          </a:xfrm>
          <a:prstGeom prst="lin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Freeform 12"/>
          <p:cNvSpPr/>
          <p:nvPr/>
        </p:nvSpPr>
        <p:spPr>
          <a:xfrm>
            <a:off x="5043111" y="2729132"/>
            <a:ext cx="225240" cy="351693"/>
          </a:xfrm>
          <a:custGeom>
            <a:avLst/>
            <a:gdLst>
              <a:gd name="connsiteX0" fmla="*/ 197104 w 225240"/>
              <a:gd name="connsiteY0" fmla="*/ 351693 h 351693"/>
              <a:gd name="connsiteX1" fmla="*/ 157 w 225240"/>
              <a:gd name="connsiteY1" fmla="*/ 98474 h 351693"/>
              <a:gd name="connsiteX2" fmla="*/ 225240 w 225240"/>
              <a:gd name="connsiteY2" fmla="*/ 0 h 351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240" h="351693">
                <a:moveTo>
                  <a:pt x="197104" y="351693"/>
                </a:moveTo>
                <a:cubicBezTo>
                  <a:pt x="96286" y="254391"/>
                  <a:pt x="-4532" y="157089"/>
                  <a:pt x="157" y="98474"/>
                </a:cubicBezTo>
                <a:cubicBezTo>
                  <a:pt x="4846" y="39858"/>
                  <a:pt x="115043" y="19929"/>
                  <a:pt x="225240" y="0"/>
                </a:cubicBez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91137" y="253921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tmp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705600" y="28580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A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6705600" y="318510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B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7454684" y="2208628"/>
            <a:ext cx="1219200" cy="19050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7540743" y="1828800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Memória</a:t>
            </a:r>
            <a:endParaRPr lang="en-US" dirty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7454684" y="2894428"/>
            <a:ext cx="1219200" cy="0"/>
          </a:xfrm>
          <a:prstGeom prst="lin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454684" y="3199228"/>
            <a:ext cx="1219200" cy="0"/>
          </a:xfrm>
          <a:prstGeom prst="lin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454684" y="3504028"/>
            <a:ext cx="1219200" cy="0"/>
          </a:xfrm>
          <a:prstGeom prst="lin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1" name="TextBox 100"/>
          <p:cNvSpPr txBox="1"/>
          <p:nvPr/>
        </p:nvSpPr>
        <p:spPr>
          <a:xfrm>
            <a:off x="7650548" y="2859259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156.27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7655148" y="316405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198.71</a:t>
            </a:r>
            <a:endParaRPr lang="en-US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7454684" y="2590800"/>
            <a:ext cx="1219200" cy="0"/>
          </a:xfrm>
          <a:prstGeom prst="lin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4" name="TextBox 103"/>
          <p:cNvSpPr txBox="1"/>
          <p:nvPr/>
        </p:nvSpPr>
        <p:spPr>
          <a:xfrm>
            <a:off x="8826284" y="28580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A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8826284" y="318510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B</a:t>
            </a:r>
            <a:endParaRPr lang="en-US" dirty="0"/>
          </a:p>
        </p:txBody>
      </p:sp>
      <p:sp>
        <p:nvSpPr>
          <p:cNvPr id="106" name="Freeform 105"/>
          <p:cNvSpPr/>
          <p:nvPr/>
        </p:nvSpPr>
        <p:spPr>
          <a:xfrm flipH="1">
            <a:off x="6962336" y="3049171"/>
            <a:ext cx="225240" cy="351693"/>
          </a:xfrm>
          <a:custGeom>
            <a:avLst/>
            <a:gdLst>
              <a:gd name="connsiteX0" fmla="*/ 197104 w 225240"/>
              <a:gd name="connsiteY0" fmla="*/ 351693 h 351693"/>
              <a:gd name="connsiteX1" fmla="*/ 157 w 225240"/>
              <a:gd name="connsiteY1" fmla="*/ 98474 h 351693"/>
              <a:gd name="connsiteX2" fmla="*/ 225240 w 225240"/>
              <a:gd name="connsiteY2" fmla="*/ 0 h 351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240" h="351693">
                <a:moveTo>
                  <a:pt x="197104" y="351693"/>
                </a:moveTo>
                <a:cubicBezTo>
                  <a:pt x="96286" y="254391"/>
                  <a:pt x="-4532" y="157089"/>
                  <a:pt x="157" y="98474"/>
                </a:cubicBezTo>
                <a:cubicBezTo>
                  <a:pt x="4846" y="39858"/>
                  <a:pt x="115043" y="19929"/>
                  <a:pt x="225240" y="0"/>
                </a:cubicBez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6"/>
          <p:cNvSpPr/>
          <p:nvPr/>
        </p:nvSpPr>
        <p:spPr>
          <a:xfrm flipH="1" flipV="1">
            <a:off x="7114736" y="2729132"/>
            <a:ext cx="225240" cy="671732"/>
          </a:xfrm>
          <a:custGeom>
            <a:avLst/>
            <a:gdLst>
              <a:gd name="connsiteX0" fmla="*/ 197104 w 225240"/>
              <a:gd name="connsiteY0" fmla="*/ 351693 h 351693"/>
              <a:gd name="connsiteX1" fmla="*/ 157 w 225240"/>
              <a:gd name="connsiteY1" fmla="*/ 98474 h 351693"/>
              <a:gd name="connsiteX2" fmla="*/ 225240 w 225240"/>
              <a:gd name="connsiteY2" fmla="*/ 0 h 351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240" h="351693">
                <a:moveTo>
                  <a:pt x="197104" y="351693"/>
                </a:moveTo>
                <a:cubicBezTo>
                  <a:pt x="96286" y="254391"/>
                  <a:pt x="-4532" y="157089"/>
                  <a:pt x="157" y="98474"/>
                </a:cubicBezTo>
                <a:cubicBezTo>
                  <a:pt x="4846" y="39858"/>
                  <a:pt x="115043" y="19929"/>
                  <a:pt x="225240" y="0"/>
                </a:cubicBez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58664" y="2549714"/>
            <a:ext cx="827471" cy="369332"/>
            <a:chOff x="5420059" y="4800600"/>
            <a:chExt cx="827471" cy="369332"/>
          </a:xfrm>
        </p:grpSpPr>
        <p:sp>
          <p:nvSpPr>
            <p:cNvPr id="22" name="Rectangle 21"/>
            <p:cNvSpPr/>
            <p:nvPr/>
          </p:nvSpPr>
          <p:spPr>
            <a:xfrm>
              <a:off x="5529864" y="4876800"/>
              <a:ext cx="642336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20059" y="4800600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156.27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81000" y="4268372"/>
            <a:ext cx="1219200" cy="2284828"/>
            <a:chOff x="381000" y="4268372"/>
            <a:chExt cx="1219200" cy="2284828"/>
          </a:xfrm>
        </p:grpSpPr>
        <p:sp>
          <p:nvSpPr>
            <p:cNvPr id="121" name="Rectangle 120"/>
            <p:cNvSpPr/>
            <p:nvPr/>
          </p:nvSpPr>
          <p:spPr>
            <a:xfrm>
              <a:off x="381000" y="4648200"/>
              <a:ext cx="1219200" cy="1905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67059" y="4268372"/>
              <a:ext cx="1047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Memória</a:t>
              </a:r>
              <a:endParaRPr lang="en-US" dirty="0"/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381000" y="5334000"/>
              <a:ext cx="12192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81000" y="5638800"/>
              <a:ext cx="12192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381000" y="5943600"/>
              <a:ext cx="12192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576864" y="529883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198.71</a:t>
              </a:r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81464" y="5603630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156.27</a:t>
              </a:r>
              <a:endParaRPr lang="en-US" dirty="0"/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381000" y="5030372"/>
              <a:ext cx="12192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29" name="Group 128"/>
            <p:cNvGrpSpPr/>
            <p:nvPr/>
          </p:nvGrpSpPr>
          <p:grpSpPr>
            <a:xfrm>
              <a:off x="584980" y="4989286"/>
              <a:ext cx="827471" cy="369332"/>
              <a:chOff x="5420059" y="4800600"/>
              <a:chExt cx="827471" cy="369332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5529864" y="4876800"/>
                <a:ext cx="642336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5420059" y="4800600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156.27</a:t>
                </a:r>
                <a:endParaRPr lang="en-US" dirty="0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311225" y="3229764"/>
            <a:ext cx="4957126" cy="2743198"/>
            <a:chOff x="311225" y="3229764"/>
            <a:chExt cx="4957126" cy="2743198"/>
          </a:xfrm>
        </p:grpSpPr>
        <p:sp>
          <p:nvSpPr>
            <p:cNvPr id="28" name="Rounded Rectangle 27"/>
            <p:cNvSpPr/>
            <p:nvPr/>
          </p:nvSpPr>
          <p:spPr>
            <a:xfrm>
              <a:off x="311225" y="5294086"/>
              <a:ext cx="1345942" cy="678876"/>
            </a:xfrm>
            <a:prstGeom prst="round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1828800" y="3229764"/>
              <a:ext cx="3439551" cy="2409036"/>
            </a:xfrm>
            <a:prstGeom prst="straightConnector1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3352800" y="4989286"/>
            <a:ext cx="984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tmp</a:t>
            </a:r>
            <a:r>
              <a:rPr lang="pt-PT" dirty="0" smtClean="0"/>
              <a:t> = A;</a:t>
            </a:r>
          </a:p>
          <a:p>
            <a:r>
              <a:rPr lang="pt-PT" dirty="0" smtClean="0"/>
              <a:t>A = B;</a:t>
            </a:r>
          </a:p>
          <a:p>
            <a:r>
              <a:rPr lang="pt-PT" dirty="0" smtClean="0"/>
              <a:t>B = </a:t>
            </a:r>
            <a:r>
              <a:rPr lang="pt-PT" dirty="0" err="1" smtClean="0"/>
              <a:t>tmp</a:t>
            </a:r>
            <a:r>
              <a:rPr lang="pt-PT" dirty="0" smtClean="0"/>
              <a:t>;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5568635" y="4953000"/>
            <a:ext cx="1494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tmp</a:t>
            </a:r>
            <a:r>
              <a:rPr lang="pt-PT" dirty="0" smtClean="0"/>
              <a:t> = 156.27;</a:t>
            </a:r>
          </a:p>
          <a:p>
            <a:r>
              <a:rPr lang="pt-PT" dirty="0" smtClean="0"/>
              <a:t>A = 198.71;</a:t>
            </a:r>
          </a:p>
          <a:p>
            <a:r>
              <a:rPr lang="pt-PT" dirty="0" smtClean="0"/>
              <a:t>B = 156.27;</a:t>
            </a:r>
          </a:p>
        </p:txBody>
      </p:sp>
    </p:spTree>
    <p:extLst>
      <p:ext uri="{BB962C8B-B14F-4D97-AF65-F5344CB8AC3E}">
        <p14:creationId xmlns:p14="http://schemas.microsoft.com/office/powerpoint/2010/main" val="41013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0625 L 0.00156 -0.0437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3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0555 L 0.00104 -0.038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3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139 L 0.00104 0.0916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tmFilter="0,0; .5, 1; 1, 1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1" grpId="0"/>
      <p:bldP spid="102" grpId="0"/>
      <p:bldP spid="106" grpId="0" animBg="1"/>
      <p:bldP spid="107" grpId="0" animBg="1"/>
      <p:bldP spid="34" grpId="0"/>
      <p:bldP spid="1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70630" y="874"/>
            <a:ext cx="25026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000" dirty="0"/>
              <a:t>Estilo de programação</a:t>
            </a:r>
            <a:endParaRPr lang="en-US" sz="2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94941" y="914400"/>
            <a:ext cx="3356624" cy="2284828"/>
            <a:chOff x="294941" y="1143000"/>
            <a:chExt cx="3356624" cy="2284828"/>
          </a:xfrm>
        </p:grpSpPr>
        <p:grpSp>
          <p:nvGrpSpPr>
            <p:cNvPr id="27" name="Group 26"/>
            <p:cNvGrpSpPr/>
            <p:nvPr/>
          </p:nvGrpSpPr>
          <p:grpSpPr>
            <a:xfrm>
              <a:off x="294941" y="1143000"/>
              <a:ext cx="1219200" cy="2284828"/>
              <a:chOff x="381000" y="4268372"/>
              <a:chExt cx="1219200" cy="2284828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381000" y="4648200"/>
                <a:ext cx="1219200" cy="1905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467059" y="4268372"/>
                <a:ext cx="1047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Memória</a:t>
                </a:r>
                <a:endParaRPr lang="en-US" dirty="0"/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381000" y="5334000"/>
                <a:ext cx="1219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381000" y="5638800"/>
                <a:ext cx="1219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381000" y="5943600"/>
                <a:ext cx="1219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" name="TextBox 125"/>
              <p:cNvSpPr txBox="1"/>
              <p:nvPr/>
            </p:nvSpPr>
            <p:spPr>
              <a:xfrm>
                <a:off x="576864" y="5298831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198.71</a:t>
                </a:r>
                <a:endParaRPr lang="en-US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581464" y="5603630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156.27</a:t>
                </a:r>
                <a:endParaRPr lang="en-US" dirty="0"/>
              </a:p>
            </p:txBody>
          </p:sp>
          <p:cxnSp>
            <p:nvCxnSpPr>
              <p:cNvPr id="128" name="Straight Connector 127"/>
              <p:cNvCxnSpPr/>
              <p:nvPr/>
            </p:nvCxnSpPr>
            <p:spPr>
              <a:xfrm>
                <a:off x="381000" y="5030372"/>
                <a:ext cx="1219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29" name="Group 128"/>
              <p:cNvGrpSpPr/>
              <p:nvPr/>
            </p:nvGrpSpPr>
            <p:grpSpPr>
              <a:xfrm>
                <a:off x="584980" y="4989286"/>
                <a:ext cx="827471" cy="369332"/>
                <a:chOff x="5420059" y="4800600"/>
                <a:chExt cx="827471" cy="369332"/>
              </a:xfrm>
            </p:grpSpPr>
            <p:sp>
              <p:nvSpPr>
                <p:cNvPr id="130" name="Rectangle 129"/>
                <p:cNvSpPr/>
                <p:nvPr/>
              </p:nvSpPr>
              <p:spPr>
                <a:xfrm>
                  <a:off x="5529864" y="4876800"/>
                  <a:ext cx="642336" cy="228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5420059" y="4800600"/>
                  <a:ext cx="8274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PT" dirty="0" smtClean="0"/>
                    <a:t>156.27</a:t>
                  </a:r>
                  <a:endParaRPr lang="en-US" dirty="0"/>
                </a:p>
              </p:txBody>
            </p:sp>
          </p:grpSp>
        </p:grpSp>
        <p:sp>
          <p:nvSpPr>
            <p:cNvPr id="34" name="TextBox 33"/>
            <p:cNvSpPr txBox="1"/>
            <p:nvPr/>
          </p:nvSpPr>
          <p:spPr>
            <a:xfrm>
              <a:off x="2667000" y="1905000"/>
              <a:ext cx="9845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err="1" smtClean="0"/>
                <a:t>tmp</a:t>
              </a:r>
              <a:r>
                <a:rPr lang="pt-PT" dirty="0" smtClean="0"/>
                <a:t> = A;</a:t>
              </a:r>
            </a:p>
            <a:p>
              <a:r>
                <a:rPr lang="pt-PT" dirty="0" smtClean="0"/>
                <a:t>A = B;</a:t>
              </a:r>
            </a:p>
            <a:p>
              <a:r>
                <a:rPr lang="pt-PT" dirty="0" smtClean="0"/>
                <a:t>B = </a:t>
              </a:r>
              <a:r>
                <a:rPr lang="pt-PT" dirty="0" err="1" smtClean="0"/>
                <a:t>tmp</a:t>
              </a:r>
              <a:r>
                <a:rPr lang="pt-PT" dirty="0" smtClean="0"/>
                <a:t>;</a:t>
              </a:r>
              <a:endParaRPr 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16313" y="392668"/>
            <a:ext cx="8948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1. Criar funções para operações repetentes. Isto permite simplificar a utilização de operações.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03956" y="1635314"/>
            <a:ext cx="4290797" cy="1200329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pt-PT" dirty="0" smtClean="0"/>
              <a:t>Tarefa: descrever uma função que recebe dois argumentos, troca valores dos argumentos e devolve argumentos com valores trocados.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81000" y="3810000"/>
            <a:ext cx="8572395" cy="2031325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pt-PT" dirty="0" smtClean="0"/>
              <a:t>Não é permitido devolver dois valores.</a:t>
            </a:r>
          </a:p>
          <a:p>
            <a:pPr marL="342900" indent="-342900">
              <a:buAutoNum type="alphaLcParenR"/>
            </a:pPr>
            <a:r>
              <a:rPr lang="pt-PT" dirty="0" smtClean="0"/>
              <a:t>Soluções possíveis:</a:t>
            </a:r>
          </a:p>
          <a:p>
            <a:pPr marL="857250" lvl="1" indent="-400050">
              <a:buFont typeface="+mj-lt"/>
              <a:buAutoNum type="romanLcPeriod"/>
            </a:pPr>
            <a:r>
              <a:rPr lang="pt-PT" dirty="0" smtClean="0"/>
              <a:t>Utilizar variáveis globais (geralmente não é bom).</a:t>
            </a:r>
          </a:p>
          <a:p>
            <a:pPr marL="857250" lvl="1" indent="-400050">
              <a:buFont typeface="+mj-lt"/>
              <a:buAutoNum type="romanLcPeriod"/>
            </a:pPr>
            <a:r>
              <a:rPr lang="pt-PT" dirty="0"/>
              <a:t>Utilizar </a:t>
            </a:r>
            <a:r>
              <a:rPr lang="pt-PT" dirty="0" smtClean="0"/>
              <a:t>elementos de um </a:t>
            </a:r>
            <a:r>
              <a:rPr lang="pt-PT" i="1" dirty="0" err="1" smtClean="0"/>
              <a:t>array</a:t>
            </a:r>
            <a:r>
              <a:rPr lang="pt-PT" dirty="0" smtClean="0"/>
              <a:t> através de argumento – referência para o </a:t>
            </a:r>
            <a:r>
              <a:rPr lang="pt-PT" i="1" dirty="0" err="1" smtClean="0"/>
              <a:t>array</a:t>
            </a:r>
            <a:r>
              <a:rPr lang="pt-PT" dirty="0" smtClean="0"/>
              <a:t>   </a:t>
            </a:r>
            <a:r>
              <a:rPr lang="pt-PT" dirty="0"/>
              <a:t>(geralmente </a:t>
            </a:r>
            <a:r>
              <a:rPr lang="pt-PT" dirty="0" smtClean="0"/>
              <a:t>tal estilo </a:t>
            </a:r>
            <a:r>
              <a:rPr lang="pt-PT" dirty="0"/>
              <a:t>é </a:t>
            </a:r>
            <a:r>
              <a:rPr lang="pt-PT" dirty="0" smtClean="0"/>
              <a:t>bom e em muitas situações é o melhor).</a:t>
            </a:r>
          </a:p>
          <a:p>
            <a:pPr marL="857250" lvl="1" indent="-400050">
              <a:buFont typeface="+mj-lt"/>
              <a:buAutoNum type="romanLcPeriod"/>
            </a:pPr>
            <a:r>
              <a:rPr lang="pt-PT" dirty="0" smtClean="0"/>
              <a:t>Utilizar elementos de um </a:t>
            </a:r>
            <a:r>
              <a:rPr lang="pt-PT" dirty="0" err="1" smtClean="0"/>
              <a:t>objeto</a:t>
            </a:r>
            <a:r>
              <a:rPr lang="pt-PT" dirty="0" smtClean="0"/>
              <a:t> do tipo </a:t>
            </a:r>
            <a:r>
              <a:rPr lang="pt-PT" i="1" dirty="0" err="1" smtClean="0"/>
              <a:t>class</a:t>
            </a:r>
            <a:r>
              <a:rPr lang="pt-PT" dirty="0" smtClean="0"/>
              <a:t> </a:t>
            </a:r>
            <a:r>
              <a:rPr lang="pt-PT" dirty="0"/>
              <a:t>(geralmente tal estilo é bom </a:t>
            </a:r>
            <a:r>
              <a:rPr lang="pt-PT" dirty="0" smtClean="0"/>
              <a:t>mas para algumas </a:t>
            </a:r>
            <a:r>
              <a:rPr lang="pt-PT" dirty="0"/>
              <a:t>situações </a:t>
            </a:r>
            <a:r>
              <a:rPr lang="pt-PT" dirty="0" smtClean="0"/>
              <a:t>não é </a:t>
            </a:r>
            <a:r>
              <a:rPr lang="pt-PT" dirty="0"/>
              <a:t>o melhor).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0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85558" y="874"/>
            <a:ext cx="327281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000" dirty="0" smtClean="0">
                <a:solidFill>
                  <a:srgbClr val="002060"/>
                </a:solidFill>
              </a:rPr>
              <a:t>Utilização de </a:t>
            </a:r>
            <a:r>
              <a:rPr lang="pt-PT" sz="2000" dirty="0">
                <a:solidFill>
                  <a:srgbClr val="002060"/>
                </a:solidFill>
              </a:rPr>
              <a:t>variáveis </a:t>
            </a:r>
            <a:r>
              <a:rPr lang="pt-PT" sz="2000" dirty="0" smtClean="0">
                <a:solidFill>
                  <a:srgbClr val="002060"/>
                </a:solidFill>
              </a:rPr>
              <a:t>globais</a:t>
            </a:r>
            <a:endParaRPr lang="en-US" sz="2200" b="1" cap="none" spc="0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94941" y="914400"/>
            <a:ext cx="3356624" cy="2284828"/>
            <a:chOff x="294941" y="1143000"/>
            <a:chExt cx="3356624" cy="2284828"/>
          </a:xfrm>
        </p:grpSpPr>
        <p:grpSp>
          <p:nvGrpSpPr>
            <p:cNvPr id="27" name="Group 26"/>
            <p:cNvGrpSpPr/>
            <p:nvPr/>
          </p:nvGrpSpPr>
          <p:grpSpPr>
            <a:xfrm>
              <a:off x="294941" y="1143000"/>
              <a:ext cx="1219200" cy="2284828"/>
              <a:chOff x="381000" y="4268372"/>
              <a:chExt cx="1219200" cy="2284828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381000" y="4648200"/>
                <a:ext cx="1219200" cy="1905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467059" y="4268372"/>
                <a:ext cx="1047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Memória</a:t>
                </a:r>
                <a:endParaRPr lang="en-US" dirty="0"/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381000" y="5334000"/>
                <a:ext cx="1219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381000" y="5638800"/>
                <a:ext cx="1219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381000" y="5943600"/>
                <a:ext cx="1219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" name="TextBox 125"/>
              <p:cNvSpPr txBox="1"/>
              <p:nvPr/>
            </p:nvSpPr>
            <p:spPr>
              <a:xfrm>
                <a:off x="602217" y="5600700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198.71</a:t>
                </a:r>
                <a:endParaRPr lang="en-US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595183" y="5307037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156.27</a:t>
                </a:r>
                <a:endParaRPr lang="en-US" dirty="0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694785" y="5065486"/>
                <a:ext cx="642336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667000" y="1905000"/>
              <a:ext cx="9845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err="1" smtClean="0"/>
                <a:t>tmp</a:t>
              </a:r>
              <a:r>
                <a:rPr lang="pt-PT" dirty="0" smtClean="0"/>
                <a:t> = A;</a:t>
              </a:r>
            </a:p>
            <a:p>
              <a:r>
                <a:rPr lang="pt-PT" dirty="0" smtClean="0"/>
                <a:t>A = B;</a:t>
              </a:r>
            </a:p>
            <a:p>
              <a:r>
                <a:rPr lang="pt-PT" dirty="0" smtClean="0"/>
                <a:t>B = </a:t>
              </a:r>
              <a:r>
                <a:rPr lang="pt-PT" dirty="0" err="1" smtClean="0"/>
                <a:t>tmp</a:t>
              </a:r>
              <a:r>
                <a:rPr lang="pt-PT" dirty="0" smtClean="0"/>
                <a:t>;</a:t>
              </a:r>
              <a:endParaRPr 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16313" y="392668"/>
            <a:ext cx="104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Exemplo: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43400" y="858083"/>
            <a:ext cx="4290797" cy="4247317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pt-PT" b="1" dirty="0" err="1" smtClean="0"/>
              <a:t>public</a:t>
            </a:r>
            <a:r>
              <a:rPr lang="pt-PT" b="1" dirty="0" smtClean="0"/>
              <a:t> </a:t>
            </a:r>
            <a:r>
              <a:rPr lang="pt-PT" b="1" dirty="0" err="1"/>
              <a:t>class</a:t>
            </a:r>
            <a:r>
              <a:rPr lang="pt-PT" dirty="0"/>
              <a:t> </a:t>
            </a:r>
            <a:r>
              <a:rPr lang="pt-PT" dirty="0" err="1"/>
              <a:t>UseOfGlobalVariables</a:t>
            </a:r>
            <a:r>
              <a:rPr lang="pt-PT" dirty="0"/>
              <a:t> {</a:t>
            </a:r>
          </a:p>
          <a:p>
            <a:r>
              <a:rPr lang="pt-PT" dirty="0" smtClean="0"/>
              <a:t> </a:t>
            </a:r>
            <a:r>
              <a:rPr lang="pt-PT" b="1" dirty="0" err="1" smtClean="0"/>
              <a:t>static</a:t>
            </a:r>
            <a:r>
              <a:rPr lang="pt-PT" b="1" dirty="0" smtClean="0"/>
              <a:t> </a:t>
            </a:r>
            <a:r>
              <a:rPr lang="pt-PT" b="1" dirty="0" err="1"/>
              <a:t>double</a:t>
            </a:r>
            <a:r>
              <a:rPr lang="pt-PT" dirty="0"/>
              <a:t> A, B;</a:t>
            </a:r>
          </a:p>
          <a:p>
            <a:r>
              <a:rPr lang="pt-PT" dirty="0"/>
              <a:t> </a:t>
            </a:r>
            <a:r>
              <a:rPr lang="pt-PT" b="1" dirty="0" err="1"/>
              <a:t>public</a:t>
            </a:r>
            <a:r>
              <a:rPr lang="pt-PT" b="1" dirty="0"/>
              <a:t> </a:t>
            </a:r>
            <a:r>
              <a:rPr lang="pt-PT" b="1" dirty="0" err="1"/>
              <a:t>static</a:t>
            </a:r>
            <a:r>
              <a:rPr lang="pt-PT" b="1" dirty="0"/>
              <a:t> </a:t>
            </a:r>
            <a:r>
              <a:rPr lang="pt-PT" b="1" dirty="0" err="1"/>
              <a:t>void</a:t>
            </a:r>
            <a:r>
              <a:rPr lang="pt-PT" dirty="0"/>
              <a:t> </a:t>
            </a:r>
            <a:r>
              <a:rPr lang="pt-PT" dirty="0" err="1"/>
              <a:t>main</a:t>
            </a:r>
            <a:r>
              <a:rPr lang="pt-PT" dirty="0"/>
              <a:t> (</a:t>
            </a:r>
            <a:r>
              <a:rPr lang="pt-PT" dirty="0" err="1"/>
              <a:t>String</a:t>
            </a:r>
            <a:r>
              <a:rPr lang="pt-PT" dirty="0"/>
              <a:t> </a:t>
            </a:r>
            <a:r>
              <a:rPr lang="pt-PT" dirty="0" err="1"/>
              <a:t>args</a:t>
            </a:r>
            <a:r>
              <a:rPr lang="pt-PT" dirty="0"/>
              <a:t>[]) {</a:t>
            </a:r>
          </a:p>
          <a:p>
            <a:r>
              <a:rPr lang="pt-PT" dirty="0"/>
              <a:t>  A = 156.27; B = 198.71;</a:t>
            </a:r>
          </a:p>
          <a:p>
            <a:r>
              <a:rPr lang="pt-PT" dirty="0"/>
              <a:t>  </a:t>
            </a:r>
            <a:r>
              <a:rPr lang="pt-PT" dirty="0" err="1"/>
              <a:t>System.out.printf</a:t>
            </a:r>
            <a:r>
              <a:rPr lang="pt-PT" dirty="0"/>
              <a:t>("A = %f, B = %f\n", A,B);</a:t>
            </a:r>
          </a:p>
          <a:p>
            <a:r>
              <a:rPr lang="pt-PT" dirty="0"/>
              <a:t>	</a:t>
            </a:r>
            <a:r>
              <a:rPr lang="pt-PT" dirty="0" err="1">
                <a:solidFill>
                  <a:srgbClr val="FF00FF"/>
                </a:solidFill>
              </a:rPr>
              <a:t>comparar_trocar</a:t>
            </a:r>
            <a:r>
              <a:rPr lang="pt-PT" dirty="0">
                <a:solidFill>
                  <a:srgbClr val="FF00FF"/>
                </a:solidFill>
              </a:rPr>
              <a:t>()</a:t>
            </a:r>
            <a:r>
              <a:rPr lang="pt-PT" dirty="0"/>
              <a:t>;</a:t>
            </a:r>
          </a:p>
          <a:p>
            <a:r>
              <a:rPr lang="pt-PT" dirty="0"/>
              <a:t>  </a:t>
            </a:r>
            <a:r>
              <a:rPr lang="pt-PT" dirty="0" err="1"/>
              <a:t>System.out.printf</a:t>
            </a:r>
            <a:r>
              <a:rPr lang="pt-PT" dirty="0"/>
              <a:t>("A = %f, B = %f\n", A,B);</a:t>
            </a:r>
          </a:p>
          <a:p>
            <a:r>
              <a:rPr lang="pt-PT" dirty="0"/>
              <a:t> }</a:t>
            </a:r>
          </a:p>
          <a:p>
            <a:r>
              <a:rPr lang="pt-PT" dirty="0"/>
              <a:t> </a:t>
            </a:r>
            <a:r>
              <a:rPr lang="pt-PT" b="1" dirty="0" err="1">
                <a:solidFill>
                  <a:srgbClr val="002060"/>
                </a:solidFill>
              </a:rPr>
              <a:t>public</a:t>
            </a:r>
            <a:r>
              <a:rPr lang="pt-PT" b="1" dirty="0">
                <a:solidFill>
                  <a:srgbClr val="002060"/>
                </a:solidFill>
              </a:rPr>
              <a:t> </a:t>
            </a:r>
            <a:r>
              <a:rPr lang="pt-PT" b="1" dirty="0" err="1">
                <a:solidFill>
                  <a:srgbClr val="002060"/>
                </a:solidFill>
              </a:rPr>
              <a:t>static</a:t>
            </a:r>
            <a:r>
              <a:rPr lang="pt-PT" b="1" dirty="0">
                <a:solidFill>
                  <a:srgbClr val="002060"/>
                </a:solidFill>
              </a:rPr>
              <a:t> </a:t>
            </a:r>
            <a:r>
              <a:rPr lang="pt-PT" b="1" dirty="0" err="1">
                <a:solidFill>
                  <a:srgbClr val="002060"/>
                </a:solidFill>
              </a:rPr>
              <a:t>void</a:t>
            </a:r>
            <a:r>
              <a:rPr lang="pt-PT" dirty="0">
                <a:solidFill>
                  <a:srgbClr val="002060"/>
                </a:solidFill>
              </a:rPr>
              <a:t> </a:t>
            </a:r>
            <a:r>
              <a:rPr lang="pt-PT" dirty="0" err="1">
                <a:solidFill>
                  <a:srgbClr val="FF00FF"/>
                </a:solidFill>
              </a:rPr>
              <a:t>comparar_trocar</a:t>
            </a:r>
            <a:r>
              <a:rPr lang="pt-PT" dirty="0">
                <a:solidFill>
                  <a:srgbClr val="FF00FF"/>
                </a:solidFill>
              </a:rPr>
              <a:t>()</a:t>
            </a:r>
            <a:r>
              <a:rPr lang="pt-PT" dirty="0">
                <a:solidFill>
                  <a:srgbClr val="002060"/>
                </a:solidFill>
              </a:rPr>
              <a:t>   {</a:t>
            </a:r>
          </a:p>
          <a:p>
            <a:r>
              <a:rPr lang="pt-PT" dirty="0">
                <a:solidFill>
                  <a:srgbClr val="002060"/>
                </a:solidFill>
              </a:rPr>
              <a:t>     </a:t>
            </a:r>
            <a:r>
              <a:rPr lang="pt-PT" b="1" dirty="0" err="1">
                <a:solidFill>
                  <a:srgbClr val="002060"/>
                </a:solidFill>
              </a:rPr>
              <a:t>if</a:t>
            </a:r>
            <a:r>
              <a:rPr lang="pt-PT" dirty="0">
                <a:solidFill>
                  <a:srgbClr val="002060"/>
                </a:solidFill>
              </a:rPr>
              <a:t> (A &lt; B)</a:t>
            </a:r>
          </a:p>
          <a:p>
            <a:r>
              <a:rPr lang="pt-PT" dirty="0">
                <a:solidFill>
                  <a:srgbClr val="002060"/>
                </a:solidFill>
              </a:rPr>
              <a:t>     {   </a:t>
            </a:r>
            <a:r>
              <a:rPr lang="pt-PT" b="1" dirty="0" err="1">
                <a:solidFill>
                  <a:srgbClr val="002060"/>
                </a:solidFill>
              </a:rPr>
              <a:t>double</a:t>
            </a:r>
            <a:r>
              <a:rPr lang="pt-PT" dirty="0">
                <a:solidFill>
                  <a:srgbClr val="002060"/>
                </a:solidFill>
              </a:rPr>
              <a:t> </a:t>
            </a:r>
            <a:r>
              <a:rPr lang="pt-PT" dirty="0" err="1">
                <a:solidFill>
                  <a:srgbClr val="002060"/>
                </a:solidFill>
              </a:rPr>
              <a:t>tmp</a:t>
            </a:r>
            <a:r>
              <a:rPr lang="pt-PT" dirty="0">
                <a:solidFill>
                  <a:srgbClr val="002060"/>
                </a:solidFill>
              </a:rPr>
              <a:t> = A; </a:t>
            </a:r>
          </a:p>
          <a:p>
            <a:r>
              <a:rPr lang="pt-PT" dirty="0" smtClean="0">
                <a:solidFill>
                  <a:srgbClr val="002060"/>
                </a:solidFill>
              </a:rPr>
              <a:t>                       A </a:t>
            </a:r>
            <a:r>
              <a:rPr lang="pt-PT" dirty="0">
                <a:solidFill>
                  <a:srgbClr val="002060"/>
                </a:solidFill>
              </a:rPr>
              <a:t>= B;</a:t>
            </a:r>
          </a:p>
          <a:p>
            <a:r>
              <a:rPr lang="pt-PT" dirty="0">
                <a:solidFill>
                  <a:srgbClr val="002060"/>
                </a:solidFill>
              </a:rPr>
              <a:t>	</a:t>
            </a:r>
            <a:r>
              <a:rPr lang="pt-PT" dirty="0" smtClean="0">
                <a:solidFill>
                  <a:srgbClr val="002060"/>
                </a:solidFill>
              </a:rPr>
              <a:t>     B </a:t>
            </a:r>
            <a:r>
              <a:rPr lang="pt-PT" dirty="0">
                <a:solidFill>
                  <a:srgbClr val="002060"/>
                </a:solidFill>
              </a:rPr>
              <a:t>= </a:t>
            </a:r>
            <a:r>
              <a:rPr lang="pt-PT" dirty="0" err="1">
                <a:solidFill>
                  <a:srgbClr val="002060"/>
                </a:solidFill>
              </a:rPr>
              <a:t>tmp</a:t>
            </a:r>
            <a:r>
              <a:rPr lang="pt-PT" dirty="0">
                <a:solidFill>
                  <a:srgbClr val="002060"/>
                </a:solidFill>
              </a:rPr>
              <a:t>;  }</a:t>
            </a:r>
          </a:p>
          <a:p>
            <a:r>
              <a:rPr lang="pt-PT" dirty="0">
                <a:solidFill>
                  <a:srgbClr val="002060"/>
                </a:solidFill>
              </a:rPr>
              <a:t>	 </a:t>
            </a:r>
            <a:r>
              <a:rPr lang="pt-PT" dirty="0" smtClean="0">
                <a:solidFill>
                  <a:srgbClr val="002060"/>
                </a:solidFill>
              </a:rPr>
              <a:t>                                                 }</a:t>
            </a:r>
            <a:endParaRPr lang="pt-PT" dirty="0">
              <a:solidFill>
                <a:srgbClr val="002060"/>
              </a:solidFill>
            </a:endParaRPr>
          </a:p>
          <a:p>
            <a:r>
              <a:rPr lang="pt-PT" dirty="0"/>
              <a:t>}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3071" y="3352800"/>
            <a:ext cx="3581400" cy="646331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Deve tentar evitar usar funções deste tipo. 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943600" y="3352800"/>
            <a:ext cx="2857499" cy="1103531"/>
            <a:chOff x="6019800" y="3429000"/>
            <a:chExt cx="2857499" cy="1103531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6019800" y="3429000"/>
              <a:ext cx="11430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162800" y="3886200"/>
              <a:ext cx="171449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Valor de retorno é do tipo </a:t>
              </a:r>
              <a:r>
                <a:rPr lang="pt-PT" b="1" dirty="0" err="1" smtClean="0"/>
                <a:t>void</a:t>
              </a:r>
              <a:endParaRPr lang="en-US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069928" y="3371850"/>
            <a:ext cx="1938341" cy="2863273"/>
            <a:chOff x="7069928" y="3371850"/>
            <a:chExt cx="1938341" cy="2863273"/>
          </a:xfrm>
        </p:grpSpPr>
        <p:sp>
          <p:nvSpPr>
            <p:cNvPr id="12" name="Freeform 11"/>
            <p:cNvSpPr/>
            <p:nvPr/>
          </p:nvSpPr>
          <p:spPr>
            <a:xfrm>
              <a:off x="7865269" y="3371850"/>
              <a:ext cx="1143000" cy="2214563"/>
            </a:xfrm>
            <a:custGeom>
              <a:avLst/>
              <a:gdLst>
                <a:gd name="connsiteX0" fmla="*/ 921544 w 1143000"/>
                <a:gd name="connsiteY0" fmla="*/ 2214563 h 2214563"/>
                <a:gd name="connsiteX1" fmla="*/ 1143000 w 1143000"/>
                <a:gd name="connsiteY1" fmla="*/ 814388 h 2214563"/>
                <a:gd name="connsiteX2" fmla="*/ 921544 w 1143000"/>
                <a:gd name="connsiteY2" fmla="*/ 250031 h 2214563"/>
                <a:gd name="connsiteX3" fmla="*/ 0 w 1143000"/>
                <a:gd name="connsiteY3" fmla="*/ 0 h 2214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2214563">
                  <a:moveTo>
                    <a:pt x="921544" y="2214563"/>
                  </a:moveTo>
                  <a:cubicBezTo>
                    <a:pt x="1032272" y="1678186"/>
                    <a:pt x="1143000" y="1141810"/>
                    <a:pt x="1143000" y="814388"/>
                  </a:cubicBezTo>
                  <a:cubicBezTo>
                    <a:pt x="1143000" y="486966"/>
                    <a:pt x="1112044" y="385762"/>
                    <a:pt x="921544" y="250031"/>
                  </a:cubicBezTo>
                  <a:cubicBezTo>
                    <a:pt x="731044" y="114300"/>
                    <a:pt x="365522" y="57150"/>
                    <a:pt x="0" y="0"/>
                  </a:cubicBezTo>
                </a:path>
              </a:pathLst>
            </a:cu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69928" y="5588792"/>
              <a:ext cx="171449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Função não tem argumentos</a:t>
              </a:r>
              <a:endParaRPr lang="en-US" b="1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57200" y="5334000"/>
            <a:ext cx="3581400" cy="923330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Em muitas situações particulares tais funções </a:t>
            </a:r>
            <a:r>
              <a:rPr lang="pt-PT" u="sng" dirty="0" smtClean="0"/>
              <a:t>podem </a:t>
            </a:r>
            <a:r>
              <a:rPr lang="pt-PT" u="sng" dirty="0" err="1" smtClean="0"/>
              <a:t>afetar</a:t>
            </a:r>
            <a:r>
              <a:rPr lang="pt-PT" u="sng" dirty="0" smtClean="0"/>
              <a:t> os resultados de avaliação</a:t>
            </a:r>
            <a:r>
              <a:rPr lang="pt-PT" dirty="0" smtClean="0"/>
              <a:t>.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4486870"/>
            <a:ext cx="3581400" cy="646331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Este estilo pode ser usado mas é melhor tentar evitar.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7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0" animBg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8153</TotalTime>
  <Words>3378</Words>
  <Application>Microsoft Office PowerPoint</Application>
  <PresentationFormat>On-screen Show (4:3)</PresentationFormat>
  <Paragraphs>965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Valeri</cp:lastModifiedBy>
  <cp:revision>721</cp:revision>
  <cp:lastPrinted>2014-11-25T12:36:30Z</cp:lastPrinted>
  <dcterms:created xsi:type="dcterms:W3CDTF">2014-09-27T14:10:02Z</dcterms:created>
  <dcterms:modified xsi:type="dcterms:W3CDTF">2014-12-02T16:11:32Z</dcterms:modified>
</cp:coreProperties>
</file>