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436" r:id="rId5"/>
    <p:sldId id="437" r:id="rId6"/>
    <p:sldId id="438" r:id="rId7"/>
    <p:sldId id="479" r:id="rId8"/>
    <p:sldId id="439" r:id="rId9"/>
    <p:sldId id="441" r:id="rId10"/>
    <p:sldId id="442" r:id="rId11"/>
    <p:sldId id="480" r:id="rId12"/>
    <p:sldId id="495" r:id="rId13"/>
    <p:sldId id="496" r:id="rId14"/>
    <p:sldId id="481" r:id="rId15"/>
    <p:sldId id="48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40" r:id="rId25"/>
    <p:sldId id="452" r:id="rId26"/>
    <p:sldId id="453" r:id="rId27"/>
    <p:sldId id="454" r:id="rId28"/>
    <p:sldId id="488" r:id="rId29"/>
    <p:sldId id="487" r:id="rId30"/>
    <p:sldId id="486" r:id="rId31"/>
    <p:sldId id="455" r:id="rId32"/>
    <p:sldId id="456" r:id="rId33"/>
    <p:sldId id="457" r:id="rId34"/>
    <p:sldId id="483" r:id="rId35"/>
    <p:sldId id="484" r:id="rId36"/>
    <p:sldId id="4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8000"/>
    <a:srgbClr val="FF0066"/>
    <a:srgbClr val="FFFFCC"/>
    <a:srgbClr val="FFCCFF"/>
    <a:srgbClr val="99CCFF"/>
    <a:srgbClr val="CCFFFF"/>
    <a:srgbClr val="FF7C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25" autoAdjust="0"/>
    <p:restoredTop sz="94660"/>
  </p:normalViewPr>
  <p:slideViewPr>
    <p:cSldViewPr>
      <p:cViewPr varScale="1">
        <p:scale>
          <a:sx n="135" d="100"/>
          <a:sy n="135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6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http://moodle.ua.pt/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95491"/>
            <a:ext cx="6676828" cy="618630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0			0			0</a:t>
            </a:r>
          </a:p>
          <a:p>
            <a:r>
              <a:rPr lang="pt-PT" dirty="0" smtClean="0"/>
              <a:t>1			1			1</a:t>
            </a:r>
          </a:p>
          <a:p>
            <a:r>
              <a:rPr lang="pt-PT" dirty="0" smtClean="0"/>
              <a:t>2			10			2</a:t>
            </a:r>
          </a:p>
          <a:p>
            <a:r>
              <a:rPr lang="pt-PT" dirty="0" smtClean="0"/>
              <a:t>3			11			3</a:t>
            </a:r>
          </a:p>
          <a:p>
            <a:r>
              <a:rPr lang="pt-PT" dirty="0" smtClean="0"/>
              <a:t>4			100			4</a:t>
            </a:r>
          </a:p>
          <a:p>
            <a:r>
              <a:rPr lang="pt-PT" dirty="0" smtClean="0"/>
              <a:t>5			101			5</a:t>
            </a:r>
          </a:p>
          <a:p>
            <a:r>
              <a:rPr lang="pt-PT" dirty="0" smtClean="0"/>
              <a:t>6			110			6</a:t>
            </a:r>
          </a:p>
          <a:p>
            <a:r>
              <a:rPr lang="pt-PT" dirty="0" smtClean="0"/>
              <a:t>7			111			7</a:t>
            </a:r>
          </a:p>
          <a:p>
            <a:r>
              <a:rPr lang="pt-PT" dirty="0" smtClean="0"/>
              <a:t>8			1000			8</a:t>
            </a:r>
          </a:p>
          <a:p>
            <a:r>
              <a:rPr lang="pt-PT" dirty="0" smtClean="0"/>
              <a:t>9			1001			9</a:t>
            </a:r>
          </a:p>
          <a:p>
            <a:r>
              <a:rPr lang="pt-PT" dirty="0" smtClean="0"/>
              <a:t>10			1010			a</a:t>
            </a:r>
          </a:p>
          <a:p>
            <a:r>
              <a:rPr lang="pt-PT" dirty="0" smtClean="0"/>
              <a:t>11			1011			b</a:t>
            </a:r>
          </a:p>
          <a:p>
            <a:r>
              <a:rPr lang="pt-PT" dirty="0" smtClean="0"/>
              <a:t>12			1100			c</a:t>
            </a:r>
          </a:p>
          <a:p>
            <a:r>
              <a:rPr lang="pt-PT" dirty="0" smtClean="0"/>
              <a:t>13			1101			d</a:t>
            </a:r>
          </a:p>
          <a:p>
            <a:r>
              <a:rPr lang="pt-PT" dirty="0" smtClean="0"/>
              <a:t>14			1110			e</a:t>
            </a:r>
          </a:p>
          <a:p>
            <a:r>
              <a:rPr lang="pt-PT" dirty="0" smtClean="0"/>
              <a:t>15			1111			f</a:t>
            </a:r>
          </a:p>
          <a:p>
            <a:r>
              <a:rPr lang="pt-PT" dirty="0" smtClean="0"/>
              <a:t>16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 smtClean="0">
                <a:solidFill>
                  <a:srgbClr val="008000"/>
                </a:solidFill>
              </a:rPr>
              <a:t>0000</a:t>
            </a:r>
            <a:r>
              <a:rPr lang="pt-PT" dirty="0" smtClean="0"/>
              <a:t>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 smtClean="0">
                <a:solidFill>
                  <a:srgbClr val="008000"/>
                </a:solidFill>
              </a:rPr>
              <a:t>0</a:t>
            </a:r>
          </a:p>
          <a:p>
            <a:r>
              <a:rPr lang="pt-PT" dirty="0" smtClean="0"/>
              <a:t>17			</a:t>
            </a:r>
            <a:r>
              <a:rPr lang="pt-PT" dirty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0001</a:t>
            </a:r>
            <a:r>
              <a:rPr lang="pt-PT" dirty="0" smtClean="0"/>
              <a:t>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1</a:t>
            </a:r>
          </a:p>
          <a:p>
            <a:r>
              <a:rPr lang="pt-PT" dirty="0" smtClean="0"/>
              <a:t>18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0010</a:t>
            </a:r>
            <a:r>
              <a:rPr lang="pt-PT" dirty="0" smtClean="0"/>
              <a:t>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2</a:t>
            </a:r>
          </a:p>
          <a:p>
            <a:r>
              <a:rPr lang="pt-PT" dirty="0" smtClean="0"/>
              <a:t>19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0011</a:t>
            </a:r>
            <a:r>
              <a:rPr lang="pt-PT" dirty="0" smtClean="0"/>
              <a:t>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3</a:t>
            </a:r>
          </a:p>
          <a:p>
            <a:r>
              <a:rPr lang="pt-PT" dirty="0" smtClean="0"/>
              <a:t>20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0100</a:t>
            </a:r>
            <a:r>
              <a:rPr lang="pt-PT" dirty="0" smtClean="0"/>
              <a:t>			</a:t>
            </a:r>
            <a:r>
              <a:rPr lang="pt-PT" dirty="0" smtClean="0">
                <a:solidFill>
                  <a:srgbClr val="FF0066"/>
                </a:solidFill>
              </a:rPr>
              <a:t>1</a:t>
            </a:r>
            <a:r>
              <a:rPr lang="pt-PT" dirty="0">
                <a:solidFill>
                  <a:srgbClr val="008000"/>
                </a:solidFill>
              </a:rPr>
              <a:t>4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5563959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negativos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public static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Amin,Bmax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valor </a:t>
            </a:r>
            <a:r>
              <a:rPr lang="en-US" dirty="0" err="1"/>
              <a:t>minimo</a:t>
            </a:r>
            <a:r>
              <a:rPr lang="en-US" dirty="0"/>
              <a:t>: ");</a:t>
            </a:r>
          </a:p>
          <a:p>
            <a:r>
              <a:rPr lang="en-US" dirty="0"/>
              <a:t>   Amin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valor </a:t>
            </a:r>
            <a:r>
              <a:rPr lang="en-US" dirty="0" err="1"/>
              <a:t>maximo</a:t>
            </a:r>
            <a:r>
              <a:rPr lang="en-US" dirty="0"/>
              <a:t>: ");</a:t>
            </a:r>
          </a:p>
          <a:p>
            <a:r>
              <a:rPr lang="en-US" dirty="0"/>
              <a:t>   </a:t>
            </a:r>
            <a:r>
              <a:rPr lang="en-US" dirty="0" err="1"/>
              <a:t>Bmax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Amin;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Bmax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{  </a:t>
            </a:r>
            <a:r>
              <a:rPr lang="en-US" dirty="0" err="1"/>
              <a:t>System.out.printf</a:t>
            </a:r>
            <a:r>
              <a:rPr lang="en-US" dirty="0"/>
              <a:t>("valor decimal: %5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",i);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System.out.printf</a:t>
            </a:r>
            <a:r>
              <a:rPr lang="en-US" dirty="0"/>
              <a:t>(" -  valor hexadecimal: %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\n",</a:t>
            </a:r>
            <a:r>
              <a:rPr lang="en-US" dirty="0" err="1"/>
              <a:t>i</a:t>
            </a:r>
            <a:r>
              <a:rPr lang="en-US" dirty="0"/>
              <a:t>);    }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695980"/>
            <a:ext cx="154805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 smtClean="0"/>
              <a:t>Exemplo: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28600" y="3436144"/>
            <a:ext cx="5105400" cy="8382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95350"/>
            <a:ext cx="3653659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10200" y="1371600"/>
            <a:ext cx="3653659" cy="2590800"/>
          </a:xfrm>
          <a:prstGeom prst="rect">
            <a:avLst/>
          </a:prstGeom>
          <a:noFill/>
          <a:ln w="95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" y="14068"/>
            <a:ext cx="37732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4800522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919163"/>
            <a:ext cx="4170349" cy="365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76200"/>
            <a:ext cx="714756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54668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+1 = 00000000000000000000000000000001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2759386" y="-359086"/>
            <a:ext cx="228599" cy="3766176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156" y="1639528"/>
            <a:ext cx="389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código (32 bits) pode ser negado aritmeticamente de modo seguinte: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626223" y="2362200"/>
            <a:ext cx="345577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" y="2743200"/>
            <a:ext cx="4299575" cy="838200"/>
            <a:chOff x="457200" y="2743200"/>
            <a:chExt cx="4299575" cy="838200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2743200"/>
              <a:ext cx="429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 </a:t>
              </a:r>
              <a:r>
                <a:rPr lang="pt-PT" dirty="0" smtClean="0"/>
                <a:t>      11111111111111111111111111111110</a:t>
              </a:r>
              <a:endParaRPr lang="en-US" dirty="0"/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2678432" y="1221837"/>
              <a:ext cx="228599" cy="3728527"/>
            </a:xfrm>
            <a:prstGeom prst="rightBrac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3609" y="3200400"/>
              <a:ext cx="373981" cy="381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04669" y="3212068"/>
              <a:ext cx="26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Substituir 1 por 0 e 0 por 1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7200" y="3657600"/>
            <a:ext cx="4437433" cy="914400"/>
            <a:chOff x="457200" y="3657600"/>
            <a:chExt cx="4437433" cy="914400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3657600"/>
              <a:ext cx="4437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 </a:t>
              </a:r>
              <a:r>
                <a:rPr lang="pt-PT" dirty="0" smtClean="0"/>
                <a:t>       11111111111111111111111111111110</a:t>
              </a:r>
            </a:p>
            <a:p>
              <a:r>
                <a:rPr lang="pt-PT" dirty="0" smtClean="0"/>
                <a:t>                                                                           +1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2701583" y="2113086"/>
              <a:ext cx="228599" cy="3774830"/>
            </a:xfrm>
            <a:prstGeom prst="rightBrac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3609" y="4191000"/>
              <a:ext cx="373981" cy="381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04669" y="420266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Adicionar 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200" y="4840069"/>
            <a:ext cx="4352474" cy="819943"/>
            <a:chOff x="457200" y="4840069"/>
            <a:chExt cx="4352474" cy="819943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4840069"/>
              <a:ext cx="4352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 </a:t>
              </a:r>
              <a:r>
                <a:rPr lang="pt-PT" dirty="0" smtClean="0"/>
                <a:t>       11111111111111111111111111111111</a:t>
              </a:r>
            </a:p>
          </p:txBody>
        </p:sp>
        <p:sp>
          <p:nvSpPr>
            <p:cNvPr id="22" name="Right Brace 21"/>
            <p:cNvSpPr/>
            <p:nvPr/>
          </p:nvSpPr>
          <p:spPr>
            <a:xfrm rot="5400000">
              <a:off x="2712135" y="3273671"/>
              <a:ext cx="228598" cy="3795931"/>
            </a:xfrm>
            <a:prstGeom prst="rightBrac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9228" y="5290680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O resultado final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43600" y="3733800"/>
            <a:ext cx="2667000" cy="12003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Complemento para 2 é muito útil porque permite substituir </a:t>
            </a:r>
            <a:r>
              <a:rPr lang="pt-PT" dirty="0" err="1" smtClean="0"/>
              <a:t>subtração</a:t>
            </a:r>
            <a:r>
              <a:rPr lang="pt-PT" dirty="0" smtClean="0"/>
              <a:t> por adição: A-B = A+(-B)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5490586"/>
            <a:ext cx="2667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tópico está na área de sistemas digitais e </a:t>
            </a:r>
            <a:r>
              <a:rPr lang="pt-PT" dirty="0" err="1" smtClean="0"/>
              <a:t>arquitetura</a:t>
            </a:r>
            <a:r>
              <a:rPr lang="pt-PT" dirty="0" smtClean="0"/>
              <a:t> de computadores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19725" y="457200"/>
            <a:ext cx="3495675" cy="92333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pt-PT" dirty="0" smtClean="0"/>
              <a:t>A representação binária </a:t>
            </a:r>
            <a:r>
              <a:rPr lang="pt-PT" dirty="0"/>
              <a:t>de números (positivos e negativos) é </a:t>
            </a:r>
            <a:r>
              <a:rPr lang="pt-PT" dirty="0" smtClean="0"/>
              <a:t>chamada de </a:t>
            </a:r>
            <a:r>
              <a:rPr lang="pt-PT" i="1" dirty="0" smtClean="0">
                <a:solidFill>
                  <a:srgbClr val="FF0066"/>
                </a:solidFill>
              </a:rPr>
              <a:t>complemento </a:t>
            </a:r>
            <a:r>
              <a:rPr lang="pt-PT" i="1" dirty="0">
                <a:solidFill>
                  <a:srgbClr val="FF0066"/>
                </a:solidFill>
              </a:rPr>
              <a:t>para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02140" y="1447800"/>
            <a:ext cx="3491132" cy="12003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pt-PT" dirty="0" smtClean="0"/>
              <a:t>A representação de </a:t>
            </a:r>
            <a:r>
              <a:rPr lang="pt-PT" dirty="0"/>
              <a:t>números </a:t>
            </a:r>
            <a:r>
              <a:rPr lang="pt-PT" dirty="0" smtClean="0"/>
              <a:t>positivos em </a:t>
            </a:r>
            <a:r>
              <a:rPr lang="pt-PT" i="1" dirty="0">
                <a:solidFill>
                  <a:srgbClr val="FF0066"/>
                </a:solidFill>
              </a:rPr>
              <a:t>complemento para </a:t>
            </a:r>
            <a:r>
              <a:rPr lang="pt-PT" i="1" dirty="0" smtClean="0">
                <a:solidFill>
                  <a:srgbClr val="FF0066"/>
                </a:solidFill>
              </a:rPr>
              <a:t>2 </a:t>
            </a:r>
            <a:r>
              <a:rPr lang="pt-PT" dirty="0" smtClean="0"/>
              <a:t>é a mesma que a representação em binário</a:t>
            </a:r>
            <a:endParaRPr lang="pt-PT" dirty="0"/>
          </a:p>
        </p:txBody>
      </p:sp>
      <p:sp>
        <p:nvSpPr>
          <p:cNvPr id="36" name="TextBox 35"/>
          <p:cNvSpPr txBox="1"/>
          <p:nvPr/>
        </p:nvSpPr>
        <p:spPr>
          <a:xfrm>
            <a:off x="5410200" y="2734270"/>
            <a:ext cx="3491132" cy="92333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pt-PT" i="1" dirty="0" smtClean="0">
                <a:solidFill>
                  <a:srgbClr val="FF0066"/>
                </a:solidFill>
              </a:rPr>
              <a:t>Complemento </a:t>
            </a:r>
            <a:r>
              <a:rPr lang="pt-PT" i="1" dirty="0">
                <a:solidFill>
                  <a:srgbClr val="FF0066"/>
                </a:solidFill>
              </a:rPr>
              <a:t>para </a:t>
            </a:r>
            <a:r>
              <a:rPr lang="pt-PT" i="1" dirty="0" smtClean="0">
                <a:solidFill>
                  <a:srgbClr val="FF0066"/>
                </a:solidFill>
              </a:rPr>
              <a:t>2 </a:t>
            </a:r>
            <a:r>
              <a:rPr lang="pt-PT" dirty="0"/>
              <a:t>de números </a:t>
            </a:r>
            <a:r>
              <a:rPr lang="pt-PT" dirty="0" smtClean="0"/>
              <a:t>negativos é demonstrado no lado esquerdo</a:t>
            </a:r>
            <a:endParaRPr lang="pt-PT" dirty="0"/>
          </a:p>
        </p:txBody>
      </p:sp>
      <p:grpSp>
        <p:nvGrpSpPr>
          <p:cNvPr id="40" name="Group 39"/>
          <p:cNvGrpSpPr/>
          <p:nvPr/>
        </p:nvGrpSpPr>
        <p:grpSpPr>
          <a:xfrm>
            <a:off x="4696264" y="1133566"/>
            <a:ext cx="1628336" cy="4636532"/>
            <a:chOff x="4696264" y="1133566"/>
            <a:chExt cx="1628336" cy="4636532"/>
          </a:xfrm>
        </p:grpSpPr>
        <p:sp>
          <p:nvSpPr>
            <p:cNvPr id="34" name="Right Arrow 33"/>
            <p:cNvSpPr/>
            <p:nvPr/>
          </p:nvSpPr>
          <p:spPr>
            <a:xfrm flipH="1">
              <a:off x="4894633" y="3352800"/>
              <a:ext cx="1429967" cy="190500"/>
            </a:xfrm>
            <a:prstGeom prst="rightArrow">
              <a:avLst/>
            </a:prstGeom>
            <a:solidFill>
              <a:srgbClr val="FFFF00"/>
            </a:solidFill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4696264" y="1133566"/>
              <a:ext cx="191335" cy="46365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47514" y="4440272"/>
            <a:ext cx="5144706" cy="965627"/>
            <a:chOff x="3847514" y="4440272"/>
            <a:chExt cx="5144706" cy="965627"/>
          </a:xfrm>
        </p:grpSpPr>
        <p:sp>
          <p:nvSpPr>
            <p:cNvPr id="30" name="TextBox 29"/>
            <p:cNvSpPr txBox="1"/>
            <p:nvPr/>
          </p:nvSpPr>
          <p:spPr>
            <a:xfrm>
              <a:off x="5257800" y="5036567"/>
              <a:ext cx="3734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Valor hexadecimal = </a:t>
              </a:r>
              <a:r>
                <a:rPr lang="pt-PT" dirty="0" err="1" smtClean="0"/>
                <a:t>ffffffff</a:t>
              </a:r>
              <a:r>
                <a:rPr lang="pt-PT" dirty="0" smtClean="0"/>
                <a:t> = FFFFFFFF</a:t>
              </a:r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847514" y="4440272"/>
              <a:ext cx="1470074" cy="701470"/>
            </a:xfrm>
            <a:custGeom>
              <a:avLst/>
              <a:gdLst>
                <a:gd name="connsiteX0" fmla="*/ 0 w 1470074"/>
                <a:gd name="connsiteY0" fmla="*/ 441217 h 701470"/>
                <a:gd name="connsiteX1" fmla="*/ 379828 w 1470074"/>
                <a:gd name="connsiteY1" fmla="*/ 5119 h 701470"/>
                <a:gd name="connsiteX2" fmla="*/ 1470074 w 1470074"/>
                <a:gd name="connsiteY2" fmla="*/ 701470 h 70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0074" h="701470">
                  <a:moveTo>
                    <a:pt x="0" y="441217"/>
                  </a:moveTo>
                  <a:cubicBezTo>
                    <a:pt x="67408" y="201480"/>
                    <a:pt x="134816" y="-38256"/>
                    <a:pt x="379828" y="5119"/>
                  </a:cubicBezTo>
                  <a:cubicBezTo>
                    <a:pt x="624840" y="48494"/>
                    <a:pt x="1047457" y="374982"/>
                    <a:pt x="1470074" y="701470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5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7" grpId="0" animBg="1"/>
      <p:bldP spid="28" grpId="0" animBg="1"/>
      <p:bldP spid="33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" y="76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Valor máximo de inteiro (tipo </a:t>
            </a:r>
            <a:r>
              <a:rPr lang="pt-PT" b="1" dirty="0" err="1" smtClean="0">
                <a:solidFill>
                  <a:srgbClr val="C00000"/>
                </a:solidFill>
              </a:rPr>
              <a:t>int</a:t>
            </a:r>
            <a:r>
              <a:rPr lang="pt-PT" dirty="0" smtClean="0">
                <a:solidFill>
                  <a:srgbClr val="C00000"/>
                </a:solidFill>
              </a:rPr>
              <a:t>) </a:t>
            </a:r>
            <a:r>
              <a:rPr lang="pt-PT" dirty="0" smtClean="0"/>
              <a:t>é </a:t>
            </a:r>
            <a:r>
              <a:rPr lang="pt-PT" dirty="0" err="1" smtClean="0"/>
              <a:t>Integer.MAX_VALUE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smtClean="0"/>
              <a:t>2147483647 = </a:t>
            </a:r>
          </a:p>
          <a:p>
            <a:r>
              <a:rPr lang="pt-PT" dirty="0" smtClean="0"/>
              <a:t>01111111111111111111111111111111 = 0x7fffffff = 0x7FFFFFFF</a:t>
            </a:r>
            <a:endParaRPr lang="pt-PT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33401" y="646331"/>
            <a:ext cx="9878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400" y="101246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Sinal (positivo)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2434683" y="-1033786"/>
            <a:ext cx="236034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75914" y="82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31 bits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741127" y="640755"/>
            <a:ext cx="288073" cy="310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306122" y="640755"/>
            <a:ext cx="408878" cy="31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96162" y="852629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Valor hexadecimal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33401" y="2322731"/>
            <a:ext cx="9878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" y="268886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Sinal (negativo)</a:t>
            </a:r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 rot="5400000">
            <a:off x="2375211" y="627746"/>
            <a:ext cx="236034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75914" y="25041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31 bits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741127" y="2317155"/>
            <a:ext cx="288073" cy="310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96162" y="2529029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Valor hexadecimal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4370" y="1767029"/>
            <a:ext cx="718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Valor </a:t>
            </a:r>
            <a:r>
              <a:rPr lang="pt-PT" dirty="0" smtClean="0">
                <a:solidFill>
                  <a:srgbClr val="C00000"/>
                </a:solidFill>
              </a:rPr>
              <a:t>mínimo </a:t>
            </a:r>
            <a:r>
              <a:rPr lang="pt-PT" dirty="0">
                <a:solidFill>
                  <a:srgbClr val="C00000"/>
                </a:solidFill>
              </a:rPr>
              <a:t>de inteiro </a:t>
            </a:r>
            <a:r>
              <a:rPr lang="pt-PT" dirty="0" smtClean="0">
                <a:solidFill>
                  <a:srgbClr val="C00000"/>
                </a:solidFill>
              </a:rPr>
              <a:t>(tipo </a:t>
            </a:r>
            <a:r>
              <a:rPr lang="pt-PT" b="1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C00000"/>
                </a:solidFill>
              </a:rPr>
              <a:t>) </a:t>
            </a:r>
            <a:r>
              <a:rPr lang="pt-PT" dirty="0"/>
              <a:t>é </a:t>
            </a:r>
            <a:r>
              <a:rPr lang="pt-PT" dirty="0" err="1" smtClean="0"/>
              <a:t>Integer.MIN_VALUE</a:t>
            </a:r>
            <a:r>
              <a:rPr lang="pt-PT" dirty="0" smtClean="0"/>
              <a:t> </a:t>
            </a:r>
            <a:r>
              <a:rPr lang="pt-PT" dirty="0"/>
              <a:t>= -</a:t>
            </a:r>
            <a:r>
              <a:rPr lang="pt-PT" dirty="0" smtClean="0"/>
              <a:t>2147483648  </a:t>
            </a:r>
            <a:r>
              <a:rPr lang="pt-PT" dirty="0"/>
              <a:t>= </a:t>
            </a:r>
          </a:p>
          <a:p>
            <a:r>
              <a:rPr lang="pt-PT" dirty="0" smtClean="0"/>
              <a:t>10000000000000000000000000000000 </a:t>
            </a:r>
            <a:r>
              <a:rPr lang="pt-PT" dirty="0"/>
              <a:t>= </a:t>
            </a:r>
            <a:r>
              <a:rPr lang="pt-PT" dirty="0" smtClean="0"/>
              <a:t>0x80000000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827797"/>
            <a:ext cx="2562224" cy="8771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700" dirty="0" smtClean="0"/>
              <a:t>Porque o valor absoluto mínimo é maior de que o valor absoluto máximo?</a:t>
            </a:r>
            <a:endParaRPr lang="en-US" sz="17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934200" y="399365"/>
            <a:ext cx="900112" cy="1429435"/>
            <a:chOff x="6934200" y="399365"/>
            <a:chExt cx="900112" cy="1429435"/>
          </a:xfrm>
        </p:grpSpPr>
        <p:cxnSp>
          <p:nvCxnSpPr>
            <p:cNvPr id="44" name="Straight Arrow Connector 43"/>
            <p:cNvCxnSpPr>
              <a:stCxn id="6" idx="2"/>
            </p:cNvCxnSpPr>
            <p:nvPr/>
          </p:nvCxnSpPr>
          <p:spPr>
            <a:xfrm flipH="1">
              <a:off x="7315200" y="1704960"/>
              <a:ext cx="519112" cy="123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0"/>
            </p:cNvCxnSpPr>
            <p:nvPr/>
          </p:nvCxnSpPr>
          <p:spPr>
            <a:xfrm flipH="1" flipV="1">
              <a:off x="6934200" y="399365"/>
              <a:ext cx="900112" cy="428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57200" y="3495656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        10000000000000000000000000000000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90600" y="32553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 rot="5400000">
            <a:off x="2684879" y="1994279"/>
            <a:ext cx="228599" cy="3741422"/>
          </a:xfrm>
          <a:prstGeom prst="righ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85800" y="398051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código (32 bit) vai ser convertido de complemento para 2 para código binário</a:t>
            </a:r>
            <a:endParaRPr lang="en-US" dirty="0"/>
          </a:p>
        </p:txBody>
      </p:sp>
      <p:sp>
        <p:nvSpPr>
          <p:cNvPr id="53" name="Down Arrow 52"/>
          <p:cNvSpPr/>
          <p:nvPr/>
        </p:nvSpPr>
        <p:spPr>
          <a:xfrm>
            <a:off x="2626223" y="4572000"/>
            <a:ext cx="345577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200" y="4800600"/>
            <a:ext cx="4352474" cy="838200"/>
            <a:chOff x="457200" y="2743200"/>
            <a:chExt cx="4352474" cy="838200"/>
          </a:xfrm>
        </p:grpSpPr>
        <p:sp>
          <p:nvSpPr>
            <p:cNvPr id="55" name="TextBox 54"/>
            <p:cNvSpPr txBox="1"/>
            <p:nvPr/>
          </p:nvSpPr>
          <p:spPr>
            <a:xfrm>
              <a:off x="457200" y="2743200"/>
              <a:ext cx="4352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 </a:t>
              </a:r>
              <a:r>
                <a:rPr lang="pt-PT" dirty="0" smtClean="0"/>
                <a:t>       01111111111111111111111111111111</a:t>
              </a:r>
              <a:endParaRPr lang="en-US" dirty="0"/>
            </a:p>
          </p:txBody>
        </p:sp>
        <p:sp>
          <p:nvSpPr>
            <p:cNvPr id="56" name="Right Brace 55"/>
            <p:cNvSpPr/>
            <p:nvPr/>
          </p:nvSpPr>
          <p:spPr>
            <a:xfrm rot="5400000">
              <a:off x="2658730" y="1241538"/>
              <a:ext cx="228599" cy="3689125"/>
            </a:xfrm>
            <a:prstGeom prst="rightBrac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03609" y="3200400"/>
              <a:ext cx="373981" cy="381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04669" y="3212068"/>
              <a:ext cx="26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Substituir 1 por 0 e 0 por 1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7200" y="5715000"/>
            <a:ext cx="4437433" cy="914400"/>
            <a:chOff x="457200" y="3657600"/>
            <a:chExt cx="4437433" cy="914400"/>
          </a:xfrm>
        </p:grpSpPr>
        <p:sp>
          <p:nvSpPr>
            <p:cNvPr id="60" name="TextBox 59"/>
            <p:cNvSpPr txBox="1"/>
            <p:nvPr/>
          </p:nvSpPr>
          <p:spPr>
            <a:xfrm>
              <a:off x="457200" y="3657600"/>
              <a:ext cx="4437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 </a:t>
              </a:r>
              <a:r>
                <a:rPr lang="pt-PT" dirty="0" smtClean="0"/>
                <a:t>       01111111111111111111111111111111</a:t>
              </a:r>
            </a:p>
            <a:p>
              <a:r>
                <a:rPr lang="pt-PT" dirty="0" smtClean="0"/>
                <a:t>                                                                           +1</a:t>
              </a:r>
              <a:endParaRPr lang="en-US" dirty="0"/>
            </a:p>
          </p:txBody>
        </p:sp>
        <p:sp>
          <p:nvSpPr>
            <p:cNvPr id="61" name="Right Brace 60"/>
            <p:cNvSpPr/>
            <p:nvPr/>
          </p:nvSpPr>
          <p:spPr>
            <a:xfrm rot="5400000">
              <a:off x="2676592" y="2138078"/>
              <a:ext cx="228598" cy="3724845"/>
            </a:xfrm>
            <a:prstGeom prst="rightBrac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03609" y="4191000"/>
              <a:ext cx="373981" cy="38100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04669" y="420266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Adicionar 1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05953" y="3979289"/>
            <a:ext cx="4352474" cy="879254"/>
            <a:chOff x="4805953" y="3979289"/>
            <a:chExt cx="4352474" cy="879254"/>
          </a:xfrm>
        </p:grpSpPr>
        <p:grpSp>
          <p:nvGrpSpPr>
            <p:cNvPr id="72" name="Group 71"/>
            <p:cNvGrpSpPr/>
            <p:nvPr/>
          </p:nvGrpSpPr>
          <p:grpSpPr>
            <a:xfrm>
              <a:off x="4805953" y="4038600"/>
              <a:ext cx="4352474" cy="819943"/>
              <a:chOff x="457200" y="4840069"/>
              <a:chExt cx="4352474" cy="819943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57200" y="4840069"/>
                <a:ext cx="4352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 </a:t>
                </a:r>
                <a:r>
                  <a:rPr lang="pt-PT" dirty="0" smtClean="0"/>
                  <a:t>       10000000000000000000000000000000</a:t>
                </a:r>
              </a:p>
            </p:txBody>
          </p:sp>
          <p:sp>
            <p:nvSpPr>
              <p:cNvPr id="74" name="Right Brace 73"/>
              <p:cNvSpPr/>
              <p:nvPr/>
            </p:nvSpPr>
            <p:spPr>
              <a:xfrm rot="5400000">
                <a:off x="2712135" y="3273671"/>
                <a:ext cx="228598" cy="3795931"/>
              </a:xfrm>
              <a:prstGeom prst="rightBrac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9228" y="5290680"/>
                <a:ext cx="1736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O resultado final</a:t>
                </a:r>
                <a:endParaRPr lang="en-US" dirty="0"/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>
              <a:off x="5181600" y="3979289"/>
              <a:ext cx="3933824" cy="821311"/>
            </a:xfrm>
            <a:prstGeom prst="roundRect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urved Right Arrow 75"/>
          <p:cNvSpPr/>
          <p:nvPr/>
        </p:nvSpPr>
        <p:spPr>
          <a:xfrm rot="13451192">
            <a:off x="5279695" y="4694464"/>
            <a:ext cx="914535" cy="2464612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6705600" y="349565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/>
              <a:t>=</a:t>
            </a:r>
            <a:endParaRPr lang="en-US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4876800" y="3023067"/>
            <a:ext cx="4241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/>
              <a:t>2</a:t>
            </a:r>
            <a:r>
              <a:rPr lang="pt-PT" sz="4400" baseline="30000" dirty="0" smtClean="0"/>
              <a:t>31</a:t>
            </a:r>
            <a:r>
              <a:rPr lang="pt-PT" sz="4400" dirty="0" smtClean="0"/>
              <a:t> = </a:t>
            </a:r>
            <a:r>
              <a:rPr lang="pt-PT" sz="4400" dirty="0"/>
              <a:t>2147483648</a:t>
            </a:r>
            <a:endParaRPr lang="en-US" sz="44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914400" y="2959116"/>
            <a:ext cx="3755489" cy="652757"/>
            <a:chOff x="914400" y="2959116"/>
            <a:chExt cx="3755489" cy="652757"/>
          </a:xfrm>
        </p:grpSpPr>
        <p:sp>
          <p:nvSpPr>
            <p:cNvPr id="82" name="Right Brace 81"/>
            <p:cNvSpPr/>
            <p:nvPr/>
          </p:nvSpPr>
          <p:spPr>
            <a:xfrm rot="16200000" flipV="1">
              <a:off x="2662608" y="1604592"/>
              <a:ext cx="259073" cy="3755489"/>
            </a:xfrm>
            <a:prstGeom prst="rightBrac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06591" y="2959116"/>
              <a:ext cx="198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 smtClean="0">
                  <a:solidFill>
                    <a:srgbClr val="FF0066"/>
                  </a:solidFill>
                </a:rPr>
                <a:t>0x80000000</a:t>
              </a:r>
              <a:endParaRPr lang="pt-PT" sz="2800" dirty="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9" grpId="0"/>
      <p:bldP spid="51" grpId="0" animBg="1"/>
      <p:bldP spid="52" grpId="0"/>
      <p:bldP spid="53" grpId="0" animBg="1"/>
      <p:bldP spid="76" grpId="0" animBg="1"/>
      <p:bldP spid="77" grpId="0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430" y="914400"/>
            <a:ext cx="465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Impressão de valores hexadecimais: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3581" y="1524000"/>
            <a:ext cx="4444165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/>
              <a:t>hex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void </a:t>
            </a:r>
            <a:r>
              <a:rPr lang="en-US" dirty="0">
                <a:solidFill>
                  <a:srgbClr val="002060"/>
                </a:solidFill>
              </a:rPr>
              <a:t>main(String[]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</a:t>
            </a:r>
            <a:r>
              <a:rPr lang="en-US" dirty="0" err="1">
                <a:solidFill>
                  <a:srgbClr val="002060"/>
                </a:solidFill>
              </a:rPr>
              <a:t>inicial</a:t>
            </a:r>
            <a:r>
              <a:rPr lang="en-US" dirty="0">
                <a:solidFill>
                  <a:srgbClr val="002060"/>
                </a:solidFill>
              </a:rPr>
              <a:t> e valor final");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ini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sc.nextInt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fin = </a:t>
            </a:r>
            <a:r>
              <a:rPr lang="en-US" dirty="0" err="1">
                <a:solidFill>
                  <a:srgbClr val="002060"/>
                </a:solidFill>
              </a:rPr>
              <a:t>sc.nextInt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ini</a:t>
            </a:r>
            <a:r>
              <a:rPr lang="en-US" dirty="0">
                <a:solidFill>
                  <a:srgbClr val="002060"/>
                </a:solidFill>
              </a:rPr>
              <a:t>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&lt;= fin;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++)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System.out.printf</a:t>
            </a:r>
            <a:r>
              <a:rPr lang="en-US" dirty="0">
                <a:solidFill>
                  <a:srgbClr val="002060"/>
                </a:solidFill>
              </a:rPr>
              <a:t>("%x\n",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);  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691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95491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10			1010			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334869"/>
            <a:ext cx="680987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</a:t>
            </a:r>
          </a:p>
          <a:p>
            <a:r>
              <a:rPr lang="pt-PT" dirty="0" smtClean="0"/>
              <a:t>Representação na memória	00000000000000000000000000001010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438400"/>
            <a:ext cx="469622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imp_bin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10;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&gt;&gt; 1 = %d\</a:t>
            </a:r>
            <a:r>
              <a:rPr lang="en-US" dirty="0" err="1"/>
              <a:t>n</a:t>
            </a:r>
            <a:r>
              <a:rPr lang="en-US" dirty="0" err="1" smtClean="0"/>
              <a:t>",x</a:t>
            </a:r>
            <a:r>
              <a:rPr lang="en-US" dirty="0" smtClean="0"/>
              <a:t>,(x&gt;&gt;</a:t>
            </a:r>
            <a:r>
              <a:rPr lang="en-US" dirty="0"/>
              <a:t>1));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5908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00000000000000000000000000001010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2438400"/>
            <a:ext cx="3657600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799" y="206144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x&gt;&gt;1           1 bit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141720" y="1978359"/>
            <a:ext cx="758937" cy="208581"/>
          </a:xfrm>
          <a:custGeom>
            <a:avLst/>
            <a:gdLst>
              <a:gd name="connsiteX0" fmla="*/ 0 w 758937"/>
              <a:gd name="connsiteY0" fmla="*/ 155241 h 208581"/>
              <a:gd name="connsiteX1" fmla="*/ 144780 w 758937"/>
              <a:gd name="connsiteY1" fmla="*/ 10461 h 208581"/>
              <a:gd name="connsiteX2" fmla="*/ 685800 w 758937"/>
              <a:gd name="connsiteY2" fmla="*/ 33321 h 208581"/>
              <a:gd name="connsiteX3" fmla="*/ 739140 w 758937"/>
              <a:gd name="connsiteY3" fmla="*/ 208581 h 20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937" h="208581">
                <a:moveTo>
                  <a:pt x="0" y="155241"/>
                </a:moveTo>
                <a:cubicBezTo>
                  <a:pt x="15240" y="93011"/>
                  <a:pt x="30480" y="30781"/>
                  <a:pt x="144780" y="10461"/>
                </a:cubicBezTo>
                <a:cubicBezTo>
                  <a:pt x="259080" y="-9859"/>
                  <a:pt x="586740" y="301"/>
                  <a:pt x="685800" y="33321"/>
                </a:cubicBezTo>
                <a:cubicBezTo>
                  <a:pt x="784860" y="66341"/>
                  <a:pt x="762000" y="137461"/>
                  <a:pt x="739140" y="208581"/>
                </a:cubicBezTo>
              </a:path>
            </a:pathLst>
          </a:cu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46139" y="305966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00000000000000000000000000001010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854440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81600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8837" y="2875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58722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0000000000000000000000000000101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0919" y="369974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0000000000000000000000000000101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2615" y="3704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5572" y="4459069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/>
              <a:t>5</a:t>
            </a:r>
            <a:r>
              <a:rPr lang="pt-PT" dirty="0" smtClean="0"/>
              <a:t>			101			5</a:t>
            </a:r>
          </a:p>
        </p:txBody>
      </p:sp>
    </p:spTree>
    <p:extLst>
      <p:ext uri="{BB962C8B-B14F-4D97-AF65-F5344CB8AC3E}">
        <p14:creationId xmlns:p14="http://schemas.microsoft.com/office/powerpoint/2010/main" val="17077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95491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10			1010			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334869"/>
            <a:ext cx="680987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</a:t>
            </a:r>
          </a:p>
          <a:p>
            <a:r>
              <a:rPr lang="pt-PT" dirty="0" smtClean="0"/>
              <a:t>Representação na memória	00000000000000000000000000001010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438400"/>
            <a:ext cx="469622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imp_bin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10;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&gt;&gt; </a:t>
            </a:r>
            <a:r>
              <a:rPr lang="en-US" dirty="0" smtClean="0"/>
              <a:t>2 </a:t>
            </a:r>
            <a:r>
              <a:rPr lang="en-US" dirty="0"/>
              <a:t>= %d\</a:t>
            </a:r>
            <a:r>
              <a:rPr lang="en-US" dirty="0" err="1"/>
              <a:t>n</a:t>
            </a:r>
            <a:r>
              <a:rPr lang="en-US" dirty="0" err="1" smtClean="0"/>
              <a:t>",x</a:t>
            </a:r>
            <a:r>
              <a:rPr lang="en-US" dirty="0" smtClean="0"/>
              <a:t>,(x&gt;&gt;2));  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5908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00000000000000000000000000001010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2438400"/>
            <a:ext cx="3657600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799" y="206144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x&gt;&gt;</a:t>
            </a:r>
            <a:r>
              <a:rPr lang="en-US" dirty="0"/>
              <a:t>2</a:t>
            </a:r>
            <a:r>
              <a:rPr lang="en-US" dirty="0" smtClean="0"/>
              <a:t>           2 bit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141720" y="1978359"/>
            <a:ext cx="758937" cy="208581"/>
          </a:xfrm>
          <a:custGeom>
            <a:avLst/>
            <a:gdLst>
              <a:gd name="connsiteX0" fmla="*/ 0 w 758937"/>
              <a:gd name="connsiteY0" fmla="*/ 155241 h 208581"/>
              <a:gd name="connsiteX1" fmla="*/ 144780 w 758937"/>
              <a:gd name="connsiteY1" fmla="*/ 10461 h 208581"/>
              <a:gd name="connsiteX2" fmla="*/ 685800 w 758937"/>
              <a:gd name="connsiteY2" fmla="*/ 33321 h 208581"/>
              <a:gd name="connsiteX3" fmla="*/ 739140 w 758937"/>
              <a:gd name="connsiteY3" fmla="*/ 208581 h 20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937" h="208581">
                <a:moveTo>
                  <a:pt x="0" y="155241"/>
                </a:moveTo>
                <a:cubicBezTo>
                  <a:pt x="15240" y="93011"/>
                  <a:pt x="30480" y="30781"/>
                  <a:pt x="144780" y="10461"/>
                </a:cubicBezTo>
                <a:cubicBezTo>
                  <a:pt x="259080" y="-9859"/>
                  <a:pt x="586740" y="301"/>
                  <a:pt x="685800" y="33321"/>
                </a:cubicBezTo>
                <a:cubicBezTo>
                  <a:pt x="784860" y="66341"/>
                  <a:pt x="762000" y="137461"/>
                  <a:pt x="739140" y="208581"/>
                </a:cubicBezTo>
              </a:path>
            </a:pathLst>
          </a:cu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46139" y="305966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00000000000000000000000000001000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854440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81600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0600" y="2875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58722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000000000000000000000000000010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6654" y="3703866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00000000000000000000000000010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2615" y="3704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5572" y="4459069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2			10			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2063" y="370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754762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80686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95491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10			1010			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334869"/>
            <a:ext cx="680987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</a:t>
            </a:r>
          </a:p>
          <a:p>
            <a:r>
              <a:rPr lang="pt-PT" dirty="0" smtClean="0"/>
              <a:t>Representação na memória	00000000000000000000000000001010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438400"/>
            <a:ext cx="469622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imp_bin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10;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&gt;&gt; 3</a:t>
            </a:r>
            <a:r>
              <a:rPr lang="en-US" dirty="0" smtClean="0"/>
              <a:t> </a:t>
            </a:r>
            <a:r>
              <a:rPr lang="en-US" dirty="0"/>
              <a:t>= %d\</a:t>
            </a:r>
            <a:r>
              <a:rPr lang="en-US" dirty="0" err="1"/>
              <a:t>n</a:t>
            </a:r>
            <a:r>
              <a:rPr lang="en-US" dirty="0" err="1" smtClean="0"/>
              <a:t>",x</a:t>
            </a:r>
            <a:r>
              <a:rPr lang="en-US" dirty="0" smtClean="0"/>
              <a:t>,(x&gt;&gt;3));  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5908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00000000000000000000000000001010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2438400"/>
            <a:ext cx="3657600" cy="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799" y="206144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x&gt;&gt;3           </a:t>
            </a:r>
            <a:r>
              <a:rPr lang="en-US" dirty="0"/>
              <a:t>3</a:t>
            </a:r>
            <a:r>
              <a:rPr lang="en-US" dirty="0" smtClean="0"/>
              <a:t> bit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141720" y="1978359"/>
            <a:ext cx="758937" cy="208581"/>
          </a:xfrm>
          <a:custGeom>
            <a:avLst/>
            <a:gdLst>
              <a:gd name="connsiteX0" fmla="*/ 0 w 758937"/>
              <a:gd name="connsiteY0" fmla="*/ 155241 h 208581"/>
              <a:gd name="connsiteX1" fmla="*/ 144780 w 758937"/>
              <a:gd name="connsiteY1" fmla="*/ 10461 h 208581"/>
              <a:gd name="connsiteX2" fmla="*/ 685800 w 758937"/>
              <a:gd name="connsiteY2" fmla="*/ 33321 h 208581"/>
              <a:gd name="connsiteX3" fmla="*/ 739140 w 758937"/>
              <a:gd name="connsiteY3" fmla="*/ 208581 h 20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937" h="208581">
                <a:moveTo>
                  <a:pt x="0" y="155241"/>
                </a:moveTo>
                <a:cubicBezTo>
                  <a:pt x="15240" y="93011"/>
                  <a:pt x="30480" y="30781"/>
                  <a:pt x="144780" y="10461"/>
                </a:cubicBezTo>
                <a:cubicBezTo>
                  <a:pt x="259080" y="-9859"/>
                  <a:pt x="586740" y="301"/>
                  <a:pt x="685800" y="33321"/>
                </a:cubicBezTo>
                <a:cubicBezTo>
                  <a:pt x="784860" y="66341"/>
                  <a:pt x="762000" y="137461"/>
                  <a:pt x="739140" y="208581"/>
                </a:cubicBezTo>
              </a:path>
            </a:pathLst>
          </a:cu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46139" y="305966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00000000000000000000000000001000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854440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6477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3714" y="2875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58722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5374" y="3700158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2615" y="3704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5572" y="4459069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/>
              <a:t>1</a:t>
            </a:r>
            <a:r>
              <a:rPr lang="pt-PT" dirty="0" smtClean="0"/>
              <a:t>			1			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2063" y="370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85486" y="370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763000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670324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63066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57800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180" y="2362200"/>
            <a:ext cx="8293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das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aulas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anteriores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&gt;&gt;,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95491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1			1			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334869"/>
            <a:ext cx="6816290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</a:t>
            </a:r>
          </a:p>
          <a:p>
            <a:r>
              <a:rPr lang="pt-PT" dirty="0" smtClean="0"/>
              <a:t>Representação na memória	00000000000000000000000000000001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438400"/>
            <a:ext cx="469622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imp_bin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</a:t>
            </a:r>
            <a:r>
              <a:rPr lang="en-US" dirty="0" smtClean="0"/>
              <a:t>&lt;&lt; 1 </a:t>
            </a:r>
            <a:r>
              <a:rPr lang="en-US" dirty="0"/>
              <a:t>= %d\</a:t>
            </a:r>
            <a:r>
              <a:rPr lang="en-US" dirty="0" err="1"/>
              <a:t>n</a:t>
            </a:r>
            <a:r>
              <a:rPr lang="en-US" dirty="0" err="1" smtClean="0"/>
              <a:t>",x</a:t>
            </a:r>
            <a:r>
              <a:rPr lang="en-US" dirty="0" smtClean="0"/>
              <a:t>,(</a:t>
            </a:r>
            <a:r>
              <a:rPr lang="en-US" dirty="0"/>
              <a:t>x</a:t>
            </a:r>
            <a:r>
              <a:rPr lang="en-US" dirty="0" smtClean="0"/>
              <a:t>&lt;&lt;1));  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7605" y="258722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00000000000000000000000000000001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2438400"/>
            <a:ext cx="3657600" cy="0"/>
          </a:xfrm>
          <a:prstGeom prst="straightConnector1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799" y="206144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&lt;&lt;1           1 bit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141720" y="1978359"/>
            <a:ext cx="758937" cy="208581"/>
          </a:xfrm>
          <a:custGeom>
            <a:avLst/>
            <a:gdLst>
              <a:gd name="connsiteX0" fmla="*/ 0 w 758937"/>
              <a:gd name="connsiteY0" fmla="*/ 155241 h 208581"/>
              <a:gd name="connsiteX1" fmla="*/ 144780 w 758937"/>
              <a:gd name="connsiteY1" fmla="*/ 10461 h 208581"/>
              <a:gd name="connsiteX2" fmla="*/ 685800 w 758937"/>
              <a:gd name="connsiteY2" fmla="*/ 33321 h 208581"/>
              <a:gd name="connsiteX3" fmla="*/ 739140 w 758937"/>
              <a:gd name="connsiteY3" fmla="*/ 208581 h 20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937" h="208581">
                <a:moveTo>
                  <a:pt x="0" y="155241"/>
                </a:moveTo>
                <a:cubicBezTo>
                  <a:pt x="15240" y="93011"/>
                  <a:pt x="30480" y="30781"/>
                  <a:pt x="144780" y="10461"/>
                </a:cubicBezTo>
                <a:cubicBezTo>
                  <a:pt x="259080" y="-9859"/>
                  <a:pt x="586740" y="301"/>
                  <a:pt x="685800" y="33321"/>
                </a:cubicBezTo>
                <a:cubicBezTo>
                  <a:pt x="784860" y="66341"/>
                  <a:pt x="762000" y="137461"/>
                  <a:pt x="739140" y="208581"/>
                </a:cubicBezTo>
              </a:path>
            </a:pathLst>
          </a:cu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37902" y="305966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00000000000000000000000000000001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92811" y="3352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8604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12157" y="2863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37438" y="2587228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3362" y="370015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24715" y="3704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5572" y="4459069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2			10			2</a:t>
            </a:r>
          </a:p>
        </p:txBody>
      </p:sp>
    </p:spTree>
    <p:extLst>
      <p:ext uri="{BB962C8B-B14F-4D97-AF65-F5344CB8AC3E}">
        <p14:creationId xmlns:p14="http://schemas.microsoft.com/office/powerpoint/2010/main" val="406958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&gt;&gt;,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95491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1			1			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334869"/>
            <a:ext cx="6699270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</a:t>
            </a:r>
          </a:p>
          <a:p>
            <a:r>
              <a:rPr lang="pt-PT" dirty="0" smtClean="0"/>
              <a:t>Representação na memória	00000000000000000000000000000001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438400"/>
            <a:ext cx="469622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imp_bin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</a:t>
            </a:r>
            <a:r>
              <a:rPr lang="en-US" dirty="0" smtClean="0"/>
              <a:t>&lt;&lt; 2 </a:t>
            </a:r>
            <a:r>
              <a:rPr lang="en-US" dirty="0"/>
              <a:t>= %d\</a:t>
            </a:r>
            <a:r>
              <a:rPr lang="en-US" dirty="0" err="1"/>
              <a:t>n</a:t>
            </a:r>
            <a:r>
              <a:rPr lang="en-US" dirty="0" err="1" smtClean="0"/>
              <a:t>",x</a:t>
            </a:r>
            <a:r>
              <a:rPr lang="en-US" dirty="0" smtClean="0"/>
              <a:t>,(</a:t>
            </a:r>
            <a:r>
              <a:rPr lang="en-US" dirty="0"/>
              <a:t>x</a:t>
            </a:r>
            <a:r>
              <a:rPr lang="en-US" dirty="0" smtClean="0"/>
              <a:t>&lt;&lt;2));  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7605" y="258722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00000000000000000000000000000001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2438400"/>
            <a:ext cx="3657600" cy="0"/>
          </a:xfrm>
          <a:prstGeom prst="straightConnector1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799" y="206144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a&lt;&lt;2           </a:t>
            </a:r>
            <a:r>
              <a:rPr lang="en-US" dirty="0"/>
              <a:t>2</a:t>
            </a:r>
            <a:r>
              <a:rPr lang="en-US" dirty="0" smtClean="0"/>
              <a:t> bit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141720" y="1978359"/>
            <a:ext cx="758937" cy="208581"/>
          </a:xfrm>
          <a:custGeom>
            <a:avLst/>
            <a:gdLst>
              <a:gd name="connsiteX0" fmla="*/ 0 w 758937"/>
              <a:gd name="connsiteY0" fmla="*/ 155241 h 208581"/>
              <a:gd name="connsiteX1" fmla="*/ 144780 w 758937"/>
              <a:gd name="connsiteY1" fmla="*/ 10461 h 208581"/>
              <a:gd name="connsiteX2" fmla="*/ 685800 w 758937"/>
              <a:gd name="connsiteY2" fmla="*/ 33321 h 208581"/>
              <a:gd name="connsiteX3" fmla="*/ 739140 w 758937"/>
              <a:gd name="connsiteY3" fmla="*/ 208581 h 20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937" h="208581">
                <a:moveTo>
                  <a:pt x="0" y="155241"/>
                </a:moveTo>
                <a:cubicBezTo>
                  <a:pt x="15240" y="93011"/>
                  <a:pt x="30480" y="30781"/>
                  <a:pt x="144780" y="10461"/>
                </a:cubicBezTo>
                <a:cubicBezTo>
                  <a:pt x="259080" y="-9859"/>
                  <a:pt x="586740" y="301"/>
                  <a:pt x="685800" y="33321"/>
                </a:cubicBezTo>
                <a:cubicBezTo>
                  <a:pt x="784860" y="66341"/>
                  <a:pt x="762000" y="137461"/>
                  <a:pt x="739140" y="208581"/>
                </a:cubicBezTo>
              </a:path>
            </a:pathLst>
          </a:cu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37438" y="258722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3362" y="3700158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24715" y="3704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5572" y="4459069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4			100			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07628" y="3698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&gt;&gt;,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8000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95491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1			1			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334869"/>
            <a:ext cx="6699270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</a:t>
            </a:r>
          </a:p>
          <a:p>
            <a:r>
              <a:rPr lang="pt-PT" dirty="0" smtClean="0"/>
              <a:t>Representação na memória	00000000000000000000000000000001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438400"/>
            <a:ext cx="469622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imp_bin</a:t>
            </a:r>
            <a:r>
              <a:rPr lang="en-US" dirty="0"/>
              <a:t> {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1;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</a:t>
            </a:r>
            <a:r>
              <a:rPr lang="en-US" dirty="0" smtClean="0"/>
              <a:t>&lt;&lt; 3 </a:t>
            </a:r>
            <a:r>
              <a:rPr lang="en-US" dirty="0"/>
              <a:t>= %d\</a:t>
            </a:r>
            <a:r>
              <a:rPr lang="en-US" dirty="0" err="1"/>
              <a:t>n</a:t>
            </a:r>
            <a:r>
              <a:rPr lang="en-US" dirty="0" err="1" smtClean="0"/>
              <a:t>",x</a:t>
            </a:r>
            <a:r>
              <a:rPr lang="en-US" dirty="0" smtClean="0"/>
              <a:t>,(</a:t>
            </a:r>
            <a:r>
              <a:rPr lang="en-US" dirty="0"/>
              <a:t>x</a:t>
            </a:r>
            <a:r>
              <a:rPr lang="en-US" dirty="0" smtClean="0"/>
              <a:t>&lt;&lt;3));  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7605" y="2587228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00000000000000000000000000000001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05400" y="2438400"/>
            <a:ext cx="3657600" cy="0"/>
          </a:xfrm>
          <a:prstGeom prst="straightConnector1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799" y="20614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a&lt;&lt;3           3 bit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141720" y="1978359"/>
            <a:ext cx="758937" cy="208581"/>
          </a:xfrm>
          <a:custGeom>
            <a:avLst/>
            <a:gdLst>
              <a:gd name="connsiteX0" fmla="*/ 0 w 758937"/>
              <a:gd name="connsiteY0" fmla="*/ 155241 h 208581"/>
              <a:gd name="connsiteX1" fmla="*/ 144780 w 758937"/>
              <a:gd name="connsiteY1" fmla="*/ 10461 h 208581"/>
              <a:gd name="connsiteX2" fmla="*/ 685800 w 758937"/>
              <a:gd name="connsiteY2" fmla="*/ 33321 h 208581"/>
              <a:gd name="connsiteX3" fmla="*/ 739140 w 758937"/>
              <a:gd name="connsiteY3" fmla="*/ 208581 h 20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937" h="208581">
                <a:moveTo>
                  <a:pt x="0" y="155241"/>
                </a:moveTo>
                <a:cubicBezTo>
                  <a:pt x="15240" y="93011"/>
                  <a:pt x="30480" y="30781"/>
                  <a:pt x="144780" y="10461"/>
                </a:cubicBezTo>
                <a:cubicBezTo>
                  <a:pt x="259080" y="-9859"/>
                  <a:pt x="586740" y="301"/>
                  <a:pt x="685800" y="33321"/>
                </a:cubicBezTo>
                <a:cubicBezTo>
                  <a:pt x="784860" y="66341"/>
                  <a:pt x="762000" y="137461"/>
                  <a:pt x="739140" y="208581"/>
                </a:cubicBezTo>
              </a:path>
            </a:pathLst>
          </a:cu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37438" y="2587228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73362" y="3700158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FF0066"/>
                </a:solidFill>
              </a:rPr>
              <a:t>0000000000000000000000000001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24715" y="3704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5572" y="4459069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/>
              <a:t>8</a:t>
            </a:r>
            <a:r>
              <a:rPr lang="pt-PT" dirty="0" smtClean="0"/>
              <a:t>			1000			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07628" y="3698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90238" y="370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66"/>
                </a:solidFill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25" name="TextBox 24"/>
          <p:cNvSpPr txBox="1"/>
          <p:nvPr/>
        </p:nvSpPr>
        <p:spPr>
          <a:xfrm>
            <a:off x="294245" y="604555"/>
            <a:ext cx="847930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class</a:t>
            </a:r>
            <a:r>
              <a:rPr lang="pt-PT" b="1" dirty="0"/>
              <a:t> </a:t>
            </a:r>
            <a:r>
              <a:rPr lang="pt-PT" dirty="0" err="1"/>
              <a:t>power</a:t>
            </a:r>
            <a:endParaRPr lang="pt-PT" dirty="0"/>
          </a:p>
          <a:p>
            <a:r>
              <a:rPr lang="pt-PT" dirty="0"/>
              <a:t>{</a:t>
            </a:r>
          </a:p>
          <a:p>
            <a:r>
              <a:rPr lang="pt-PT" dirty="0"/>
              <a:t>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</a:t>
            </a:r>
          </a:p>
          <a:p>
            <a:r>
              <a:rPr lang="pt-PT" dirty="0"/>
              <a:t> {      </a:t>
            </a:r>
            <a:r>
              <a:rPr lang="pt-PT" b="1" dirty="0"/>
              <a:t>for</a:t>
            </a:r>
            <a:r>
              <a:rPr lang="pt-PT" dirty="0"/>
              <a:t>(</a:t>
            </a:r>
            <a:r>
              <a:rPr lang="pt-PT" b="1" dirty="0" err="1"/>
              <a:t>int</a:t>
            </a:r>
            <a:r>
              <a:rPr lang="pt-PT" dirty="0"/>
              <a:t> i = 0; i &lt;= 30; i++)</a:t>
            </a:r>
          </a:p>
          <a:p>
            <a:r>
              <a:rPr lang="pt-PT" dirty="0"/>
              <a:t>          </a:t>
            </a:r>
            <a:r>
              <a:rPr lang="pt-PT" dirty="0" err="1"/>
              <a:t>System.out.printf</a:t>
            </a:r>
            <a:r>
              <a:rPr lang="pt-PT" dirty="0"/>
              <a:t>("N = %2d; 2**N = %10d = %10d\</a:t>
            </a:r>
            <a:r>
              <a:rPr lang="pt-PT" dirty="0" err="1"/>
              <a:t>n",i</a:t>
            </a:r>
            <a:r>
              <a:rPr lang="pt-PT" dirty="0"/>
              <a:t>, (</a:t>
            </a:r>
            <a:r>
              <a:rPr lang="pt-PT" b="1" dirty="0" err="1"/>
              <a:t>int</a:t>
            </a:r>
            <a:r>
              <a:rPr lang="pt-PT" dirty="0"/>
              <a:t>)</a:t>
            </a:r>
            <a:r>
              <a:rPr lang="pt-PT" dirty="0" err="1"/>
              <a:t>Math.pow</a:t>
            </a:r>
            <a:r>
              <a:rPr lang="pt-PT" dirty="0"/>
              <a:t>(2,i),</a:t>
            </a:r>
            <a:r>
              <a:rPr lang="pt-PT" dirty="0">
                <a:solidFill>
                  <a:srgbClr val="C00000"/>
                </a:solidFill>
              </a:rPr>
              <a:t>1&lt;&lt;i</a:t>
            </a:r>
            <a:r>
              <a:rPr lang="pt-PT" dirty="0"/>
              <a:t>);  </a:t>
            </a:r>
          </a:p>
          <a:p>
            <a:r>
              <a:rPr lang="pt-PT" dirty="0"/>
              <a:t>}</a:t>
            </a:r>
          </a:p>
          <a:p>
            <a:r>
              <a:rPr lang="pt-PT" dirty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1" y="-41776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Encontrar todos os valores 2</a:t>
            </a:r>
            <a:r>
              <a:rPr lang="pt-PT" baseline="30000" dirty="0" smtClean="0"/>
              <a:t>N</a:t>
            </a:r>
            <a:r>
              <a:rPr lang="pt-PT" dirty="0"/>
              <a:t> </a:t>
            </a:r>
            <a:r>
              <a:rPr lang="pt-PT" dirty="0" smtClean="0"/>
              <a:t>(N ≤ 30) utilizando: a) função </a:t>
            </a:r>
            <a:r>
              <a:rPr lang="pt-PT" dirty="0" err="1" smtClean="0"/>
              <a:t>Math.pow</a:t>
            </a:r>
            <a:r>
              <a:rPr lang="pt-PT" dirty="0" smtClean="0"/>
              <a:t>; b) operação de deslocamento (&lt;&lt; - </a:t>
            </a:r>
            <a:r>
              <a:rPr lang="pt-PT" i="1" dirty="0" err="1" smtClean="0"/>
              <a:t>shift</a:t>
            </a:r>
            <a:r>
              <a:rPr lang="pt-PT" i="1" dirty="0" smtClean="0"/>
              <a:t> </a:t>
            </a:r>
            <a:r>
              <a:rPr lang="pt-PT" i="1" dirty="0" err="1" smtClean="0"/>
              <a:t>left</a:t>
            </a:r>
            <a:r>
              <a:rPr lang="pt-PT" dirty="0" smtClean="0"/>
              <a:t>).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868" y="-130098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 smtClean="0"/>
              <a:t>Exemplo: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7620000" y="762000"/>
            <a:ext cx="7729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Aula 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0" y="2819400"/>
            <a:ext cx="375388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98297"/>
            <a:ext cx="3581400" cy="351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1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24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~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|, ^, &gt;&gt;,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95491"/>
            <a:ext cx="667682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                valor hexadecimal</a:t>
            </a:r>
          </a:p>
          <a:p>
            <a:r>
              <a:rPr lang="pt-PT" dirty="0" smtClean="0"/>
              <a:t>10			1010			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334869"/>
            <a:ext cx="6809878" cy="646331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Valor decimal		valor binário</a:t>
            </a:r>
          </a:p>
          <a:p>
            <a:r>
              <a:rPr lang="pt-PT" dirty="0" smtClean="0"/>
              <a:t>Representação na memória	00000000000000000000000000001010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450" y="2177534"/>
            <a:ext cx="1874231" cy="461665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~1010 = 0101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200400"/>
            <a:ext cx="395518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imp_bin</a:t>
            </a:r>
            <a:r>
              <a:rPr lang="en-US" dirty="0"/>
              <a:t> {</a:t>
            </a:r>
          </a:p>
          <a:p>
            <a:r>
              <a:rPr lang="en-US" b="1" dirty="0"/>
              <a:t>public static vo</a:t>
            </a:r>
            <a:r>
              <a:rPr lang="en-US" dirty="0"/>
              <a:t>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</a:t>
            </a:r>
            <a:r>
              <a:rPr lang="en-US" dirty="0" err="1"/>
              <a:t>t</a:t>
            </a:r>
            <a:r>
              <a:rPr lang="en-US" dirty="0"/>
              <a:t> y = 10;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/>
              <a:t>("~%x = %x\</a:t>
            </a:r>
            <a:r>
              <a:rPr lang="en-US" dirty="0" err="1"/>
              <a:t>n",y,~y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 smtClean="0"/>
              <a:t>System.out.printf</a:t>
            </a:r>
            <a:r>
              <a:rPr lang="en-US" dirty="0"/>
              <a:t>("~%d = %d\</a:t>
            </a:r>
            <a:r>
              <a:rPr lang="en-US" dirty="0" err="1"/>
              <a:t>n",y,~y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36" y="3505200"/>
            <a:ext cx="408016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1"/>
          <p:cNvSpPr/>
          <p:nvPr/>
        </p:nvSpPr>
        <p:spPr>
          <a:xfrm>
            <a:off x="3847070" y="3384225"/>
            <a:ext cx="1589903" cy="742932"/>
          </a:xfrm>
          <a:custGeom>
            <a:avLst/>
            <a:gdLst>
              <a:gd name="connsiteX0" fmla="*/ 1589903 w 1589903"/>
              <a:gd name="connsiteY0" fmla="*/ 388705 h 742932"/>
              <a:gd name="connsiteX1" fmla="*/ 955589 w 1589903"/>
              <a:gd name="connsiteY1" fmla="*/ 9764 h 742932"/>
              <a:gd name="connsiteX2" fmla="*/ 0 w 1589903"/>
              <a:gd name="connsiteY2" fmla="*/ 742932 h 74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903" h="742932">
                <a:moveTo>
                  <a:pt x="1589903" y="388705"/>
                </a:moveTo>
                <a:cubicBezTo>
                  <a:pt x="1405238" y="169715"/>
                  <a:pt x="1220573" y="-49274"/>
                  <a:pt x="955589" y="9764"/>
                </a:cubicBezTo>
                <a:cubicBezTo>
                  <a:pt x="690605" y="68802"/>
                  <a:pt x="0" y="742932"/>
                  <a:pt x="0" y="742932"/>
                </a:cubicBezTo>
              </a:path>
            </a:pathLst>
          </a:custGeom>
          <a:noFill/>
          <a:ln w="952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110681" y="3942679"/>
            <a:ext cx="2899719" cy="305043"/>
          </a:xfrm>
          <a:custGeom>
            <a:avLst/>
            <a:gdLst>
              <a:gd name="connsiteX0" fmla="*/ 2899719 w 2899719"/>
              <a:gd name="connsiteY0" fmla="*/ 192716 h 305043"/>
              <a:gd name="connsiteX1" fmla="*/ 2512541 w 2899719"/>
              <a:gd name="connsiteY1" fmla="*/ 192716 h 305043"/>
              <a:gd name="connsiteX2" fmla="*/ 1136822 w 2899719"/>
              <a:gd name="connsiteY2" fmla="*/ 299807 h 305043"/>
              <a:gd name="connsiteX3" fmla="*/ 321276 w 2899719"/>
              <a:gd name="connsiteY3" fmla="*/ 3245 h 305043"/>
              <a:gd name="connsiteX4" fmla="*/ 0 w 2899719"/>
              <a:gd name="connsiteY4" fmla="*/ 168002 h 30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719" h="305043">
                <a:moveTo>
                  <a:pt x="2899719" y="192716"/>
                </a:moveTo>
                <a:cubicBezTo>
                  <a:pt x="2853038" y="183791"/>
                  <a:pt x="2806357" y="174867"/>
                  <a:pt x="2512541" y="192716"/>
                </a:cubicBezTo>
                <a:cubicBezTo>
                  <a:pt x="2218725" y="210565"/>
                  <a:pt x="1502033" y="331385"/>
                  <a:pt x="1136822" y="299807"/>
                </a:cubicBezTo>
                <a:cubicBezTo>
                  <a:pt x="771611" y="268229"/>
                  <a:pt x="510746" y="25213"/>
                  <a:pt x="321276" y="3245"/>
                </a:cubicBezTo>
                <a:cubicBezTo>
                  <a:pt x="131806" y="-18723"/>
                  <a:pt x="65903" y="74639"/>
                  <a:pt x="0" y="168002"/>
                </a:cubicBezTo>
              </a:path>
            </a:pathLst>
          </a:custGeom>
          <a:noFill/>
          <a:ln w="952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921211" y="4679092"/>
            <a:ext cx="1565189" cy="891103"/>
          </a:xfrm>
          <a:custGeom>
            <a:avLst/>
            <a:gdLst>
              <a:gd name="connsiteX0" fmla="*/ 1565189 w 1565189"/>
              <a:gd name="connsiteY0" fmla="*/ 164757 h 891103"/>
              <a:gd name="connsiteX1" fmla="*/ 634313 w 1565189"/>
              <a:gd name="connsiteY1" fmla="*/ 889686 h 891103"/>
              <a:gd name="connsiteX2" fmla="*/ 0 w 1565189"/>
              <a:gd name="connsiteY2" fmla="*/ 0 h 89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189" h="891103">
                <a:moveTo>
                  <a:pt x="1565189" y="164757"/>
                </a:moveTo>
                <a:cubicBezTo>
                  <a:pt x="1230183" y="540951"/>
                  <a:pt x="895178" y="917145"/>
                  <a:pt x="634313" y="889686"/>
                </a:cubicBezTo>
                <a:cubicBezTo>
                  <a:pt x="373448" y="862227"/>
                  <a:pt x="186724" y="431113"/>
                  <a:pt x="0" y="0"/>
                </a:cubicBezTo>
              </a:path>
            </a:pathLst>
          </a:custGeom>
          <a:noFill/>
          <a:ln w="952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176584" y="4242417"/>
            <a:ext cx="2941859" cy="174324"/>
          </a:xfrm>
          <a:custGeom>
            <a:avLst/>
            <a:gdLst>
              <a:gd name="connsiteX0" fmla="*/ 2916194 w 2941859"/>
              <a:gd name="connsiteY0" fmla="*/ 173064 h 174324"/>
              <a:gd name="connsiteX1" fmla="*/ 2866767 w 2941859"/>
              <a:gd name="connsiteY1" fmla="*/ 164826 h 174324"/>
              <a:gd name="connsiteX2" fmla="*/ 1672281 w 2941859"/>
              <a:gd name="connsiteY2" fmla="*/ 82448 h 174324"/>
              <a:gd name="connsiteX3" fmla="*/ 403654 w 2941859"/>
              <a:gd name="connsiteY3" fmla="*/ 173064 h 174324"/>
              <a:gd name="connsiteX4" fmla="*/ 263611 w 2941859"/>
              <a:gd name="connsiteY4" fmla="*/ 69 h 174324"/>
              <a:gd name="connsiteX5" fmla="*/ 0 w 2941859"/>
              <a:gd name="connsiteY5" fmla="*/ 156588 h 1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1859" h="174324">
                <a:moveTo>
                  <a:pt x="2916194" y="173064"/>
                </a:moveTo>
                <a:cubicBezTo>
                  <a:pt x="2995140" y="176496"/>
                  <a:pt x="2866767" y="164826"/>
                  <a:pt x="2866767" y="164826"/>
                </a:cubicBezTo>
                <a:cubicBezTo>
                  <a:pt x="2659448" y="149723"/>
                  <a:pt x="2082800" y="81075"/>
                  <a:pt x="1672281" y="82448"/>
                </a:cubicBezTo>
                <a:cubicBezTo>
                  <a:pt x="1261762" y="83821"/>
                  <a:pt x="638432" y="186794"/>
                  <a:pt x="403654" y="173064"/>
                </a:cubicBezTo>
                <a:cubicBezTo>
                  <a:pt x="168876" y="159334"/>
                  <a:pt x="330887" y="2815"/>
                  <a:pt x="263611" y="69"/>
                </a:cubicBezTo>
                <a:cubicBezTo>
                  <a:pt x="196335" y="-2677"/>
                  <a:pt x="98167" y="76955"/>
                  <a:pt x="0" y="156588"/>
                </a:cubicBezTo>
              </a:path>
            </a:pathLst>
          </a:custGeom>
          <a:noFill/>
          <a:ln w="952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75465" y="3014893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Valor hexadecimal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8542" y="542186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Valor 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61" y="-46464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                  Imprimir a tabela de verdade para operações booleanas ^, |, &amp; aplicadas a 2 e 3 variáveis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74739"/>
              </p:ext>
            </p:extLst>
          </p:nvPr>
        </p:nvGraphicFramePr>
        <p:xfrm>
          <a:off x="457200" y="121920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6273" y="7620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^ B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13119"/>
              </p:ext>
            </p:extLst>
          </p:nvPr>
        </p:nvGraphicFramePr>
        <p:xfrm>
          <a:off x="457200" y="4318000"/>
          <a:ext cx="236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6273" y="386080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^ 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0843" y="3203318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ou</a:t>
            </a:r>
            <a:endParaRPr lang="en-US" sz="3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30527"/>
              </p:ext>
            </p:extLst>
          </p:nvPr>
        </p:nvGraphicFramePr>
        <p:xfrm>
          <a:off x="3886200" y="1752237"/>
          <a:ext cx="2209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06883" y="121437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| B | C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868" y="-130098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 smtClean="0"/>
              <a:t>Exemplo:</a:t>
            </a:r>
            <a:endParaRPr lang="pt-PT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638800"/>
            <a:ext cx="96693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Aula 4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11677"/>
              </p:ext>
            </p:extLst>
          </p:nvPr>
        </p:nvGraphicFramePr>
        <p:xfrm>
          <a:off x="6553200" y="1757065"/>
          <a:ext cx="2209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0665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73883" y="121920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R = A </a:t>
            </a:r>
            <a:r>
              <a:rPr lang="pt-PT" sz="2400" dirty="0"/>
              <a:t>&amp;</a:t>
            </a:r>
            <a:r>
              <a:rPr lang="pt-PT" sz="2400" dirty="0" smtClean="0"/>
              <a:t> B &amp;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715000" cy="628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000" y="762000"/>
            <a:ext cx="457106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max(</a:t>
            </a:r>
            <a:r>
              <a:rPr lang="en-US" b="1" dirty="0" err="1"/>
              <a:t>int</a:t>
            </a:r>
            <a:r>
              <a:rPr lang="en-US" dirty="0"/>
              <a:t> i1, </a:t>
            </a:r>
            <a:r>
              <a:rPr lang="en-US" b="1" dirty="0" err="1"/>
              <a:t>int</a:t>
            </a:r>
            <a:r>
              <a:rPr lang="en-US" dirty="0"/>
              <a:t> i2)</a:t>
            </a:r>
          </a:p>
          <a:p>
            <a:r>
              <a:rPr lang="en-US" dirty="0"/>
              <a:t> {   </a:t>
            </a:r>
            <a:r>
              <a:rPr lang="en-US" b="1" dirty="0"/>
              <a:t>return</a:t>
            </a:r>
            <a:r>
              <a:rPr lang="en-US" dirty="0"/>
              <a:t> i1 &gt; i2 ? i1 : i2;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b="1" dirty="0"/>
              <a:t>public static double </a:t>
            </a:r>
            <a:r>
              <a:rPr lang="en-US" dirty="0"/>
              <a:t>max(</a:t>
            </a:r>
            <a:r>
              <a:rPr lang="en-US" b="1" dirty="0"/>
              <a:t>double</a:t>
            </a:r>
            <a:r>
              <a:rPr lang="en-US" dirty="0"/>
              <a:t> i1, </a:t>
            </a:r>
            <a:r>
              <a:rPr lang="en-US" b="1" dirty="0"/>
              <a:t>double</a:t>
            </a:r>
            <a:r>
              <a:rPr lang="en-US" dirty="0"/>
              <a:t> i2)</a:t>
            </a:r>
          </a:p>
          <a:p>
            <a:r>
              <a:rPr lang="en-US" dirty="0"/>
              <a:t> {   </a:t>
            </a:r>
            <a:r>
              <a:rPr lang="en-US" b="1" dirty="0"/>
              <a:t>return</a:t>
            </a:r>
            <a:r>
              <a:rPr lang="en-US" dirty="0"/>
              <a:t> i1 &gt; i2 ? i1 : i2;   </a:t>
            </a:r>
            <a:r>
              <a:rPr lang="en-US" dirty="0" smtClean="0"/>
              <a:t>}</a:t>
            </a:r>
          </a:p>
          <a:p>
            <a:endParaRPr lang="pt-PT" dirty="0"/>
          </a:p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max(</a:t>
            </a:r>
            <a:r>
              <a:rPr lang="en-US" b="1" dirty="0" err="1"/>
              <a:t>int</a:t>
            </a:r>
            <a:r>
              <a:rPr lang="en-US" dirty="0"/>
              <a:t> i1,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i2, </a:t>
            </a:r>
            <a:r>
              <a:rPr lang="en-US" b="1" dirty="0" err="1" smtClean="0"/>
              <a:t>int</a:t>
            </a:r>
            <a:r>
              <a:rPr lang="en-US" dirty="0" smtClean="0"/>
              <a:t> i3)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{   </a:t>
            </a:r>
            <a:r>
              <a:rPr lang="en-US" b="1" dirty="0" smtClean="0"/>
              <a:t> if </a:t>
            </a:r>
            <a:r>
              <a:rPr lang="en-US" dirty="0" smtClean="0"/>
              <a:t>(i1 &gt; i2 &amp;&amp; i1 &gt; i3) </a:t>
            </a:r>
            <a:r>
              <a:rPr lang="en-US" b="1" dirty="0" smtClean="0"/>
              <a:t>return</a:t>
            </a:r>
            <a:r>
              <a:rPr lang="en-US" dirty="0" smtClean="0"/>
              <a:t> i1;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else if </a:t>
            </a:r>
            <a:r>
              <a:rPr lang="en-US" dirty="0"/>
              <a:t>(</a:t>
            </a:r>
            <a:r>
              <a:rPr lang="en-US" dirty="0" smtClean="0"/>
              <a:t>i2 </a:t>
            </a:r>
            <a:r>
              <a:rPr lang="en-US" dirty="0"/>
              <a:t>&gt; </a:t>
            </a:r>
            <a:r>
              <a:rPr lang="en-US" dirty="0" smtClean="0"/>
              <a:t>i1 </a:t>
            </a:r>
            <a:r>
              <a:rPr lang="en-US" dirty="0"/>
              <a:t>&amp;&amp; </a:t>
            </a:r>
            <a:r>
              <a:rPr lang="en-US" dirty="0" smtClean="0"/>
              <a:t>i2 </a:t>
            </a:r>
            <a:r>
              <a:rPr lang="en-US" dirty="0"/>
              <a:t>&gt; i3)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smtClean="0"/>
              <a:t>i2;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return</a:t>
            </a:r>
            <a:r>
              <a:rPr lang="en-US" dirty="0" smtClean="0"/>
              <a:t> i3;  </a:t>
            </a:r>
          </a:p>
          <a:p>
            <a:r>
              <a:rPr lang="en-US" dirty="0" smtClean="0"/>
              <a:t>}</a:t>
            </a:r>
          </a:p>
          <a:p>
            <a:endParaRPr lang="pt-PT" dirty="0"/>
          </a:p>
          <a:p>
            <a:r>
              <a:rPr lang="en-US" b="1" dirty="0"/>
              <a:t>public static </a:t>
            </a:r>
            <a:r>
              <a:rPr lang="en-US" b="1" dirty="0" smtClean="0"/>
              <a:t>char </a:t>
            </a:r>
            <a:r>
              <a:rPr lang="en-US" dirty="0"/>
              <a:t>max(</a:t>
            </a:r>
            <a:r>
              <a:rPr lang="en-US" b="1" dirty="0" err="1"/>
              <a:t>int</a:t>
            </a:r>
            <a:r>
              <a:rPr lang="en-US" dirty="0"/>
              <a:t> i1, </a:t>
            </a:r>
            <a:r>
              <a:rPr lang="en-US" b="1" dirty="0" smtClean="0"/>
              <a:t>char</a:t>
            </a:r>
            <a:r>
              <a:rPr lang="en-US" dirty="0" smtClean="0"/>
              <a:t> c)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{ 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i1 &gt; (</a:t>
            </a:r>
            <a:r>
              <a:rPr lang="en-US" b="1" dirty="0" err="1"/>
              <a:t>int</a:t>
            </a:r>
            <a:r>
              <a:rPr lang="en-US" dirty="0"/>
              <a:t>)c ? (</a:t>
            </a:r>
            <a:r>
              <a:rPr lang="en-US" b="1" dirty="0"/>
              <a:t>char</a:t>
            </a:r>
            <a:r>
              <a:rPr lang="en-US" dirty="0"/>
              <a:t>)i1 : c;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4876800"/>
            <a:ext cx="6327053" cy="120032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f,%f</a:t>
            </a:r>
            <a:r>
              <a:rPr lang="en-US" dirty="0"/>
              <a:t>) = %f\n", 3.1, 5.2, max(3.1, 5.2));</a:t>
            </a:r>
          </a:p>
          <a:p>
            <a:r>
              <a:rPr lang="en-US" dirty="0" err="1" smtClean="0"/>
              <a:t>System.out.printf</a:t>
            </a:r>
            <a:r>
              <a:rPr lang="en-US" dirty="0"/>
              <a:t>("max(%</a:t>
            </a:r>
            <a:r>
              <a:rPr lang="en-US" dirty="0" err="1"/>
              <a:t>d,%d</a:t>
            </a:r>
            <a:r>
              <a:rPr lang="en-US" dirty="0"/>
              <a:t>) = %d\n", 3, 2, max(3, 2</a:t>
            </a:r>
            <a:r>
              <a:rPr lang="en-US" dirty="0" smtClean="0"/>
              <a:t>));</a:t>
            </a:r>
          </a:p>
          <a:p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d,%</a:t>
            </a:r>
            <a:r>
              <a:rPr lang="en-US" dirty="0" err="1" smtClean="0"/>
              <a:t>d,%d</a:t>
            </a:r>
            <a:r>
              <a:rPr lang="en-US" dirty="0" smtClean="0"/>
              <a:t>) </a:t>
            </a:r>
            <a:r>
              <a:rPr lang="en-US" dirty="0"/>
              <a:t>= %d\n", 3, 2</a:t>
            </a:r>
            <a:r>
              <a:rPr lang="en-US" dirty="0" smtClean="0"/>
              <a:t>, 6, </a:t>
            </a:r>
            <a:r>
              <a:rPr lang="en-US" dirty="0"/>
              <a:t>max(3, </a:t>
            </a:r>
            <a:r>
              <a:rPr lang="en-US" dirty="0" smtClean="0"/>
              <a:t>2, 6));</a:t>
            </a:r>
          </a:p>
          <a:p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d,%c</a:t>
            </a:r>
            <a:r>
              <a:rPr lang="en-US" dirty="0"/>
              <a:t>) = %c\n", 48, 'A', max(48, 'A'));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81250"/>
            <a:ext cx="380433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9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00" y="533400"/>
            <a:ext cx="5818965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 smtClean="0"/>
              <a:t>sobrecarga_de_nomess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b="1" dirty="0"/>
              <a:t>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a=1, </a:t>
            </a:r>
            <a:r>
              <a:rPr lang="en-US" sz="1600" dirty="0" smtClean="0"/>
              <a:t>b=2;</a:t>
            </a:r>
            <a:endParaRPr lang="en-US" sz="1600" dirty="0"/>
          </a:p>
          <a:p>
            <a:r>
              <a:rPr lang="en-US" sz="1600" b="1" dirty="0"/>
              <a:t>public 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>
                <a:solidFill>
                  <a:srgbClr val="FF0066"/>
                </a:solidFill>
              </a:rPr>
              <a:t>max()</a:t>
            </a:r>
          </a:p>
          <a:p>
            <a:r>
              <a:rPr lang="en-US" sz="1600" dirty="0"/>
              <a:t> {   </a:t>
            </a:r>
            <a:r>
              <a:rPr lang="en-US" sz="1600" b="1" dirty="0"/>
              <a:t>return</a:t>
            </a:r>
            <a:r>
              <a:rPr lang="en-US" sz="1600" dirty="0"/>
              <a:t> a &gt; b ? a : b;   }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double </a:t>
            </a:r>
            <a:r>
              <a:rPr lang="en-US" sz="1600" dirty="0">
                <a:solidFill>
                  <a:srgbClr val="008000"/>
                </a:solidFill>
              </a:rPr>
              <a:t>max(</a:t>
            </a:r>
            <a:r>
              <a:rPr lang="en-US" sz="1600" b="1" dirty="0">
                <a:solidFill>
                  <a:srgbClr val="008000"/>
                </a:solidFill>
              </a:rPr>
              <a:t>double</a:t>
            </a:r>
            <a:r>
              <a:rPr lang="en-US" sz="1600" dirty="0">
                <a:solidFill>
                  <a:srgbClr val="008000"/>
                </a:solidFill>
              </a:rPr>
              <a:t> i1, </a:t>
            </a:r>
            <a:r>
              <a:rPr lang="en-US" sz="1600" b="1" dirty="0">
                <a:solidFill>
                  <a:srgbClr val="008000"/>
                </a:solidFill>
              </a:rPr>
              <a:t>double</a:t>
            </a:r>
            <a:r>
              <a:rPr lang="en-US" sz="1600" dirty="0">
                <a:solidFill>
                  <a:srgbClr val="008000"/>
                </a:solidFill>
              </a:rPr>
              <a:t> i2)</a:t>
            </a:r>
          </a:p>
          <a:p>
            <a:r>
              <a:rPr lang="en-US" sz="1600" dirty="0" smtClean="0"/>
              <a:t>{   </a:t>
            </a:r>
            <a:r>
              <a:rPr lang="en-US" sz="1600" b="1" dirty="0"/>
              <a:t>return</a:t>
            </a:r>
            <a:r>
              <a:rPr lang="en-US" sz="1600" dirty="0"/>
              <a:t> i1 &gt; i2 ? i1 : i2;   }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max(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i1,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i2,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i3)</a:t>
            </a:r>
          </a:p>
          <a:p>
            <a:r>
              <a:rPr lang="en-US" sz="1600" dirty="0"/>
              <a:t> {    </a:t>
            </a:r>
            <a:r>
              <a:rPr lang="en-US" sz="1600" b="1" dirty="0"/>
              <a:t>if</a:t>
            </a:r>
            <a:r>
              <a:rPr lang="en-US" sz="1600" dirty="0"/>
              <a:t> (i1 &gt; i2 &amp;&amp; i1 &gt; i3) </a:t>
            </a:r>
            <a:r>
              <a:rPr lang="en-US" sz="1600" b="1" dirty="0"/>
              <a:t>return</a:t>
            </a:r>
            <a:r>
              <a:rPr lang="en-US" sz="1600" dirty="0"/>
              <a:t> i1;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else if </a:t>
            </a:r>
            <a:r>
              <a:rPr lang="en-US" sz="1600" dirty="0"/>
              <a:t>(i2 &gt; i1 &amp;&amp; i2 &gt; i3) </a:t>
            </a:r>
            <a:r>
              <a:rPr lang="en-US" sz="1600" b="1" dirty="0"/>
              <a:t>return</a:t>
            </a:r>
            <a:r>
              <a:rPr lang="en-US" sz="1600" dirty="0"/>
              <a:t> i2; 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return</a:t>
            </a:r>
            <a:r>
              <a:rPr lang="en-US" sz="1600" dirty="0"/>
              <a:t> i3;  </a:t>
            </a:r>
          </a:p>
          <a:p>
            <a:r>
              <a:rPr lang="en-US" sz="1600" dirty="0"/>
              <a:t>}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char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max(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i1,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cha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r c)</a:t>
            </a:r>
          </a:p>
          <a:p>
            <a:r>
              <a:rPr lang="en-US" sz="1600" dirty="0"/>
              <a:t> {     </a:t>
            </a:r>
            <a:r>
              <a:rPr lang="en-US" sz="1600" b="1" dirty="0"/>
              <a:t>return</a:t>
            </a:r>
            <a:r>
              <a:rPr lang="en-US" sz="1600" dirty="0"/>
              <a:t> i1 &gt; (</a:t>
            </a:r>
            <a:r>
              <a:rPr lang="en-US" sz="1600" b="1" dirty="0" err="1"/>
              <a:t>in</a:t>
            </a:r>
            <a:r>
              <a:rPr lang="en-US" sz="1600" dirty="0" err="1"/>
              <a:t>t</a:t>
            </a:r>
            <a:r>
              <a:rPr lang="en-US" sz="1600" dirty="0"/>
              <a:t>)c ? (</a:t>
            </a:r>
            <a:r>
              <a:rPr lang="en-US" sz="1600" b="1" dirty="0"/>
              <a:t>char</a:t>
            </a:r>
            <a:r>
              <a:rPr lang="en-US" sz="1600" dirty="0"/>
              <a:t>)i1 : c;   }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static vo</a:t>
            </a:r>
            <a:r>
              <a:rPr lang="en-US" sz="1600" dirty="0"/>
              <a:t>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f,%f</a:t>
            </a:r>
            <a:r>
              <a:rPr lang="en-US" sz="1600" dirty="0"/>
              <a:t>) = %f\n", 3.1, 5.2, </a:t>
            </a:r>
            <a:r>
              <a:rPr lang="en-US" sz="1600" dirty="0">
                <a:solidFill>
                  <a:srgbClr val="008000"/>
                </a:solidFill>
              </a:rPr>
              <a:t>max(3.1, 5.2)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d,%d</a:t>
            </a:r>
            <a:r>
              <a:rPr lang="en-US" sz="1600" dirty="0"/>
              <a:t>) = %d\n", a, b, </a:t>
            </a:r>
            <a:r>
              <a:rPr lang="en-US" sz="1600" dirty="0">
                <a:solidFill>
                  <a:srgbClr val="FF0066"/>
                </a:solidFill>
              </a:rPr>
              <a:t>max()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d,%d,%d</a:t>
            </a:r>
            <a:r>
              <a:rPr lang="en-US" sz="1600" dirty="0"/>
              <a:t>) = %d\n", 3, 2, 6,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max(3, 2, 6)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d,%c</a:t>
            </a:r>
            <a:r>
              <a:rPr lang="en-US" sz="1600" dirty="0"/>
              <a:t>) = %c\n", 48, 'A',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max(48, 'A')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19143"/>
            <a:ext cx="4361637" cy="115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819422" y="1034534"/>
            <a:ext cx="4812542" cy="369332"/>
            <a:chOff x="1819422" y="1034534"/>
            <a:chExt cx="4812542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819422" y="1219200"/>
              <a:ext cx="426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6622" y="103453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Mal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3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0699" y="-76200"/>
            <a:ext cx="60095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(erros possíveis)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762000"/>
            <a:ext cx="55789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sobrecarga_de_nomes_erros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a=1, b=2;</a:t>
            </a:r>
          </a:p>
          <a:p>
            <a:r>
              <a:rPr lang="en-US" b="1" dirty="0"/>
              <a:t>static double </a:t>
            </a:r>
            <a:r>
              <a:rPr lang="en-US" dirty="0"/>
              <a:t>d=3.3, e=2.2;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static </a:t>
            </a:r>
            <a:r>
              <a:rPr lang="en-US" b="1" dirty="0" err="1">
                <a:solidFill>
                  <a:srgbClr val="FF0066"/>
                </a:solidFill>
              </a:rPr>
              <a:t>int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dirty="0">
                <a:solidFill>
                  <a:srgbClr val="FF0066"/>
                </a:solidFill>
              </a:rPr>
              <a:t>max()</a:t>
            </a:r>
          </a:p>
          <a:p>
            <a:r>
              <a:rPr lang="en-US" dirty="0"/>
              <a:t> {   </a:t>
            </a:r>
            <a:r>
              <a:rPr lang="en-US" b="1" dirty="0"/>
              <a:t>return</a:t>
            </a:r>
            <a:r>
              <a:rPr lang="en-US" dirty="0"/>
              <a:t> a &gt; b ? a : b;   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/>
              <a:t>public static </a:t>
            </a:r>
            <a:r>
              <a:rPr lang="en-US" b="1" dirty="0">
                <a:solidFill>
                  <a:srgbClr val="008000"/>
                </a:solidFill>
              </a:rPr>
              <a:t>double </a:t>
            </a:r>
            <a:r>
              <a:rPr lang="en-US" dirty="0">
                <a:solidFill>
                  <a:srgbClr val="008000"/>
                </a:solidFill>
              </a:rPr>
              <a:t>max()</a:t>
            </a:r>
          </a:p>
          <a:p>
            <a:r>
              <a:rPr lang="en-US" dirty="0"/>
              <a:t> {   </a:t>
            </a:r>
            <a:r>
              <a:rPr lang="en-US" b="1" dirty="0"/>
              <a:t>return </a:t>
            </a:r>
            <a:r>
              <a:rPr lang="en-US" dirty="0"/>
              <a:t>d &gt; e ? d : e;   }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f,%f</a:t>
            </a:r>
            <a:r>
              <a:rPr lang="en-US" dirty="0"/>
              <a:t>) = %f\n", </a:t>
            </a:r>
            <a:r>
              <a:rPr lang="en-US" dirty="0">
                <a:solidFill>
                  <a:srgbClr val="008000"/>
                </a:solidFill>
              </a:rPr>
              <a:t>3.1, 5.2, max()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d,%d</a:t>
            </a:r>
            <a:r>
              <a:rPr lang="en-US" dirty="0"/>
              <a:t>) = %d\n", </a:t>
            </a:r>
            <a:r>
              <a:rPr lang="en-US" dirty="0">
                <a:solidFill>
                  <a:srgbClr val="FF0066"/>
                </a:solidFill>
              </a:rPr>
              <a:t>a, b, max()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0" y="2667000"/>
            <a:ext cx="2503955" cy="1664732"/>
            <a:chOff x="6096000" y="2667000"/>
            <a:chExt cx="2503955" cy="1664732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2667000"/>
              <a:ext cx="20394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5400" dirty="0" smtClean="0"/>
                <a:t>Erro!!!</a:t>
              </a:r>
              <a:endParaRPr lang="en-US" sz="5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0" y="3962400"/>
              <a:ext cx="2503955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Duplicate method max()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41850" y="1447800"/>
            <a:ext cx="4812542" cy="369332"/>
            <a:chOff x="1819422" y="1034534"/>
            <a:chExt cx="4812542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1819422" y="1219200"/>
              <a:ext cx="426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86622" y="103453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Mal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9" name="Right Brace 8"/>
          <p:cNvSpPr/>
          <p:nvPr/>
        </p:nvSpPr>
        <p:spPr>
          <a:xfrm>
            <a:off x="2743200" y="1364566"/>
            <a:ext cx="19865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50302" y="2890866"/>
            <a:ext cx="1303506" cy="1547305"/>
            <a:chOff x="5050302" y="2890866"/>
            <a:chExt cx="1303506" cy="1547305"/>
          </a:xfrm>
        </p:grpSpPr>
        <p:sp>
          <p:nvSpPr>
            <p:cNvPr id="11" name="Freeform 10"/>
            <p:cNvSpPr/>
            <p:nvPr/>
          </p:nvSpPr>
          <p:spPr>
            <a:xfrm>
              <a:off x="5169877" y="2890866"/>
              <a:ext cx="1118139" cy="834008"/>
            </a:xfrm>
            <a:custGeom>
              <a:avLst/>
              <a:gdLst>
                <a:gd name="connsiteX0" fmla="*/ 1097280 w 1118139"/>
                <a:gd name="connsiteY0" fmla="*/ 801903 h 834008"/>
                <a:gd name="connsiteX1" fmla="*/ 1033975 w 1118139"/>
                <a:gd name="connsiteY1" fmla="*/ 738599 h 834008"/>
                <a:gd name="connsiteX2" fmla="*/ 422031 w 1118139"/>
                <a:gd name="connsiteY2" fmla="*/ 45 h 834008"/>
                <a:gd name="connsiteX3" fmla="*/ 0 w 1118139"/>
                <a:gd name="connsiteY3" fmla="*/ 710463 h 83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139" h="834008">
                  <a:moveTo>
                    <a:pt x="1097280" y="801903"/>
                  </a:moveTo>
                  <a:cubicBezTo>
                    <a:pt x="1121898" y="837072"/>
                    <a:pt x="1146516" y="872242"/>
                    <a:pt x="1033975" y="738599"/>
                  </a:cubicBezTo>
                  <a:cubicBezTo>
                    <a:pt x="921434" y="604956"/>
                    <a:pt x="594360" y="4734"/>
                    <a:pt x="422031" y="45"/>
                  </a:cubicBezTo>
                  <a:cubicBezTo>
                    <a:pt x="249702" y="-4644"/>
                    <a:pt x="124851" y="352909"/>
                    <a:pt x="0" y="71046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050302" y="3781300"/>
              <a:ext cx="1303506" cy="656871"/>
            </a:xfrm>
            <a:custGeom>
              <a:avLst/>
              <a:gdLst>
                <a:gd name="connsiteX0" fmla="*/ 1252024 w 1303506"/>
                <a:gd name="connsiteY0" fmla="*/ 38078 h 656871"/>
                <a:gd name="connsiteX1" fmla="*/ 1188720 w 1303506"/>
                <a:gd name="connsiteY1" fmla="*/ 66214 h 656871"/>
                <a:gd name="connsiteX2" fmla="*/ 239150 w 1303506"/>
                <a:gd name="connsiteY2" fmla="*/ 650023 h 656871"/>
                <a:gd name="connsiteX3" fmla="*/ 0 w 1303506"/>
                <a:gd name="connsiteY3" fmla="*/ 333500 h 65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3506" h="656871">
                  <a:moveTo>
                    <a:pt x="1252024" y="38078"/>
                  </a:moveTo>
                  <a:cubicBezTo>
                    <a:pt x="1304778" y="1150"/>
                    <a:pt x="1357532" y="-35777"/>
                    <a:pt x="1188720" y="66214"/>
                  </a:cubicBezTo>
                  <a:cubicBezTo>
                    <a:pt x="1019908" y="168205"/>
                    <a:pt x="437270" y="605475"/>
                    <a:pt x="239150" y="650023"/>
                  </a:cubicBezTo>
                  <a:cubicBezTo>
                    <a:pt x="41030" y="694571"/>
                    <a:pt x="20515" y="514035"/>
                    <a:pt x="0" y="33350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9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1395929" y="-76200"/>
            <a:ext cx="61590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Entrada e saída (</a:t>
            </a:r>
            <a:r>
              <a:rPr lang="pt-PT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boolean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99279"/>
            <a:ext cx="481413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EntradaSaidaBooleanClass1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void</a:t>
            </a:r>
            <a:r>
              <a:rPr lang="en-US" dirty="0">
                <a:solidFill>
                  <a:srgbClr val="002060"/>
                </a:solidFill>
              </a:rPr>
              <a:t> main(String[]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)               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? = ");</a:t>
            </a:r>
          </a:p>
          <a:p>
            <a:r>
              <a:rPr lang="en-US" dirty="0">
                <a:solidFill>
                  <a:srgbClr val="002060"/>
                </a:solidFill>
              </a:rPr>
              <a:t>  a=</a:t>
            </a:r>
            <a:r>
              <a:rPr lang="en-US" dirty="0" err="1">
                <a:solidFill>
                  <a:srgbClr val="002060"/>
                </a:solidFill>
              </a:rPr>
              <a:t>sc.nextBoolean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System.out.printf</a:t>
            </a:r>
            <a:r>
              <a:rPr lang="en-US" dirty="0">
                <a:solidFill>
                  <a:srgbClr val="002060"/>
                </a:solidFill>
              </a:rPr>
              <a:t>("a = %b\</a:t>
            </a:r>
            <a:r>
              <a:rPr lang="en-US" dirty="0" err="1">
                <a:solidFill>
                  <a:srgbClr val="002060"/>
                </a:solidFill>
              </a:rPr>
              <a:t>n",a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                                   }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105" y="4674275"/>
            <a:ext cx="5815695" cy="203132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 </a:t>
            </a:r>
            <a:r>
              <a:rPr lang="en-US" b="1" dirty="0">
                <a:solidFill>
                  <a:srgbClr val="002060"/>
                </a:solidFill>
              </a:rPr>
              <a:t>static void </a:t>
            </a:r>
            <a:r>
              <a:rPr lang="en-US" dirty="0">
                <a:solidFill>
                  <a:srgbClr val="002060"/>
                </a:solidFill>
              </a:rPr>
              <a:t>main(String[]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a=</a:t>
            </a:r>
            <a:r>
              <a:rPr lang="en-US" b="1" dirty="0">
                <a:solidFill>
                  <a:srgbClr val="00206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? = ");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sc.hasNextBoolean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) a=</a:t>
            </a:r>
            <a:r>
              <a:rPr lang="en-US" dirty="0" err="1">
                <a:solidFill>
                  <a:srgbClr val="002060"/>
                </a:solidFill>
              </a:rPr>
              <a:t>sc.nextBoolean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else</a:t>
            </a:r>
            <a:r>
              <a:rPr lang="en-US" dirty="0">
                <a:solidFill>
                  <a:srgbClr val="002060"/>
                </a:solidFill>
              </a:rPr>
              <a:t> {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entrada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errada</a:t>
            </a:r>
            <a:r>
              <a:rPr lang="en-US" dirty="0">
                <a:solidFill>
                  <a:srgbClr val="002060"/>
                </a:solidFill>
              </a:rPr>
              <a:t>"); </a:t>
            </a:r>
            <a:r>
              <a:rPr lang="en-US" dirty="0" err="1">
                <a:solidFill>
                  <a:srgbClr val="002060"/>
                </a:solidFill>
              </a:rPr>
              <a:t>System.exit</a:t>
            </a:r>
            <a:r>
              <a:rPr lang="en-US" dirty="0">
                <a:solidFill>
                  <a:srgbClr val="002060"/>
                </a:solidFill>
              </a:rPr>
              <a:t>(1);}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System.out.printf</a:t>
            </a:r>
            <a:r>
              <a:rPr lang="en-US" dirty="0">
                <a:solidFill>
                  <a:srgbClr val="002060"/>
                </a:solidFill>
              </a:rPr>
              <a:t>("a = %b\</a:t>
            </a:r>
            <a:r>
              <a:rPr lang="en-US" dirty="0" err="1">
                <a:solidFill>
                  <a:srgbClr val="002060"/>
                </a:solidFill>
              </a:rPr>
              <a:t>n",a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405" y="4114800"/>
            <a:ext cx="255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smtClean="0"/>
              <a:t>Pode verificar entrada: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64316"/>
            <a:ext cx="2438400" cy="148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1219200"/>
            <a:ext cx="298972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6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978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8746" y="1600200"/>
            <a:ext cx="3364254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A,B;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A: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A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B: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B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>
                <a:latin typeface="Arial Narrow" panose="020B0606020202030204" pitchFamily="34" charset="0"/>
              </a:rPr>
              <a:t>while</a:t>
            </a:r>
            <a:r>
              <a:rPr lang="en-US" dirty="0">
                <a:latin typeface="Arial Narrow" panose="020B0606020202030204" pitchFamily="34" charset="0"/>
              </a:rPr>
              <a:t> (B&gt;0)</a:t>
            </a:r>
          </a:p>
          <a:p>
            <a:r>
              <a:rPr lang="en-US" dirty="0">
                <a:latin typeface="Arial Narrow" panose="020B0606020202030204" pitchFamily="34" charset="0"/>
              </a:rPr>
              <a:t>  { </a:t>
            </a:r>
            <a:r>
              <a:rPr lang="en-US" b="1" dirty="0">
                <a:latin typeface="Arial Narrow" panose="020B0606020202030204" pitchFamily="34" charset="0"/>
              </a:rPr>
              <a:t>if</a:t>
            </a:r>
            <a:r>
              <a:rPr lang="en-US" dirty="0">
                <a:latin typeface="Arial Narrow" panose="020B0606020202030204" pitchFamily="34" charset="0"/>
              </a:rPr>
              <a:t> (B &gt; A)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=A; A=B; B=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>
                <a:latin typeface="Arial Narrow" panose="020B0606020202030204" pitchFamily="34" charset="0"/>
              </a:rPr>
              <a:t>else</a:t>
            </a:r>
            <a:r>
              <a:rPr lang="en-US" dirty="0">
                <a:latin typeface="Arial Narrow" panose="020B0606020202030204" pitchFamily="34" charset="0"/>
              </a:rPr>
              <a:t>       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=B; B=A%B; A=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("MDC = "+A);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6100" y="4092827"/>
            <a:ext cx="0" cy="420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59227" y="3533482"/>
            <a:ext cx="1524000" cy="602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53265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B = A % B</a:t>
            </a:r>
          </a:p>
          <a:p>
            <a:pPr algn="ctr"/>
            <a:r>
              <a:rPr lang="pt-PT" dirty="0" smtClean="0"/>
              <a:t>A = B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1828800" y="1863261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 </a:t>
            </a:r>
            <a:r>
              <a:rPr lang="pt-PT" dirty="0" smtClean="0">
                <a:solidFill>
                  <a:schemeClr val="tx1"/>
                </a:solidFill>
              </a:rPr>
              <a:t>== </a:t>
            </a:r>
            <a:r>
              <a:rPr lang="pt-P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533400" y="2708468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</a:t>
            </a:r>
            <a:r>
              <a:rPr lang="pt-PT" sz="2000" dirty="0" smtClean="0">
                <a:solidFill>
                  <a:schemeClr val="tx1"/>
                </a:solidFill>
              </a:rPr>
              <a:t> &gt; A</a:t>
            </a: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539661"/>
            <a:ext cx="1524000" cy="60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924" y="352681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Trocar valores de A e 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1295400" y="31516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3"/>
            <a:endCxn id="9" idx="0"/>
          </p:cNvCxnSpPr>
          <p:nvPr/>
        </p:nvCxnSpPr>
        <p:spPr>
          <a:xfrm>
            <a:off x="2057400" y="2930062"/>
            <a:ext cx="963827" cy="60342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7119" y="30754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6891" y="261825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cxnSp>
        <p:nvCxnSpPr>
          <p:cNvPr id="19" name="Elbow Connector 18"/>
          <p:cNvCxnSpPr>
            <a:stCxn id="11" idx="1"/>
            <a:endCxn id="12" idx="0"/>
          </p:cNvCxnSpPr>
          <p:nvPr/>
        </p:nvCxnSpPr>
        <p:spPr>
          <a:xfrm rot="10800000" flipV="1">
            <a:off x="1295400" y="2084854"/>
            <a:ext cx="533400" cy="62361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2590800" y="14752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303638" y="1689439"/>
            <a:ext cx="2734962" cy="2833816"/>
          </a:xfrm>
          <a:custGeom>
            <a:avLst/>
            <a:gdLst>
              <a:gd name="connsiteX0" fmla="*/ 0 w 2734962"/>
              <a:gd name="connsiteY0" fmla="*/ 2454875 h 2833816"/>
              <a:gd name="connsiteX1" fmla="*/ 0 w 2734962"/>
              <a:gd name="connsiteY1" fmla="*/ 2833816 h 2833816"/>
              <a:gd name="connsiteX2" fmla="*/ 2734962 w 2734962"/>
              <a:gd name="connsiteY2" fmla="*/ 2825578 h 2833816"/>
              <a:gd name="connsiteX3" fmla="*/ 2726724 w 2734962"/>
              <a:gd name="connsiteY3" fmla="*/ 0 h 2833816"/>
              <a:gd name="connsiteX4" fmla="*/ 1285103 w 2734962"/>
              <a:gd name="connsiteY4" fmla="*/ 0 h 283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62" h="2833816">
                <a:moveTo>
                  <a:pt x="0" y="2454875"/>
                </a:moveTo>
                <a:lnTo>
                  <a:pt x="0" y="2833816"/>
                </a:lnTo>
                <a:lnTo>
                  <a:pt x="2734962" y="2825578"/>
                </a:lnTo>
                <a:lnTo>
                  <a:pt x="2726724" y="0"/>
                </a:lnTo>
                <a:lnTo>
                  <a:pt x="1285103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2566" y="17422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3819" y="17388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" y="1551455"/>
            <a:ext cx="3810000" cy="3200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59227" y="4736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7030A0"/>
                </a:solidFill>
              </a:rPr>
              <a:t>Ciclo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" y="7282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Escreva uma função </a:t>
            </a:r>
            <a:r>
              <a:rPr lang="pt-PT" sz="1600" dirty="0"/>
              <a:t>que </a:t>
            </a:r>
            <a:r>
              <a:rPr lang="pt-PT" sz="1600" dirty="0" smtClean="0"/>
              <a:t>recebe </a:t>
            </a:r>
            <a:r>
              <a:rPr lang="pt-PT" sz="1600" dirty="0"/>
              <a:t>dois </a:t>
            </a:r>
            <a:r>
              <a:rPr lang="pt-PT" sz="1600" dirty="0" smtClean="0"/>
              <a:t>números </a:t>
            </a:r>
            <a:r>
              <a:rPr lang="pt-PT" sz="1600" dirty="0"/>
              <a:t>inteiros e </a:t>
            </a:r>
            <a:r>
              <a:rPr lang="pt-PT" sz="1600" dirty="0" smtClean="0"/>
              <a:t>devolve </a:t>
            </a:r>
            <a:r>
              <a:rPr lang="pt-PT" sz="1600" dirty="0"/>
              <a:t>o </a:t>
            </a:r>
            <a:r>
              <a:rPr lang="pt-PT" sz="1600" dirty="0" smtClean="0"/>
              <a:t>seu divisor </a:t>
            </a:r>
            <a:r>
              <a:rPr lang="pt-PT" sz="1600" dirty="0"/>
              <a:t>máximo comum </a:t>
            </a:r>
            <a:r>
              <a:rPr lang="pt-PT" sz="1600" dirty="0" smtClean="0"/>
              <a:t>(MDC</a:t>
            </a:r>
            <a:r>
              <a:rPr lang="pt-PT" sz="1600" dirty="0"/>
              <a:t>) </a:t>
            </a:r>
            <a:r>
              <a:rPr lang="pt-PT" sz="1600" dirty="0" smtClean="0"/>
              <a:t>através </a:t>
            </a:r>
            <a:r>
              <a:rPr lang="pt-PT" sz="1600" dirty="0"/>
              <a:t>do algoritmo de Euclides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28" name="Rectangle 27"/>
          <p:cNvSpPr/>
          <p:nvPr/>
        </p:nvSpPr>
        <p:spPr>
          <a:xfrm>
            <a:off x="4372323" y="2425270"/>
            <a:ext cx="914400" cy="37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3342504" y="2085460"/>
            <a:ext cx="1487019" cy="36452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27015" y="243358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C00000"/>
                </a:solidFill>
              </a:rPr>
              <a:t>MDC = 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056238" y="2259227"/>
            <a:ext cx="2463113" cy="1211157"/>
          </a:xfrm>
          <a:custGeom>
            <a:avLst/>
            <a:gdLst>
              <a:gd name="connsiteX0" fmla="*/ 2463113 w 2463113"/>
              <a:gd name="connsiteY0" fmla="*/ 1186249 h 1211157"/>
              <a:gd name="connsiteX1" fmla="*/ 1433384 w 2463113"/>
              <a:gd name="connsiteY1" fmla="*/ 1054443 h 1211157"/>
              <a:gd name="connsiteX2" fmla="*/ 0 w 2463113"/>
              <a:gd name="connsiteY2" fmla="*/ 0 h 12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13" h="1211157">
                <a:moveTo>
                  <a:pt x="2463113" y="1186249"/>
                </a:moveTo>
                <a:cubicBezTo>
                  <a:pt x="2153508" y="1219200"/>
                  <a:pt x="1843903" y="1252151"/>
                  <a:pt x="1433384" y="1054443"/>
                </a:cubicBezTo>
                <a:cubicBezTo>
                  <a:pt x="1022865" y="856735"/>
                  <a:pt x="511432" y="428367"/>
                  <a:pt x="0" y="0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532238" y="2468072"/>
            <a:ext cx="3987113" cy="1329108"/>
          </a:xfrm>
          <a:custGeom>
            <a:avLst/>
            <a:gdLst>
              <a:gd name="connsiteX0" fmla="*/ 3987113 w 3987113"/>
              <a:gd name="connsiteY0" fmla="*/ 1257490 h 1329108"/>
              <a:gd name="connsiteX1" fmla="*/ 3196281 w 3987113"/>
              <a:gd name="connsiteY1" fmla="*/ 1199825 h 1329108"/>
              <a:gd name="connsiteX2" fmla="*/ 832021 w 3987113"/>
              <a:gd name="connsiteY2" fmla="*/ 71242 h 1329108"/>
              <a:gd name="connsiteX3" fmla="*/ 0 w 3987113"/>
              <a:gd name="connsiteY3" fmla="*/ 211285 h 132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113" h="1329108">
                <a:moveTo>
                  <a:pt x="3987113" y="1257490"/>
                </a:moveTo>
                <a:cubicBezTo>
                  <a:pt x="3854621" y="1327511"/>
                  <a:pt x="3722130" y="1397533"/>
                  <a:pt x="3196281" y="1199825"/>
                </a:cubicBezTo>
                <a:cubicBezTo>
                  <a:pt x="2670432" y="1002117"/>
                  <a:pt x="1364734" y="235999"/>
                  <a:pt x="832021" y="71242"/>
                </a:cubicBezTo>
                <a:cubicBezTo>
                  <a:pt x="299308" y="-93515"/>
                  <a:pt x="149654" y="58885"/>
                  <a:pt x="0" y="211285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39466" y="3392967"/>
            <a:ext cx="8219074" cy="1838863"/>
          </a:xfrm>
          <a:custGeom>
            <a:avLst/>
            <a:gdLst>
              <a:gd name="connsiteX0" fmla="*/ 6632253 w 8219074"/>
              <a:gd name="connsiteY0" fmla="*/ 184314 h 1838863"/>
              <a:gd name="connsiteX1" fmla="*/ 7983258 w 8219074"/>
              <a:gd name="connsiteY1" fmla="*/ 126649 h 1838863"/>
              <a:gd name="connsiteX2" fmla="*/ 7480750 w 8219074"/>
              <a:gd name="connsiteY2" fmla="*/ 1625936 h 1838863"/>
              <a:gd name="connsiteX3" fmla="*/ 1038761 w 8219074"/>
              <a:gd name="connsiteY3" fmla="*/ 1741265 h 1838863"/>
              <a:gd name="connsiteX4" fmla="*/ 91410 w 8219074"/>
              <a:gd name="connsiteY4" fmla="*/ 793914 h 18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074" h="1838863">
                <a:moveTo>
                  <a:pt x="6632253" y="184314"/>
                </a:moveTo>
                <a:cubicBezTo>
                  <a:pt x="7237047" y="35346"/>
                  <a:pt x="7841842" y="-113621"/>
                  <a:pt x="7983258" y="126649"/>
                </a:cubicBezTo>
                <a:cubicBezTo>
                  <a:pt x="8124674" y="366919"/>
                  <a:pt x="8638166" y="1356833"/>
                  <a:pt x="7480750" y="1625936"/>
                </a:cubicBezTo>
                <a:cubicBezTo>
                  <a:pt x="6323334" y="1895039"/>
                  <a:pt x="2270318" y="1879935"/>
                  <a:pt x="1038761" y="1741265"/>
                </a:cubicBezTo>
                <a:cubicBezTo>
                  <a:pt x="-192796" y="1602595"/>
                  <a:pt x="-50693" y="1198254"/>
                  <a:pt x="91410" y="793914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863546" y="3915032"/>
            <a:ext cx="3105665" cy="255430"/>
          </a:xfrm>
          <a:custGeom>
            <a:avLst/>
            <a:gdLst>
              <a:gd name="connsiteX0" fmla="*/ 3105665 w 3105665"/>
              <a:gd name="connsiteY0" fmla="*/ 230660 h 255430"/>
              <a:gd name="connsiteX1" fmla="*/ 2388973 w 3105665"/>
              <a:gd name="connsiteY1" fmla="*/ 247136 h 255430"/>
              <a:gd name="connsiteX2" fmla="*/ 1515762 w 3105665"/>
              <a:gd name="connsiteY2" fmla="*/ 115330 h 255430"/>
              <a:gd name="connsiteX3" fmla="*/ 0 w 3105665"/>
              <a:gd name="connsiteY3" fmla="*/ 0 h 25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665" h="255430">
                <a:moveTo>
                  <a:pt x="3105665" y="230660"/>
                </a:moveTo>
                <a:cubicBezTo>
                  <a:pt x="2879811" y="248509"/>
                  <a:pt x="2653957" y="266358"/>
                  <a:pt x="2388973" y="247136"/>
                </a:cubicBezTo>
                <a:cubicBezTo>
                  <a:pt x="2123989" y="227914"/>
                  <a:pt x="1913924" y="156519"/>
                  <a:pt x="1515762" y="115330"/>
                </a:cubicBezTo>
                <a:cubicBezTo>
                  <a:pt x="1117600" y="74141"/>
                  <a:pt x="558800" y="37070"/>
                  <a:pt x="0" y="0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" y="56566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Escreva uma função </a:t>
            </a:r>
            <a:r>
              <a:rPr lang="pt-PT" sz="1600" dirty="0"/>
              <a:t>que </a:t>
            </a:r>
            <a:r>
              <a:rPr lang="pt-PT" sz="1600" dirty="0" smtClean="0"/>
              <a:t>recebe </a:t>
            </a:r>
            <a:r>
              <a:rPr lang="pt-PT" sz="1600" dirty="0"/>
              <a:t>dois </a:t>
            </a:r>
            <a:r>
              <a:rPr lang="pt-PT" sz="1600" dirty="0" smtClean="0"/>
              <a:t>números </a:t>
            </a:r>
            <a:r>
              <a:rPr lang="pt-PT" sz="1600" dirty="0"/>
              <a:t>inteiros e </a:t>
            </a:r>
            <a:r>
              <a:rPr lang="pt-PT" sz="1600" dirty="0" smtClean="0"/>
              <a:t>devolve </a:t>
            </a:r>
            <a:r>
              <a:rPr lang="pt-PT" sz="1600" dirty="0"/>
              <a:t>o </a:t>
            </a:r>
            <a:r>
              <a:rPr lang="pt-PT" sz="1600" dirty="0" smtClean="0"/>
              <a:t>seu divisor </a:t>
            </a:r>
            <a:r>
              <a:rPr lang="pt-PT" sz="1600" dirty="0"/>
              <a:t>máximo comum </a:t>
            </a:r>
            <a:r>
              <a:rPr lang="pt-PT" sz="1600" dirty="0" smtClean="0"/>
              <a:t>(MDC</a:t>
            </a:r>
            <a:r>
              <a:rPr lang="pt-PT" sz="1600" dirty="0"/>
              <a:t>) </a:t>
            </a:r>
            <a:r>
              <a:rPr lang="pt-PT" sz="1600" dirty="0" smtClean="0"/>
              <a:t>através </a:t>
            </a:r>
            <a:r>
              <a:rPr lang="pt-PT" sz="1600" dirty="0"/>
              <a:t>do algoritmo de Euclides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94486"/>
            <a:ext cx="4983993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/>
              <a:t>DMC {</a:t>
            </a:r>
          </a:p>
          <a:p>
            <a:r>
              <a:rPr lang="en-US" dirty="0"/>
              <a:t>  </a:t>
            </a:r>
            <a:r>
              <a:rPr lang="en-US" b="1" dirty="0"/>
              <a:t>public static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A,B;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A: ");</a:t>
            </a:r>
          </a:p>
          <a:p>
            <a:r>
              <a:rPr lang="en-US" dirty="0"/>
              <a:t>   A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B: ");</a:t>
            </a:r>
          </a:p>
          <a:p>
            <a:r>
              <a:rPr lang="en-US" dirty="0"/>
              <a:t>   B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("MDC = "+div(A,B));</a:t>
            </a:r>
          </a:p>
          <a:p>
            <a:r>
              <a:rPr lang="en-US" dirty="0"/>
              <a:t>  }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div(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B)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while </a:t>
            </a:r>
            <a:r>
              <a:rPr lang="en-US" dirty="0">
                <a:solidFill>
                  <a:srgbClr val="002060"/>
                </a:solidFill>
              </a:rPr>
              <a:t>(B&gt;0)</a:t>
            </a:r>
          </a:p>
          <a:p>
            <a:r>
              <a:rPr lang="en-US" dirty="0">
                <a:solidFill>
                  <a:srgbClr val="002060"/>
                </a:solidFill>
              </a:rPr>
              <a:t>  {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(B &gt; A)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=A; A=B; B=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else</a:t>
            </a:r>
            <a:r>
              <a:rPr lang="en-US" dirty="0">
                <a:solidFill>
                  <a:srgbClr val="002060"/>
                </a:solidFill>
              </a:rPr>
              <a:t>       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=B; B=A%B; A=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                }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" y="56566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Escreva uma função </a:t>
            </a:r>
            <a:r>
              <a:rPr lang="pt-PT" sz="1600" dirty="0"/>
              <a:t>que </a:t>
            </a:r>
            <a:r>
              <a:rPr lang="pt-PT" sz="1600" dirty="0" smtClean="0"/>
              <a:t>recebe oito números </a:t>
            </a:r>
            <a:r>
              <a:rPr lang="pt-PT" sz="1600" dirty="0"/>
              <a:t>inteiros e </a:t>
            </a:r>
            <a:r>
              <a:rPr lang="pt-PT" sz="1600" dirty="0" smtClean="0"/>
              <a:t>devolve </a:t>
            </a:r>
            <a:r>
              <a:rPr lang="pt-PT" sz="1600" dirty="0"/>
              <a:t>o </a:t>
            </a:r>
            <a:r>
              <a:rPr lang="pt-PT" sz="1600" dirty="0" smtClean="0"/>
              <a:t>seu divisor </a:t>
            </a:r>
            <a:r>
              <a:rPr lang="pt-PT" sz="1600" dirty="0"/>
              <a:t>máximo comum </a:t>
            </a:r>
            <a:r>
              <a:rPr lang="pt-PT" sz="1600" dirty="0" smtClean="0"/>
              <a:t>(MDC</a:t>
            </a:r>
            <a:r>
              <a:rPr lang="pt-PT" sz="1600" dirty="0"/>
              <a:t>) </a:t>
            </a:r>
            <a:r>
              <a:rPr lang="pt-PT" sz="1600" dirty="0" smtClean="0"/>
              <a:t>através </a:t>
            </a:r>
            <a:r>
              <a:rPr lang="pt-PT" sz="1600" dirty="0"/>
              <a:t>do algoritmo de Euclides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94486"/>
            <a:ext cx="7699928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/>
              <a:t>DMC {</a:t>
            </a:r>
          </a:p>
          <a:p>
            <a:r>
              <a:rPr lang="en-US" dirty="0"/>
              <a:t>  </a:t>
            </a:r>
            <a:r>
              <a:rPr lang="en-US" b="1" dirty="0"/>
              <a:t>public static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A=3303375,  B=20809539,   C=127666539,   D=19533,</a:t>
            </a:r>
          </a:p>
          <a:p>
            <a:r>
              <a:rPr lang="en-US" dirty="0"/>
              <a:t> </a:t>
            </a:r>
            <a:r>
              <a:rPr lang="en-US" dirty="0" smtClean="0"/>
              <a:t>       E=1147851,   F=1320201,     G=20980740,     H=688479651;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/>
              <a:t>("MDC = </a:t>
            </a:r>
            <a:r>
              <a:rPr lang="en-US" dirty="0" smtClean="0"/>
              <a:t>"+</a:t>
            </a:r>
            <a:r>
              <a:rPr lang="en-US" dirty="0" smtClean="0">
                <a:solidFill>
                  <a:srgbClr val="008000"/>
                </a:solidFill>
              </a:rPr>
              <a:t>div(</a:t>
            </a:r>
            <a:r>
              <a:rPr lang="en-US" dirty="0" smtClean="0">
                <a:solidFill>
                  <a:srgbClr val="FF0066"/>
                </a:solidFill>
              </a:rPr>
              <a:t>div(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div(A,B)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div(C,D)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66"/>
                </a:solidFill>
              </a:rPr>
              <a:t>div(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div(E,F)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div(G,H)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div(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B)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while </a:t>
            </a:r>
            <a:r>
              <a:rPr lang="en-US" dirty="0">
                <a:solidFill>
                  <a:srgbClr val="002060"/>
                </a:solidFill>
              </a:rPr>
              <a:t>(B&gt;0)</a:t>
            </a:r>
          </a:p>
          <a:p>
            <a:r>
              <a:rPr lang="en-US" dirty="0">
                <a:solidFill>
                  <a:srgbClr val="002060"/>
                </a:solidFill>
              </a:rPr>
              <a:t>  {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(B &gt; A)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=A; A=B; B=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else</a:t>
            </a:r>
            <a:r>
              <a:rPr lang="en-US" dirty="0">
                <a:solidFill>
                  <a:srgbClr val="002060"/>
                </a:solidFill>
              </a:rPr>
              <a:t>       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=B; B=A%B; A=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                }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67200"/>
            <a:ext cx="2477233" cy="657225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</p:pic>
    </p:spTree>
    <p:extLst>
      <p:ext uri="{BB962C8B-B14F-4D97-AF65-F5344CB8AC3E}">
        <p14:creationId xmlns:p14="http://schemas.microsoft.com/office/powerpoint/2010/main" val="39103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5415265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fact_rec</a:t>
            </a:r>
            <a:endParaRPr lang="en-US" dirty="0"/>
          </a:p>
          <a:p>
            <a:r>
              <a:rPr lang="en-US" dirty="0" smtClean="0"/>
              <a:t>{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8000"/>
                </a:solidFill>
              </a:rPr>
              <a:t>public static 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lerPositivo</a:t>
            </a:r>
            <a:r>
              <a:rPr lang="en-US" dirty="0">
                <a:solidFill>
                  <a:srgbClr val="008000"/>
                </a:solidFill>
              </a:rPr>
              <a:t>()     {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x;</a:t>
            </a:r>
          </a:p>
          <a:p>
            <a:r>
              <a:rPr lang="en-US" dirty="0">
                <a:solidFill>
                  <a:srgbClr val="008000"/>
                </a:solidFill>
              </a:rPr>
              <a:t>   do {</a:t>
            </a:r>
          </a:p>
          <a:p>
            <a:r>
              <a:rPr lang="en-US" dirty="0">
                <a:solidFill>
                  <a:srgbClr val="008000"/>
                </a:solidFill>
              </a:rPr>
              <a:t>        </a:t>
            </a:r>
            <a:r>
              <a:rPr lang="en-US" dirty="0" err="1">
                <a:solidFill>
                  <a:srgbClr val="008000"/>
                </a:solidFill>
              </a:rPr>
              <a:t>System.out.print</a:t>
            </a:r>
            <a:r>
              <a:rPr lang="en-US" dirty="0">
                <a:solidFill>
                  <a:srgbClr val="008000"/>
                </a:solidFill>
              </a:rPr>
              <a:t>("Valor </a:t>
            </a:r>
            <a:r>
              <a:rPr lang="en-US" dirty="0" err="1">
                <a:solidFill>
                  <a:srgbClr val="008000"/>
                </a:solidFill>
              </a:rPr>
              <a:t>positivo</a:t>
            </a:r>
            <a:r>
              <a:rPr lang="en-US" dirty="0">
                <a:solidFill>
                  <a:srgbClr val="008000"/>
                </a:solidFill>
              </a:rPr>
              <a:t>: ");</a:t>
            </a:r>
          </a:p>
          <a:p>
            <a:r>
              <a:rPr lang="en-US" dirty="0">
                <a:solidFill>
                  <a:srgbClr val="008000"/>
                </a:solidFill>
              </a:rPr>
              <a:t>        x = </a:t>
            </a:r>
            <a:r>
              <a:rPr lang="en-US" dirty="0" err="1">
                <a:solidFill>
                  <a:srgbClr val="008000"/>
                </a:solidFill>
              </a:rPr>
              <a:t>sc.nextInt</a:t>
            </a:r>
            <a:r>
              <a:rPr lang="en-US" dirty="0">
                <a:solidFill>
                  <a:srgbClr val="008000"/>
                </a:solidFill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</a:rPr>
              <a:t>   } </a:t>
            </a:r>
            <a:r>
              <a:rPr lang="en-US" b="1" dirty="0">
                <a:solidFill>
                  <a:srgbClr val="008000"/>
                </a:solidFill>
              </a:rPr>
              <a:t>while</a:t>
            </a:r>
            <a:r>
              <a:rPr lang="en-US" dirty="0">
                <a:solidFill>
                  <a:srgbClr val="008000"/>
                </a:solidFill>
              </a:rPr>
              <a:t>(x &lt; 0);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008000"/>
                </a:solidFill>
              </a:rPr>
              <a:t> x</a:t>
            </a:r>
            <a:r>
              <a:rPr lang="en-US" dirty="0" smtClean="0">
                <a:solidFill>
                  <a:srgbClr val="008000"/>
                </a:solidFill>
              </a:rPr>
              <a:t>;                                       </a:t>
            </a:r>
            <a:r>
              <a:rPr lang="en-US" dirty="0">
                <a:solidFill>
                  <a:srgbClr val="008000"/>
                </a:solidFill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void </a:t>
            </a:r>
            <a:r>
              <a:rPr lang="en-US" dirty="0">
                <a:solidFill>
                  <a:srgbClr val="002060"/>
                </a:solidFill>
              </a:rPr>
              <a:t>main(String[]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 smtClean="0">
                <a:solidFill>
                  <a:srgbClr val="002060"/>
                </a:solidFill>
              </a:rPr>
              <a:t>)    {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 = </a:t>
            </a:r>
            <a:r>
              <a:rPr lang="en-US" dirty="0" err="1">
                <a:solidFill>
                  <a:srgbClr val="002060"/>
                </a:solidFill>
              </a:rPr>
              <a:t>lerPositivo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b="1" dirty="0">
                <a:solidFill>
                  <a:srgbClr val="002060"/>
                </a:solidFill>
              </a:rPr>
              <a:t>while</a:t>
            </a:r>
            <a:r>
              <a:rPr lang="en-US" dirty="0">
                <a:solidFill>
                  <a:srgbClr val="002060"/>
                </a:solidFill>
              </a:rPr>
              <a:t>(N &gt; 10 || N &lt; 1) {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("o </a:t>
            </a:r>
            <a:r>
              <a:rPr lang="en-US" dirty="0" err="1">
                <a:solidFill>
                  <a:srgbClr val="002060"/>
                </a:solidFill>
              </a:rPr>
              <a:t>número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ser</a:t>
            </a:r>
            <a:r>
              <a:rPr lang="en-US" dirty="0">
                <a:solidFill>
                  <a:srgbClr val="002060"/>
                </a:solidFill>
              </a:rPr>
              <a:t> &lt;= 10 e &gt;= 1");</a:t>
            </a:r>
          </a:p>
          <a:p>
            <a:r>
              <a:rPr lang="en-US" dirty="0">
                <a:solidFill>
                  <a:srgbClr val="002060"/>
                </a:solidFill>
              </a:rPr>
              <a:t>   N = </a:t>
            </a:r>
            <a:r>
              <a:rPr lang="en-US" dirty="0" err="1">
                <a:solidFill>
                  <a:srgbClr val="002060"/>
                </a:solidFill>
              </a:rPr>
              <a:t>lerPositivo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pt-PT" dirty="0" err="1">
                <a:solidFill>
                  <a:srgbClr val="002060"/>
                </a:solidFill>
              </a:rPr>
              <a:t>System.out.printf</a:t>
            </a:r>
            <a:r>
              <a:rPr lang="pt-PT" dirty="0">
                <a:solidFill>
                  <a:srgbClr val="002060"/>
                </a:solidFill>
              </a:rPr>
              <a:t>("</a:t>
            </a:r>
            <a:r>
              <a:rPr lang="pt-PT" dirty="0" err="1">
                <a:solidFill>
                  <a:srgbClr val="002060"/>
                </a:solidFill>
              </a:rPr>
              <a:t>fatorial</a:t>
            </a:r>
            <a:r>
              <a:rPr lang="pt-PT" dirty="0">
                <a:solidFill>
                  <a:srgbClr val="002060"/>
                </a:solidFill>
              </a:rPr>
              <a:t> de %d = %d\n", N, </a:t>
            </a:r>
            <a:r>
              <a:rPr lang="pt-PT" dirty="0" err="1">
                <a:solidFill>
                  <a:srgbClr val="002060"/>
                </a:solidFill>
              </a:rPr>
              <a:t>fact</a:t>
            </a:r>
            <a:r>
              <a:rPr lang="pt-PT" dirty="0">
                <a:solidFill>
                  <a:srgbClr val="002060"/>
                </a:solidFill>
              </a:rPr>
              <a:t>(N) );</a:t>
            </a:r>
          </a:p>
          <a:p>
            <a:r>
              <a:rPr lang="pt-PT" dirty="0" smtClean="0">
                <a:solidFill>
                  <a:srgbClr val="002060"/>
                </a:solidFill>
              </a:rPr>
              <a:t>                                                                   }</a:t>
            </a:r>
          </a:p>
          <a:p>
            <a:r>
              <a:rPr lang="pt-PT" dirty="0" smtClean="0"/>
              <a:t>// . . . . . . . . . 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34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343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Escreva um programa que permite calcular o fatorial de N (1 ≤ N ≤ 10) utilizando uma função recursiva</a:t>
            </a:r>
            <a:endParaRPr lang="pt-PT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1148" y="4267200"/>
            <a:ext cx="3456652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        {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fatorial</a:t>
            </a:r>
            <a:r>
              <a:rPr lang="en-US" dirty="0"/>
              <a:t>&gt;1) </a:t>
            </a:r>
            <a:r>
              <a:rPr lang="en-US" dirty="0" err="1"/>
              <a:t>fatorial</a:t>
            </a:r>
            <a:r>
              <a:rPr lang="en-US" dirty="0"/>
              <a:t> 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(N-1);</a:t>
            </a:r>
          </a:p>
          <a:p>
            <a:r>
              <a:rPr lang="en-US" dirty="0"/>
              <a:t>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;               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4033" y="2558027"/>
            <a:ext cx="30768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public static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fact(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N)    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fatorial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1;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= 1;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&lt;= N;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fatorial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*=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fatorial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;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7335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838200"/>
            <a:ext cx="3456652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        {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&gt;1)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;               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11430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rgbClr val="FF0066"/>
                </a:solidFill>
              </a:rPr>
              <a:t>fact</a:t>
            </a:r>
            <a:r>
              <a:rPr lang="pt-PT" sz="4000" dirty="0" smtClean="0">
                <a:solidFill>
                  <a:srgbClr val="002060"/>
                </a:solidFill>
              </a:rPr>
              <a:t>(3)</a:t>
            </a:r>
            <a:endParaRPr lang="en-US" sz="4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8600" y="2662311"/>
            <a:ext cx="8763000" cy="390378"/>
            <a:chOff x="228600" y="2662311"/>
            <a:chExt cx="8763000" cy="390378"/>
          </a:xfrm>
        </p:grpSpPr>
        <p:sp>
          <p:nvSpPr>
            <p:cNvPr id="6" name="Rectangle 5"/>
            <p:cNvSpPr/>
            <p:nvPr/>
          </p:nvSpPr>
          <p:spPr>
            <a:xfrm>
              <a:off x="1600200" y="2662311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8000"/>
                  </a:solidFill>
                </a:rPr>
                <a:t>fatorial</a:t>
              </a:r>
              <a:r>
                <a:rPr lang="en-US" sz="2000" dirty="0">
                  <a:solidFill>
                    <a:srgbClr val="008000"/>
                  </a:solidFill>
                </a:rPr>
                <a:t> = 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" y="2667000"/>
              <a:ext cx="990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400" dirty="0" err="1" smtClean="0">
                  <a:solidFill>
                    <a:srgbClr val="FF0066"/>
                  </a:solidFill>
                </a:rPr>
                <a:t>fact</a:t>
              </a:r>
              <a:r>
                <a:rPr lang="pt-PT" sz="2400" dirty="0" smtClean="0">
                  <a:solidFill>
                    <a:srgbClr val="002060"/>
                  </a:solidFill>
                </a:rPr>
                <a:t>(3)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14" idx="3"/>
              <a:endCxn id="6" idx="1"/>
            </p:cNvCxnSpPr>
            <p:nvPr/>
          </p:nvCxnSpPr>
          <p:spPr>
            <a:xfrm flipV="1">
              <a:off x="1219200" y="2852811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76600" y="2667000"/>
              <a:ext cx="990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400" dirty="0" err="1" smtClean="0">
                  <a:solidFill>
                    <a:srgbClr val="FF0066"/>
                  </a:solidFill>
                </a:rPr>
                <a:t>fact</a:t>
              </a:r>
              <a:r>
                <a:rPr lang="pt-PT" sz="2400" dirty="0" smtClean="0">
                  <a:solidFill>
                    <a:srgbClr val="002060"/>
                  </a:solidFill>
                </a:rPr>
                <a:t>(2)</a:t>
              </a:r>
              <a:endParaRPr lang="en-US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895600" y="2854570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648200" y="2667000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8000"/>
                  </a:solidFill>
                </a:rPr>
                <a:t>fatorial</a:t>
              </a:r>
              <a:r>
                <a:rPr lang="en-US" sz="2000" dirty="0">
                  <a:solidFill>
                    <a:srgbClr val="008000"/>
                  </a:solidFill>
                </a:rPr>
                <a:t> = 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24600" y="2671689"/>
              <a:ext cx="990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400" dirty="0" err="1" smtClean="0">
                  <a:solidFill>
                    <a:srgbClr val="FF0066"/>
                  </a:solidFill>
                </a:rPr>
                <a:t>fact</a:t>
              </a:r>
              <a:r>
                <a:rPr lang="pt-PT" sz="2400" dirty="0" smtClean="0">
                  <a:solidFill>
                    <a:srgbClr val="002060"/>
                  </a:solidFill>
                </a:rPr>
                <a:t>(1)</a:t>
              </a:r>
              <a:endParaRPr lang="en-US" sz="24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943600" y="2859259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274234" y="2853396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696200" y="2667000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8000"/>
                  </a:solidFill>
                </a:rPr>
                <a:t>fatorial</a:t>
              </a:r>
              <a:r>
                <a:rPr lang="en-US" sz="2000" dirty="0">
                  <a:solidFill>
                    <a:srgbClr val="008000"/>
                  </a:solidFill>
                </a:rPr>
                <a:t> = </a:t>
              </a:r>
              <a:r>
                <a:rPr lang="en-US" sz="2000" dirty="0" smtClean="0">
                  <a:solidFill>
                    <a:srgbClr val="008000"/>
                  </a:solidFill>
                </a:rPr>
                <a:t>1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322234" y="2853396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75662" y="3323107"/>
            <a:ext cx="335726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&gt;1)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</a:t>
            </a:r>
            <a:r>
              <a:rPr lang="en-US" dirty="0" smtClean="0"/>
              <a:t>);</a:t>
            </a:r>
          </a:p>
          <a:p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562600" y="4338711"/>
            <a:ext cx="3429000" cy="397413"/>
            <a:chOff x="5562600" y="4338711"/>
            <a:chExt cx="3429000" cy="397413"/>
          </a:xfrm>
        </p:grpSpPr>
        <p:sp>
          <p:nvSpPr>
            <p:cNvPr id="31" name="Rectangle 30"/>
            <p:cNvSpPr/>
            <p:nvPr/>
          </p:nvSpPr>
          <p:spPr>
            <a:xfrm>
              <a:off x="5562600" y="4355124"/>
              <a:ext cx="1752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8000"/>
                  </a:solidFill>
                </a:rPr>
                <a:t>return </a:t>
              </a:r>
              <a:r>
                <a:rPr lang="en-US" sz="2000" dirty="0">
                  <a:solidFill>
                    <a:srgbClr val="008000"/>
                  </a:solidFill>
                </a:rPr>
                <a:t>= </a:t>
              </a:r>
              <a:r>
                <a:rPr lang="en-US" sz="2000" dirty="0" smtClean="0">
                  <a:solidFill>
                    <a:srgbClr val="008000"/>
                  </a:solidFill>
                </a:rPr>
                <a:t>1*2=2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96200" y="4338711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50000"/>
                    </a:schemeClr>
                  </a:solidFill>
                </a:rPr>
                <a:t>return</a:t>
              </a:r>
              <a:r>
                <a:rPr lang="en-US" sz="2000" dirty="0" smtClean="0">
                  <a:solidFill>
                    <a:srgbClr val="008000"/>
                  </a:solidFill>
                </a:rPr>
                <a:t> </a:t>
              </a:r>
              <a:r>
                <a:rPr lang="en-US" sz="2000" dirty="0">
                  <a:solidFill>
                    <a:srgbClr val="008000"/>
                  </a:solidFill>
                </a:rPr>
                <a:t>= </a:t>
              </a:r>
              <a:r>
                <a:rPr lang="en-US" sz="2000" dirty="0" smtClean="0">
                  <a:solidFill>
                    <a:srgbClr val="008000"/>
                  </a:solidFill>
                </a:rPr>
                <a:t>1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7322234" y="4525107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083984" y="4800600"/>
            <a:ext cx="2857500" cy="1175981"/>
            <a:chOff x="6083984" y="4800600"/>
            <a:chExt cx="2857500" cy="117598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324600" y="4800600"/>
              <a:ext cx="429594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83984" y="5330250"/>
              <a:ext cx="285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Temos </a:t>
              </a:r>
              <a:r>
                <a:rPr lang="pt-PT" dirty="0" err="1" smtClean="0">
                  <a:solidFill>
                    <a:schemeClr val="accent6">
                      <a:lumMod val="50000"/>
                    </a:schemeClr>
                  </a:solidFill>
                </a:rPr>
                <a:t>return</a:t>
              </a:r>
              <a:r>
                <a:rPr lang="pt-PT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pt-PT" dirty="0" smtClean="0"/>
                <a:t>sempre depois da chamada da função </a:t>
              </a:r>
              <a:r>
                <a:rPr lang="pt-PT" dirty="0" err="1" smtClean="0">
                  <a:solidFill>
                    <a:srgbClr val="FF0000"/>
                  </a:solidFill>
                </a:rPr>
                <a:t>fact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43000" y="4350434"/>
            <a:ext cx="4419600" cy="381110"/>
            <a:chOff x="1143000" y="4350434"/>
            <a:chExt cx="4419600" cy="381110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5181600" y="4538004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421966" y="4350434"/>
              <a:ext cx="1752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8000"/>
                  </a:solidFill>
                </a:rPr>
                <a:t>return </a:t>
              </a:r>
              <a:r>
                <a:rPr lang="en-US" sz="2000" dirty="0">
                  <a:solidFill>
                    <a:srgbClr val="008000"/>
                  </a:solidFill>
                </a:rPr>
                <a:t>= </a:t>
              </a:r>
              <a:r>
                <a:rPr lang="en-US" sz="2000" dirty="0" smtClean="0">
                  <a:solidFill>
                    <a:srgbClr val="008000"/>
                  </a:solidFill>
                </a:rPr>
                <a:t>2*3=6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3040856" y="4545879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143000" y="4350544"/>
              <a:ext cx="1897856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dirty="0" smtClean="0">
                  <a:solidFill>
                    <a:srgbClr val="008000"/>
                  </a:solidFill>
                </a:rPr>
                <a:t>O resultado é 6</a:t>
              </a:r>
              <a:endParaRPr lang="pt-PT" sz="20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5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838200"/>
            <a:ext cx="4971104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        {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&gt;1)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</a:t>
            </a:r>
            <a:r>
              <a:rPr lang="en-US" dirty="0" smtClean="0"/>
              <a:t>);</a:t>
            </a:r>
          </a:p>
          <a:p>
            <a:r>
              <a:rPr lang="pt-PT" dirty="0"/>
              <a:t>  </a:t>
            </a:r>
            <a:r>
              <a:rPr lang="pt-PT" dirty="0" err="1"/>
              <a:t>System.out.println</a:t>
            </a:r>
            <a:r>
              <a:rPr lang="pt-PT" dirty="0"/>
              <a:t>("valor </a:t>
            </a:r>
            <a:r>
              <a:rPr lang="pt-PT" dirty="0" err="1"/>
              <a:t>intermedio</a:t>
            </a:r>
            <a:r>
              <a:rPr lang="pt-PT" dirty="0"/>
              <a:t> = "+</a:t>
            </a:r>
            <a:r>
              <a:rPr lang="pt-PT" dirty="0" err="1"/>
              <a:t>fatorial</a:t>
            </a:r>
            <a:r>
              <a:rPr lang="pt-PT" dirty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;               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7432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rgbClr val="FF0066"/>
                </a:solidFill>
              </a:rPr>
              <a:t>fact</a:t>
            </a:r>
            <a:r>
              <a:rPr lang="pt-PT" sz="4000" dirty="0" smtClean="0">
                <a:solidFill>
                  <a:srgbClr val="002060"/>
                </a:solidFill>
              </a:rPr>
              <a:t>(3)</a:t>
            </a:r>
            <a:endParaRPr lang="en-US" sz="4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27432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rgbClr val="FF0066"/>
                </a:solidFill>
              </a:rPr>
              <a:t>fact</a:t>
            </a:r>
            <a:r>
              <a:rPr lang="pt-PT" sz="4000" dirty="0" smtClean="0">
                <a:solidFill>
                  <a:srgbClr val="002060"/>
                </a:solidFill>
              </a:rPr>
              <a:t>(4)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27387" y="27432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rgbClr val="FF0066"/>
                </a:solidFill>
              </a:rPr>
              <a:t>fact</a:t>
            </a:r>
            <a:r>
              <a:rPr lang="pt-PT" sz="4000" dirty="0" smtClean="0">
                <a:solidFill>
                  <a:srgbClr val="002060"/>
                </a:solidFill>
              </a:rPr>
              <a:t>(5)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8" y="3886200"/>
            <a:ext cx="2637183" cy="1524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367" y="3852203"/>
            <a:ext cx="2695033" cy="17652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99" y="3852203"/>
            <a:ext cx="2507111" cy="193899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81000" y="1715363"/>
            <a:ext cx="7327654" cy="570637"/>
            <a:chOff x="381000" y="1715363"/>
            <a:chExt cx="7327654" cy="570637"/>
          </a:xfrm>
        </p:grpSpPr>
        <p:sp>
          <p:nvSpPr>
            <p:cNvPr id="7" name="Rectangle 6"/>
            <p:cNvSpPr/>
            <p:nvPr/>
          </p:nvSpPr>
          <p:spPr>
            <a:xfrm>
              <a:off x="381000" y="1715363"/>
              <a:ext cx="4724400" cy="570637"/>
            </a:xfrm>
            <a:prstGeom prst="rect">
              <a:avLst/>
            </a:prstGeom>
            <a:noFill/>
            <a:ln w="127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endCxn id="7" idx="3"/>
            </p:cNvCxnSpPr>
            <p:nvPr/>
          </p:nvCxnSpPr>
          <p:spPr>
            <a:xfrm flipH="1">
              <a:off x="5105400" y="2000681"/>
              <a:ext cx="685800" cy="1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99733" y="1816015"/>
              <a:ext cx="1908921" cy="369332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0066"/>
                  </a:solidFill>
                </a:rPr>
                <a:t>Não faz parte de </a:t>
              </a:r>
              <a:r>
                <a:rPr lang="pt-PT" b="1" dirty="0" err="1" smtClean="0">
                  <a:solidFill>
                    <a:srgbClr val="FF0066"/>
                  </a:solidFill>
                </a:rPr>
                <a:t>if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25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334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" y="64186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Escreva uma função </a:t>
            </a:r>
            <a:r>
              <a:rPr lang="pt-PT" sz="1600" dirty="0" smtClean="0">
                <a:solidFill>
                  <a:srgbClr val="FF0066"/>
                </a:solidFill>
              </a:rPr>
              <a:t>recursiva</a:t>
            </a:r>
            <a:r>
              <a:rPr lang="pt-PT" sz="1600" dirty="0" smtClean="0"/>
              <a:t> </a:t>
            </a:r>
            <a:r>
              <a:rPr lang="pt-PT" sz="1600" dirty="0"/>
              <a:t>que </a:t>
            </a:r>
            <a:r>
              <a:rPr lang="pt-PT" sz="1600" dirty="0" smtClean="0"/>
              <a:t>recebe dois números </a:t>
            </a:r>
            <a:r>
              <a:rPr lang="pt-PT" sz="1600" dirty="0"/>
              <a:t>inteiros e </a:t>
            </a:r>
            <a:r>
              <a:rPr lang="pt-PT" sz="1600" dirty="0" smtClean="0"/>
              <a:t>devolve </a:t>
            </a:r>
            <a:r>
              <a:rPr lang="pt-PT" sz="1600" dirty="0"/>
              <a:t>o </a:t>
            </a:r>
            <a:r>
              <a:rPr lang="pt-PT" sz="1600" dirty="0" smtClean="0"/>
              <a:t>seu divisor </a:t>
            </a:r>
            <a:r>
              <a:rPr lang="pt-PT" sz="1600" dirty="0"/>
              <a:t>máximo comum </a:t>
            </a:r>
            <a:r>
              <a:rPr lang="pt-PT" sz="1600" dirty="0" smtClean="0"/>
              <a:t>(MDC</a:t>
            </a:r>
            <a:r>
              <a:rPr lang="pt-PT" sz="1600" dirty="0"/>
              <a:t>) </a:t>
            </a:r>
            <a:r>
              <a:rPr lang="pt-PT" sz="1600" dirty="0" smtClean="0"/>
              <a:t>através </a:t>
            </a:r>
            <a:r>
              <a:rPr lang="pt-PT" sz="1600" dirty="0"/>
              <a:t>do algoritmo de Euclides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2329589"/>
            <a:ext cx="360707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 </a:t>
            </a:r>
            <a:r>
              <a:rPr lang="en-US" b="1" dirty="0">
                <a:solidFill>
                  <a:srgbClr val="002060"/>
                </a:solidFill>
              </a:rPr>
              <a:t>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div(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B)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while </a:t>
            </a:r>
            <a:r>
              <a:rPr lang="en-US" dirty="0">
                <a:solidFill>
                  <a:srgbClr val="002060"/>
                </a:solidFill>
              </a:rPr>
              <a:t>(B&gt;0)</a:t>
            </a:r>
          </a:p>
          <a:p>
            <a:r>
              <a:rPr lang="en-US" dirty="0">
                <a:solidFill>
                  <a:srgbClr val="002060"/>
                </a:solidFill>
              </a:rPr>
              <a:t>  {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(B &gt; A)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=A; A=B; B=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else</a:t>
            </a:r>
            <a:r>
              <a:rPr lang="en-US" dirty="0">
                <a:solidFill>
                  <a:srgbClr val="002060"/>
                </a:solidFill>
              </a:rPr>
              <a:t>       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=B; B=A%B; A=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</a:t>
            </a:r>
            <a:r>
              <a:rPr lang="en-US" dirty="0" smtClean="0">
                <a:solidFill>
                  <a:srgbClr val="002060"/>
                </a:solidFill>
              </a:rPr>
              <a:t>                        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96678"/>
            <a:ext cx="3441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Função div iterativa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92817" y="1788320"/>
            <a:ext cx="357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Função div recursiva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514600"/>
            <a:ext cx="3391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>
                <a:solidFill>
                  <a:srgbClr val="FF0066"/>
                </a:solidFill>
              </a:rPr>
              <a:t>div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    {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(B &gt; A)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div</a:t>
            </a:r>
            <a:r>
              <a:rPr lang="en-US" dirty="0"/>
              <a:t>(B,A);</a:t>
            </a:r>
          </a:p>
          <a:p>
            <a:r>
              <a:rPr lang="en-US" dirty="0"/>
              <a:t>  </a:t>
            </a:r>
            <a:r>
              <a:rPr lang="en-US" b="1" dirty="0" smtClean="0"/>
              <a:t>else </a:t>
            </a:r>
            <a:r>
              <a:rPr lang="en-US" b="1" dirty="0"/>
              <a:t>if </a:t>
            </a:r>
            <a:r>
              <a:rPr lang="en-US" dirty="0"/>
              <a:t>(B==0) </a:t>
            </a:r>
            <a:r>
              <a:rPr lang="en-US" b="1" dirty="0"/>
              <a:t>return</a:t>
            </a:r>
            <a:r>
              <a:rPr lang="en-US" dirty="0"/>
              <a:t> A;</a:t>
            </a:r>
          </a:p>
          <a:p>
            <a:r>
              <a:rPr lang="en-US" dirty="0"/>
              <a:t>  </a:t>
            </a:r>
            <a:r>
              <a:rPr lang="en-US" b="1" dirty="0"/>
              <a:t>else return </a:t>
            </a:r>
            <a:r>
              <a:rPr lang="en-US" dirty="0">
                <a:solidFill>
                  <a:srgbClr val="FF0066"/>
                </a:solidFill>
              </a:rPr>
              <a:t>div</a:t>
            </a:r>
            <a:r>
              <a:rPr lang="en-US" dirty="0"/>
              <a:t>(B,A%B);</a:t>
            </a:r>
          </a:p>
          <a:p>
            <a:r>
              <a:rPr lang="en-US" dirty="0"/>
              <a:t>                                    </a:t>
            </a:r>
            <a:r>
              <a:rPr lang="en-US" dirty="0" smtClean="0"/>
              <a:t>                       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669" y="4495800"/>
            <a:ext cx="240829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1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1843167" y="-76200"/>
            <a:ext cx="5264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Entrada e saída (</a:t>
            </a:r>
            <a:r>
              <a:rPr lang="pt-PT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char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8389" y="1981200"/>
            <a:ext cx="481413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EntradaSaidaCharClass1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void</a:t>
            </a:r>
            <a:r>
              <a:rPr lang="en-US" dirty="0">
                <a:solidFill>
                  <a:srgbClr val="002060"/>
                </a:solidFill>
              </a:rPr>
              <a:t> main(String[]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)               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char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char ? = ");</a:t>
            </a:r>
          </a:p>
          <a:p>
            <a:r>
              <a:rPr lang="en-US" dirty="0">
                <a:solidFill>
                  <a:srgbClr val="002060"/>
                </a:solidFill>
              </a:rPr>
              <a:t>  a=</a:t>
            </a:r>
            <a:r>
              <a:rPr lang="en-US" dirty="0" err="1">
                <a:solidFill>
                  <a:srgbClr val="002060"/>
                </a:solidFill>
              </a:rPr>
              <a:t>sc.next</a:t>
            </a:r>
            <a:r>
              <a:rPr lang="en-US" dirty="0">
                <a:solidFill>
                  <a:srgbClr val="002060"/>
                </a:solidFill>
              </a:rPr>
              <a:t>().</a:t>
            </a:r>
            <a:r>
              <a:rPr lang="en-US" dirty="0" err="1">
                <a:solidFill>
                  <a:srgbClr val="002060"/>
                </a:solidFill>
              </a:rPr>
              <a:t>charAt</a:t>
            </a:r>
            <a:r>
              <a:rPr lang="en-US" dirty="0">
                <a:solidFill>
                  <a:srgbClr val="002060"/>
                </a:solidFill>
              </a:rPr>
              <a:t>(0);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System.out.printf</a:t>
            </a:r>
            <a:r>
              <a:rPr lang="en-US" dirty="0">
                <a:solidFill>
                  <a:srgbClr val="002060"/>
                </a:solidFill>
              </a:rPr>
              <a:t>("a = %</a:t>
            </a:r>
            <a:r>
              <a:rPr lang="en-US" dirty="0">
                <a:solidFill>
                  <a:srgbClr val="FF0066"/>
                </a:solidFill>
              </a:rPr>
              <a:t>c</a:t>
            </a:r>
            <a:r>
              <a:rPr lang="en-US" dirty="0">
                <a:solidFill>
                  <a:srgbClr val="002060"/>
                </a:solidFill>
              </a:rPr>
              <a:t>;\</a:t>
            </a:r>
            <a:r>
              <a:rPr lang="en-US" dirty="0" err="1">
                <a:solidFill>
                  <a:srgbClr val="002060"/>
                </a:solidFill>
              </a:rPr>
              <a:t>n",a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                                   }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5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1666838" y="-76200"/>
            <a:ext cx="5617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Entrada e saída (</a:t>
            </a:r>
            <a:r>
              <a:rPr lang="pt-PT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String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93241"/>
            <a:ext cx="5371086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</a:t>
            </a:r>
            <a:r>
              <a:rPr lang="en-US" dirty="0"/>
              <a:t>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TestString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 Scanner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66"/>
                </a:solidFill>
              </a:rPr>
              <a:t>String s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66"/>
                </a:solidFill>
              </a:rPr>
              <a:t>s</a:t>
            </a:r>
            <a:r>
              <a:rPr lang="en-US" dirty="0"/>
              <a:t> = </a:t>
            </a:r>
            <a:r>
              <a:rPr lang="en-US" dirty="0" err="1"/>
              <a:t>sc.next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/>
              <a:t>( </a:t>
            </a:r>
            <a:r>
              <a:rPr lang="en-US" dirty="0">
                <a:solidFill>
                  <a:srgbClr val="FF0066"/>
                </a:solidFill>
              </a:rPr>
              <a:t>s</a:t>
            </a:r>
            <a:r>
              <a:rPr lang="en-US" dirty="0"/>
              <a:t> ); 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("\</a:t>
            </a:r>
            <a:r>
              <a:rPr lang="en-US" dirty="0" err="1"/>
              <a:t>ts</a:t>
            </a:r>
            <a:r>
              <a:rPr lang="en-US" dirty="0"/>
              <a:t> = %10</a:t>
            </a:r>
            <a:r>
              <a:rPr lang="en-US" dirty="0">
                <a:solidFill>
                  <a:srgbClr val="FF0066"/>
                </a:solidFill>
              </a:rPr>
              <a:t>s</a:t>
            </a:r>
            <a:r>
              <a:rPr lang="en-US" dirty="0"/>
              <a:t>\</a:t>
            </a:r>
            <a:r>
              <a:rPr lang="en-US" dirty="0" err="1"/>
              <a:t>n",</a:t>
            </a:r>
            <a:r>
              <a:rPr lang="en-US" dirty="0" err="1">
                <a:solidFill>
                  <a:srgbClr val="FF0066"/>
                </a:solidFill>
              </a:rPr>
              <a:t>s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b="1" dirty="0" smtClean="0"/>
              <a:t>  for</a:t>
            </a:r>
            <a:r>
              <a:rPr lang="en-US" dirty="0" smtClean="0"/>
              <a:t> 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>
                <a:solidFill>
                  <a:srgbClr val="FF0066"/>
                </a:solidFill>
              </a:rPr>
              <a:t>s.length</a:t>
            </a:r>
            <a:r>
              <a:rPr lang="en-US" dirty="0" smtClean="0">
                <a:solidFill>
                  <a:srgbClr val="FF0066"/>
                </a:solidFill>
              </a:rPr>
              <a:t>()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 smtClean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s.charAt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("------------------------------------------");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66"/>
                </a:solidFill>
              </a:rPr>
              <a:t>s.length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System.out.printf</a:t>
            </a:r>
            <a:r>
              <a:rPr lang="en-US" dirty="0"/>
              <a:t>("%5</a:t>
            </a:r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dirty="0"/>
              <a:t>   \n",</a:t>
            </a:r>
            <a:r>
              <a:rPr lang="en-US" dirty="0" err="1">
                <a:solidFill>
                  <a:srgbClr val="008000"/>
                </a:solidFill>
              </a:rPr>
              <a:t>s.charAt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("------------------------------------------");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s.length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System.out.printf</a:t>
            </a:r>
            <a:r>
              <a:rPr lang="en-US" dirty="0"/>
              <a:t>("%5</a:t>
            </a:r>
            <a:r>
              <a:rPr lang="en-US" dirty="0">
                <a:solidFill>
                  <a:srgbClr val="008000"/>
                </a:solidFill>
              </a:rPr>
              <a:t>c</a:t>
            </a:r>
            <a:r>
              <a:rPr lang="en-US" dirty="0"/>
              <a:t>   ",</a:t>
            </a:r>
            <a:r>
              <a:rPr lang="en-US" dirty="0" err="1">
                <a:solidFill>
                  <a:srgbClr val="008000"/>
                </a:solidFill>
              </a:rPr>
              <a:t>s.charAt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35528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0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1750259" y="-76200"/>
            <a:ext cx="54504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Entrada e saída (</a:t>
            </a:r>
            <a:r>
              <a:rPr lang="pt-PT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  <a:effectLst/>
              </a:rPr>
              <a:t>array</a:t>
            </a:r>
            <a:r>
              <a:rPr lang="pt-PT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693241"/>
            <a:ext cx="443256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TestArray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  <a:endParaRPr lang="en-US" b="1" dirty="0"/>
          </a:p>
          <a:p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a</a:t>
            </a:r>
            <a:r>
              <a:rPr lang="en-US" dirty="0"/>
              <a:t>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dirty="0"/>
              <a:t>[] = {</a:t>
            </a:r>
            <a:r>
              <a:rPr lang="en-US" dirty="0" smtClean="0"/>
              <a:t>1,2,3,4,5,6,7};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008000"/>
                </a:solidFill>
              </a:rPr>
              <a:t>b.length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]+"  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("\</a:t>
            </a:r>
            <a:r>
              <a:rPr lang="en-US" dirty="0" err="1"/>
              <a:t>narray</a:t>
            </a:r>
            <a:r>
              <a:rPr lang="en-US" dirty="0"/>
              <a:t> ?"); </a:t>
            </a:r>
          </a:p>
          <a:p>
            <a:r>
              <a:rPr lang="en-US" dirty="0"/>
              <a:t>  for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66"/>
                </a:solidFill>
              </a:rPr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66"/>
                </a:solidFill>
              </a:rPr>
              <a:t>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for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66"/>
                </a:solidFill>
              </a:rPr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>
                <a:solidFill>
                  <a:srgbClr val="FF0066"/>
                </a:solidFill>
              </a:rPr>
              <a:t>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]+"  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29" y="1828800"/>
            <a:ext cx="375138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5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65271"/>
            <a:ext cx="1600200" cy="60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3700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Group 6"/>
          <p:cNvGrpSpPr/>
          <p:nvPr/>
        </p:nvGrpSpPr>
        <p:grpSpPr>
          <a:xfrm>
            <a:off x="2079660" y="18807"/>
            <a:ext cx="2187540" cy="369332"/>
            <a:chOff x="1774860" y="334536"/>
            <a:chExt cx="218754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0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267200" y="6748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9796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12844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67200" y="15892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67200" y="18940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7200" y="57802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 15"/>
          <p:cNvGrpSpPr/>
          <p:nvPr/>
        </p:nvGrpSpPr>
        <p:grpSpPr>
          <a:xfrm>
            <a:off x="2072268" y="327841"/>
            <a:ext cx="2187540" cy="369332"/>
            <a:chOff x="1774860" y="334536"/>
            <a:chExt cx="2187540" cy="36933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1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72268" y="632641"/>
            <a:ext cx="2187540" cy="369332"/>
            <a:chOff x="1774860" y="334536"/>
            <a:chExt cx="2187540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72268" y="944875"/>
            <a:ext cx="2187540" cy="369332"/>
            <a:chOff x="1774860" y="334536"/>
            <a:chExt cx="2187540" cy="36933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3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72268" y="1234807"/>
            <a:ext cx="2187540" cy="369332"/>
            <a:chOff x="1774860" y="334536"/>
            <a:chExt cx="2187540" cy="36933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4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64834" y="1539607"/>
            <a:ext cx="2187540" cy="369332"/>
            <a:chOff x="1774860" y="334536"/>
            <a:chExt cx="2187540" cy="36933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74860" y="334536"/>
              <a:ext cx="1341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Endereço   5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54793" y="5762203"/>
            <a:ext cx="2605015" cy="369332"/>
            <a:chOff x="1357385" y="319668"/>
            <a:chExt cx="2605015" cy="3693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048000" y="53340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357385" y="319668"/>
              <a:ext cx="1811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Último endereço</a:t>
              </a:r>
              <a:endParaRPr lang="en-US" dirty="0"/>
            </a:p>
          </p:txBody>
        </p:sp>
      </p:grpSp>
      <p:sp>
        <p:nvSpPr>
          <p:cNvPr id="34" name="Left Brace 33"/>
          <p:cNvSpPr/>
          <p:nvPr/>
        </p:nvSpPr>
        <p:spPr>
          <a:xfrm>
            <a:off x="1195040" y="65271"/>
            <a:ext cx="304800" cy="60662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281077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Onde fica</a:t>
            </a:r>
          </a:p>
          <a:p>
            <a:r>
              <a:rPr lang="pt-PT" dirty="0" smtClean="0"/>
              <a:t>na memória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69416" y="327243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749" y="65271"/>
            <a:ext cx="7729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Aula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91226" y="65271"/>
            <a:ext cx="1737774" cy="60307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rgbClr val="C00000"/>
                </a:solidFill>
              </a:rPr>
              <a:t>Códigos binários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129626" y="12894"/>
            <a:ext cx="1890174" cy="6311706"/>
            <a:chOff x="4129626" y="12894"/>
            <a:chExt cx="1890174" cy="6311706"/>
          </a:xfrm>
        </p:grpSpPr>
        <p:sp>
          <p:nvSpPr>
            <p:cNvPr id="40" name="Rectangle 39"/>
            <p:cNvSpPr/>
            <p:nvPr/>
          </p:nvSpPr>
          <p:spPr>
            <a:xfrm>
              <a:off x="4129626" y="12894"/>
              <a:ext cx="1890174" cy="631170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91801" y="4724400"/>
              <a:ext cx="13509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dirty="0">
                  <a:solidFill>
                    <a:srgbClr val="C00000"/>
                  </a:solidFill>
                </a:rPr>
                <a:t>Códigos </a:t>
              </a:r>
              <a:r>
                <a:rPr lang="pt-PT" sz="2800" dirty="0" smtClean="0">
                  <a:solidFill>
                    <a:srgbClr val="C00000"/>
                  </a:solidFill>
                </a:rPr>
                <a:t>binários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00800" y="255677"/>
            <a:ext cx="2209800" cy="12003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Computadores usam códigos binários dos operandos (</a:t>
            </a:r>
            <a:r>
              <a:rPr lang="pt-PT" dirty="0" err="1" smtClean="0"/>
              <a:t>objetos</a:t>
            </a:r>
            <a:r>
              <a:rPr lang="pt-PT" dirty="0"/>
              <a:t>)</a:t>
            </a:r>
            <a:r>
              <a:rPr lang="pt-PT" dirty="0" smtClean="0"/>
              <a:t> e dos endereços.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48400" y="1604139"/>
            <a:ext cx="2667000" cy="12003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Para executar operações sobre operandos (</a:t>
            </a:r>
            <a:r>
              <a:rPr lang="pt-PT" dirty="0" err="1" smtClean="0"/>
              <a:t>objetos</a:t>
            </a:r>
            <a:r>
              <a:rPr lang="pt-PT" dirty="0" smtClean="0"/>
              <a:t>) podemos aplicar vários operadores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48400" y="2990671"/>
            <a:ext cx="2667000" cy="2031325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Existe um grupo de operadores que </a:t>
            </a:r>
            <a:r>
              <a:rPr lang="pt-PT" dirty="0"/>
              <a:t>permitem fazer m</a:t>
            </a:r>
            <a:r>
              <a:rPr lang="pt-PT" dirty="0" smtClean="0"/>
              <a:t>anipulação </a:t>
            </a:r>
            <a:r>
              <a:rPr lang="pt-PT" dirty="0"/>
              <a:t>de </a:t>
            </a:r>
            <a:r>
              <a:rPr lang="pt-PT" dirty="0" smtClean="0"/>
              <a:t>bits, i.e. estas </a:t>
            </a:r>
            <a:r>
              <a:rPr lang="pt-PT" dirty="0"/>
              <a:t>operadores </a:t>
            </a:r>
            <a:r>
              <a:rPr lang="pt-PT" dirty="0" smtClean="0"/>
              <a:t>podem ser aplicados </a:t>
            </a:r>
            <a:r>
              <a:rPr lang="pt-PT" dirty="0" err="1" smtClean="0"/>
              <a:t>diretamente</a:t>
            </a:r>
            <a:r>
              <a:rPr lang="pt-PT" dirty="0" smtClean="0"/>
              <a:t> aos códigos binários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48400" y="5193268"/>
            <a:ext cx="2667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 manipulação </a:t>
            </a:r>
            <a:r>
              <a:rPr lang="pt-PT" dirty="0"/>
              <a:t>de </a:t>
            </a:r>
            <a:r>
              <a:rPr lang="pt-PT" dirty="0" smtClean="0"/>
              <a:t>bits é muito importante porque frequentemente permite simplificar o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705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Aula 1:</a:t>
            </a:r>
            <a:r>
              <a:rPr lang="pt-PT" dirty="0" smtClean="0"/>
              <a:t> O </a:t>
            </a:r>
            <a:r>
              <a:rPr lang="pt-PT" dirty="0"/>
              <a:t>computador utiliza tecnologia e lógica binária (</a:t>
            </a:r>
            <a:r>
              <a:rPr lang="pt-PT" dirty="0" smtClean="0"/>
              <a:t>valores </a:t>
            </a:r>
            <a:r>
              <a:rPr lang="pt-PT" dirty="0"/>
              <a:t>'0' </a:t>
            </a:r>
            <a:r>
              <a:rPr lang="pt-PT" dirty="0" smtClean="0"/>
              <a:t>e '1</a:t>
            </a:r>
            <a:r>
              <a:rPr lang="pt-PT" dirty="0"/>
              <a:t>')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1" y="1219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Aula 1: </a:t>
            </a:r>
            <a:r>
              <a:rPr lang="pt-PT" dirty="0" smtClean="0"/>
              <a:t>Todos </a:t>
            </a:r>
            <a:r>
              <a:rPr lang="pt-PT" dirty="0"/>
              <a:t>os dados (números inteiros, reais, texto, etc.) são armazenados em </a:t>
            </a:r>
            <a:r>
              <a:rPr lang="pt-PT" i="1" dirty="0">
                <a:solidFill>
                  <a:srgbClr val="008000"/>
                </a:solidFill>
              </a:rPr>
              <a:t>bits</a:t>
            </a:r>
            <a:r>
              <a:rPr lang="pt-PT" dirty="0"/>
              <a:t>. Um conjunto de 8 bits corresponde a um </a:t>
            </a:r>
            <a:r>
              <a:rPr lang="pt-PT" i="1" dirty="0" smtClean="0"/>
              <a:t>byte</a:t>
            </a:r>
            <a:r>
              <a:rPr lang="pt-PT" dirty="0" smtClean="0"/>
              <a:t>. </a:t>
            </a:r>
            <a:r>
              <a:rPr lang="pt-PT" dirty="0" smtClean="0">
                <a:solidFill>
                  <a:srgbClr val="008000"/>
                </a:solidFill>
              </a:rPr>
              <a:t>Cada </a:t>
            </a:r>
            <a:r>
              <a:rPr lang="pt-PT" i="1" dirty="0" smtClean="0">
                <a:solidFill>
                  <a:srgbClr val="008000"/>
                </a:solidFill>
              </a:rPr>
              <a:t>bit </a:t>
            </a:r>
            <a:r>
              <a:rPr lang="pt-PT" dirty="0">
                <a:solidFill>
                  <a:srgbClr val="008000"/>
                </a:solidFill>
              </a:rPr>
              <a:t>pode </a:t>
            </a:r>
            <a:r>
              <a:rPr lang="pt-PT" dirty="0" smtClean="0">
                <a:solidFill>
                  <a:srgbClr val="008000"/>
                </a:solidFill>
              </a:rPr>
              <a:t>ter </a:t>
            </a:r>
            <a:r>
              <a:rPr lang="pt-PT" dirty="0">
                <a:solidFill>
                  <a:srgbClr val="008000"/>
                </a:solidFill>
              </a:rPr>
              <a:t>só valores '0' ou '1'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44469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Um inteiro (o tipo </a:t>
            </a:r>
            <a:r>
              <a:rPr lang="pt-PT" b="1" dirty="0" err="1" smtClean="0">
                <a:solidFill>
                  <a:srgbClr val="C00000"/>
                </a:solidFill>
              </a:rPr>
              <a:t>int</a:t>
            </a:r>
            <a:r>
              <a:rPr lang="pt-PT" dirty="0" smtClean="0">
                <a:solidFill>
                  <a:srgbClr val="C00000"/>
                </a:solidFill>
              </a:rPr>
              <a:t>) </a:t>
            </a:r>
            <a:r>
              <a:rPr lang="pt-PT" dirty="0" smtClean="0"/>
              <a:t>é um conjunto </a:t>
            </a:r>
            <a:r>
              <a:rPr lang="pt-PT" dirty="0"/>
              <a:t>de </a:t>
            </a:r>
            <a:r>
              <a:rPr lang="pt-PT" dirty="0" smtClean="0"/>
              <a:t>4 bytes ou 32 bits (depende do computador). O bit mais significativo do inteiro (o mais à esquerda) representa o sinal (0 – valor positivo, 1 – valor negativo)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06560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rgbClr val="C00000"/>
                </a:solidFill>
              </a:rPr>
              <a:t>Valor máximo de inteiro (o tipo </a:t>
            </a:r>
            <a:r>
              <a:rPr lang="pt-PT" b="1" dirty="0" err="1" smtClean="0">
                <a:solidFill>
                  <a:srgbClr val="C00000"/>
                </a:solidFill>
              </a:rPr>
              <a:t>int</a:t>
            </a:r>
            <a:r>
              <a:rPr lang="pt-PT" dirty="0" smtClean="0">
                <a:solidFill>
                  <a:srgbClr val="C00000"/>
                </a:solidFill>
              </a:rPr>
              <a:t>) </a:t>
            </a:r>
            <a:r>
              <a:rPr lang="pt-PT" dirty="0" smtClean="0"/>
              <a:t>é </a:t>
            </a:r>
            <a:r>
              <a:rPr lang="pt-PT" dirty="0" err="1" smtClean="0"/>
              <a:t>Integer.MAX_VALUE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smtClean="0"/>
              <a:t>2147483647 = </a:t>
            </a:r>
          </a:p>
          <a:p>
            <a:r>
              <a:rPr lang="pt-PT" dirty="0" smtClean="0"/>
              <a:t>01111111111111111111111111111111 = 0x7fffffff = 0x7FFFFFFF</a:t>
            </a:r>
            <a:endParaRPr lang="pt-PT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1" y="3635737"/>
            <a:ext cx="9878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" y="4001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Sinal (positivo)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2434683" y="1955620"/>
            <a:ext cx="236034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75914" y="38172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31 bits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9" idx="2"/>
          </p:cNvCxnSpPr>
          <p:nvPr/>
        </p:nvCxnSpPr>
        <p:spPr>
          <a:xfrm flipH="1" flipV="1">
            <a:off x="4741127" y="3630161"/>
            <a:ext cx="288073" cy="310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6122" y="3630161"/>
            <a:ext cx="408878" cy="31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96162" y="3842035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Valor hexadecimal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3401" y="5312137"/>
            <a:ext cx="9878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56782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Sinal (negativo)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2375211" y="3617152"/>
            <a:ext cx="236034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75914" y="54936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31 bits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741127" y="5306561"/>
            <a:ext cx="288073" cy="310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96162" y="5518435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Valor hexadecimal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4370" y="4756435"/>
            <a:ext cx="718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Valor </a:t>
            </a:r>
            <a:r>
              <a:rPr lang="pt-PT" dirty="0" smtClean="0">
                <a:solidFill>
                  <a:srgbClr val="C00000"/>
                </a:solidFill>
              </a:rPr>
              <a:t>mínimo </a:t>
            </a:r>
            <a:r>
              <a:rPr lang="pt-PT" dirty="0">
                <a:solidFill>
                  <a:srgbClr val="C00000"/>
                </a:solidFill>
              </a:rPr>
              <a:t>de inteiro (o tipo </a:t>
            </a:r>
            <a:r>
              <a:rPr lang="pt-PT" b="1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C00000"/>
                </a:solidFill>
              </a:rPr>
              <a:t>) </a:t>
            </a:r>
            <a:r>
              <a:rPr lang="pt-PT" dirty="0"/>
              <a:t>é </a:t>
            </a:r>
            <a:r>
              <a:rPr lang="pt-PT" dirty="0" err="1" smtClean="0"/>
              <a:t>Integer.MIN_VALUE</a:t>
            </a:r>
            <a:r>
              <a:rPr lang="pt-PT" dirty="0" smtClean="0"/>
              <a:t> </a:t>
            </a:r>
            <a:r>
              <a:rPr lang="pt-PT" dirty="0"/>
              <a:t>= -</a:t>
            </a:r>
            <a:r>
              <a:rPr lang="pt-PT" dirty="0" smtClean="0"/>
              <a:t>2147483648  </a:t>
            </a:r>
            <a:r>
              <a:rPr lang="pt-PT" dirty="0"/>
              <a:t>= </a:t>
            </a:r>
          </a:p>
          <a:p>
            <a:r>
              <a:rPr lang="pt-PT" dirty="0" smtClean="0"/>
              <a:t>10000000000000000000000000000000 </a:t>
            </a:r>
            <a:r>
              <a:rPr lang="pt-PT" dirty="0"/>
              <a:t>= </a:t>
            </a:r>
            <a:r>
              <a:rPr lang="pt-PT" dirty="0" smtClean="0"/>
              <a:t>0x80000000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10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403581" y="-91068"/>
            <a:ext cx="81437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Manipulação de bits: &amp;, ~, |, ^, 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8000"/>
                </a:solidFill>
              </a:rPr>
              <a:t>&gt;&gt;</a:t>
            </a:r>
            <a:r>
              <a:rPr lang="pt-PT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pt-PT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&lt;&lt;</a:t>
            </a:r>
            <a:endParaRPr lang="pt-PT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914400"/>
            <a:ext cx="5014065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/>
              <a:t>Radix {</a:t>
            </a:r>
          </a:p>
          <a:p>
            <a:r>
              <a:rPr lang="en-US" dirty="0"/>
              <a:t>  </a:t>
            </a:r>
            <a:r>
              <a:rPr lang="en-US" b="1" dirty="0"/>
              <a:t>static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void </a:t>
            </a:r>
            <a:r>
              <a:rPr lang="en-US" dirty="0">
                <a:solidFill>
                  <a:srgbClr val="002060"/>
                </a:solidFill>
              </a:rPr>
              <a:t>main(String[]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("max = "+0x7FFFFFFF);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("min = "+0x80000000);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("max = "+</a:t>
            </a:r>
            <a:r>
              <a:rPr lang="en-US" dirty="0" err="1">
                <a:solidFill>
                  <a:srgbClr val="002060"/>
                </a:solidFill>
              </a:rPr>
              <a:t>Integer.MAX_VALUE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("min = "+</a:t>
            </a:r>
            <a:r>
              <a:rPr lang="en-US" dirty="0" err="1">
                <a:solidFill>
                  <a:srgbClr val="002060"/>
                </a:solidFill>
              </a:rPr>
              <a:t>Integer.MIN_VALUE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695980"/>
            <a:ext cx="154805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 smtClean="0"/>
              <a:t>Exemplo:</a:t>
            </a:r>
            <a:endParaRPr lang="pt-P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333235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13" y="4038600"/>
            <a:ext cx="482648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6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3449</Words>
  <Application>Microsoft Office PowerPoint</Application>
  <PresentationFormat>On-screen Show (4:3)</PresentationFormat>
  <Paragraphs>785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371</cp:revision>
  <dcterms:created xsi:type="dcterms:W3CDTF">2014-09-27T14:10:02Z</dcterms:created>
  <dcterms:modified xsi:type="dcterms:W3CDTF">2014-10-29T07:38:21Z</dcterms:modified>
</cp:coreProperties>
</file>