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58" r:id="rId3"/>
    <p:sldId id="459" r:id="rId4"/>
    <p:sldId id="460" r:id="rId5"/>
    <p:sldId id="461" r:id="rId6"/>
    <p:sldId id="464" r:id="rId7"/>
    <p:sldId id="462" r:id="rId8"/>
    <p:sldId id="463" r:id="rId9"/>
    <p:sldId id="465" r:id="rId10"/>
    <p:sldId id="466" r:id="rId11"/>
    <p:sldId id="489" r:id="rId12"/>
    <p:sldId id="468" r:id="rId13"/>
    <p:sldId id="469" r:id="rId14"/>
    <p:sldId id="470" r:id="rId15"/>
    <p:sldId id="467" r:id="rId16"/>
    <p:sldId id="471" r:id="rId17"/>
    <p:sldId id="472" r:id="rId18"/>
    <p:sldId id="474" r:id="rId19"/>
    <p:sldId id="490" r:id="rId20"/>
    <p:sldId id="491" r:id="rId21"/>
    <p:sldId id="493" r:id="rId22"/>
    <p:sldId id="492" r:id="rId23"/>
    <p:sldId id="475" r:id="rId24"/>
    <p:sldId id="476" r:id="rId25"/>
    <p:sldId id="477" r:id="rId26"/>
    <p:sldId id="49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8000"/>
    <a:srgbClr val="FF0066"/>
    <a:srgbClr val="FFFFCC"/>
    <a:srgbClr val="FFCCFF"/>
    <a:srgbClr val="99CCFF"/>
    <a:srgbClr val="CCFFFF"/>
    <a:srgbClr val="FF7C8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9825" autoAdjust="0"/>
    <p:restoredTop sz="94660"/>
  </p:normalViewPr>
  <p:slideViewPr>
    <p:cSldViewPr>
      <p:cViewPr varScale="1">
        <p:scale>
          <a:sx n="135" d="100"/>
          <a:sy n="135" d="100"/>
        </p:scale>
        <p:origin x="-8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C33A2-D4C8-4BD0-A087-7B9C7E9E80CC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B7B91-195C-4685-8EF9-FE0F5951D7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B7B91-195C-4685-8EF9-FE0F5951D74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EFFA-5A6E-4532-8874-99E9C123800B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8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5CB-32DC-4C58-A6C7-B6FFE7755DDC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1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B3CE5-84A7-4673-9A39-E31E51352F48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5AAC-12DB-48DB-9BBB-EC90F902475C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6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CC9A-4197-4CC5-8EB4-4184F0DE21E9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4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82966-4773-4BB1-BEBD-A89C92990852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A6B8-AF4E-4971-B6C7-2C74E370E55E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8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CB76B-5937-4078-9743-67490B544906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345B-6002-4EBE-AD9F-F9E77D8A7442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1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D833-E84B-4225-81D1-E013BF7D19FF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2BA6-D231-476C-973F-18CE0E62832D}" type="datetime1">
              <a:rPr lang="en-US" smtClean="0"/>
              <a:pPr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5BFB1-E3DC-42B5-9509-B1BADCA5513B}" type="datetime1">
              <a:rPr lang="en-US" smtClean="0"/>
              <a:pPr/>
              <a:t>10/29/2014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BCBE6-3241-4AC8-98A5-4EDB47BFBF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0999" y="838200"/>
            <a:ext cx="8226425" cy="5005388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 smtClean="0">
                <a:solidFill>
                  <a:schemeClr val="tx1"/>
                </a:solidFill>
              </a:rPr>
              <a:t>Programação 1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4000" b="1" dirty="0">
              <a:solidFill>
                <a:schemeClr val="tx1"/>
              </a:solidFill>
            </a:endParaRP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4000" b="1" dirty="0" smtClean="0">
                <a:solidFill>
                  <a:schemeClr val="tx1"/>
                </a:solidFill>
              </a:rPr>
              <a:t>Aula 7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8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800" dirty="0" smtClean="0">
                <a:solidFill>
                  <a:schemeClr val="tx1"/>
                </a:solidFill>
              </a:rPr>
              <a:t>Departamento de </a:t>
            </a:r>
            <a:r>
              <a:rPr lang="pt-PT" sz="1800" dirty="0" err="1" smtClean="0">
                <a:solidFill>
                  <a:schemeClr val="tx1"/>
                </a:solidFill>
              </a:rPr>
              <a:t>Eletrónica</a:t>
            </a:r>
            <a:r>
              <a:rPr lang="pt-PT" sz="1800" dirty="0" smtClean="0">
                <a:solidFill>
                  <a:schemeClr val="tx1"/>
                </a:solidFill>
              </a:rPr>
              <a:t>, Telecomunicações e Informática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2000" dirty="0" smtClean="0">
                <a:solidFill>
                  <a:schemeClr val="tx1"/>
                </a:solidFill>
              </a:rPr>
              <a:t>Universidade de Aveiro</a:t>
            </a:r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PT" sz="2400" dirty="0" smtClean="0"/>
          </a:p>
          <a:p>
            <a: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PT" sz="1600" dirty="0" smtClean="0">
                <a:latin typeface="Courier New" pitchFamily="49" charset="0"/>
              </a:rPr>
              <a:t>http://moodle.ua.pt/</a:t>
            </a:r>
            <a:endParaRPr lang="pt-PT" sz="1600" dirty="0">
              <a:latin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smtClean="0"/>
              <a:t> Skliarov                                                                      2014/2015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aixaDeTexto 6"/>
          <p:cNvSpPr txBox="1"/>
          <p:nvPr/>
        </p:nvSpPr>
        <p:spPr>
          <a:xfrm>
            <a:off x="1981200" y="152400"/>
            <a:ext cx="114777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d=</a:t>
            </a:r>
            <a:r>
              <a:rPr lang="pt-PT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null</a:t>
            </a:r>
            <a:endParaRPr lang="pt-PT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52400"/>
            <a:ext cx="98777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dados d;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52594" y="609600"/>
            <a:ext cx="17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 </a:t>
            </a:r>
            <a:r>
              <a:rPr lang="en-US" dirty="0">
                <a:solidFill>
                  <a:srgbClr val="008000"/>
                </a:solidFill>
              </a:rPr>
              <a:t>= </a:t>
            </a:r>
            <a:r>
              <a:rPr lang="en-US" b="1" dirty="0">
                <a:solidFill>
                  <a:srgbClr val="008000"/>
                </a:solidFill>
              </a:rPr>
              <a:t>new</a:t>
            </a:r>
            <a:r>
              <a:rPr lang="en-US" dirty="0">
                <a:solidFill>
                  <a:srgbClr val="008000"/>
                </a:solidFill>
              </a:rPr>
              <a:t> dados</a:t>
            </a:r>
            <a:r>
              <a:rPr lang="en-US" dirty="0" smtClean="0">
                <a:solidFill>
                  <a:srgbClr val="008000"/>
                </a:solidFill>
              </a:rPr>
              <a:t>();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1634" y="1555149"/>
            <a:ext cx="237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dados d = </a:t>
            </a:r>
            <a:r>
              <a:rPr lang="en-US" b="1" dirty="0">
                <a:solidFill>
                  <a:srgbClr val="008000"/>
                </a:solidFill>
              </a:rPr>
              <a:t>new</a:t>
            </a:r>
            <a:r>
              <a:rPr lang="en-US" dirty="0">
                <a:solidFill>
                  <a:srgbClr val="008000"/>
                </a:solidFill>
              </a:rPr>
              <a:t> dados</a:t>
            </a:r>
            <a:r>
              <a:rPr lang="en-US" dirty="0" smtClean="0">
                <a:solidFill>
                  <a:srgbClr val="008000"/>
                </a:solidFill>
              </a:rPr>
              <a:t>();</a:t>
            </a:r>
            <a:endParaRPr lang="en-US" dirty="0">
              <a:solidFill>
                <a:srgbClr val="008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126566" y="156726"/>
            <a:ext cx="4495800" cy="380425"/>
            <a:chOff x="2057400" y="461526"/>
            <a:chExt cx="4495800" cy="380425"/>
          </a:xfrm>
        </p:grpSpPr>
        <p:sp>
          <p:nvSpPr>
            <p:cNvPr id="12" name="CaixaDeTexto 8"/>
            <p:cNvSpPr txBox="1"/>
            <p:nvPr/>
          </p:nvSpPr>
          <p:spPr>
            <a:xfrm>
              <a:off x="4520776" y="461526"/>
              <a:ext cx="979692" cy="3804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8000"/>
                  </a:solidFill>
                </a:rPr>
                <a:t>a = 10</a:t>
              </a:r>
              <a:endParaRPr lang="pt-PT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CaixaDeTexto 10"/>
            <p:cNvSpPr txBox="1"/>
            <p:nvPr/>
          </p:nvSpPr>
          <p:spPr>
            <a:xfrm>
              <a:off x="5507502" y="461526"/>
              <a:ext cx="1045698" cy="3804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8000"/>
                  </a:solidFill>
                </a:rPr>
                <a:t>b = 20</a:t>
              </a:r>
              <a:endParaRPr lang="pt-PT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Seta para a direita 13"/>
            <p:cNvSpPr/>
            <p:nvPr/>
          </p:nvSpPr>
          <p:spPr bwMode="auto">
            <a:xfrm>
              <a:off x="2984962" y="584335"/>
              <a:ext cx="1500198" cy="142876"/>
            </a:xfrm>
            <a:prstGeom prst="rightArrow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PT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57400" y="519550"/>
              <a:ext cx="830902" cy="242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15472" y="1487604"/>
            <a:ext cx="4504528" cy="451392"/>
            <a:chOff x="3115472" y="1792404"/>
            <a:chExt cx="4504528" cy="451392"/>
          </a:xfrm>
        </p:grpSpPr>
        <p:sp>
          <p:nvSpPr>
            <p:cNvPr id="22" name="CaixaDeTexto 6"/>
            <p:cNvSpPr txBox="1"/>
            <p:nvPr/>
          </p:nvSpPr>
          <p:spPr>
            <a:xfrm>
              <a:off x="3142537" y="1859045"/>
              <a:ext cx="1071570" cy="3804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null</a:t>
              </a:r>
              <a:endParaRPr lang="pt-PT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5472" y="179240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d</a:t>
              </a:r>
              <a:endParaRPr lang="en-US" dirty="0"/>
            </a:p>
          </p:txBody>
        </p:sp>
        <p:sp>
          <p:nvSpPr>
            <p:cNvPr id="25" name="CaixaDeTexto 8"/>
            <p:cNvSpPr txBox="1"/>
            <p:nvPr/>
          </p:nvSpPr>
          <p:spPr>
            <a:xfrm>
              <a:off x="5587576" y="1863371"/>
              <a:ext cx="979692" cy="3804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8000"/>
                  </a:solidFill>
                </a:rPr>
                <a:t>a = 10</a:t>
              </a:r>
              <a:endParaRPr lang="pt-PT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CaixaDeTexto 10"/>
            <p:cNvSpPr txBox="1"/>
            <p:nvPr/>
          </p:nvSpPr>
          <p:spPr>
            <a:xfrm>
              <a:off x="6574302" y="1863371"/>
              <a:ext cx="1045698" cy="38042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8000"/>
                  </a:solidFill>
                </a:rPr>
                <a:t>b = 20</a:t>
              </a:r>
              <a:endParaRPr lang="pt-PT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Seta para a direita 13"/>
            <p:cNvSpPr/>
            <p:nvPr/>
          </p:nvSpPr>
          <p:spPr bwMode="auto">
            <a:xfrm>
              <a:off x="4051762" y="1986180"/>
              <a:ext cx="1500198" cy="142876"/>
            </a:xfrm>
            <a:prstGeom prst="rightArrow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10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pt-PT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52800" y="1921395"/>
              <a:ext cx="609600" cy="242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8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207698" y="1734012"/>
            <a:ext cx="2297267" cy="1803454"/>
            <a:chOff x="3207698" y="2038812"/>
            <a:chExt cx="2297267" cy="1803454"/>
          </a:xfrm>
        </p:grpSpPr>
        <p:sp>
          <p:nvSpPr>
            <p:cNvPr id="30" name="TextBox 29"/>
            <p:cNvSpPr txBox="1"/>
            <p:nvPr/>
          </p:nvSpPr>
          <p:spPr>
            <a:xfrm>
              <a:off x="4343400" y="3472934"/>
              <a:ext cx="107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trocar(</a:t>
              </a:r>
              <a:r>
                <a:rPr lang="en-US" dirty="0">
                  <a:solidFill>
                    <a:srgbClr val="008000"/>
                  </a:solidFill>
                </a:rPr>
                <a:t>d</a:t>
              </a:r>
              <a:r>
                <a:rPr lang="en-US" dirty="0"/>
                <a:t>);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3207698" y="2038812"/>
              <a:ext cx="2297267" cy="1513280"/>
            </a:xfrm>
            <a:custGeom>
              <a:avLst/>
              <a:gdLst>
                <a:gd name="connsiteX0" fmla="*/ 1912942 w 2297267"/>
                <a:gd name="connsiteY0" fmla="*/ 1513280 h 1513280"/>
                <a:gd name="connsiteX1" fmla="*/ 2173194 w 2297267"/>
                <a:gd name="connsiteY1" fmla="*/ 760659 h 1513280"/>
                <a:gd name="connsiteX2" fmla="*/ 168548 w 2297267"/>
                <a:gd name="connsiteY2" fmla="*/ 514474 h 1513280"/>
                <a:gd name="connsiteX3" fmla="*/ 182616 w 2297267"/>
                <a:gd name="connsiteY3" fmla="*/ 57274 h 1513280"/>
                <a:gd name="connsiteX4" fmla="*/ 787527 w 2297267"/>
                <a:gd name="connsiteY4" fmla="*/ 22105 h 15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7267" h="1513280">
                  <a:moveTo>
                    <a:pt x="1912942" y="1513280"/>
                  </a:moveTo>
                  <a:cubicBezTo>
                    <a:pt x="2188434" y="1220203"/>
                    <a:pt x="2463926" y="927127"/>
                    <a:pt x="2173194" y="760659"/>
                  </a:cubicBezTo>
                  <a:cubicBezTo>
                    <a:pt x="1882462" y="594191"/>
                    <a:pt x="500311" y="631705"/>
                    <a:pt x="168548" y="514474"/>
                  </a:cubicBezTo>
                  <a:cubicBezTo>
                    <a:pt x="-163215" y="397243"/>
                    <a:pt x="79453" y="139336"/>
                    <a:pt x="182616" y="57274"/>
                  </a:cubicBezTo>
                  <a:cubicBezTo>
                    <a:pt x="285779" y="-24788"/>
                    <a:pt x="536653" y="-1342"/>
                    <a:pt x="787527" y="22105"/>
                  </a:cubicBezTo>
                </a:path>
              </a:pathLst>
            </a:custGeom>
            <a:noFill/>
            <a:ln>
              <a:solidFill>
                <a:srgbClr val="008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Marcador de Posição de Conteúdo 2"/>
          <p:cNvSpPr txBox="1">
            <a:spLocks/>
          </p:cNvSpPr>
          <p:nvPr/>
        </p:nvSpPr>
        <p:spPr>
          <a:xfrm>
            <a:off x="152400" y="3581392"/>
            <a:ext cx="8853518" cy="2590808"/>
          </a:xfrm>
          <a:prstGeom prst="rect">
            <a:avLst/>
          </a:prstGeom>
          <a:solidFill>
            <a:srgbClr val="CCFFFF"/>
          </a:solidFill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000" dirty="0" smtClean="0"/>
              <a:t>A declaração da variável 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pt-PT" sz="2000" dirty="0" smtClean="0"/>
              <a:t> cria apenas uma referência para o que será mais tarde um endereço da memória com variáveis </a:t>
            </a:r>
            <a:r>
              <a:rPr lang="pt-PT" sz="2000" dirty="0" smtClean="0">
                <a:solidFill>
                  <a:srgbClr val="008000"/>
                </a:solidFill>
              </a:rPr>
              <a:t>a</a:t>
            </a:r>
            <a:r>
              <a:rPr lang="pt-PT" sz="2000" dirty="0" smtClean="0"/>
              <a:t> e </a:t>
            </a:r>
            <a:r>
              <a:rPr lang="pt-PT" sz="2000" dirty="0" smtClean="0">
                <a:solidFill>
                  <a:srgbClr val="008000"/>
                </a:solidFill>
              </a:rPr>
              <a:t>b</a:t>
            </a:r>
            <a:r>
              <a:rPr lang="pt-PT" sz="2000" dirty="0" smtClean="0"/>
              <a:t>.</a:t>
            </a:r>
          </a:p>
          <a:p>
            <a:pPr algn="just"/>
            <a:r>
              <a:rPr lang="pt-PT" sz="2000" dirty="0" smtClean="0"/>
              <a:t>A invocação do operador </a:t>
            </a:r>
            <a:r>
              <a:rPr lang="pt-PT" sz="20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2000" dirty="0" smtClean="0"/>
              <a:t> vai reservar espaço na memória do computador para </a:t>
            </a:r>
            <a:r>
              <a:rPr lang="pt-PT" sz="2000" dirty="0" err="1" smtClean="0"/>
              <a:t>objeto</a:t>
            </a:r>
            <a:r>
              <a:rPr lang="pt-PT" sz="2000" dirty="0" smtClean="0"/>
              <a:t> do tipo d, ficando a variável 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pt-PT" sz="2000" dirty="0" smtClean="0"/>
              <a:t> com o endereço onde esse “espaço” se encontra na memória.</a:t>
            </a:r>
          </a:p>
          <a:p>
            <a:pPr algn="just"/>
            <a:r>
              <a:rPr lang="pt-PT" sz="2000" dirty="0" smtClean="0"/>
              <a:t>O operador </a:t>
            </a:r>
            <a:r>
              <a:rPr lang="pt-PT" sz="20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2000" dirty="0" smtClean="0"/>
              <a:t> inicializa todos os campos da estrutura com valores indicados.</a:t>
            </a:r>
          </a:p>
          <a:p>
            <a:pPr algn="just"/>
            <a:r>
              <a:rPr lang="pt-PT" sz="2000" dirty="0" smtClean="0"/>
              <a:t>A partir deste momento, o </a:t>
            </a:r>
            <a:r>
              <a:rPr lang="pt-PT" sz="2000" dirty="0" err="1" smtClean="0"/>
              <a:t>objeto</a:t>
            </a:r>
            <a:r>
              <a:rPr lang="pt-PT" sz="2000" dirty="0" smtClean="0"/>
              <a:t> d pode ser manipulado através da variável </a:t>
            </a:r>
            <a:r>
              <a:rPr lang="pt-PT" sz="20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pt-PT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151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38600" y="65271"/>
            <a:ext cx="1600200" cy="609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38600" y="370071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38600" y="674871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38600" y="979671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8600" y="1284471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38600" y="1589271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8600" y="1894071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38600" y="5780271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4340816" y="3272435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Memória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94749" y="65271"/>
            <a:ext cx="77296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dirty="0" smtClean="0"/>
              <a:t>Aula 1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276600" y="838200"/>
            <a:ext cx="76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57400" y="4966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d é endereço (referência)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597296" y="6351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/>
              <a:t>null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162800" y="185405"/>
            <a:ext cx="898003" cy="369332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dado d;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732169" y="1099805"/>
            <a:ext cx="17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 </a:t>
            </a:r>
            <a:r>
              <a:rPr lang="en-US" dirty="0">
                <a:solidFill>
                  <a:srgbClr val="008000"/>
                </a:solidFill>
              </a:rPr>
              <a:t>= </a:t>
            </a:r>
            <a:r>
              <a:rPr lang="en-US" b="1" dirty="0">
                <a:solidFill>
                  <a:srgbClr val="008000"/>
                </a:solidFill>
              </a:rPr>
              <a:t>new</a:t>
            </a:r>
            <a:r>
              <a:rPr lang="en-US" dirty="0">
                <a:solidFill>
                  <a:srgbClr val="008000"/>
                </a:solidFill>
              </a:rPr>
              <a:t> dados</a:t>
            </a:r>
            <a:r>
              <a:rPr lang="en-US" dirty="0" smtClean="0">
                <a:solidFill>
                  <a:srgbClr val="008000"/>
                </a:solidFill>
              </a:rPr>
              <a:t>();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038600" y="2438400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038600" y="2743200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038600" y="3048000"/>
            <a:ext cx="1600200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/>
          <p:cNvSpPr txBox="1"/>
          <p:nvPr/>
        </p:nvSpPr>
        <p:spPr>
          <a:xfrm>
            <a:off x="249952" y="2164439"/>
            <a:ext cx="1338315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class dados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    </a:t>
            </a:r>
            <a:r>
              <a:rPr lang="en-US" dirty="0" err="1" smtClean="0">
                <a:solidFill>
                  <a:srgbClr val="008000"/>
                </a:solidFill>
              </a:rPr>
              <a:t>int</a:t>
            </a:r>
            <a:r>
              <a:rPr lang="en-US" dirty="0" smtClean="0">
                <a:solidFill>
                  <a:srgbClr val="008000"/>
                </a:solidFill>
              </a:rPr>
              <a:t> a = 10;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    </a:t>
            </a:r>
            <a:r>
              <a:rPr lang="en-US" dirty="0" err="1" smtClean="0">
                <a:solidFill>
                  <a:srgbClr val="008000"/>
                </a:solidFill>
              </a:rPr>
              <a:t>int</a:t>
            </a:r>
            <a:r>
              <a:rPr lang="en-US" dirty="0" smtClean="0">
                <a:solidFill>
                  <a:srgbClr val="008000"/>
                </a:solidFill>
              </a:rPr>
              <a:t> b = 20;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}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3410" y="2709204"/>
            <a:ext cx="11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8000"/>
                </a:solidFill>
              </a:rPr>
              <a:t>int</a:t>
            </a:r>
            <a:r>
              <a:rPr lang="en-US" dirty="0" smtClean="0">
                <a:solidFill>
                  <a:srgbClr val="008000"/>
                </a:solidFill>
              </a:rPr>
              <a:t> a = 10;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66257" y="2985868"/>
            <a:ext cx="112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8000"/>
                </a:solidFill>
              </a:rPr>
              <a:t>int</a:t>
            </a:r>
            <a:r>
              <a:rPr lang="en-US" dirty="0" smtClean="0">
                <a:solidFill>
                  <a:srgbClr val="008000"/>
                </a:solidFill>
              </a:rPr>
              <a:t> b = 20;</a:t>
            </a:r>
          </a:p>
        </p:txBody>
      </p:sp>
      <p:cxnSp>
        <p:nvCxnSpPr>
          <p:cNvPr id="54" name="Elbow Connector 53"/>
          <p:cNvCxnSpPr/>
          <p:nvPr/>
        </p:nvCxnSpPr>
        <p:spPr>
          <a:xfrm rot="5400000">
            <a:off x="4753317" y="1705317"/>
            <a:ext cx="1770966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5247249" y="645801"/>
            <a:ext cx="1779206" cy="2402199"/>
            <a:chOff x="5247249" y="645801"/>
            <a:chExt cx="1779206" cy="2402199"/>
          </a:xfrm>
        </p:grpSpPr>
        <p:sp>
          <p:nvSpPr>
            <p:cNvPr id="57" name="Right Brace 56"/>
            <p:cNvSpPr/>
            <p:nvPr/>
          </p:nvSpPr>
          <p:spPr>
            <a:xfrm>
              <a:off x="5715000" y="2438400"/>
              <a:ext cx="152400" cy="609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247249" y="645801"/>
              <a:ext cx="1779206" cy="2162182"/>
            </a:xfrm>
            <a:custGeom>
              <a:avLst/>
              <a:gdLst>
                <a:gd name="connsiteX0" fmla="*/ 0 w 1779206"/>
                <a:gd name="connsiteY0" fmla="*/ 184193 h 2162182"/>
                <a:gd name="connsiteX1" fmla="*/ 893299 w 1779206"/>
                <a:gd name="connsiteY1" fmla="*/ 92753 h 2162182"/>
                <a:gd name="connsiteX2" fmla="*/ 949569 w 1779206"/>
                <a:gd name="connsiteY2" fmla="*/ 1330710 h 2162182"/>
                <a:gd name="connsiteX3" fmla="*/ 1765496 w 1779206"/>
                <a:gd name="connsiteY3" fmla="*/ 1619097 h 2162182"/>
                <a:gd name="connsiteX4" fmla="*/ 1399736 w 1779206"/>
                <a:gd name="connsiteY4" fmla="*/ 2118501 h 2162182"/>
                <a:gd name="connsiteX5" fmla="*/ 611945 w 1779206"/>
                <a:gd name="connsiteY5" fmla="*/ 2104433 h 2162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206" h="2162182">
                  <a:moveTo>
                    <a:pt x="0" y="184193"/>
                  </a:moveTo>
                  <a:cubicBezTo>
                    <a:pt x="367519" y="42930"/>
                    <a:pt x="735038" y="-98333"/>
                    <a:pt x="893299" y="92753"/>
                  </a:cubicBezTo>
                  <a:cubicBezTo>
                    <a:pt x="1051560" y="283839"/>
                    <a:pt x="804203" y="1076319"/>
                    <a:pt x="949569" y="1330710"/>
                  </a:cubicBezTo>
                  <a:cubicBezTo>
                    <a:pt x="1094935" y="1585101"/>
                    <a:pt x="1690468" y="1487799"/>
                    <a:pt x="1765496" y="1619097"/>
                  </a:cubicBezTo>
                  <a:cubicBezTo>
                    <a:pt x="1840524" y="1750395"/>
                    <a:pt x="1591995" y="2037612"/>
                    <a:pt x="1399736" y="2118501"/>
                  </a:cubicBezTo>
                  <a:cubicBezTo>
                    <a:pt x="1207478" y="2199390"/>
                    <a:pt x="909711" y="2151911"/>
                    <a:pt x="611945" y="2104433"/>
                  </a:cubicBezTo>
                </a:path>
              </a:pathLst>
            </a:custGeom>
            <a:noFill/>
            <a:ln w="12700">
              <a:headEnd type="oval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69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6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C 0.01719 0.02385 0.04705 0.04236 0.07066 0.05348 C 0.08003 0.05787 0.0901 0.05764 0.09913 0.06366 C 0.10851 0.0625 0.11528 0.06111 0.12378 0.05857 C 0.12604 0.05602 0.12882 0.0544 0.13073 0.05139 C 0.1342 0.04607 0.13733 0.03889 0.14149 0.03403 C 0.1467 0.02778 0.15035 0.02338 0.15382 0.01459 C 0.15521 0.00649 0.16042 -0.00486 0.16371 -0.01226 C 0.16493 -0.01736 0.16632 -0.02245 0.16771 -0.02754 C 0.16823 -0.03217 0.16875 -0.03564 0.16996 -0.03981 C 0.17049 -0.04745 0.17049 -0.05486 0.17378 -0.06134 C 0.17552 -0.06944 0.17778 -0.0787 0.18524 -0.08101 C 0.18733 -0.08171 0.19149 -0.08287 0.19149 -0.08287 C 0.19514 -0.08518 0.19826 -0.08611 0.20226 -0.08703 C 0.22621 -0.08588 0.23368 -0.08333 0.25451 -0.07268 C 0.26042 -0.06481 0.26858 -0.0625 0.27604 -0.05833 C 0.28559 -0.06064 0.28333 -0.06435 0.29062 -0.06967 C 0.29496 -0.07291 0.29965 -0.07546 0.30451 -0.07685 C 0.31389 -0.08541 0.32812 -0.10439 0.33837 -0.10856 C 0.34097 -0.11203 0.34358 -0.11458 0.34687 -0.11689 C 0.35104 -0.125 0.36684 -0.12685 0.37378 -0.12801 C 0.39306 -0.12639 0.40208 -0.11458 0.4191 -0.10764 C 0.4224 -0.09884 0.42274 -0.08819 0.42535 -0.07893 C 0.42587 -0.06597 0.42691 -0.05277 0.42691 -0.03981 " pathEditMode="relative" ptsTypes="fffffffffffffffffffffffA">
                                      <p:cBhvr>
                                        <p:cTn id="3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5.55556E-6 C 0.00295 0.02823 0.01198 0.04999 0.02552 0.07175 C 0.03402 0.08541 0.04409 0.103 0.05625 0.1118 C 0.05955 0.11435 0.06371 0.11504 0.06701 0.11782 C 0.07725 0.12615 0.0875 0.13286 0.09861 0.13842 C 0.11024 0.14421 0.121 0.15277 0.13316 0.15694 C 0.1434 0.16064 0.15382 0.16041 0.16389 0.16504 C 0.16875 0.16481 0.17361 0.16527 0.17847 0.16411 C 0.18107 0.16342 0.18628 0.15578 0.18854 0.1537 C 0.19635 0.14675 0.20659 0.14536 0.21215 0.13425 C 0.21892 0.12129 0.22187 0.10648 0.22777 0.09328 C 0.22795 0.09189 0.22795 0.0905 0.2283 0.08911 C 0.22864 0.08796 0.22986 0.08726 0.23003 0.08611 C 0.23055 0.08356 0.23055 0.08078 0.2309 0.078 C 0.23211 0.07083 0.23437 0.06435 0.23628 0.0574 C 0.23663 0.05509 0.23732 0.04953 0.23923 0.04814 C 0.24045 0.04722 0.24184 0.04745 0.24305 0.04722 C 0.25034 0.04837 0.25277 0.05323 0.2585 0.0574 C 0.26857 0.06481 0.2809 0.06874 0.29166 0.07384 C 0.29323 0.07661 0.29375 0.08032 0.29548 0.0831 C 0.30017 0.0905 0.3052 0.09722 0.31076 0.10347 C 0.31336 0.10648 0.3158 0.10995 0.31857 0.11273 C 0.31996 0.11435 0.32309 0.11689 0.32309 0.11689 C 0.32899 0.10555 0.33906 0.10393 0.34861 0.10254 C 0.35347 0.09189 0.35173 0.07569 0.3585 0.06666 C 0.35955 0.06157 0.36059 0.05856 0.36319 0.05439 C 0.36423 0.05069 0.36475 0.04536 0.36614 0.04212 C 0.36736 0.03958 0.36892 0.03726 0.37014 0.03472 C 0.37118 0.02847 0.37448 0.01782 0.37777 0.01319 C 0.37899 0.00393 0.38177 -0.0044 0.38385 -0.01343 C 0.38437 -0.01575 0.38402 -0.01899 0.38541 -0.02061 C 0.39461 -0.03195 0.40399 -0.03334 0.41614 -0.03496 C 0.42014 -0.03658 0.42448 -0.03751 0.42847 -0.04005 " pathEditMode="relative" ptsTypes="ffffffffffffffffffffffffffffffffA">
                                      <p:cBhvr>
                                        <p:cTn id="3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6" grpId="0"/>
      <p:bldP spid="51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304800"/>
            <a:ext cx="4693016" cy="5909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class</a:t>
            </a:r>
            <a:r>
              <a:rPr lang="en-US" dirty="0"/>
              <a:t> </a:t>
            </a:r>
            <a:r>
              <a:rPr lang="en-US" dirty="0" err="1"/>
              <a:t>trocar_const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b="1" dirty="0"/>
              <a:t>public static void </a:t>
            </a:r>
            <a:r>
              <a:rPr lang="en-US" dirty="0"/>
              <a:t>trocar(</a:t>
            </a:r>
            <a:r>
              <a:rPr lang="en-US" dirty="0" err="1"/>
              <a:t>ob</a:t>
            </a:r>
            <a:r>
              <a:rPr lang="en-US" dirty="0"/>
              <a:t> d)      {</a:t>
            </a:r>
          </a:p>
          <a:p>
            <a:r>
              <a:rPr lang="en-US" dirty="0"/>
              <a:t> 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dirty="0" err="1"/>
              <a:t>d.a</a:t>
            </a:r>
            <a:r>
              <a:rPr lang="en-US" dirty="0"/>
              <a:t>; </a:t>
            </a:r>
            <a:r>
              <a:rPr lang="en-US" dirty="0" err="1"/>
              <a:t>d.a</a:t>
            </a:r>
            <a:r>
              <a:rPr lang="en-US" dirty="0"/>
              <a:t> = </a:t>
            </a:r>
            <a:r>
              <a:rPr lang="en-US" dirty="0" err="1"/>
              <a:t>d.b</a:t>
            </a:r>
            <a:r>
              <a:rPr lang="en-US" dirty="0"/>
              <a:t>; </a:t>
            </a:r>
            <a:r>
              <a:rPr lang="en-US" dirty="0" err="1"/>
              <a:t>d.b</a:t>
            </a:r>
            <a:r>
              <a:rPr lang="en-US" dirty="0"/>
              <a:t> =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r>
              <a:rPr lang="en-US" dirty="0"/>
              <a:t>                                       </a:t>
            </a:r>
            <a:r>
              <a:rPr lang="en-US" dirty="0" smtClean="0"/>
              <a:t>                      }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 smtClean="0"/>
              <a:t>public </a:t>
            </a:r>
            <a:r>
              <a:rPr lang="en-US" b="1" dirty="0"/>
              <a:t>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</a:t>
            </a:r>
            <a:r>
              <a:rPr lang="en-US" dirty="0" err="1"/>
              <a:t>ob</a:t>
            </a:r>
            <a:r>
              <a:rPr lang="en-US" dirty="0"/>
              <a:t> d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(30,40);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System.out.printf</a:t>
            </a:r>
            <a:r>
              <a:rPr lang="en-US" dirty="0"/>
              <a:t>("a = %d; b= %d\n", </a:t>
            </a:r>
            <a:r>
              <a:rPr lang="en-US" dirty="0" err="1"/>
              <a:t>d.a</a:t>
            </a:r>
            <a:r>
              <a:rPr lang="en-US" dirty="0"/>
              <a:t>, </a:t>
            </a:r>
            <a:r>
              <a:rPr lang="en-US" dirty="0" err="1"/>
              <a:t>d.b</a:t>
            </a:r>
            <a:r>
              <a:rPr lang="en-US" dirty="0"/>
              <a:t>);</a:t>
            </a:r>
          </a:p>
          <a:p>
            <a:r>
              <a:rPr lang="en-US" dirty="0"/>
              <a:t>   trocar(d);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System.out.printf</a:t>
            </a:r>
            <a:r>
              <a:rPr lang="en-US" dirty="0"/>
              <a:t>("a = %d; b= %d\n", </a:t>
            </a:r>
            <a:r>
              <a:rPr lang="en-US" dirty="0" err="1"/>
              <a:t>d.a</a:t>
            </a:r>
            <a:r>
              <a:rPr lang="en-US" dirty="0"/>
              <a:t>, </a:t>
            </a:r>
            <a:r>
              <a:rPr lang="en-US" dirty="0" err="1"/>
              <a:t>d.b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b="1" dirty="0" smtClean="0"/>
              <a:t>static </a:t>
            </a:r>
            <a:r>
              <a:rPr lang="en-US" b="1" dirty="0"/>
              <a:t>class </a:t>
            </a:r>
            <a:r>
              <a:rPr lang="en-US" dirty="0" err="1"/>
              <a:t>ob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>
                <a:solidFill>
                  <a:srgbClr val="C00000"/>
                </a:solidFill>
              </a:rPr>
              <a:t>ob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x,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y)</a:t>
            </a:r>
          </a:p>
          <a:p>
            <a:r>
              <a:rPr lang="en-US" dirty="0">
                <a:solidFill>
                  <a:srgbClr val="C00000"/>
                </a:solidFill>
              </a:rPr>
              <a:t>   { a = x; b = y; }</a:t>
            </a:r>
          </a:p>
          <a:p>
            <a:r>
              <a:rPr lang="en-US" dirty="0"/>
              <a:t>   </a:t>
            </a:r>
            <a:r>
              <a:rPr lang="en-US" b="1" dirty="0" err="1"/>
              <a:t>int</a:t>
            </a:r>
            <a:r>
              <a:rPr lang="en-US" dirty="0"/>
              <a:t> a;</a:t>
            </a:r>
          </a:p>
          <a:p>
            <a:r>
              <a:rPr lang="en-US" dirty="0"/>
              <a:t>   </a:t>
            </a:r>
            <a:r>
              <a:rPr lang="en-US" b="1" dirty="0" err="1"/>
              <a:t>int</a:t>
            </a:r>
            <a:r>
              <a:rPr lang="en-US" dirty="0"/>
              <a:t> b;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500562" y="2381"/>
            <a:ext cx="4643438" cy="604837"/>
          </a:xfrm>
          <a:prstGeom prst="rect">
            <a:avLst/>
          </a:prstGeom>
          <a:solidFill>
            <a:srgbClr val="CCFFFF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Construir um novo </a:t>
            </a:r>
            <a:r>
              <a:rPr kumimoji="0" lang="pt-PT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objeto</a:t>
            </a:r>
            <a:endParaRPr kumimoji="0" lang="pt-P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1905000" y="4419600"/>
            <a:ext cx="304800" cy="60960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4539734"/>
            <a:ext cx="2205797" cy="369332"/>
          </a:xfrm>
          <a:prstGeom prst="rect">
            <a:avLst/>
          </a:prstGeom>
          <a:solidFill>
            <a:srgbClr val="CCFFFF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smtClean="0"/>
              <a:t>Construtor do </a:t>
            </a:r>
            <a:r>
              <a:rPr lang="pt-PT" dirty="0" err="1" smtClean="0"/>
              <a:t>objeto</a:t>
            </a:r>
            <a:r>
              <a:rPr lang="pt-PT" dirty="0" smtClean="0"/>
              <a:t>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819400" y="2709204"/>
            <a:ext cx="25146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0" y="2255968"/>
            <a:ext cx="3657600" cy="923330"/>
          </a:xfrm>
          <a:prstGeom prst="rect">
            <a:avLst/>
          </a:prstGeom>
          <a:solidFill>
            <a:srgbClr val="CCFFFF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Reserva de memória e chamada do construtor do </a:t>
            </a:r>
            <a:r>
              <a:rPr lang="pt-PT" dirty="0" err="1" smtClean="0"/>
              <a:t>objeto</a:t>
            </a:r>
            <a:r>
              <a:rPr lang="pt-PT" dirty="0" smtClean="0"/>
              <a:t> (construção do </a:t>
            </a:r>
            <a:r>
              <a:rPr lang="pt-PT" dirty="0" err="1" smtClean="0"/>
              <a:t>objeto</a:t>
            </a:r>
            <a:r>
              <a:rPr lang="pt-PT" dirty="0" smtClean="0"/>
              <a:t> d)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62600" y="4539734"/>
            <a:ext cx="296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Construtores vão ser usados no segundo semestre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85852" y="115888"/>
            <a:ext cx="7091386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smtClean="0"/>
              <a:t>Tipos de dados primitivos e referência</a:t>
            </a:r>
            <a:endParaRPr lang="pt-PT" sz="2800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381000" y="1071546"/>
            <a:ext cx="8405842" cy="5286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 smtClean="0"/>
              <a:t>Tipos de </a:t>
            </a:r>
            <a:r>
              <a:rPr lang="pt-PT" sz="2400" b="1" dirty="0" smtClean="0"/>
              <a:t>dados primitivos</a:t>
            </a:r>
            <a:r>
              <a:rPr lang="pt-PT" sz="2400" dirty="0" smtClean="0"/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a declaração da variável cria automaticamente a variável, reservando espaço em memória;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a variável é sempre passada por valor às funções como argumento.</a:t>
            </a:r>
          </a:p>
          <a:p>
            <a:pPr algn="just"/>
            <a:r>
              <a:rPr lang="pt-PT" sz="2400" dirty="0" smtClean="0"/>
              <a:t>Tipos de </a:t>
            </a:r>
            <a:r>
              <a:rPr lang="pt-PT" sz="2400" b="1" dirty="0" smtClean="0"/>
              <a:t>dados referência</a:t>
            </a:r>
            <a:r>
              <a:rPr lang="pt-PT" sz="2400" dirty="0" smtClean="0"/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a declaração da variável não cria de fato uma variável desse tipo, cria apenas uma referência;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a criação do </a:t>
            </a:r>
            <a:r>
              <a:rPr lang="pt-PT" sz="2400" dirty="0" err="1" smtClean="0"/>
              <a:t>objeto</a:t>
            </a:r>
            <a:r>
              <a:rPr lang="pt-PT" sz="2400" dirty="0" smtClean="0"/>
              <a:t> correspondente é feita com o operador </a:t>
            </a:r>
            <a:r>
              <a:rPr lang="pt-PT" sz="24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2400" dirty="0" smtClean="0"/>
              <a:t>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PT" sz="2400" dirty="0" smtClean="0"/>
              <a:t>o </a:t>
            </a:r>
            <a:r>
              <a:rPr lang="pt-PT" sz="2400" dirty="0" err="1" smtClean="0"/>
              <a:t>objeto</a:t>
            </a:r>
            <a:r>
              <a:rPr lang="pt-PT" sz="2400" dirty="0" smtClean="0"/>
              <a:t> é sempre passado por referência como argumento às funções (veremos com mais detalhe na próxima aula...).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94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12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9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57290" y="115888"/>
            <a:ext cx="7019948" cy="60483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dirty="0" smtClean="0"/>
              <a:t>Cópia de variáveis tipo referência</a:t>
            </a:r>
            <a:endParaRPr lang="pt-PT" sz="3200" dirty="0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381000" y="1071546"/>
            <a:ext cx="8224838" cy="53578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400" dirty="0" smtClean="0"/>
              <a:t>Atenção à cópia de uma variável tipo referência: é necessário distinguir a cópia do </a:t>
            </a:r>
            <a:r>
              <a:rPr lang="pt-PT" sz="2400" dirty="0" err="1" smtClean="0"/>
              <a:t>objeto</a:t>
            </a:r>
            <a:r>
              <a:rPr lang="pt-PT" sz="2400" dirty="0" smtClean="0"/>
              <a:t> da cópia da referência propriamente dita.</a:t>
            </a:r>
          </a:p>
          <a:p>
            <a:pPr algn="just"/>
            <a:r>
              <a:rPr lang="pt-PT" sz="2400" dirty="0" smtClean="0"/>
              <a:t>Este é um dos erros frequentemente cometido pelos programadores.</a:t>
            </a:r>
            <a:endParaRPr lang="pt-PT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Complexo x = </a:t>
            </a:r>
            <a:r>
              <a:rPr lang="pt-PT" sz="20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Complexo();</a:t>
            </a:r>
          </a:p>
          <a:p>
            <a:pPr marL="0" indent="0" algn="just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Complexo y = </a:t>
            </a:r>
            <a:r>
              <a:rPr lang="pt-PT" sz="20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Complexo();</a:t>
            </a:r>
          </a:p>
          <a:p>
            <a:pPr marL="0" indent="0" algn="just">
              <a:buNone/>
            </a:pP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x.real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marL="0" indent="0" algn="just">
              <a:buNone/>
            </a:pP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x.imag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 marL="0" indent="0" algn="just">
              <a:buNone/>
            </a:pP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y = x; </a:t>
            </a:r>
            <a:r>
              <a:rPr lang="pt-PT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estamos a copiar a referência e não o conteúdo</a:t>
            </a:r>
            <a:endParaRPr lang="pt-PT" sz="20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pt-PT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Para copiar o conteúdo:</a:t>
            </a:r>
          </a:p>
          <a:p>
            <a:pPr marL="0" indent="0" algn="just">
              <a:buNone/>
            </a:pP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y.real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x.real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pt-PT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cópia do campo real</a:t>
            </a:r>
          </a:p>
          <a:p>
            <a:pPr marL="0" indent="0" algn="just">
              <a:buNone/>
            </a:pP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y.imag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PT" sz="2000" dirty="0" err="1" smtClean="0">
                <a:latin typeface="Courier New" pitchFamily="49" charset="0"/>
                <a:cs typeface="Courier New" pitchFamily="49" charset="0"/>
              </a:rPr>
              <a:t>x.imag</a:t>
            </a:r>
            <a:r>
              <a:rPr lang="pt-PT" sz="20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pt-PT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 cópia do campo </a:t>
            </a:r>
            <a:r>
              <a:rPr lang="pt-PT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imag</a:t>
            </a:r>
            <a:endParaRPr lang="pt-PT" sz="2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94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13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048000"/>
            <a:ext cx="2941831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PT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Complexo{</a:t>
            </a:r>
          </a:p>
          <a:p>
            <a:r>
              <a:rPr lang="pt-PT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PT" b="1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 real, </a:t>
            </a:r>
            <a:r>
              <a:rPr lang="pt-PT" dirty="0" err="1">
                <a:latin typeface="Courier New" pitchFamily="49" charset="0"/>
                <a:cs typeface="Courier New" pitchFamily="49" charset="0"/>
              </a:rPr>
              <a:t>imag</a:t>
            </a:r>
            <a:r>
              <a:rPr lang="pt-PT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PT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PT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93452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3226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                                    Criar uma classe aluno</a:t>
            </a:r>
            <a:endParaRPr lang="pt-PT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30834" y="533400"/>
            <a:ext cx="5914504" cy="61863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dirty="0" err="1"/>
              <a:t>aluno_class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</a:t>
            </a:r>
            <a:r>
              <a:rPr lang="en-US" dirty="0" err="1"/>
              <a:t>aluno</a:t>
            </a:r>
            <a:r>
              <a:rPr lang="en-US" dirty="0"/>
              <a:t> a1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aluno</a:t>
            </a:r>
            <a:r>
              <a:rPr lang="en-US" dirty="0"/>
              <a:t>("Pedro",1624,14.6);</a:t>
            </a:r>
          </a:p>
          <a:p>
            <a:r>
              <a:rPr lang="en-US" dirty="0"/>
              <a:t>   </a:t>
            </a:r>
            <a:r>
              <a:rPr lang="en-US" dirty="0" err="1"/>
              <a:t>aluno</a:t>
            </a:r>
            <a:r>
              <a:rPr lang="en-US" dirty="0"/>
              <a:t> a2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aluno</a:t>
            </a:r>
            <a:r>
              <a:rPr lang="en-US" dirty="0"/>
              <a:t>("Claudia",3726,18.1);</a:t>
            </a:r>
          </a:p>
          <a:p>
            <a:r>
              <a:rPr lang="en-US" dirty="0"/>
              <a:t>   </a:t>
            </a:r>
            <a:r>
              <a:rPr lang="en-US" dirty="0" err="1"/>
              <a:t>aluno</a:t>
            </a:r>
            <a:r>
              <a:rPr lang="en-US" dirty="0"/>
              <a:t> a3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aluno</a:t>
            </a:r>
            <a:r>
              <a:rPr lang="en-US" dirty="0"/>
              <a:t>("Carla",1926,10.1);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System.out.printf</a:t>
            </a:r>
            <a:r>
              <a:rPr lang="en-US" dirty="0"/>
              <a:t>("%s   %d   %f\n", a1.n, a1.n_mc, a1.n_m);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System.out.printf</a:t>
            </a:r>
            <a:r>
              <a:rPr lang="en-US" dirty="0"/>
              <a:t>("%s   %d   %f\n", a2.n, a2.n_mc, a2.n_m);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System.out.printf</a:t>
            </a:r>
            <a:r>
              <a:rPr lang="en-US" dirty="0"/>
              <a:t>("%s   %d   %f\n", a3.n, a3.n_mc, a3.n_m);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class </a:t>
            </a:r>
            <a:r>
              <a:rPr lang="en-US" dirty="0" err="1"/>
              <a:t>aluno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aluno</a:t>
            </a:r>
            <a:r>
              <a:rPr lang="en-US" dirty="0"/>
              <a:t>(String </a:t>
            </a:r>
            <a:r>
              <a:rPr lang="en-US" dirty="0" err="1"/>
              <a:t>nome</a:t>
            </a:r>
            <a:r>
              <a:rPr lang="en-US" dirty="0"/>
              <a:t>,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n_mec</a:t>
            </a:r>
            <a:r>
              <a:rPr lang="en-US" dirty="0"/>
              <a:t>, 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nota_media</a:t>
            </a:r>
            <a:r>
              <a:rPr lang="en-US" dirty="0"/>
              <a:t>)</a:t>
            </a:r>
          </a:p>
          <a:p>
            <a:r>
              <a:rPr lang="en-US" dirty="0"/>
              <a:t>   { n = </a:t>
            </a:r>
            <a:r>
              <a:rPr lang="en-US" dirty="0" err="1"/>
              <a:t>nome</a:t>
            </a:r>
            <a:r>
              <a:rPr lang="en-US" dirty="0"/>
              <a:t>; </a:t>
            </a:r>
            <a:r>
              <a:rPr lang="en-US" dirty="0" err="1"/>
              <a:t>n_mc</a:t>
            </a:r>
            <a:r>
              <a:rPr lang="en-US" dirty="0"/>
              <a:t> = </a:t>
            </a:r>
            <a:r>
              <a:rPr lang="en-US" dirty="0" err="1"/>
              <a:t>n_mec</a:t>
            </a:r>
            <a:r>
              <a:rPr lang="en-US" dirty="0"/>
              <a:t>; </a:t>
            </a:r>
            <a:r>
              <a:rPr lang="en-US" dirty="0" err="1"/>
              <a:t>n_m</a:t>
            </a:r>
            <a:r>
              <a:rPr lang="en-US" dirty="0"/>
              <a:t> = </a:t>
            </a:r>
            <a:r>
              <a:rPr lang="en-US" dirty="0" err="1"/>
              <a:t>nota_media</a:t>
            </a:r>
            <a:r>
              <a:rPr lang="en-US" dirty="0"/>
              <a:t>; }</a:t>
            </a:r>
          </a:p>
          <a:p>
            <a:r>
              <a:rPr lang="en-US" dirty="0"/>
              <a:t>   String n;</a:t>
            </a:r>
          </a:p>
          <a:p>
            <a:r>
              <a:rPr lang="en-US" dirty="0"/>
              <a:t>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n_mc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n_m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06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93452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3226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                                    Criar uma classe aluno sem construtor</a:t>
            </a:r>
            <a:endParaRPr lang="pt-PT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30834" y="533400"/>
            <a:ext cx="7254358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public class </a:t>
            </a:r>
            <a:r>
              <a:rPr lang="en-US" dirty="0" err="1"/>
              <a:t>aluno_class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</a:t>
            </a:r>
            <a:r>
              <a:rPr lang="en-US" dirty="0" err="1"/>
              <a:t>aluno</a:t>
            </a:r>
            <a:r>
              <a:rPr lang="en-US" dirty="0"/>
              <a:t> a1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aluno</a:t>
            </a:r>
            <a:r>
              <a:rPr lang="en-US" dirty="0" smtClean="0"/>
              <a:t>(); a1.n = "Pedro“; a1.n_mc = 1624; a1.n_m = 14.6; 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aluno</a:t>
            </a:r>
            <a:r>
              <a:rPr lang="en-US" dirty="0"/>
              <a:t> a2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aluno</a:t>
            </a:r>
            <a:r>
              <a:rPr lang="en-US" dirty="0" smtClean="0"/>
              <a:t>(); a2.n </a:t>
            </a:r>
            <a:r>
              <a:rPr lang="en-US" dirty="0"/>
              <a:t>= </a:t>
            </a:r>
            <a:r>
              <a:rPr lang="en-US" dirty="0" smtClean="0"/>
              <a:t>"Claudia"; a2.n_mc </a:t>
            </a:r>
            <a:r>
              <a:rPr lang="en-US" dirty="0"/>
              <a:t>= 3726</a:t>
            </a:r>
            <a:r>
              <a:rPr lang="en-US" dirty="0" smtClean="0"/>
              <a:t>; a2.n_m </a:t>
            </a:r>
            <a:r>
              <a:rPr lang="en-US" dirty="0"/>
              <a:t>= 18.1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aluno</a:t>
            </a:r>
            <a:r>
              <a:rPr lang="en-US" dirty="0"/>
              <a:t> a3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aluno</a:t>
            </a:r>
            <a:r>
              <a:rPr lang="en-US" dirty="0" smtClean="0"/>
              <a:t>(); a3.n </a:t>
            </a:r>
            <a:r>
              <a:rPr lang="en-US" dirty="0"/>
              <a:t>= </a:t>
            </a:r>
            <a:r>
              <a:rPr lang="en-US" dirty="0" smtClean="0"/>
              <a:t>"Carla"; a3.n_mc </a:t>
            </a:r>
            <a:r>
              <a:rPr lang="en-US" dirty="0"/>
              <a:t>= 1926</a:t>
            </a:r>
            <a:r>
              <a:rPr lang="en-US" dirty="0" smtClean="0"/>
              <a:t>; a3.n_m </a:t>
            </a:r>
            <a:r>
              <a:rPr lang="en-US" dirty="0"/>
              <a:t>= 10.1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System.out.printf</a:t>
            </a:r>
            <a:r>
              <a:rPr lang="en-US" dirty="0"/>
              <a:t>("%s   %d   %f\n", a1.n, a1.n_mc, a1.n_m);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System.out.printf</a:t>
            </a:r>
            <a:r>
              <a:rPr lang="en-US" dirty="0"/>
              <a:t>("%s   %d   %f\n", a2.n, a2.n_mc, a2.n_m);</a:t>
            </a:r>
          </a:p>
          <a:p>
            <a:r>
              <a:rPr lang="en-US" dirty="0"/>
              <a:t>   </a:t>
            </a:r>
            <a:r>
              <a:rPr lang="en-US" dirty="0" err="1"/>
              <a:t>System.out.printf</a:t>
            </a:r>
            <a:r>
              <a:rPr lang="en-US" dirty="0"/>
              <a:t>("%s   %d   %f\n", a3.n, a3.n_mc, a3.n_m);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class </a:t>
            </a:r>
            <a:r>
              <a:rPr lang="en-US" dirty="0" err="1"/>
              <a:t>aluno</a:t>
            </a:r>
            <a:endParaRPr lang="en-US" dirty="0"/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String </a:t>
            </a:r>
            <a:r>
              <a:rPr lang="en-US" dirty="0"/>
              <a:t>n;</a:t>
            </a:r>
          </a:p>
          <a:p>
            <a:r>
              <a:rPr lang="en-US" dirty="0"/>
              <a:t>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n_mc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n_m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50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16342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2: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3226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                                    Criar uma classe aluno sem construtor</a:t>
            </a:r>
            <a:endParaRPr lang="pt-PT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30834" y="533400"/>
            <a:ext cx="7029938" cy="5909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aluno</a:t>
            </a:r>
            <a:endParaRPr lang="en-US" dirty="0"/>
          </a:p>
          <a:p>
            <a:r>
              <a:rPr lang="en-US" dirty="0" smtClean="0"/>
              <a:t>{  String </a:t>
            </a:r>
            <a:r>
              <a:rPr lang="en-US" dirty="0"/>
              <a:t>n;</a:t>
            </a:r>
          </a:p>
          <a:p>
            <a:r>
              <a:rPr lang="en-US" dirty="0"/>
              <a:t>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n_mc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n_m</a:t>
            </a:r>
            <a:r>
              <a:rPr lang="en-US" dirty="0" smtClean="0"/>
              <a:t>;  }</a:t>
            </a:r>
            <a:endParaRPr lang="en-US" dirty="0"/>
          </a:p>
          <a:p>
            <a:r>
              <a:rPr lang="en-US" b="1" dirty="0" smtClean="0"/>
              <a:t>public </a:t>
            </a:r>
            <a:r>
              <a:rPr lang="en-US" b="1" dirty="0"/>
              <a:t>class </a:t>
            </a:r>
            <a:r>
              <a:rPr lang="en-US" dirty="0" err="1"/>
              <a:t>aluno_class</a:t>
            </a:r>
            <a:endParaRPr lang="en-US" dirty="0"/>
          </a:p>
          <a:p>
            <a:r>
              <a:rPr lang="en-US" dirty="0"/>
              <a:t>{ 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</a:t>
            </a:r>
            <a:r>
              <a:rPr lang="en-US" dirty="0" err="1"/>
              <a:t>aluno</a:t>
            </a:r>
            <a:r>
              <a:rPr lang="en-US" dirty="0"/>
              <a:t> a3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aluno</a:t>
            </a:r>
            <a:r>
              <a:rPr lang="en-US" dirty="0"/>
              <a:t>(); a3.n = "Carla"; a3.n_mc = 1926; a3.n_m = 10.1;</a:t>
            </a:r>
          </a:p>
          <a:p>
            <a:r>
              <a:rPr lang="en-US" dirty="0"/>
              <a:t>   </a:t>
            </a:r>
            <a:r>
              <a:rPr lang="en-US" dirty="0" err="1"/>
              <a:t>aluno</a:t>
            </a:r>
            <a:r>
              <a:rPr lang="en-US" dirty="0"/>
              <a:t> </a:t>
            </a:r>
            <a:r>
              <a:rPr lang="en-US" dirty="0" err="1"/>
              <a:t>nome_alternativo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aluno</a:t>
            </a:r>
            <a:r>
              <a:rPr lang="en-US" dirty="0"/>
              <a:t>(); </a:t>
            </a:r>
            <a:r>
              <a:rPr lang="en-US" dirty="0" err="1">
                <a:solidFill>
                  <a:srgbClr val="008000"/>
                </a:solidFill>
              </a:rPr>
              <a:t>nome_alternativo</a:t>
            </a:r>
            <a:r>
              <a:rPr lang="en-US" dirty="0">
                <a:solidFill>
                  <a:srgbClr val="008000"/>
                </a:solidFill>
              </a:rPr>
              <a:t> = a3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System.out.printf</a:t>
            </a:r>
            <a:r>
              <a:rPr lang="en-US" dirty="0"/>
              <a:t>("%s   %d   %f\n", </a:t>
            </a:r>
            <a:r>
              <a:rPr lang="en-US" dirty="0" err="1"/>
              <a:t>nome_alternativo.n</a:t>
            </a:r>
            <a:r>
              <a:rPr lang="en-US" dirty="0"/>
              <a:t>, </a:t>
            </a:r>
          </a:p>
          <a:p>
            <a:r>
              <a:rPr lang="en-US" dirty="0"/>
              <a:t>                                       </a:t>
            </a:r>
            <a:r>
              <a:rPr lang="en-US" dirty="0" smtClean="0"/>
              <a:t>                          </a:t>
            </a:r>
            <a:r>
              <a:rPr lang="en-US" dirty="0" err="1" smtClean="0"/>
              <a:t>nome_alternativo.n_mc</a:t>
            </a:r>
            <a:r>
              <a:rPr lang="en-US" dirty="0"/>
              <a:t>,</a:t>
            </a:r>
          </a:p>
          <a:p>
            <a:r>
              <a:rPr lang="en-US" dirty="0"/>
              <a:t>                                       </a:t>
            </a:r>
            <a:r>
              <a:rPr lang="en-US" dirty="0" smtClean="0"/>
              <a:t>                          </a:t>
            </a:r>
            <a:r>
              <a:rPr lang="en-US" dirty="0" err="1" smtClean="0"/>
              <a:t>nome_alternativo.n_m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00B0F0"/>
                </a:solidFill>
              </a:rPr>
              <a:t>   a3.n_m = 12.7;</a:t>
            </a:r>
          </a:p>
          <a:p>
            <a:r>
              <a:rPr lang="en-US" dirty="0"/>
              <a:t>   </a:t>
            </a:r>
            <a:r>
              <a:rPr lang="en-US" dirty="0" err="1"/>
              <a:t>System.out.printf</a:t>
            </a:r>
            <a:r>
              <a:rPr lang="en-US" dirty="0"/>
              <a:t>("%s   %d   %f\n", </a:t>
            </a:r>
            <a:r>
              <a:rPr lang="en-US" dirty="0" err="1"/>
              <a:t>nome_alternativo.n</a:t>
            </a:r>
            <a:r>
              <a:rPr lang="en-US" dirty="0"/>
              <a:t>, </a:t>
            </a:r>
          </a:p>
          <a:p>
            <a:r>
              <a:rPr lang="en-US" dirty="0"/>
              <a:t>                                       </a:t>
            </a:r>
            <a:r>
              <a:rPr lang="en-US" dirty="0" smtClean="0"/>
              <a:t>                          </a:t>
            </a:r>
            <a:r>
              <a:rPr lang="en-US" dirty="0" err="1" smtClean="0"/>
              <a:t>nome_alternativo.n_mc</a:t>
            </a:r>
            <a:r>
              <a:rPr lang="en-US" dirty="0"/>
              <a:t>,</a:t>
            </a:r>
          </a:p>
          <a:p>
            <a:r>
              <a:rPr lang="en-US" dirty="0"/>
              <a:t>                                       </a:t>
            </a:r>
            <a:r>
              <a:rPr lang="en-US" dirty="0" smtClean="0"/>
              <a:t>                          </a:t>
            </a:r>
            <a:r>
              <a:rPr lang="en-US" dirty="0" err="1" smtClean="0"/>
              <a:t>nome_alternativo.n_m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  <a:r>
              <a:rPr lang="en-US" dirty="0" err="1"/>
              <a:t>nome_alternativo.n</a:t>
            </a:r>
            <a:r>
              <a:rPr lang="en-US" dirty="0"/>
              <a:t> = "</a:t>
            </a:r>
            <a:r>
              <a:rPr lang="en-US" dirty="0" err="1"/>
              <a:t>Aveiro</a:t>
            </a:r>
            <a:r>
              <a:rPr lang="en-US" dirty="0"/>
              <a:t>";</a:t>
            </a:r>
          </a:p>
          <a:p>
            <a:r>
              <a:rPr lang="en-US" dirty="0"/>
              <a:t>   </a:t>
            </a:r>
            <a:r>
              <a:rPr lang="en-US" dirty="0" err="1"/>
              <a:t>System.out.printf</a:t>
            </a:r>
            <a:r>
              <a:rPr lang="en-US" dirty="0"/>
              <a:t>("%s   %d   %f\n", a3.n, a3.n_mc,a3.n_m);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838200"/>
            <a:ext cx="462358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65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16342"/>
            <a:ext cx="181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2: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3226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                                    Criar uma classe aluno sem construtor</a:t>
            </a:r>
            <a:endParaRPr lang="pt-PT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30834" y="533400"/>
            <a:ext cx="7615033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aluno</a:t>
            </a:r>
            <a:endParaRPr lang="en-US" dirty="0"/>
          </a:p>
          <a:p>
            <a:r>
              <a:rPr lang="en-US" dirty="0" smtClean="0"/>
              <a:t>{  String </a:t>
            </a:r>
            <a:r>
              <a:rPr lang="en-US" dirty="0"/>
              <a:t>n;</a:t>
            </a:r>
          </a:p>
          <a:p>
            <a:r>
              <a:rPr lang="en-US" dirty="0"/>
              <a:t> 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n_mc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n_m</a:t>
            </a:r>
            <a:r>
              <a:rPr lang="en-US" dirty="0" smtClean="0"/>
              <a:t>;  }</a:t>
            </a:r>
            <a:endParaRPr lang="en-US" dirty="0"/>
          </a:p>
          <a:p>
            <a:r>
              <a:rPr lang="en-US" b="1" dirty="0" smtClean="0"/>
              <a:t>public </a:t>
            </a:r>
            <a:r>
              <a:rPr lang="en-US" b="1" dirty="0"/>
              <a:t>class </a:t>
            </a:r>
            <a:r>
              <a:rPr lang="en-US" dirty="0" err="1"/>
              <a:t>aluno_class</a:t>
            </a:r>
            <a:endParaRPr lang="en-US" dirty="0"/>
          </a:p>
          <a:p>
            <a:r>
              <a:rPr lang="en-US" dirty="0"/>
              <a:t>{ 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</a:t>
            </a:r>
            <a:r>
              <a:rPr lang="en-US" dirty="0" err="1"/>
              <a:t>aluno</a:t>
            </a:r>
            <a:r>
              <a:rPr lang="en-US" dirty="0"/>
              <a:t> a3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aluno</a:t>
            </a:r>
            <a:r>
              <a:rPr lang="en-US" dirty="0"/>
              <a:t>(); a3.n = "Carla"; a3.n_mc = 1926; a3.n_m = 10.1;</a:t>
            </a:r>
          </a:p>
          <a:p>
            <a:r>
              <a:rPr lang="en-US" dirty="0"/>
              <a:t>   </a:t>
            </a:r>
            <a:r>
              <a:rPr lang="en-US" dirty="0" err="1"/>
              <a:t>aluno</a:t>
            </a:r>
            <a:r>
              <a:rPr lang="en-US" dirty="0"/>
              <a:t> </a:t>
            </a:r>
            <a:r>
              <a:rPr lang="en-US" dirty="0" err="1" smtClean="0"/>
              <a:t>n_a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aluno</a:t>
            </a:r>
            <a:r>
              <a:rPr lang="en-US" dirty="0"/>
              <a:t>(); </a:t>
            </a:r>
            <a:r>
              <a:rPr lang="en-US" dirty="0" err="1" smtClean="0"/>
              <a:t>n_a.n</a:t>
            </a:r>
            <a:r>
              <a:rPr lang="en-US" dirty="0" smtClean="0"/>
              <a:t> = "Luis"; </a:t>
            </a:r>
            <a:r>
              <a:rPr lang="en-US" dirty="0" err="1"/>
              <a:t>n_a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n_mc</a:t>
            </a:r>
            <a:r>
              <a:rPr lang="en-US" dirty="0"/>
              <a:t> = </a:t>
            </a:r>
            <a:r>
              <a:rPr lang="en-US" dirty="0" smtClean="0"/>
              <a:t>9999; </a:t>
            </a:r>
            <a:r>
              <a:rPr lang="en-US" dirty="0" err="1"/>
              <a:t>n_a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n_m</a:t>
            </a:r>
            <a:r>
              <a:rPr lang="en-US" dirty="0"/>
              <a:t> = </a:t>
            </a:r>
            <a:r>
              <a:rPr lang="en-US" dirty="0" smtClean="0"/>
              <a:t>15.8;  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System.out.printf</a:t>
            </a:r>
            <a:r>
              <a:rPr lang="en-US" dirty="0"/>
              <a:t>("%s   %d   %f\n", </a:t>
            </a:r>
            <a:r>
              <a:rPr lang="en-US" dirty="0" err="1" smtClean="0"/>
              <a:t>n_a.n</a:t>
            </a:r>
            <a:r>
              <a:rPr lang="en-US" dirty="0"/>
              <a:t>, </a:t>
            </a:r>
            <a:r>
              <a:rPr lang="en-US" dirty="0" err="1" smtClean="0"/>
              <a:t>n_a.n_mc</a:t>
            </a:r>
            <a:r>
              <a:rPr lang="en-US" dirty="0" smtClean="0"/>
              <a:t>, </a:t>
            </a:r>
            <a:r>
              <a:rPr lang="en-US" dirty="0" err="1" smtClean="0"/>
              <a:t>n_a.n_m</a:t>
            </a:r>
            <a:r>
              <a:rPr lang="en-US" dirty="0"/>
              <a:t>);</a:t>
            </a:r>
          </a:p>
          <a:p>
            <a:r>
              <a:rPr lang="en-US" dirty="0">
                <a:solidFill>
                  <a:srgbClr val="00B0F0"/>
                </a:solidFill>
              </a:rPr>
              <a:t>   a3.n_m = 12.7;</a:t>
            </a:r>
          </a:p>
          <a:p>
            <a:r>
              <a:rPr lang="en-US" dirty="0"/>
              <a:t>   </a:t>
            </a:r>
            <a:r>
              <a:rPr lang="en-US" dirty="0" err="1"/>
              <a:t>System.out.printf</a:t>
            </a:r>
            <a:r>
              <a:rPr lang="en-US" dirty="0"/>
              <a:t>("%s   %d   %f\n", </a:t>
            </a:r>
            <a:r>
              <a:rPr lang="en-US" dirty="0" err="1" smtClean="0"/>
              <a:t>n_a.n</a:t>
            </a:r>
            <a:r>
              <a:rPr lang="en-US" dirty="0" smtClean="0"/>
              <a:t>, </a:t>
            </a:r>
            <a:r>
              <a:rPr lang="en-US" dirty="0" err="1" smtClean="0"/>
              <a:t>n_a.n_mc</a:t>
            </a:r>
            <a:r>
              <a:rPr lang="en-US" dirty="0" smtClean="0"/>
              <a:t>, </a:t>
            </a:r>
            <a:r>
              <a:rPr lang="en-US" dirty="0" err="1" smtClean="0"/>
              <a:t>n_a.n_m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  <a:r>
              <a:rPr lang="en-US" dirty="0" err="1" smtClean="0"/>
              <a:t>n_a.n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Aveiro</a:t>
            </a:r>
            <a:r>
              <a:rPr lang="en-US" dirty="0"/>
              <a:t>";</a:t>
            </a:r>
          </a:p>
          <a:p>
            <a:r>
              <a:rPr lang="en-US" dirty="0"/>
              <a:t>   </a:t>
            </a:r>
            <a:r>
              <a:rPr lang="en-US" dirty="0" err="1"/>
              <a:t>System.out.printf</a:t>
            </a:r>
            <a:r>
              <a:rPr lang="en-US" dirty="0"/>
              <a:t>("%s   %d   %f\n", a3.n, a3.n_mc,a3.n_m);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762000"/>
            <a:ext cx="42100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7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914400" y="4495800"/>
            <a:ext cx="7162800" cy="1295400"/>
          </a:xfrm>
          <a:prstGeom prst="round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0180"/>
            <a:ext cx="4364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de uma lista ligada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200" y="838200"/>
            <a:ext cx="2514600" cy="685800"/>
          </a:xfrm>
          <a:prstGeom prst="round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smtClean="0">
                <a:solidFill>
                  <a:schemeClr val="tx1"/>
                </a:solidFill>
              </a:rPr>
              <a:t>Declaração de uma classe </a:t>
            </a:r>
            <a:r>
              <a:rPr lang="pt-PT" sz="2400" dirty="0" smtClean="0">
                <a:solidFill>
                  <a:srgbClr val="C00000"/>
                </a:solidFill>
              </a:rPr>
              <a:t>A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2692" y="685800"/>
            <a:ext cx="2124108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{  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smtClean="0"/>
              <a:t>x;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 err="1" smtClean="0"/>
              <a:t>proximo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/>
              <a:t>null</a:t>
            </a:r>
            <a:r>
              <a:rPr lang="en-US" dirty="0"/>
              <a:t>;  </a:t>
            </a:r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029200" y="740568"/>
            <a:ext cx="3964126" cy="838200"/>
            <a:chOff x="5029200" y="740568"/>
            <a:chExt cx="3964126" cy="838200"/>
          </a:xfrm>
        </p:grpSpPr>
        <p:sp>
          <p:nvSpPr>
            <p:cNvPr id="5" name="Rectangle 4"/>
            <p:cNvSpPr/>
            <p:nvPr/>
          </p:nvSpPr>
          <p:spPr>
            <a:xfrm>
              <a:off x="5029200" y="740568"/>
              <a:ext cx="2133600" cy="838200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</a:rPr>
                <a:t>Definição de um </a:t>
              </a:r>
              <a:r>
                <a:rPr lang="pt-PT" dirty="0" err="1" smtClean="0">
                  <a:solidFill>
                    <a:schemeClr val="tx1"/>
                  </a:solidFill>
                </a:rPr>
                <a:t>objeto</a:t>
              </a:r>
              <a:r>
                <a:rPr lang="pt-PT" dirty="0" smtClean="0"/>
                <a:t> </a:t>
              </a:r>
              <a:r>
                <a:rPr lang="pt-PT" b="1" i="1" dirty="0" err="1" smtClean="0">
                  <a:solidFill>
                    <a:srgbClr val="008000"/>
                  </a:solidFill>
                </a:rPr>
                <a:t>first</a:t>
              </a:r>
              <a:r>
                <a:rPr lang="pt-PT" dirty="0" smtClean="0"/>
                <a:t> </a:t>
              </a:r>
              <a:r>
                <a:rPr lang="pt-PT" dirty="0" smtClean="0">
                  <a:solidFill>
                    <a:schemeClr val="tx1"/>
                  </a:solidFill>
                </a:rPr>
                <a:t>do tipo </a:t>
              </a:r>
              <a:r>
                <a:rPr lang="pt-PT" dirty="0" smtClean="0">
                  <a:solidFill>
                    <a:srgbClr val="C00000"/>
                  </a:solidFill>
                </a:rPr>
                <a:t>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9000" y="975002"/>
              <a:ext cx="1754326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</a:t>
              </a:r>
              <a:r>
                <a:rPr lang="en-US" dirty="0" smtClean="0"/>
                <a:t> </a:t>
              </a:r>
              <a:r>
                <a:rPr lang="en-US" b="1" i="1" dirty="0" smtClean="0">
                  <a:solidFill>
                    <a:srgbClr val="008000"/>
                  </a:solidFill>
                </a:rPr>
                <a:t>first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b="1" dirty="0"/>
                <a:t>new</a:t>
              </a:r>
              <a:r>
                <a:rPr lang="en-US" dirty="0"/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A</a:t>
              </a:r>
              <a:r>
                <a:rPr lang="en-US" dirty="0" smtClean="0"/>
                <a:t>();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19200" y="1524000"/>
            <a:ext cx="5280292" cy="718066"/>
            <a:chOff x="1219200" y="1524000"/>
            <a:chExt cx="5280292" cy="718066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3581400" y="15240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219200" y="1872734"/>
              <a:ext cx="5280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é uma referência (endereço) de outro </a:t>
              </a:r>
              <a:r>
                <a:rPr lang="pt-PT" dirty="0" err="1" smtClean="0"/>
                <a:t>objeto</a:t>
              </a:r>
              <a:r>
                <a:rPr lang="pt-PT" dirty="0" smtClean="0"/>
                <a:t> do tipo A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43010" y="4539733"/>
            <a:ext cx="6943702" cy="960955"/>
            <a:chOff x="1043010" y="4539733"/>
            <a:chExt cx="6943702" cy="960955"/>
          </a:xfrm>
        </p:grpSpPr>
        <p:sp>
          <p:nvSpPr>
            <p:cNvPr id="15" name="Rectangle 14"/>
            <p:cNvSpPr/>
            <p:nvPr/>
          </p:nvSpPr>
          <p:spPr>
            <a:xfrm>
              <a:off x="1043010" y="4876800"/>
              <a:ext cx="1547790" cy="609600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1"/>
              <a:endCxn id="15" idx="3"/>
            </p:cNvCxnSpPr>
            <p:nvPr/>
          </p:nvCxnSpPr>
          <p:spPr>
            <a:xfrm>
              <a:off x="1043010" y="5181600"/>
              <a:ext cx="1547790" cy="0"/>
            </a:xfrm>
            <a:prstGeom prst="lin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95400" y="4539733"/>
              <a:ext cx="10038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i="1" dirty="0" smtClean="0">
                  <a:solidFill>
                    <a:srgbClr val="008000"/>
                  </a:solidFill>
                </a:rPr>
                <a:t>primeiro</a:t>
              </a:r>
              <a:endParaRPr lang="pt-PT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67735" y="482917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x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31120" y="5131356"/>
              <a:ext cx="958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err="1" smtClean="0"/>
                <a:t>proximo</a:t>
              </a:r>
              <a:endParaRPr lang="pt-PT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29010" y="4876800"/>
              <a:ext cx="1547790" cy="609600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3" idx="1"/>
              <a:endCxn id="23" idx="3"/>
            </p:cNvCxnSpPr>
            <p:nvPr/>
          </p:nvCxnSpPr>
          <p:spPr>
            <a:xfrm>
              <a:off x="3329010" y="5181600"/>
              <a:ext cx="1547790" cy="0"/>
            </a:xfrm>
            <a:prstGeom prst="lin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953735" y="482917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x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17120" y="5131356"/>
              <a:ext cx="958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err="1" smtClean="0"/>
                <a:t>proximo</a:t>
              </a:r>
              <a:endParaRPr lang="pt-PT" dirty="0"/>
            </a:p>
          </p:txBody>
        </p:sp>
        <p:cxnSp>
          <p:nvCxnSpPr>
            <p:cNvPr id="28" name="Elbow Connector 27"/>
            <p:cNvCxnSpPr/>
            <p:nvPr/>
          </p:nvCxnSpPr>
          <p:spPr>
            <a:xfrm flipV="1">
              <a:off x="2299201" y="5181600"/>
              <a:ext cx="977399" cy="134422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581400" y="4543424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i="1" dirty="0" smtClean="0">
                  <a:solidFill>
                    <a:srgbClr val="008000"/>
                  </a:solidFill>
                </a:rPr>
                <a:t>segundo</a:t>
              </a:r>
              <a:endParaRPr lang="pt-PT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01809" y="4876800"/>
              <a:ext cx="1547790" cy="609600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30" idx="1"/>
              <a:endCxn id="30" idx="3"/>
            </p:cNvCxnSpPr>
            <p:nvPr/>
          </p:nvCxnSpPr>
          <p:spPr>
            <a:xfrm>
              <a:off x="5601809" y="5181600"/>
              <a:ext cx="1547790" cy="0"/>
            </a:xfrm>
            <a:prstGeom prst="lin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226534" y="482917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89919" y="5131356"/>
              <a:ext cx="958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err="1" smtClean="0"/>
                <a:t>proximo</a:t>
              </a:r>
              <a:endParaRPr lang="pt-PT" dirty="0"/>
            </a:p>
          </p:txBody>
        </p:sp>
        <p:cxnSp>
          <p:nvCxnSpPr>
            <p:cNvPr id="34" name="Elbow Connector 33"/>
            <p:cNvCxnSpPr/>
            <p:nvPr/>
          </p:nvCxnSpPr>
          <p:spPr>
            <a:xfrm flipV="1">
              <a:off x="4572000" y="5181600"/>
              <a:ext cx="977399" cy="134422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854199" y="4543424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i="1" dirty="0" smtClean="0">
                  <a:solidFill>
                    <a:srgbClr val="008000"/>
                  </a:solidFill>
                </a:rPr>
                <a:t>terceiro</a:t>
              </a:r>
              <a:endParaRPr lang="pt-PT" dirty="0"/>
            </a:p>
          </p:txBody>
        </p:sp>
        <p:cxnSp>
          <p:nvCxnSpPr>
            <p:cNvPr id="36" name="Elbow Connector 35"/>
            <p:cNvCxnSpPr/>
            <p:nvPr/>
          </p:nvCxnSpPr>
          <p:spPr>
            <a:xfrm flipV="1">
              <a:off x="7009313" y="5178146"/>
              <a:ext cx="977399" cy="134422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371600" y="2395537"/>
            <a:ext cx="5354615" cy="1754326"/>
            <a:chOff x="1371600" y="2395537"/>
            <a:chExt cx="5354615" cy="1754326"/>
          </a:xfrm>
        </p:grpSpPr>
        <p:sp>
          <p:nvSpPr>
            <p:cNvPr id="20" name="TextBox 19"/>
            <p:cNvSpPr txBox="1"/>
            <p:nvPr/>
          </p:nvSpPr>
          <p:spPr>
            <a:xfrm>
              <a:off x="3789385" y="2395537"/>
              <a:ext cx="2936830" cy="1754326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</a:t>
              </a:r>
              <a:r>
                <a:rPr lang="en-US" dirty="0" smtClean="0"/>
                <a:t> </a:t>
              </a:r>
              <a:r>
                <a:rPr lang="en-US" b="1" i="1" dirty="0" err="1" smtClean="0">
                  <a:solidFill>
                    <a:srgbClr val="008000"/>
                  </a:solidFill>
                </a:rPr>
                <a:t>primeiro</a:t>
              </a:r>
              <a:r>
                <a:rPr lang="en-US" dirty="0" smtClean="0"/>
                <a:t> =  </a:t>
              </a:r>
              <a:r>
                <a:rPr lang="en-US" b="1" i="1" dirty="0" smtClean="0">
                  <a:solidFill>
                    <a:srgbClr val="008000"/>
                  </a:solidFill>
                </a:rPr>
                <a:t>first</a:t>
              </a:r>
              <a:r>
                <a:rPr lang="en-US" dirty="0" smtClean="0"/>
                <a:t>;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A</a:t>
              </a:r>
              <a:r>
                <a:rPr lang="en-US" dirty="0"/>
                <a:t> </a:t>
              </a:r>
              <a:r>
                <a:rPr lang="en-US" b="1" i="1" dirty="0" err="1" smtClean="0">
                  <a:solidFill>
                    <a:srgbClr val="008000"/>
                  </a:solidFill>
                </a:rPr>
                <a:t>segundo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b="1" dirty="0"/>
                <a:t>new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C00000"/>
                  </a:solidFill>
                </a:rPr>
                <a:t>A</a:t>
              </a:r>
              <a:r>
                <a:rPr lang="en-US" dirty="0" smtClean="0"/>
                <a:t>();</a:t>
              </a:r>
            </a:p>
            <a:p>
              <a:r>
                <a:rPr lang="en-US" b="1" i="1" dirty="0" err="1" smtClean="0">
                  <a:solidFill>
                    <a:srgbClr val="008000"/>
                  </a:solidFill>
                </a:rPr>
                <a:t>primeiro.</a:t>
              </a:r>
              <a:r>
                <a:rPr lang="en-US" dirty="0" err="1" smtClean="0"/>
                <a:t>proximo</a:t>
              </a:r>
              <a:r>
                <a:rPr lang="en-US" dirty="0" smtClean="0"/>
                <a:t> = </a:t>
              </a:r>
              <a:r>
                <a:rPr lang="en-US" b="1" i="1" dirty="0" err="1" smtClean="0">
                  <a:solidFill>
                    <a:srgbClr val="008000"/>
                  </a:solidFill>
                </a:rPr>
                <a:t>segundo</a:t>
              </a:r>
              <a:r>
                <a:rPr lang="en-US" dirty="0"/>
                <a:t>;</a:t>
              </a:r>
              <a:endParaRPr lang="en-US" b="1" i="1" dirty="0" smtClean="0">
                <a:solidFill>
                  <a:srgbClr val="008000"/>
                </a:solidFill>
              </a:endParaRPr>
            </a:p>
            <a:p>
              <a:r>
                <a:rPr lang="en-US" dirty="0">
                  <a:solidFill>
                    <a:srgbClr val="C00000"/>
                  </a:solidFill>
                </a:rPr>
                <a:t>A</a:t>
              </a:r>
              <a:r>
                <a:rPr lang="en-US" dirty="0"/>
                <a:t> </a:t>
              </a:r>
              <a:r>
                <a:rPr lang="en-US" b="1" i="1" dirty="0" err="1" smtClean="0">
                  <a:solidFill>
                    <a:srgbClr val="008000"/>
                  </a:solidFill>
                </a:rPr>
                <a:t>terceiro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b="1" dirty="0"/>
                <a:t>new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C00000"/>
                  </a:solidFill>
                </a:rPr>
                <a:t>A</a:t>
              </a:r>
              <a:r>
                <a:rPr lang="en-US" dirty="0"/>
                <a:t>();</a:t>
              </a:r>
            </a:p>
            <a:p>
              <a:r>
                <a:rPr lang="en-US" b="1" i="1" dirty="0" err="1" smtClean="0">
                  <a:solidFill>
                    <a:srgbClr val="008000"/>
                  </a:solidFill>
                </a:rPr>
                <a:t>segundo.</a:t>
              </a:r>
              <a:r>
                <a:rPr lang="en-US" dirty="0" err="1" smtClean="0"/>
                <a:t>proximo</a:t>
              </a:r>
              <a:r>
                <a:rPr lang="en-US" dirty="0" smtClean="0"/>
                <a:t> </a:t>
              </a:r>
              <a:r>
                <a:rPr lang="en-US" dirty="0"/>
                <a:t>= </a:t>
              </a:r>
              <a:r>
                <a:rPr lang="en-US" b="1" i="1" dirty="0" err="1" smtClean="0">
                  <a:solidFill>
                    <a:srgbClr val="008000"/>
                  </a:solidFill>
                </a:rPr>
                <a:t>terceiro</a:t>
              </a:r>
              <a:r>
                <a:rPr lang="en-US" dirty="0"/>
                <a:t>;</a:t>
              </a:r>
            </a:p>
            <a:p>
              <a:r>
                <a:rPr lang="en-US" dirty="0" smtClean="0"/>
                <a:t>// ……………………………….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71600" y="2576512"/>
              <a:ext cx="2133600" cy="1371600"/>
            </a:xfrm>
            <a:prstGeom prst="rect">
              <a:avLst/>
            </a:prstGeom>
            <a:solidFill>
              <a:srgbClr val="99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dirty="0" smtClean="0">
                  <a:solidFill>
                    <a:schemeClr val="tx1"/>
                  </a:solidFill>
                </a:rPr>
                <a:t>Definição da referência </a:t>
              </a:r>
              <a:r>
                <a:rPr lang="pt-PT" b="1" i="1" dirty="0">
                  <a:solidFill>
                    <a:srgbClr val="008000"/>
                  </a:solidFill>
                </a:rPr>
                <a:t>primeiro</a:t>
              </a:r>
              <a:endParaRPr lang="pt-PT" dirty="0"/>
            </a:p>
            <a:p>
              <a:pPr algn="ctr"/>
              <a:r>
                <a:rPr lang="pt-PT" dirty="0" smtClean="0">
                  <a:solidFill>
                    <a:schemeClr val="tx1"/>
                  </a:solidFill>
                </a:rPr>
                <a:t>e de outros </a:t>
              </a:r>
              <a:r>
                <a:rPr lang="pt-PT" dirty="0" err="1" smtClean="0">
                  <a:solidFill>
                    <a:schemeClr val="tx1"/>
                  </a:solidFill>
                </a:rPr>
                <a:t>objetos</a:t>
              </a:r>
              <a:r>
                <a:rPr lang="pt-PT" dirty="0" smtClean="0"/>
                <a:t> </a:t>
              </a:r>
              <a:r>
                <a:rPr lang="pt-PT" b="1" i="1" dirty="0" smtClean="0">
                  <a:solidFill>
                    <a:srgbClr val="008000"/>
                  </a:solidFill>
                </a:rPr>
                <a:t>segundo</a:t>
              </a:r>
              <a:r>
                <a:rPr lang="pt-PT" i="1" dirty="0" smtClean="0">
                  <a:solidFill>
                    <a:schemeClr val="tx1"/>
                  </a:solidFill>
                </a:rPr>
                <a:t>,</a:t>
              </a:r>
              <a:r>
                <a:rPr lang="pt-PT" b="1" i="1" dirty="0" smtClean="0">
                  <a:solidFill>
                    <a:srgbClr val="008000"/>
                  </a:solidFill>
                </a:rPr>
                <a:t> terceiro</a:t>
              </a:r>
              <a:r>
                <a:rPr lang="pt-PT" dirty="0" smtClean="0">
                  <a:solidFill>
                    <a:schemeClr val="tx1"/>
                  </a:solidFill>
                </a:rPr>
                <a:t>, etc.</a:t>
              </a:r>
              <a:endParaRPr lang="pt-PT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778737" y="5638800"/>
            <a:ext cx="158652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pt-PT" sz="2400" b="1" i="1" dirty="0"/>
              <a:t>lista </a:t>
            </a:r>
            <a:r>
              <a:rPr lang="pt-PT" sz="2400" b="1" i="1" dirty="0" smtClean="0"/>
              <a:t>ligada</a:t>
            </a:r>
            <a:endParaRPr lang="pt-PT" sz="2400" b="1" i="1" dirty="0"/>
          </a:p>
        </p:txBody>
      </p:sp>
    </p:spTree>
    <p:extLst>
      <p:ext uri="{BB962C8B-B14F-4D97-AF65-F5344CB8AC3E}">
        <p14:creationId xmlns:p14="http://schemas.microsoft.com/office/powerpoint/2010/main" val="81508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1000" y="1142984"/>
            <a:ext cx="8439472" cy="5238344"/>
          </a:xfrm>
          <a:prstGeom prst="rect">
            <a:avLst/>
          </a:prstGeom>
          <a:ln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 smtClean="0"/>
              <a:t>Estruturas de Dados (Tipos Compostos)</a:t>
            </a:r>
          </a:p>
          <a:p>
            <a:r>
              <a:rPr lang="pt-PT" sz="2800" dirty="0" smtClean="0"/>
              <a:t>Introdução</a:t>
            </a:r>
          </a:p>
          <a:p>
            <a:r>
              <a:rPr lang="pt-PT" sz="2800" dirty="0" smtClean="0"/>
              <a:t>Criação de novos tipos de dados</a:t>
            </a:r>
          </a:p>
          <a:p>
            <a:r>
              <a:rPr lang="pt-PT" sz="2800" dirty="0" smtClean="0"/>
              <a:t>Declaração de variáveis de novos tipos</a:t>
            </a:r>
          </a:p>
          <a:p>
            <a:r>
              <a:rPr lang="pt-PT" sz="2800" dirty="0" smtClean="0"/>
              <a:t>Cópia de variáveis tipo referência</a:t>
            </a:r>
          </a:p>
          <a:p>
            <a:r>
              <a:rPr lang="pt-PT" sz="2800" smtClean="0"/>
              <a:t>Exemplos</a:t>
            </a:r>
          </a:p>
          <a:p>
            <a:endParaRPr lang="pt-PT" sz="2800" dirty="0" smtClean="0"/>
          </a:p>
          <a:p>
            <a:endParaRPr lang="pt-PT" dirty="0" smtClean="0">
              <a:cs typeface="Courier New" pitchFamily="49" charset="0"/>
            </a:endParaRPr>
          </a:p>
          <a:p>
            <a:endParaRPr lang="pt-PT" dirty="0" smtClean="0">
              <a:cs typeface="Courier New" pitchFamily="49" charset="0"/>
            </a:endParaRPr>
          </a:p>
          <a:p>
            <a:endParaRPr lang="pt-PT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3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27932"/>
            <a:ext cx="4364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de uma lista ligada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381000"/>
            <a:ext cx="5674951" cy="61863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</a:t>
            </a:r>
            <a:r>
              <a:rPr lang="en-US" dirty="0"/>
              <a:t> lista_ligada_class1</a:t>
            </a:r>
          </a:p>
          <a:p>
            <a:r>
              <a:rPr lang="en-US" dirty="0"/>
              <a:t>{  </a:t>
            </a:r>
            <a:r>
              <a:rPr lang="en-US" dirty="0" smtClean="0"/>
              <a:t> </a:t>
            </a:r>
            <a:r>
              <a:rPr lang="en-US" b="1" dirty="0" smtClean="0"/>
              <a:t>public </a:t>
            </a:r>
            <a:r>
              <a:rPr lang="en-US" b="1" dirty="0"/>
              <a:t>static Scanner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{ </a:t>
            </a:r>
            <a:r>
              <a:rPr lang="en-US" dirty="0" smtClean="0"/>
              <a:t>A </a:t>
            </a:r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A();</a:t>
            </a:r>
          </a:p>
          <a:p>
            <a:r>
              <a:rPr lang="en-US" dirty="0"/>
              <a:t>  A </a:t>
            </a:r>
            <a:r>
              <a:rPr lang="en-US" dirty="0" err="1"/>
              <a:t>primeiro</a:t>
            </a:r>
            <a:r>
              <a:rPr lang="en-US" dirty="0"/>
              <a:t> =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   ?  ");</a:t>
            </a:r>
          </a:p>
          <a:p>
            <a:r>
              <a:rPr lang="en-US" dirty="0"/>
              <a:t>  </a:t>
            </a:r>
            <a:r>
              <a:rPr lang="en-US" dirty="0" err="1"/>
              <a:t>tmp.x</a:t>
            </a:r>
            <a:r>
              <a:rPr lang="en-US" dirty="0"/>
              <a:t>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5</a:t>
            </a:r>
            <a:r>
              <a:rPr lang="en-US" dirty="0" smtClean="0"/>
              <a:t>; </a:t>
            </a:r>
            <a:r>
              <a:rPr lang="en-US" dirty="0"/>
              <a:t>)</a:t>
            </a:r>
          </a:p>
          <a:p>
            <a:r>
              <a:rPr lang="en-US" b="1" dirty="0"/>
              <a:t>    if </a:t>
            </a:r>
            <a:r>
              <a:rPr lang="en-US" dirty="0"/>
              <a:t>(</a:t>
            </a:r>
            <a:r>
              <a:rPr lang="en-US" dirty="0" err="1"/>
              <a:t>tmp.proximo</a:t>
            </a:r>
            <a:r>
              <a:rPr lang="en-US" dirty="0"/>
              <a:t> == </a:t>
            </a:r>
            <a:r>
              <a:rPr lang="en-US" b="1" dirty="0"/>
              <a:t>null</a:t>
            </a:r>
            <a:r>
              <a:rPr lang="en-US" dirty="0"/>
              <a:t>) </a:t>
            </a:r>
          </a:p>
          <a:p>
            <a:r>
              <a:rPr lang="en-US" dirty="0"/>
              <a:t>     { </a:t>
            </a:r>
            <a:r>
              <a:rPr lang="en-US" dirty="0" err="1"/>
              <a:t>i</a:t>
            </a:r>
            <a:r>
              <a:rPr lang="en-US" dirty="0"/>
              <a:t>++;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   ?  "); </a:t>
            </a:r>
          </a:p>
          <a:p>
            <a:r>
              <a:rPr lang="en-US" dirty="0"/>
              <a:t>       </a:t>
            </a:r>
            <a:r>
              <a:rPr lang="en-US" dirty="0" err="1"/>
              <a:t>tmp.proximo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A(); </a:t>
            </a:r>
            <a:r>
              <a:rPr lang="en-US" dirty="0" err="1"/>
              <a:t>tmp.proximo.x</a:t>
            </a:r>
            <a:r>
              <a:rPr lang="en-US" dirty="0"/>
              <a:t> = </a:t>
            </a:r>
            <a:r>
              <a:rPr lang="en-US" dirty="0" err="1"/>
              <a:t>sc.nextInt</a:t>
            </a:r>
            <a:r>
              <a:rPr lang="en-US" dirty="0"/>
              <a:t>(); }</a:t>
            </a:r>
          </a:p>
          <a:p>
            <a:r>
              <a:rPr lang="en-US" dirty="0"/>
              <a:t>   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dirty="0" err="1"/>
              <a:t>tmp.proximo</a:t>
            </a:r>
            <a:r>
              <a:rPr lang="en-US" dirty="0"/>
              <a:t>;</a:t>
            </a:r>
          </a:p>
          <a:p>
            <a:r>
              <a:rPr lang="en-US" b="1" dirty="0" smtClean="0"/>
              <a:t>for</a:t>
            </a:r>
            <a:r>
              <a:rPr lang="en-US" dirty="0" smtClean="0"/>
              <a:t>(</a:t>
            </a:r>
            <a:r>
              <a:rPr lang="en-US" dirty="0" err="1" smtClean="0"/>
              <a:t>tmp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primeiro</a:t>
            </a:r>
            <a:r>
              <a:rPr lang="en-US" dirty="0"/>
              <a:t>; </a:t>
            </a:r>
            <a:r>
              <a:rPr lang="en-US" dirty="0" err="1"/>
              <a:t>tmp.proximo</a:t>
            </a:r>
            <a:r>
              <a:rPr lang="en-US" dirty="0"/>
              <a:t> != </a:t>
            </a:r>
            <a:r>
              <a:rPr lang="en-US" b="1" dirty="0"/>
              <a:t>null</a:t>
            </a:r>
            <a:r>
              <a:rPr lang="en-US" dirty="0"/>
              <a:t>;)</a:t>
            </a:r>
          </a:p>
          <a:p>
            <a:r>
              <a:rPr lang="en-US" dirty="0" smtClean="0"/>
              <a:t>{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tmp.x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smtClean="0"/>
              <a:t> </a:t>
            </a:r>
            <a:r>
              <a:rPr lang="en-US" dirty="0" err="1" smtClean="0"/>
              <a:t>tmp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tmp.proximo</a:t>
            </a:r>
            <a:r>
              <a:rPr lang="en-US" dirty="0" smtClean="0"/>
              <a:t>;              }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tmp.x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/>
              <a:t>A</a:t>
            </a:r>
          </a:p>
          <a:p>
            <a:r>
              <a:rPr lang="en-US" dirty="0"/>
              <a:t>{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x;</a:t>
            </a:r>
          </a:p>
          <a:p>
            <a:r>
              <a:rPr lang="en-US" dirty="0"/>
              <a:t>   A </a:t>
            </a:r>
            <a:r>
              <a:rPr lang="en-US" dirty="0" err="1"/>
              <a:t>proximo</a:t>
            </a:r>
            <a:r>
              <a:rPr lang="en-US" dirty="0"/>
              <a:t> = </a:t>
            </a:r>
            <a:r>
              <a:rPr lang="en-US" b="1" dirty="0"/>
              <a:t>null</a:t>
            </a:r>
            <a:r>
              <a:rPr lang="en-US" dirty="0"/>
              <a:t>; </a:t>
            </a:r>
            <a:r>
              <a:rPr lang="en-US" dirty="0" smtClean="0"/>
              <a:t>   }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029320" y="-102558"/>
            <a:ext cx="3038480" cy="1231270"/>
            <a:chOff x="6029320" y="-102558"/>
            <a:chExt cx="3038480" cy="1231270"/>
          </a:xfrm>
        </p:grpSpPr>
        <p:sp>
          <p:nvSpPr>
            <p:cNvPr id="42" name="Rectangle 41"/>
            <p:cNvSpPr/>
            <p:nvPr/>
          </p:nvSpPr>
          <p:spPr>
            <a:xfrm>
              <a:off x="7520010" y="504824"/>
              <a:ext cx="1547790" cy="609600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42" idx="1"/>
              <a:endCxn id="42" idx="3"/>
            </p:cNvCxnSpPr>
            <p:nvPr/>
          </p:nvCxnSpPr>
          <p:spPr>
            <a:xfrm>
              <a:off x="7520010" y="809624"/>
              <a:ext cx="1547790" cy="0"/>
            </a:xfrm>
            <a:prstGeom prst="lin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144735" y="4572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x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808120" y="759380"/>
              <a:ext cx="958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err="1" smtClean="0"/>
                <a:t>proximo</a:t>
              </a:r>
              <a:endParaRPr lang="pt-PT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7010400" y="109210"/>
              <a:ext cx="457200" cy="3479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934200" y="504824"/>
              <a:ext cx="533400" cy="2545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506007" y="-102558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err="1" smtClean="0"/>
                <a:t>tmp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29320" y="566500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primeiro</a:t>
              </a:r>
              <a:endParaRPr lang="en-US" dirty="0"/>
            </a:p>
          </p:txBody>
        </p:sp>
      </p:grpSp>
      <p:sp>
        <p:nvSpPr>
          <p:cNvPr id="51" name="Right Brace 50"/>
          <p:cNvSpPr/>
          <p:nvPr/>
        </p:nvSpPr>
        <p:spPr>
          <a:xfrm>
            <a:off x="2057400" y="1524000"/>
            <a:ext cx="228600" cy="533400"/>
          </a:xfrm>
          <a:prstGeom prst="rightBrac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2293144" y="640058"/>
            <a:ext cx="5700712" cy="1853111"/>
          </a:xfrm>
          <a:custGeom>
            <a:avLst/>
            <a:gdLst>
              <a:gd name="connsiteX0" fmla="*/ 0 w 5700712"/>
              <a:gd name="connsiteY0" fmla="*/ 1853111 h 1853111"/>
              <a:gd name="connsiteX1" fmla="*/ 3457575 w 5700712"/>
              <a:gd name="connsiteY1" fmla="*/ 1703092 h 1853111"/>
              <a:gd name="connsiteX2" fmla="*/ 4929187 w 5700712"/>
              <a:gd name="connsiteY2" fmla="*/ 252911 h 1853111"/>
              <a:gd name="connsiteX3" fmla="*/ 5700712 w 5700712"/>
              <a:gd name="connsiteY3" fmla="*/ 10023 h 1853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0712" h="1853111">
                <a:moveTo>
                  <a:pt x="0" y="1853111"/>
                </a:moveTo>
                <a:lnTo>
                  <a:pt x="3457575" y="1703092"/>
                </a:lnTo>
                <a:cubicBezTo>
                  <a:pt x="4279106" y="1436392"/>
                  <a:pt x="4555331" y="535089"/>
                  <a:pt x="4929187" y="252911"/>
                </a:cubicBezTo>
                <a:cubicBezTo>
                  <a:pt x="5303043" y="-29267"/>
                  <a:pt x="5501877" y="-9622"/>
                  <a:pt x="5700712" y="10023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7515224" y="944046"/>
            <a:ext cx="1552576" cy="4847154"/>
            <a:chOff x="7515224" y="944046"/>
            <a:chExt cx="1552576" cy="4847154"/>
          </a:xfrm>
        </p:grpSpPr>
        <p:grpSp>
          <p:nvGrpSpPr>
            <p:cNvPr id="64" name="Group 63"/>
            <p:cNvGrpSpPr/>
            <p:nvPr/>
          </p:nvGrpSpPr>
          <p:grpSpPr>
            <a:xfrm>
              <a:off x="7520010" y="944046"/>
              <a:ext cx="1547790" cy="1327666"/>
              <a:chOff x="7520010" y="944046"/>
              <a:chExt cx="1547790" cy="13276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7520010" y="1647824"/>
                <a:ext cx="1547790" cy="609600"/>
              </a:xfrm>
              <a:prstGeom prst="rect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>
                <a:stCxn id="53" idx="1"/>
                <a:endCxn id="53" idx="3"/>
              </p:cNvCxnSpPr>
              <p:nvPr/>
            </p:nvCxnSpPr>
            <p:spPr>
              <a:xfrm>
                <a:off x="7520010" y="1952624"/>
                <a:ext cx="1547790" cy="0"/>
              </a:xfrm>
              <a:prstGeom prst="line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144735" y="16002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x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808120" y="1902380"/>
                <a:ext cx="95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err="1" smtClean="0"/>
                  <a:t>proximo</a:t>
                </a:r>
                <a:endParaRPr lang="pt-PT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7696200" y="944046"/>
                <a:ext cx="0" cy="70377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7520010" y="2133600"/>
              <a:ext cx="1547790" cy="1327666"/>
              <a:chOff x="7520010" y="944046"/>
              <a:chExt cx="1547790" cy="1327666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7520010" y="1647824"/>
                <a:ext cx="1547790" cy="609600"/>
              </a:xfrm>
              <a:prstGeom prst="rect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>
                <a:stCxn id="66" idx="1"/>
                <a:endCxn id="66" idx="3"/>
              </p:cNvCxnSpPr>
              <p:nvPr/>
            </p:nvCxnSpPr>
            <p:spPr>
              <a:xfrm>
                <a:off x="7520010" y="1952624"/>
                <a:ext cx="1547790" cy="0"/>
              </a:xfrm>
              <a:prstGeom prst="line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8144735" y="16002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x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808120" y="1902380"/>
                <a:ext cx="95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err="1" smtClean="0"/>
                  <a:t>proximo</a:t>
                </a:r>
                <a:endParaRPr lang="pt-PT" dirty="0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7696200" y="944046"/>
                <a:ext cx="0" cy="70377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7515224" y="3276600"/>
              <a:ext cx="1547790" cy="1327666"/>
              <a:chOff x="7520010" y="944046"/>
              <a:chExt cx="1547790" cy="1327666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520010" y="1647824"/>
                <a:ext cx="1547790" cy="609600"/>
              </a:xfrm>
              <a:prstGeom prst="rect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2" idx="1"/>
                <a:endCxn id="72" idx="3"/>
              </p:cNvCxnSpPr>
              <p:nvPr/>
            </p:nvCxnSpPr>
            <p:spPr>
              <a:xfrm>
                <a:off x="7520010" y="1952624"/>
                <a:ext cx="1547790" cy="0"/>
              </a:xfrm>
              <a:prstGeom prst="line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8144735" y="16002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x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808120" y="1902380"/>
                <a:ext cx="95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err="1" smtClean="0"/>
                  <a:t>proximo</a:t>
                </a:r>
                <a:endParaRPr lang="pt-PT" dirty="0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7696200" y="944046"/>
                <a:ext cx="0" cy="70377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7515224" y="4463534"/>
              <a:ext cx="1547790" cy="1327666"/>
              <a:chOff x="7520010" y="944046"/>
              <a:chExt cx="1547790" cy="1327666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7520010" y="1647824"/>
                <a:ext cx="1547790" cy="609600"/>
              </a:xfrm>
              <a:prstGeom prst="rect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/>
              <p:cNvCxnSpPr>
                <a:stCxn id="78" idx="1"/>
                <a:endCxn id="78" idx="3"/>
              </p:cNvCxnSpPr>
              <p:nvPr/>
            </p:nvCxnSpPr>
            <p:spPr>
              <a:xfrm>
                <a:off x="7520010" y="1952624"/>
                <a:ext cx="1547790" cy="0"/>
              </a:xfrm>
              <a:prstGeom prst="line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8144735" y="16002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x</a:t>
                </a:r>
                <a:endParaRPr lang="en-US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808120" y="1902380"/>
                <a:ext cx="95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err="1" smtClean="0"/>
                  <a:t>proximo</a:t>
                </a:r>
                <a:endParaRPr lang="pt-PT" dirty="0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>
                <a:off x="7696200" y="944046"/>
                <a:ext cx="0" cy="70377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Right Brace 83"/>
          <p:cNvSpPr/>
          <p:nvPr/>
        </p:nvSpPr>
        <p:spPr>
          <a:xfrm>
            <a:off x="4724400" y="2590800"/>
            <a:ext cx="2133600" cy="1389578"/>
          </a:xfrm>
          <a:prstGeom prst="rightBrac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Brace 84"/>
          <p:cNvSpPr/>
          <p:nvPr/>
        </p:nvSpPr>
        <p:spPr>
          <a:xfrm>
            <a:off x="4724400" y="4020622"/>
            <a:ext cx="2133600" cy="1008578"/>
          </a:xfrm>
          <a:prstGeom prst="rightBrace">
            <a:avLst/>
          </a:prstGeom>
          <a:ln w="1905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008915" y="415557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>
                <a:solidFill>
                  <a:srgbClr val="008000"/>
                </a:solidFill>
              </a:rPr>
              <a:t>imprimir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4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1" grpId="0" animBg="1"/>
      <p:bldP spid="84" grpId="0" animBg="1"/>
      <p:bldP spid="85" grpId="0" animBg="1"/>
      <p:bldP spid="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27932"/>
            <a:ext cx="4364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de uma lista ligada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" y="381000"/>
            <a:ext cx="5674951" cy="61863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b="1" dirty="0"/>
              <a:t>public class</a:t>
            </a:r>
            <a:r>
              <a:rPr lang="en-US" dirty="0"/>
              <a:t> lista_ligada_class1</a:t>
            </a:r>
          </a:p>
          <a:p>
            <a:r>
              <a:rPr lang="en-US" dirty="0"/>
              <a:t>{  </a:t>
            </a:r>
            <a:r>
              <a:rPr lang="en-US" dirty="0" smtClean="0"/>
              <a:t> </a:t>
            </a:r>
            <a:r>
              <a:rPr lang="en-US" b="1" dirty="0" smtClean="0"/>
              <a:t>public </a:t>
            </a:r>
            <a:r>
              <a:rPr lang="en-US" b="1" dirty="0"/>
              <a:t>static Scanner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Scanner(System.in);</a:t>
            </a:r>
          </a:p>
          <a:p>
            <a:r>
              <a:rPr lang="en-US" b="1" dirty="0"/>
              <a:t>public static void </a:t>
            </a:r>
            <a:r>
              <a:rPr lang="en-US" dirty="0"/>
              <a:t>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{ </a:t>
            </a:r>
            <a:r>
              <a:rPr lang="en-US" dirty="0" smtClean="0"/>
              <a:t>A </a:t>
            </a:r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A();</a:t>
            </a:r>
          </a:p>
          <a:p>
            <a:r>
              <a:rPr lang="en-US" dirty="0"/>
              <a:t>  A </a:t>
            </a:r>
            <a:r>
              <a:rPr lang="en-US" dirty="0" err="1"/>
              <a:t>primeiro</a:t>
            </a:r>
            <a:r>
              <a:rPr lang="en-US" dirty="0"/>
              <a:t> =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   ?  ");</a:t>
            </a:r>
          </a:p>
          <a:p>
            <a:r>
              <a:rPr lang="en-US" dirty="0"/>
              <a:t>  </a:t>
            </a:r>
            <a:r>
              <a:rPr lang="en-US" dirty="0" err="1"/>
              <a:t>tmp.x</a:t>
            </a:r>
            <a:r>
              <a:rPr lang="en-US" dirty="0"/>
              <a:t>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5</a:t>
            </a:r>
            <a:r>
              <a:rPr lang="en-US" dirty="0" smtClean="0"/>
              <a:t>; </a:t>
            </a:r>
            <a:r>
              <a:rPr lang="en-US" dirty="0"/>
              <a:t>)</a:t>
            </a:r>
          </a:p>
          <a:p>
            <a:r>
              <a:rPr lang="en-US" b="1" dirty="0"/>
              <a:t>    if </a:t>
            </a:r>
            <a:r>
              <a:rPr lang="en-US" dirty="0"/>
              <a:t>(</a:t>
            </a:r>
            <a:r>
              <a:rPr lang="en-US" dirty="0" err="1"/>
              <a:t>tmp.proximo</a:t>
            </a:r>
            <a:r>
              <a:rPr lang="en-US" dirty="0"/>
              <a:t> == </a:t>
            </a:r>
            <a:r>
              <a:rPr lang="en-US" b="1" dirty="0"/>
              <a:t>null</a:t>
            </a:r>
            <a:r>
              <a:rPr lang="en-US" dirty="0"/>
              <a:t>) </a:t>
            </a:r>
          </a:p>
          <a:p>
            <a:r>
              <a:rPr lang="en-US" dirty="0"/>
              <a:t>     { </a:t>
            </a:r>
            <a:r>
              <a:rPr lang="en-US" dirty="0" err="1"/>
              <a:t>i</a:t>
            </a:r>
            <a:r>
              <a:rPr lang="en-US" dirty="0"/>
              <a:t>++;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   ?  "); </a:t>
            </a:r>
          </a:p>
          <a:p>
            <a:r>
              <a:rPr lang="en-US" dirty="0"/>
              <a:t>       </a:t>
            </a:r>
            <a:r>
              <a:rPr lang="en-US" dirty="0" err="1"/>
              <a:t>tmp.proximo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A(); </a:t>
            </a:r>
            <a:r>
              <a:rPr lang="en-US" dirty="0" err="1"/>
              <a:t>tmp.proximo.x</a:t>
            </a:r>
            <a:r>
              <a:rPr lang="en-US" dirty="0"/>
              <a:t> = </a:t>
            </a:r>
            <a:r>
              <a:rPr lang="en-US" dirty="0" err="1"/>
              <a:t>sc.nextInt</a:t>
            </a:r>
            <a:r>
              <a:rPr lang="en-US" dirty="0"/>
              <a:t>(); }</a:t>
            </a:r>
          </a:p>
          <a:p>
            <a:r>
              <a:rPr lang="en-US" dirty="0"/>
              <a:t>   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dirty="0" err="1"/>
              <a:t>tmp.proximo</a:t>
            </a:r>
            <a:r>
              <a:rPr lang="en-US" dirty="0"/>
              <a:t>;</a:t>
            </a:r>
          </a:p>
          <a:p>
            <a:r>
              <a:rPr lang="en-US" b="1" dirty="0" smtClean="0"/>
              <a:t>for</a:t>
            </a:r>
            <a:r>
              <a:rPr lang="en-US" dirty="0" smtClean="0"/>
              <a:t>(</a:t>
            </a:r>
            <a:r>
              <a:rPr lang="en-US" dirty="0" err="1" smtClean="0"/>
              <a:t>tmp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primeiro</a:t>
            </a:r>
            <a:r>
              <a:rPr lang="en-US" dirty="0"/>
              <a:t>; </a:t>
            </a:r>
            <a:r>
              <a:rPr lang="en-US" dirty="0" err="1"/>
              <a:t>tmp.proximo</a:t>
            </a:r>
            <a:r>
              <a:rPr lang="en-US" dirty="0"/>
              <a:t> != </a:t>
            </a:r>
            <a:r>
              <a:rPr lang="en-US" b="1" dirty="0"/>
              <a:t>null</a:t>
            </a:r>
            <a:r>
              <a:rPr lang="en-US" dirty="0"/>
              <a:t>;)</a:t>
            </a:r>
          </a:p>
          <a:p>
            <a:r>
              <a:rPr lang="en-US" dirty="0" smtClean="0"/>
              <a:t>{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tmp.x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smtClean="0"/>
              <a:t> </a:t>
            </a:r>
            <a:r>
              <a:rPr lang="en-US" dirty="0" err="1" smtClean="0"/>
              <a:t>tmp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tmp.proximo</a:t>
            </a:r>
            <a:r>
              <a:rPr lang="en-US" dirty="0" smtClean="0"/>
              <a:t>;              }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tmp.x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/>
              <a:t>A</a:t>
            </a:r>
          </a:p>
          <a:p>
            <a:r>
              <a:rPr lang="en-US" dirty="0"/>
              <a:t>{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x;</a:t>
            </a:r>
          </a:p>
          <a:p>
            <a:r>
              <a:rPr lang="en-US" dirty="0"/>
              <a:t>   A </a:t>
            </a:r>
            <a:r>
              <a:rPr lang="en-US" dirty="0" err="1"/>
              <a:t>proximo</a:t>
            </a:r>
            <a:r>
              <a:rPr lang="en-US" dirty="0"/>
              <a:t> = </a:t>
            </a:r>
            <a:r>
              <a:rPr lang="en-US" b="1" dirty="0"/>
              <a:t>null</a:t>
            </a:r>
            <a:r>
              <a:rPr lang="en-US" dirty="0"/>
              <a:t>; </a:t>
            </a:r>
            <a:r>
              <a:rPr lang="en-US" dirty="0" smtClean="0"/>
              <a:t>   }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81000"/>
            <a:ext cx="1784744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25546"/>
            <a:ext cx="2286000" cy="261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127932"/>
            <a:ext cx="4364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 de uma lista ligada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8663" y="457200"/>
            <a:ext cx="1552576" cy="5867400"/>
            <a:chOff x="7515224" y="457200"/>
            <a:chExt cx="1552576" cy="5867400"/>
          </a:xfrm>
        </p:grpSpPr>
        <p:grpSp>
          <p:nvGrpSpPr>
            <p:cNvPr id="50" name="Group 49"/>
            <p:cNvGrpSpPr/>
            <p:nvPr/>
          </p:nvGrpSpPr>
          <p:grpSpPr>
            <a:xfrm>
              <a:off x="7520010" y="457200"/>
              <a:ext cx="1547790" cy="671512"/>
              <a:chOff x="7520010" y="457200"/>
              <a:chExt cx="1547790" cy="671512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7520010" y="504824"/>
                <a:ext cx="1547790" cy="609600"/>
              </a:xfrm>
              <a:prstGeom prst="rect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stCxn id="42" idx="1"/>
                <a:endCxn id="42" idx="3"/>
              </p:cNvCxnSpPr>
              <p:nvPr/>
            </p:nvCxnSpPr>
            <p:spPr>
              <a:xfrm>
                <a:off x="7520010" y="809624"/>
                <a:ext cx="1547790" cy="0"/>
              </a:xfrm>
              <a:prstGeom prst="line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8144735" y="4572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x</a:t>
                </a:r>
                <a:endParaRPr lang="en-US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808120" y="759380"/>
                <a:ext cx="95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err="1" smtClean="0"/>
                  <a:t>proximo</a:t>
                </a:r>
                <a:endParaRPr lang="pt-PT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520010" y="944046"/>
              <a:ext cx="1547790" cy="1327666"/>
              <a:chOff x="7520010" y="944046"/>
              <a:chExt cx="1547790" cy="13276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7520010" y="1647824"/>
                <a:ext cx="1547790" cy="609600"/>
              </a:xfrm>
              <a:prstGeom prst="rect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>
                <a:stCxn id="53" idx="1"/>
                <a:endCxn id="53" idx="3"/>
              </p:cNvCxnSpPr>
              <p:nvPr/>
            </p:nvCxnSpPr>
            <p:spPr>
              <a:xfrm>
                <a:off x="7520010" y="1952624"/>
                <a:ext cx="1547790" cy="0"/>
              </a:xfrm>
              <a:prstGeom prst="line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144735" y="16002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x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808120" y="1902380"/>
                <a:ext cx="95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err="1" smtClean="0"/>
                  <a:t>proximo</a:t>
                </a:r>
                <a:endParaRPr lang="pt-PT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7696200" y="944046"/>
                <a:ext cx="0" cy="70377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>
              <a:off x="7520010" y="2133600"/>
              <a:ext cx="1547790" cy="1327666"/>
              <a:chOff x="7520010" y="944046"/>
              <a:chExt cx="1547790" cy="1327666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7520010" y="1647824"/>
                <a:ext cx="1547790" cy="609600"/>
              </a:xfrm>
              <a:prstGeom prst="rect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/>
              <p:cNvCxnSpPr>
                <a:stCxn id="66" idx="1"/>
                <a:endCxn id="66" idx="3"/>
              </p:cNvCxnSpPr>
              <p:nvPr/>
            </p:nvCxnSpPr>
            <p:spPr>
              <a:xfrm>
                <a:off x="7520010" y="1952624"/>
                <a:ext cx="1547790" cy="0"/>
              </a:xfrm>
              <a:prstGeom prst="line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8144735" y="16002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x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808120" y="1902380"/>
                <a:ext cx="95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err="1" smtClean="0"/>
                  <a:t>proximo</a:t>
                </a:r>
                <a:endParaRPr lang="pt-PT" dirty="0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7696200" y="944046"/>
                <a:ext cx="0" cy="70377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7515224" y="3276600"/>
              <a:ext cx="1547790" cy="1327666"/>
              <a:chOff x="7520010" y="944046"/>
              <a:chExt cx="1547790" cy="1327666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7520010" y="1647824"/>
                <a:ext cx="1547790" cy="609600"/>
              </a:xfrm>
              <a:prstGeom prst="rect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2" idx="1"/>
                <a:endCxn id="72" idx="3"/>
              </p:cNvCxnSpPr>
              <p:nvPr/>
            </p:nvCxnSpPr>
            <p:spPr>
              <a:xfrm>
                <a:off x="7520010" y="1952624"/>
                <a:ext cx="1547790" cy="0"/>
              </a:xfrm>
              <a:prstGeom prst="line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8144735" y="16002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x</a:t>
                </a:r>
                <a:endParaRPr lang="en-US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7808120" y="1902380"/>
                <a:ext cx="95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err="1" smtClean="0"/>
                  <a:t>proximo</a:t>
                </a:r>
                <a:endParaRPr lang="pt-PT" dirty="0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7696200" y="944046"/>
                <a:ext cx="0" cy="70377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7515224" y="4463534"/>
              <a:ext cx="1547790" cy="1327666"/>
              <a:chOff x="7520010" y="944046"/>
              <a:chExt cx="1547790" cy="1327666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7520010" y="1647824"/>
                <a:ext cx="1547790" cy="609600"/>
              </a:xfrm>
              <a:prstGeom prst="rect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/>
              <p:cNvCxnSpPr>
                <a:stCxn id="78" idx="1"/>
                <a:endCxn id="78" idx="3"/>
              </p:cNvCxnSpPr>
              <p:nvPr/>
            </p:nvCxnSpPr>
            <p:spPr>
              <a:xfrm>
                <a:off x="7520010" y="1952624"/>
                <a:ext cx="1547790" cy="0"/>
              </a:xfrm>
              <a:prstGeom prst="line">
                <a:avLst/>
              </a:prstGeom>
              <a:solidFill>
                <a:srgbClr val="FFCC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8144735" y="16002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smtClean="0"/>
                  <a:t>x</a:t>
                </a:r>
                <a:endParaRPr lang="en-US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808120" y="1902380"/>
                <a:ext cx="95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 err="1" smtClean="0"/>
                  <a:t>proximo</a:t>
                </a:r>
                <a:endParaRPr lang="pt-PT" dirty="0"/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>
                <a:off x="7696200" y="944046"/>
                <a:ext cx="0" cy="703778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/>
            <p:cNvCxnSpPr/>
            <p:nvPr/>
          </p:nvCxnSpPr>
          <p:spPr>
            <a:xfrm>
              <a:off x="7696200" y="5620822"/>
              <a:ext cx="0" cy="703778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057400" y="418860"/>
            <a:ext cx="4443390" cy="1366006"/>
            <a:chOff x="2057400" y="418860"/>
            <a:chExt cx="4443390" cy="1366006"/>
          </a:xfrm>
        </p:grpSpPr>
        <p:sp>
          <p:nvSpPr>
            <p:cNvPr id="6" name="TextBox 5"/>
            <p:cNvSpPr txBox="1"/>
            <p:nvPr/>
          </p:nvSpPr>
          <p:spPr>
            <a:xfrm>
              <a:off x="2057400" y="641866"/>
              <a:ext cx="2858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Pode ser uma lista de alunos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53000" y="457200"/>
              <a:ext cx="1547790" cy="1327666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953000" y="762000"/>
              <a:ext cx="1547790" cy="0"/>
            </a:xfrm>
            <a:prstGeom prst="lin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382743" y="41886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nome</a:t>
              </a:r>
              <a:endParaRPr 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4953000" y="1066800"/>
              <a:ext cx="1547790" cy="0"/>
            </a:xfrm>
            <a:prstGeom prst="lin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326856" y="716516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err="1" smtClean="0"/>
                <a:t>N_mec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29200" y="1064180"/>
              <a:ext cx="1409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err="1" smtClean="0"/>
                <a:t>Nota_médoa</a:t>
              </a:r>
              <a:endParaRPr lang="en-US" dirty="0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950642" y="1438272"/>
              <a:ext cx="1547790" cy="0"/>
            </a:xfrm>
            <a:prstGeom prst="lin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223004" y="1383268"/>
              <a:ext cx="958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próximo</a:t>
              </a:r>
              <a:endParaRPr lang="pt-PT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057400" y="1986794"/>
            <a:ext cx="4443390" cy="1366006"/>
            <a:chOff x="2057400" y="418860"/>
            <a:chExt cx="4443390" cy="1366006"/>
          </a:xfrm>
        </p:grpSpPr>
        <p:sp>
          <p:nvSpPr>
            <p:cNvPr id="90" name="TextBox 89"/>
            <p:cNvSpPr txBox="1"/>
            <p:nvPr/>
          </p:nvSpPr>
          <p:spPr>
            <a:xfrm>
              <a:off x="2057400" y="641866"/>
              <a:ext cx="2661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Uma lista de equipamento</a:t>
              </a:r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953000" y="457200"/>
              <a:ext cx="1547790" cy="1327666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4953000" y="762000"/>
              <a:ext cx="1547790" cy="0"/>
            </a:xfrm>
            <a:prstGeom prst="lin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382743" y="41886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nome</a:t>
              </a:r>
              <a:endParaRPr lang="en-US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4953000" y="1066800"/>
              <a:ext cx="1547790" cy="0"/>
            </a:xfrm>
            <a:prstGeom prst="lin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326856" y="716516"/>
              <a:ext cx="71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preço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71252" y="1064180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sala</a:t>
              </a:r>
              <a:endParaRPr lang="en-US" dirty="0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4950642" y="1438272"/>
              <a:ext cx="1547790" cy="0"/>
            </a:xfrm>
            <a:prstGeom prst="lin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5223004" y="1383268"/>
              <a:ext cx="958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próximo</a:t>
              </a:r>
              <a:endParaRPr lang="pt-PT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057400" y="3663194"/>
            <a:ext cx="4443390" cy="973338"/>
            <a:chOff x="2057400" y="418860"/>
            <a:chExt cx="4443390" cy="973338"/>
          </a:xfrm>
        </p:grpSpPr>
        <p:sp>
          <p:nvSpPr>
            <p:cNvPr id="100" name="TextBox 99"/>
            <p:cNvSpPr txBox="1"/>
            <p:nvPr/>
          </p:nvSpPr>
          <p:spPr>
            <a:xfrm>
              <a:off x="2057400" y="641866"/>
              <a:ext cx="2110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Uma lista de cidades</a:t>
              </a:r>
              <a:endParaRPr lang="en-US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953000" y="457200"/>
              <a:ext cx="1547790" cy="934998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4953000" y="762000"/>
              <a:ext cx="1547790" cy="0"/>
            </a:xfrm>
            <a:prstGeom prst="lin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382743" y="418860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nome</a:t>
              </a:r>
              <a:endParaRPr lang="en-US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953000" y="1066800"/>
              <a:ext cx="1547790" cy="0"/>
            </a:xfrm>
            <a:prstGeom prst="line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5460031" y="716516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pais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23004" y="1022866"/>
              <a:ext cx="958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próximo</a:t>
              </a:r>
              <a:endParaRPr lang="pt-PT" dirty="0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176610" y="5209401"/>
            <a:ext cx="1318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6000" dirty="0" smtClean="0"/>
              <a:t>Etc.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2125143"/>
            <a:ext cx="2286000" cy="25853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pt-PT" dirty="0" smtClean="0"/>
              <a:t>É importante:</a:t>
            </a:r>
          </a:p>
          <a:p>
            <a:r>
              <a:rPr lang="pt-PT" dirty="0" smtClean="0"/>
              <a:t>1. Pode adicionar um elemento novo facilmente.</a:t>
            </a:r>
          </a:p>
          <a:p>
            <a:r>
              <a:rPr lang="pt-PT" dirty="0" smtClean="0"/>
              <a:t>2. </a:t>
            </a:r>
            <a:r>
              <a:rPr lang="pt-PT" dirty="0"/>
              <a:t>Pode </a:t>
            </a:r>
            <a:r>
              <a:rPr lang="pt-PT" dirty="0" smtClean="0"/>
              <a:t>remover elementos </a:t>
            </a:r>
            <a:r>
              <a:rPr lang="pt-PT" dirty="0"/>
              <a:t>facilmente.</a:t>
            </a:r>
          </a:p>
          <a:p>
            <a:r>
              <a:rPr lang="pt-PT" dirty="0" smtClean="0"/>
              <a:t>3. Só reserva memória para elementos que estão incluídos na lista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7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0748" y="-10650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7020" y="1980396"/>
            <a:ext cx="567495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5; )</a:t>
            </a:r>
          </a:p>
          <a:p>
            <a:r>
              <a:rPr lang="en-US" b="1" dirty="0"/>
              <a:t>    if </a:t>
            </a:r>
            <a:r>
              <a:rPr lang="en-US" dirty="0"/>
              <a:t>(</a:t>
            </a:r>
            <a:r>
              <a:rPr lang="en-US" dirty="0" err="1"/>
              <a:t>tmp.proximo</a:t>
            </a:r>
            <a:r>
              <a:rPr lang="en-US" dirty="0"/>
              <a:t> == </a:t>
            </a:r>
            <a:r>
              <a:rPr lang="en-US" b="1" dirty="0"/>
              <a:t>null</a:t>
            </a:r>
            <a:r>
              <a:rPr lang="en-US" dirty="0"/>
              <a:t>) </a:t>
            </a:r>
          </a:p>
          <a:p>
            <a:r>
              <a:rPr lang="en-US" dirty="0"/>
              <a:t>     { </a:t>
            </a:r>
            <a:r>
              <a:rPr lang="en-US" dirty="0" err="1"/>
              <a:t>i</a:t>
            </a:r>
            <a:r>
              <a:rPr lang="en-US" dirty="0"/>
              <a:t>++; </a:t>
            </a:r>
            <a:r>
              <a:rPr lang="en-US" dirty="0" err="1"/>
              <a:t>System.out.print</a:t>
            </a:r>
            <a:r>
              <a:rPr lang="en-US" dirty="0"/>
              <a:t>("</a:t>
            </a:r>
            <a:r>
              <a:rPr lang="en-US" dirty="0" err="1"/>
              <a:t>Inteiro</a:t>
            </a:r>
            <a:r>
              <a:rPr lang="en-US" dirty="0"/>
              <a:t>   ?  "); </a:t>
            </a:r>
          </a:p>
          <a:p>
            <a:r>
              <a:rPr lang="en-US" dirty="0"/>
              <a:t>       </a:t>
            </a:r>
            <a:r>
              <a:rPr lang="en-US" dirty="0" err="1"/>
              <a:t>tmp.proximo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A(); </a:t>
            </a:r>
            <a:r>
              <a:rPr lang="en-US" dirty="0" err="1"/>
              <a:t>tmp.proximo.x</a:t>
            </a:r>
            <a:r>
              <a:rPr lang="en-US" dirty="0"/>
              <a:t> = </a:t>
            </a:r>
            <a:r>
              <a:rPr lang="en-US" dirty="0" err="1"/>
              <a:t>sc.nextInt</a:t>
            </a:r>
            <a:r>
              <a:rPr lang="en-US" dirty="0"/>
              <a:t>(); }</a:t>
            </a:r>
          </a:p>
          <a:p>
            <a:r>
              <a:rPr lang="en-US" dirty="0"/>
              <a:t>    </a:t>
            </a:r>
            <a:r>
              <a:rPr lang="en-US" b="1" dirty="0"/>
              <a:t>else</a:t>
            </a:r>
            <a:r>
              <a:rPr lang="en-US" dirty="0"/>
              <a:t> </a:t>
            </a:r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dirty="0" err="1"/>
              <a:t>tmp.proximo</a:t>
            </a:r>
            <a:r>
              <a:rPr lang="en-US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5490258"/>
            <a:ext cx="2229906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class</a:t>
            </a:r>
            <a:r>
              <a:rPr lang="en-US" dirty="0"/>
              <a:t> A</a:t>
            </a:r>
          </a:p>
          <a:p>
            <a:r>
              <a:rPr lang="en-US" dirty="0"/>
              <a:t>{  </a:t>
            </a:r>
            <a:r>
              <a:rPr lang="en-US" b="1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   A </a:t>
            </a:r>
            <a:r>
              <a:rPr lang="en-US" dirty="0" err="1"/>
              <a:t>proximo</a:t>
            </a:r>
            <a:r>
              <a:rPr lang="en-US" dirty="0"/>
              <a:t> = </a:t>
            </a:r>
            <a:r>
              <a:rPr lang="en-US" b="1" dirty="0"/>
              <a:t>null</a:t>
            </a:r>
            <a:r>
              <a:rPr lang="en-US" dirty="0"/>
              <a:t>;    }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685800"/>
            <a:ext cx="820509" cy="609600"/>
          </a:xfrm>
          <a:prstGeom prst="rect">
            <a:avLst/>
          </a:prstGeom>
          <a:solidFill>
            <a:srgbClr val="FFCCFF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00" y="62110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/>
              <a:t>tmp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39597" y="1620179"/>
            <a:ext cx="100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primeiro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9" idx="3"/>
            <a:endCxn id="8" idx="1"/>
          </p:cNvCxnSpPr>
          <p:nvPr/>
        </p:nvCxnSpPr>
        <p:spPr>
          <a:xfrm>
            <a:off x="651999" y="805768"/>
            <a:ext cx="338601" cy="184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8" idx="1"/>
          </p:cNvCxnSpPr>
          <p:nvPr/>
        </p:nvCxnSpPr>
        <p:spPr>
          <a:xfrm flipV="1">
            <a:off x="364099" y="990600"/>
            <a:ext cx="626501" cy="310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81045" y="533400"/>
            <a:ext cx="201157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A();</a:t>
            </a:r>
          </a:p>
          <a:p>
            <a:r>
              <a:rPr lang="en-US" dirty="0"/>
              <a:t>  A </a:t>
            </a:r>
            <a:r>
              <a:rPr lang="en-US" dirty="0" err="1"/>
              <a:t>primeiro</a:t>
            </a:r>
            <a:r>
              <a:rPr lang="en-US" dirty="0"/>
              <a:t> =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53217" y="6295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x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25990" y="849868"/>
            <a:ext cx="9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próximo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989990" y="1676400"/>
            <a:ext cx="820509" cy="609600"/>
          </a:xfrm>
          <a:prstGeom prst="rect">
            <a:avLst/>
          </a:prstGeom>
          <a:solidFill>
            <a:srgbClr val="FFCCFF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52607" y="16201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x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39668" y="1840468"/>
            <a:ext cx="9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próximo</a:t>
            </a:r>
            <a:endParaRPr lang="en-US" b="1" dirty="0"/>
          </a:p>
        </p:txBody>
      </p:sp>
      <p:cxnSp>
        <p:nvCxnSpPr>
          <p:cNvPr id="22" name="Straight Arrow Connector 21"/>
          <p:cNvCxnSpPr>
            <a:stCxn id="18" idx="2"/>
          </p:cNvCxnSpPr>
          <p:nvPr/>
        </p:nvCxnSpPr>
        <p:spPr>
          <a:xfrm flipH="1">
            <a:off x="986378" y="1219200"/>
            <a:ext cx="428977" cy="499063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90600" y="2667000"/>
            <a:ext cx="820509" cy="609600"/>
          </a:xfrm>
          <a:prstGeom prst="rect">
            <a:avLst/>
          </a:prstGeom>
          <a:solidFill>
            <a:srgbClr val="FFCCFF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001274" y="2165062"/>
            <a:ext cx="413654" cy="499063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1200" y="2819400"/>
            <a:ext cx="9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próximo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253704" y="258521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x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989776" y="3657600"/>
            <a:ext cx="820509" cy="609600"/>
          </a:xfrm>
          <a:prstGeom prst="rect">
            <a:avLst/>
          </a:prstGeom>
          <a:solidFill>
            <a:srgbClr val="FFCCFF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000450" y="3155662"/>
            <a:ext cx="413654" cy="499063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3232" y="3802620"/>
            <a:ext cx="9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próximo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252880" y="357581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x</a:t>
            </a:r>
            <a:endParaRPr lang="en-US" b="1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990600" y="4149137"/>
            <a:ext cx="413654" cy="499063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414928" y="4495800"/>
            <a:ext cx="0" cy="1524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58155" y="4106174"/>
            <a:ext cx="416556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/>
              <a:t>for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dirty="0" err="1"/>
              <a:t>primeiro</a:t>
            </a:r>
            <a:r>
              <a:rPr lang="en-US" dirty="0"/>
              <a:t>; </a:t>
            </a:r>
            <a:r>
              <a:rPr lang="en-US" dirty="0" err="1"/>
              <a:t>tmp.proximo</a:t>
            </a:r>
            <a:r>
              <a:rPr lang="en-US" dirty="0"/>
              <a:t> != </a:t>
            </a:r>
            <a:r>
              <a:rPr lang="en-US" b="1" dirty="0"/>
              <a:t>null</a:t>
            </a:r>
            <a:r>
              <a:rPr lang="en-US" dirty="0"/>
              <a:t>;)</a:t>
            </a:r>
          </a:p>
          <a:p>
            <a:r>
              <a:rPr lang="en-US" dirty="0"/>
              <a:t>{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tmp.x</a:t>
            </a:r>
            <a:r>
              <a:rPr lang="en-US" dirty="0"/>
              <a:t>);</a:t>
            </a:r>
          </a:p>
          <a:p>
            <a:r>
              <a:rPr lang="en-US" dirty="0"/>
              <a:t>     </a:t>
            </a:r>
            <a:r>
              <a:rPr lang="en-US" dirty="0" err="1"/>
              <a:t>tmp</a:t>
            </a:r>
            <a:r>
              <a:rPr lang="en-US" dirty="0"/>
              <a:t> = </a:t>
            </a:r>
            <a:r>
              <a:rPr lang="en-US" dirty="0" err="1"/>
              <a:t>tmp.proximo</a:t>
            </a:r>
            <a:r>
              <a:rPr lang="en-US" dirty="0"/>
              <a:t>;              }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tmp.x</a:t>
            </a:r>
            <a:r>
              <a:rPr lang="en-US" dirty="0"/>
              <a:t>);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94924" y="1407717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/>
              <a:t>Criar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9000" y="3544669"/>
            <a:ext cx="193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/>
              <a:t>Percorrer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574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609600"/>
            <a:ext cx="15240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90600" y="685800"/>
            <a:ext cx="820509" cy="609600"/>
          </a:xfrm>
          <a:prstGeom prst="rect">
            <a:avLst/>
          </a:prstGeom>
          <a:solidFill>
            <a:srgbClr val="FFCCFF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25748" y="62957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x</a:t>
            </a:r>
            <a:r>
              <a:rPr lang="ru-RU" b="1" dirty="0" smtClean="0"/>
              <a:t>=77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40278" y="838200"/>
            <a:ext cx="9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/>
              <a:t>proximo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989990" y="1676400"/>
            <a:ext cx="820509" cy="609600"/>
          </a:xfrm>
          <a:prstGeom prst="rect">
            <a:avLst/>
          </a:prstGeom>
          <a:solidFill>
            <a:srgbClr val="FFCCFF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04666" y="162017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x</a:t>
            </a:r>
            <a:r>
              <a:rPr lang="ru-RU" b="1" dirty="0" smtClean="0"/>
              <a:t>=23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39668" y="1837934"/>
            <a:ext cx="9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/>
              <a:t>proximo</a:t>
            </a:r>
            <a:endParaRPr lang="en-US" b="1" dirty="0"/>
          </a:p>
        </p:txBody>
      </p:sp>
      <p:cxnSp>
        <p:nvCxnSpPr>
          <p:cNvPr id="15" name="Straight Arrow Connector 14"/>
          <p:cNvCxnSpPr>
            <a:stCxn id="11" idx="2"/>
          </p:cNvCxnSpPr>
          <p:nvPr/>
        </p:nvCxnSpPr>
        <p:spPr>
          <a:xfrm flipH="1">
            <a:off x="1000666" y="1207532"/>
            <a:ext cx="428977" cy="499063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90600" y="2667000"/>
            <a:ext cx="820509" cy="609600"/>
          </a:xfrm>
          <a:prstGeom prst="rect">
            <a:avLst/>
          </a:prstGeom>
          <a:solidFill>
            <a:srgbClr val="FFCCFF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01274" y="2165062"/>
            <a:ext cx="413654" cy="499063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7682" y="2818174"/>
            <a:ext cx="9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/>
              <a:t>proximo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104666" y="25852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x</a:t>
            </a:r>
            <a:r>
              <a:rPr lang="ru-RU" b="1" dirty="0" smtClean="0"/>
              <a:t>=45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989776" y="3657600"/>
            <a:ext cx="820509" cy="609600"/>
          </a:xfrm>
          <a:prstGeom prst="rect">
            <a:avLst/>
          </a:prstGeom>
          <a:solidFill>
            <a:srgbClr val="FFCCFF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000450" y="3155662"/>
            <a:ext cx="413654" cy="499063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0926" y="3834562"/>
            <a:ext cx="9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/>
              <a:t>proximo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84052" y="357581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x</a:t>
            </a:r>
            <a:r>
              <a:rPr lang="ru-RU" b="1" dirty="0" smtClean="0"/>
              <a:t>=21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990600" y="4149137"/>
            <a:ext cx="413654" cy="499063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14928" y="4495800"/>
            <a:ext cx="0" cy="1524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5485790" y="228600"/>
            <a:ext cx="821729" cy="5148530"/>
            <a:chOff x="5485790" y="228600"/>
            <a:chExt cx="821729" cy="5148530"/>
          </a:xfrm>
        </p:grpSpPr>
        <p:sp>
          <p:nvSpPr>
            <p:cNvPr id="26" name="Rectangle 25"/>
            <p:cNvSpPr/>
            <p:nvPr/>
          </p:nvSpPr>
          <p:spPr>
            <a:xfrm>
              <a:off x="5486400" y="284821"/>
              <a:ext cx="820509" cy="344758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21548" y="228600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/>
                <a:t>x</a:t>
              </a:r>
              <a:r>
                <a:rPr lang="ru-RU" b="1" dirty="0" smtClean="0"/>
                <a:t>=77</a:t>
              </a:r>
              <a:endParaRPr lang="en-US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485790" y="838200"/>
              <a:ext cx="820509" cy="304800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67801" y="776543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/>
                <a:t>x</a:t>
              </a:r>
              <a:r>
                <a:rPr lang="ru-RU" b="1" dirty="0" smtClean="0"/>
                <a:t>=23</a:t>
              </a:r>
              <a:endParaRPr lang="en-US" b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496050" y="629579"/>
              <a:ext cx="0" cy="208621"/>
            </a:xfrm>
            <a:prstGeom prst="straightConnector1">
              <a:avLst/>
            </a:prstGeom>
            <a:ln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486400" y="1371600"/>
              <a:ext cx="820509" cy="301925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85937" y="130706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/>
                <a:t>x</a:t>
              </a:r>
              <a:r>
                <a:rPr lang="ru-RU" b="1" dirty="0" smtClean="0"/>
                <a:t>=45</a:t>
              </a:r>
              <a:endParaRPr lang="en-US" b="1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495026" y="1154353"/>
              <a:ext cx="0" cy="208621"/>
            </a:xfrm>
            <a:prstGeom prst="straightConnector1">
              <a:avLst/>
            </a:prstGeom>
            <a:ln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486400" y="1893647"/>
              <a:ext cx="820509" cy="301925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585937" y="1829115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/>
                <a:t>x</a:t>
              </a:r>
              <a:r>
                <a:rPr lang="ru-RU" b="1" dirty="0" smtClean="0"/>
                <a:t>=21</a:t>
              </a:r>
              <a:endParaRPr lang="en-US" b="1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5495026" y="1676400"/>
              <a:ext cx="0" cy="208621"/>
            </a:xfrm>
            <a:prstGeom prst="straightConnector1">
              <a:avLst/>
            </a:prstGeom>
            <a:ln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5487010" y="2429774"/>
              <a:ext cx="820509" cy="344758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22158" y="2373553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/>
                <a:t>x</a:t>
              </a:r>
              <a:r>
                <a:rPr lang="ru-RU" b="1" dirty="0" smtClean="0"/>
                <a:t>=98</a:t>
              </a:r>
              <a:endParaRPr lang="en-US" b="1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486400" y="2983153"/>
              <a:ext cx="820509" cy="304800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68411" y="2921496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/>
                <a:t>x</a:t>
              </a:r>
              <a:r>
                <a:rPr lang="ru-RU" b="1" dirty="0" smtClean="0"/>
                <a:t>=56</a:t>
              </a:r>
              <a:endParaRPr lang="en-US" b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5496660" y="2774532"/>
              <a:ext cx="0" cy="208621"/>
            </a:xfrm>
            <a:prstGeom prst="straightConnector1">
              <a:avLst/>
            </a:prstGeom>
            <a:ln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5487010" y="3516553"/>
              <a:ext cx="820509" cy="301925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86547" y="3452021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/>
                <a:t>x</a:t>
              </a:r>
              <a:r>
                <a:rPr lang="ru-RU" b="1" dirty="0" smtClean="0"/>
                <a:t>=23</a:t>
              </a:r>
              <a:endParaRPr lang="en-US" b="1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5495636" y="3299306"/>
              <a:ext cx="0" cy="208621"/>
            </a:xfrm>
            <a:prstGeom prst="straightConnector1">
              <a:avLst/>
            </a:prstGeom>
            <a:ln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5487010" y="4038600"/>
              <a:ext cx="820509" cy="301925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86547" y="397406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/>
                <a:t>x</a:t>
              </a:r>
              <a:r>
                <a:rPr lang="ru-RU" b="1" dirty="0" smtClean="0"/>
                <a:t>=65</a:t>
              </a:r>
              <a:endParaRPr lang="en-US" b="1" dirty="0"/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5495636" y="3821353"/>
              <a:ext cx="0" cy="208621"/>
            </a:xfrm>
            <a:prstGeom prst="straightConnector1">
              <a:avLst/>
            </a:prstGeom>
            <a:ln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5486400" y="2212527"/>
              <a:ext cx="0" cy="208621"/>
            </a:xfrm>
            <a:prstGeom prst="straightConnector1">
              <a:avLst/>
            </a:prstGeom>
            <a:ln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5486400" y="4550283"/>
              <a:ext cx="820509" cy="301925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85937" y="4485751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/>
                <a:t>x</a:t>
              </a:r>
              <a:r>
                <a:rPr lang="ru-RU" b="1" dirty="0" smtClean="0"/>
                <a:t>=87</a:t>
              </a:r>
              <a:endParaRPr lang="en-US" b="1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5495026" y="4333036"/>
              <a:ext cx="0" cy="208621"/>
            </a:xfrm>
            <a:prstGeom prst="straightConnector1">
              <a:avLst/>
            </a:prstGeom>
            <a:ln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5486400" y="5072330"/>
              <a:ext cx="820509" cy="301925"/>
            </a:xfrm>
            <a:prstGeom prst="rect">
              <a:avLst/>
            </a:prstGeom>
            <a:solidFill>
              <a:srgbClr val="FFCCFF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585937" y="5007798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dirty="0"/>
                <a:t>x</a:t>
              </a:r>
              <a:r>
                <a:rPr lang="ru-RU" b="1" dirty="0" smtClean="0"/>
                <a:t>=12</a:t>
              </a:r>
              <a:endParaRPr lang="en-US" b="1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5495026" y="4855083"/>
              <a:ext cx="0" cy="208621"/>
            </a:xfrm>
            <a:prstGeom prst="straightConnector1">
              <a:avLst/>
            </a:prstGeom>
            <a:ln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4267200" y="100155"/>
            <a:ext cx="1157410" cy="369332"/>
            <a:chOff x="4328380" y="100155"/>
            <a:chExt cx="1157410" cy="36933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876800" y="284821"/>
              <a:ext cx="6089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328380" y="100155"/>
              <a:ext cx="99046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primeiro</a:t>
              </a:r>
              <a:endParaRPr lang="en-US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750186" y="5374255"/>
            <a:ext cx="1744840" cy="757702"/>
            <a:chOff x="3750186" y="5374255"/>
            <a:chExt cx="1744840" cy="757702"/>
          </a:xfrm>
        </p:grpSpPr>
        <p:cxnSp>
          <p:nvCxnSpPr>
            <p:cNvPr id="74" name="Straight Arrow Connector 73"/>
            <p:cNvCxnSpPr/>
            <p:nvPr/>
          </p:nvCxnSpPr>
          <p:spPr>
            <a:xfrm flipH="1">
              <a:off x="4495800" y="5374255"/>
              <a:ext cx="999226" cy="3883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750186" y="5762625"/>
              <a:ext cx="1539011" cy="369332"/>
            </a:xfrm>
            <a:prstGeom prst="rect">
              <a:avLst/>
            </a:prstGeom>
            <a:solidFill>
              <a:srgbClr val="CCFFFF"/>
            </a:solidFill>
          </p:spPr>
          <p:txBody>
            <a:bodyPr wrap="none" rtlCol="0">
              <a:spAutoFit/>
            </a:bodyPr>
            <a:lstStyle/>
            <a:p>
              <a:r>
                <a:rPr lang="pt-PT" dirty="0" err="1" smtClean="0"/>
                <a:t>proximo</a:t>
              </a:r>
              <a:r>
                <a:rPr lang="pt-PT" dirty="0" smtClean="0"/>
                <a:t> = </a:t>
              </a:r>
              <a:r>
                <a:rPr lang="pt-PT" b="1" dirty="0" err="1" smtClean="0"/>
                <a:t>null</a:t>
              </a:r>
              <a:endParaRPr lang="en-US" b="1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76200" y="62110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/>
              <a:t>tmp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-139597" y="1620179"/>
            <a:ext cx="100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primeiro</a:t>
            </a:r>
            <a:endParaRPr lang="en-US" b="1" dirty="0"/>
          </a:p>
        </p:txBody>
      </p:sp>
      <p:cxnSp>
        <p:nvCxnSpPr>
          <p:cNvPr id="73" name="Straight Arrow Connector 72"/>
          <p:cNvCxnSpPr>
            <a:stCxn id="68" idx="3"/>
          </p:cNvCxnSpPr>
          <p:nvPr/>
        </p:nvCxnSpPr>
        <p:spPr>
          <a:xfrm>
            <a:off x="651999" y="805768"/>
            <a:ext cx="338601" cy="184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0" idx="3"/>
          </p:cNvCxnSpPr>
          <p:nvPr/>
        </p:nvCxnSpPr>
        <p:spPr>
          <a:xfrm flipV="1">
            <a:off x="364099" y="990600"/>
            <a:ext cx="626501" cy="310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87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106539" y="4573001"/>
            <a:ext cx="820509" cy="609600"/>
          </a:xfrm>
          <a:prstGeom prst="rect">
            <a:avLst/>
          </a:prstGeom>
          <a:solidFill>
            <a:srgbClr val="FFCCFF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01017" y="467205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x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41319" y="4840896"/>
            <a:ext cx="9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/>
              <a:t>proximo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035129" y="4462464"/>
            <a:ext cx="95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anterior</a:t>
            </a: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81000"/>
            <a:ext cx="4595232" cy="6247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import</a:t>
            </a:r>
            <a:r>
              <a:rPr lang="en-US" sz="1600" dirty="0"/>
              <a:t> </a:t>
            </a:r>
            <a:r>
              <a:rPr lang="en-US" sz="1600" dirty="0" err="1"/>
              <a:t>java.util</a:t>
            </a:r>
            <a:r>
              <a:rPr lang="en-US" sz="1600" dirty="0"/>
              <a:t>.*;</a:t>
            </a:r>
          </a:p>
          <a:p>
            <a:r>
              <a:rPr lang="en-US" sz="1600" b="1" dirty="0"/>
              <a:t>public class</a:t>
            </a:r>
            <a:r>
              <a:rPr lang="en-US" sz="1600" dirty="0"/>
              <a:t> </a:t>
            </a:r>
            <a:r>
              <a:rPr lang="en-US" sz="1600" dirty="0" err="1"/>
              <a:t>pilha</a:t>
            </a:r>
            <a:endParaRPr lang="en-US" sz="1600" dirty="0"/>
          </a:p>
          <a:p>
            <a:r>
              <a:rPr lang="en-US" sz="1600" dirty="0"/>
              <a:t>{  </a:t>
            </a:r>
            <a:r>
              <a:rPr lang="en-US" sz="1600" dirty="0" smtClean="0"/>
              <a:t>  </a:t>
            </a:r>
            <a:r>
              <a:rPr lang="en-US" sz="1600" b="1" dirty="0"/>
              <a:t>public static</a:t>
            </a:r>
            <a:r>
              <a:rPr lang="en-US" sz="1600" dirty="0"/>
              <a:t> Scanner </a:t>
            </a:r>
            <a:r>
              <a:rPr lang="en-US" sz="1600" dirty="0" err="1"/>
              <a:t>sc</a:t>
            </a:r>
            <a:r>
              <a:rPr lang="en-US" sz="1600" dirty="0"/>
              <a:t> = </a:t>
            </a:r>
            <a:r>
              <a:rPr lang="en-US" sz="1600" b="1" dirty="0"/>
              <a:t>new</a:t>
            </a:r>
            <a:r>
              <a:rPr lang="en-US" sz="1600" dirty="0"/>
              <a:t> Scanner(System.in);</a:t>
            </a:r>
          </a:p>
          <a:p>
            <a:r>
              <a:rPr lang="en-US" sz="1600" b="1" dirty="0"/>
              <a:t>public static void </a:t>
            </a:r>
            <a:r>
              <a:rPr lang="en-US" sz="1600" dirty="0"/>
              <a:t>main(String[]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r>
              <a:rPr lang="en-US" sz="1600" dirty="0"/>
              <a:t>{ </a:t>
            </a:r>
          </a:p>
          <a:p>
            <a:r>
              <a:rPr lang="en-US" sz="1600" dirty="0"/>
              <a:t>  A </a:t>
            </a:r>
            <a:r>
              <a:rPr lang="en-US" sz="1600" dirty="0" err="1"/>
              <a:t>primeiro</a:t>
            </a:r>
            <a:r>
              <a:rPr lang="en-US" sz="1600" dirty="0"/>
              <a:t> = </a:t>
            </a:r>
            <a:r>
              <a:rPr lang="en-US" sz="1600" b="1" dirty="0"/>
              <a:t>new </a:t>
            </a:r>
            <a:r>
              <a:rPr lang="en-US" sz="1600" dirty="0"/>
              <a:t>A();</a:t>
            </a:r>
          </a:p>
          <a:p>
            <a:r>
              <a:rPr lang="en-US" sz="1600" dirty="0"/>
              <a:t>  A last = </a:t>
            </a:r>
            <a:r>
              <a:rPr lang="en-US" sz="1600" dirty="0" err="1"/>
              <a:t>primeiro</a:t>
            </a:r>
            <a:r>
              <a:rPr lang="en-US" sz="1600" dirty="0"/>
              <a:t>, </a:t>
            </a:r>
            <a:r>
              <a:rPr lang="en-US" sz="1600" dirty="0" err="1"/>
              <a:t>tmp</a:t>
            </a:r>
            <a:r>
              <a:rPr lang="en-US" sz="1600" dirty="0"/>
              <a:t> = </a:t>
            </a:r>
            <a:r>
              <a:rPr lang="en-US" sz="1600" dirty="0" err="1"/>
              <a:t>primeiro</a:t>
            </a:r>
            <a:r>
              <a:rPr lang="en-US" sz="1600" dirty="0"/>
              <a:t>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System.out.print</a:t>
            </a:r>
            <a:r>
              <a:rPr lang="en-US" sz="1600" dirty="0"/>
              <a:t>("</a:t>
            </a:r>
            <a:r>
              <a:rPr lang="en-US" sz="1600" dirty="0" err="1"/>
              <a:t>Inteiro</a:t>
            </a:r>
            <a:r>
              <a:rPr lang="en-US" sz="1600" dirty="0"/>
              <a:t>   ?  ");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tmp.x</a:t>
            </a:r>
            <a:r>
              <a:rPr lang="en-US" sz="1600" dirty="0"/>
              <a:t> = </a:t>
            </a:r>
            <a:r>
              <a:rPr lang="en-US" sz="1600" dirty="0" err="1"/>
              <a:t>sc.nextInt</a:t>
            </a:r>
            <a:r>
              <a:rPr lang="en-US" sz="1600" dirty="0"/>
              <a:t>();</a:t>
            </a:r>
          </a:p>
          <a:p>
            <a:r>
              <a:rPr lang="en-US" sz="1600" dirty="0"/>
              <a:t>  </a:t>
            </a:r>
            <a:r>
              <a:rPr lang="en-US" sz="1600" b="1" dirty="0"/>
              <a:t>fo</a:t>
            </a:r>
            <a:r>
              <a:rPr lang="en-US" sz="1600" dirty="0"/>
              <a:t>r(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1; </a:t>
            </a:r>
            <a:r>
              <a:rPr lang="en-US" sz="1600" dirty="0" err="1"/>
              <a:t>i</a:t>
            </a:r>
            <a:r>
              <a:rPr lang="en-US" sz="1600" dirty="0"/>
              <a:t> &lt; 5; )</a:t>
            </a:r>
          </a:p>
          <a:p>
            <a:r>
              <a:rPr lang="en-US" sz="1600" dirty="0"/>
              <a:t>    </a:t>
            </a:r>
            <a:r>
              <a:rPr lang="en-US" sz="1600" b="1" dirty="0"/>
              <a:t>i</a:t>
            </a:r>
            <a:r>
              <a:rPr lang="en-US" sz="1600" dirty="0"/>
              <a:t>f (</a:t>
            </a:r>
            <a:r>
              <a:rPr lang="en-US" sz="1600" dirty="0" err="1"/>
              <a:t>tmp.proximo</a:t>
            </a:r>
            <a:r>
              <a:rPr lang="en-US" sz="1600" dirty="0"/>
              <a:t> == </a:t>
            </a:r>
            <a:r>
              <a:rPr lang="en-US" sz="1600" b="1" dirty="0"/>
              <a:t>null</a:t>
            </a:r>
            <a:r>
              <a:rPr lang="en-US" sz="1600" dirty="0"/>
              <a:t>) </a:t>
            </a:r>
          </a:p>
          <a:p>
            <a:r>
              <a:rPr lang="en-US" sz="1600" dirty="0"/>
              <a:t>     { </a:t>
            </a:r>
            <a:r>
              <a:rPr lang="en-US" sz="1600" dirty="0" err="1"/>
              <a:t>i</a:t>
            </a:r>
            <a:r>
              <a:rPr lang="en-US" sz="1600" dirty="0"/>
              <a:t>++; </a:t>
            </a:r>
            <a:r>
              <a:rPr lang="en-US" sz="1600" dirty="0" err="1"/>
              <a:t>System.out.print</a:t>
            </a:r>
            <a:r>
              <a:rPr lang="en-US" sz="1600" dirty="0"/>
              <a:t>("</a:t>
            </a:r>
            <a:r>
              <a:rPr lang="en-US" sz="1600" dirty="0" err="1"/>
              <a:t>Inteiro</a:t>
            </a:r>
            <a:r>
              <a:rPr lang="en-US" sz="1600" dirty="0"/>
              <a:t>   ?  "); 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tmp.proximo</a:t>
            </a:r>
            <a:r>
              <a:rPr lang="en-US" sz="1600" dirty="0"/>
              <a:t> = </a:t>
            </a:r>
            <a:r>
              <a:rPr lang="en-US" sz="1600" b="1" dirty="0"/>
              <a:t>new</a:t>
            </a:r>
            <a:r>
              <a:rPr lang="en-US" sz="1600" dirty="0"/>
              <a:t> A();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tmp.proximo.x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sc.nextInt</a:t>
            </a:r>
            <a:r>
              <a:rPr lang="en-US" sz="1600" dirty="0"/>
              <a:t>();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last </a:t>
            </a:r>
            <a:r>
              <a:rPr lang="en-US" sz="1600" dirty="0"/>
              <a:t>= </a:t>
            </a:r>
            <a:r>
              <a:rPr lang="en-US" sz="1600" dirty="0" err="1"/>
              <a:t>tmp.proximo</a:t>
            </a:r>
            <a:r>
              <a:rPr lang="en-US" sz="1600" dirty="0"/>
              <a:t>;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tmp.proximo.anterior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tmp</a:t>
            </a:r>
            <a:r>
              <a:rPr lang="en-US" sz="1600" dirty="0"/>
              <a:t>; }</a:t>
            </a:r>
          </a:p>
          <a:p>
            <a:r>
              <a:rPr lang="en-US" sz="1600" b="1" dirty="0"/>
              <a:t>    </a:t>
            </a:r>
            <a:r>
              <a:rPr lang="en-US" sz="1600" b="1" dirty="0" smtClean="0"/>
              <a:t> els</a:t>
            </a:r>
            <a:r>
              <a:rPr lang="en-US" sz="1600" dirty="0" smtClean="0"/>
              <a:t>e </a:t>
            </a:r>
            <a:r>
              <a:rPr lang="en-US" sz="1600" dirty="0" err="1"/>
              <a:t>tmp</a:t>
            </a:r>
            <a:r>
              <a:rPr lang="en-US" sz="1600" dirty="0"/>
              <a:t> = </a:t>
            </a:r>
            <a:r>
              <a:rPr lang="en-US" sz="1600" dirty="0" err="1"/>
              <a:t>tmp.proximo</a:t>
            </a:r>
            <a:r>
              <a:rPr lang="en-US" sz="1600" dirty="0"/>
              <a:t>;</a:t>
            </a:r>
          </a:p>
          <a:p>
            <a:r>
              <a:rPr lang="en-US" sz="1600" dirty="0"/>
              <a:t>  </a:t>
            </a:r>
            <a:r>
              <a:rPr lang="en-US" sz="1600" b="1" dirty="0"/>
              <a:t>fo</a:t>
            </a:r>
            <a:r>
              <a:rPr lang="en-US" sz="1600" dirty="0"/>
              <a:t>r(; </a:t>
            </a:r>
            <a:r>
              <a:rPr lang="en-US" sz="1600" dirty="0" err="1"/>
              <a:t>last.anterior</a:t>
            </a:r>
            <a:r>
              <a:rPr lang="en-US" sz="1600" dirty="0"/>
              <a:t> != </a:t>
            </a:r>
            <a:r>
              <a:rPr lang="en-US" sz="1600" b="1" dirty="0"/>
              <a:t>null</a:t>
            </a:r>
            <a:r>
              <a:rPr lang="en-US" sz="1600" dirty="0"/>
              <a:t>;)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last.x</a:t>
            </a:r>
            <a:r>
              <a:rPr lang="en-US" sz="1600" dirty="0"/>
              <a:t>);</a:t>
            </a:r>
          </a:p>
          <a:p>
            <a:r>
              <a:rPr lang="en-US" sz="1600" dirty="0"/>
              <a:t>    last = </a:t>
            </a:r>
            <a:r>
              <a:rPr lang="en-US" sz="1600" dirty="0" err="1"/>
              <a:t>last.anterior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last.x</a:t>
            </a:r>
            <a:r>
              <a:rPr lang="en-US" sz="1600" dirty="0"/>
              <a:t>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-1438" y="-100524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                                      Criar uma pilha</a:t>
            </a:r>
            <a:endParaRPr lang="pt-PT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1066800"/>
            <a:ext cx="1760225" cy="175432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sv-SE" dirty="0"/>
              <a:t>class</a:t>
            </a:r>
            <a:r>
              <a:rPr lang="sv-SE" b="0" dirty="0"/>
              <a:t> </a:t>
            </a:r>
            <a:r>
              <a:rPr lang="sv-SE" b="0" dirty="0" smtClean="0"/>
              <a:t>A</a:t>
            </a:r>
            <a:endParaRPr lang="sv-SE" b="0" dirty="0"/>
          </a:p>
          <a:p>
            <a:r>
              <a:rPr lang="sv-SE" b="0" dirty="0"/>
              <a:t>{  </a:t>
            </a:r>
          </a:p>
          <a:p>
            <a:r>
              <a:rPr lang="sv-SE" b="0" dirty="0"/>
              <a:t>   </a:t>
            </a:r>
            <a:r>
              <a:rPr lang="sv-SE" dirty="0"/>
              <a:t>int</a:t>
            </a:r>
            <a:r>
              <a:rPr lang="sv-SE" b="0" dirty="0"/>
              <a:t> x</a:t>
            </a:r>
            <a:r>
              <a:rPr lang="sv-SE" b="0" dirty="0" smtClean="0"/>
              <a:t>;</a:t>
            </a:r>
            <a:endParaRPr lang="sv-SE" b="0" dirty="0"/>
          </a:p>
          <a:p>
            <a:r>
              <a:rPr lang="sv-SE" b="0" dirty="0"/>
              <a:t>   </a:t>
            </a:r>
            <a:r>
              <a:rPr lang="sv-SE" b="0" dirty="0" smtClean="0"/>
              <a:t>anterior= </a:t>
            </a:r>
            <a:r>
              <a:rPr lang="sv-SE" dirty="0"/>
              <a:t>null</a:t>
            </a:r>
            <a:r>
              <a:rPr lang="sv-SE" b="0" dirty="0"/>
              <a:t>;</a:t>
            </a:r>
          </a:p>
          <a:p>
            <a:r>
              <a:rPr lang="sv-SE" b="0" dirty="0"/>
              <a:t>   </a:t>
            </a:r>
            <a:r>
              <a:rPr lang="sv-SE" b="0" dirty="0" smtClean="0"/>
              <a:t>proximo= </a:t>
            </a:r>
            <a:r>
              <a:rPr lang="sv-SE" dirty="0"/>
              <a:t>null</a:t>
            </a:r>
            <a:r>
              <a:rPr lang="sv-SE" b="0" dirty="0"/>
              <a:t>; </a:t>
            </a:r>
          </a:p>
          <a:p>
            <a:r>
              <a:rPr lang="sv-SE" b="0" dirty="0"/>
              <a:t>}</a:t>
            </a:r>
            <a:endParaRPr lang="en-US" b="0" dirty="0"/>
          </a:p>
        </p:txBody>
      </p:sp>
      <p:sp>
        <p:nvSpPr>
          <p:cNvPr id="8" name="Rectangle 7"/>
          <p:cNvSpPr/>
          <p:nvPr/>
        </p:nvSpPr>
        <p:spPr>
          <a:xfrm>
            <a:off x="7103242" y="3429000"/>
            <a:ext cx="820509" cy="609600"/>
          </a:xfrm>
          <a:prstGeom prst="rect">
            <a:avLst/>
          </a:prstGeom>
          <a:solidFill>
            <a:srgbClr val="FFCCFF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97720" y="35280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x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038022" y="3696895"/>
            <a:ext cx="97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/>
              <a:t>proximo</a:t>
            </a:r>
            <a:endParaRPr lang="en-US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113306" y="4072937"/>
            <a:ext cx="348544" cy="524944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6650960" y="3925019"/>
            <a:ext cx="457206" cy="638355"/>
          </a:xfrm>
          <a:custGeom>
            <a:avLst/>
            <a:gdLst>
              <a:gd name="connsiteX0" fmla="*/ 457206 w 457206"/>
              <a:gd name="connsiteY0" fmla="*/ 0 h 638355"/>
              <a:gd name="connsiteX1" fmla="*/ 6 w 457206"/>
              <a:gd name="connsiteY1" fmla="*/ 267419 h 638355"/>
              <a:gd name="connsiteX2" fmla="*/ 448580 w 457206"/>
              <a:gd name="connsiteY2" fmla="*/ 638355 h 63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6" h="638355">
                <a:moveTo>
                  <a:pt x="457206" y="0"/>
                </a:moveTo>
                <a:cubicBezTo>
                  <a:pt x="229325" y="80513"/>
                  <a:pt x="1444" y="161027"/>
                  <a:pt x="6" y="267419"/>
                </a:cubicBezTo>
                <a:cubicBezTo>
                  <a:pt x="-1432" y="373811"/>
                  <a:pt x="223574" y="506083"/>
                  <a:pt x="448580" y="638355"/>
                </a:cubicBezTo>
              </a:path>
            </a:pathLst>
          </a:cu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646652" y="5076645"/>
            <a:ext cx="457206" cy="638355"/>
          </a:xfrm>
          <a:custGeom>
            <a:avLst/>
            <a:gdLst>
              <a:gd name="connsiteX0" fmla="*/ 457206 w 457206"/>
              <a:gd name="connsiteY0" fmla="*/ 0 h 638355"/>
              <a:gd name="connsiteX1" fmla="*/ 6 w 457206"/>
              <a:gd name="connsiteY1" fmla="*/ 267419 h 638355"/>
              <a:gd name="connsiteX2" fmla="*/ 448580 w 457206"/>
              <a:gd name="connsiteY2" fmla="*/ 638355 h 63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6" h="638355">
                <a:moveTo>
                  <a:pt x="457206" y="0"/>
                </a:moveTo>
                <a:cubicBezTo>
                  <a:pt x="229325" y="80513"/>
                  <a:pt x="1444" y="161027"/>
                  <a:pt x="6" y="267419"/>
                </a:cubicBezTo>
                <a:cubicBezTo>
                  <a:pt x="-1432" y="373811"/>
                  <a:pt x="223574" y="506083"/>
                  <a:pt x="448580" y="638355"/>
                </a:cubicBezTo>
              </a:path>
            </a:pathLst>
          </a:cu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7086600" y="2895600"/>
            <a:ext cx="348544" cy="524944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31832" y="3318463"/>
            <a:ext cx="95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smtClean="0"/>
              <a:t>anterior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506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Valeri</a:t>
            </a:r>
            <a:r>
              <a:rPr lang="en-US" dirty="0" smtClean="0"/>
              <a:t> </a:t>
            </a:r>
            <a:r>
              <a:rPr lang="en-US" dirty="0" err="1" smtClean="0"/>
              <a:t>Skliarov</a:t>
            </a:r>
            <a:r>
              <a:rPr lang="en-US" dirty="0" smtClean="0"/>
              <a:t>                                                                      2014/2015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81000"/>
            <a:ext cx="4595232" cy="6247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import</a:t>
            </a:r>
            <a:r>
              <a:rPr lang="en-US" sz="1600" dirty="0"/>
              <a:t> </a:t>
            </a:r>
            <a:r>
              <a:rPr lang="en-US" sz="1600" dirty="0" err="1"/>
              <a:t>java.util</a:t>
            </a:r>
            <a:r>
              <a:rPr lang="en-US" sz="1600" dirty="0"/>
              <a:t>.*;</a:t>
            </a:r>
          </a:p>
          <a:p>
            <a:r>
              <a:rPr lang="en-US" sz="1600" b="1" dirty="0"/>
              <a:t>public class</a:t>
            </a:r>
            <a:r>
              <a:rPr lang="en-US" sz="1600" dirty="0"/>
              <a:t> </a:t>
            </a:r>
            <a:r>
              <a:rPr lang="en-US" sz="1600" dirty="0" err="1"/>
              <a:t>pilha</a:t>
            </a:r>
            <a:endParaRPr lang="en-US" sz="1600" dirty="0"/>
          </a:p>
          <a:p>
            <a:r>
              <a:rPr lang="en-US" sz="1600" dirty="0"/>
              <a:t>{  </a:t>
            </a:r>
            <a:r>
              <a:rPr lang="en-US" sz="1600" dirty="0" smtClean="0"/>
              <a:t>  </a:t>
            </a:r>
            <a:r>
              <a:rPr lang="en-US" sz="1600" b="1" dirty="0"/>
              <a:t>public static</a:t>
            </a:r>
            <a:r>
              <a:rPr lang="en-US" sz="1600" dirty="0"/>
              <a:t> Scanner </a:t>
            </a:r>
            <a:r>
              <a:rPr lang="en-US" sz="1600" dirty="0" err="1"/>
              <a:t>sc</a:t>
            </a:r>
            <a:r>
              <a:rPr lang="en-US" sz="1600" dirty="0"/>
              <a:t> = </a:t>
            </a:r>
            <a:r>
              <a:rPr lang="en-US" sz="1600" b="1" dirty="0"/>
              <a:t>new</a:t>
            </a:r>
            <a:r>
              <a:rPr lang="en-US" sz="1600" dirty="0"/>
              <a:t> Scanner(System.in);</a:t>
            </a:r>
          </a:p>
          <a:p>
            <a:r>
              <a:rPr lang="en-US" sz="1600" b="1" dirty="0"/>
              <a:t>public static void </a:t>
            </a:r>
            <a:r>
              <a:rPr lang="en-US" sz="1600" dirty="0"/>
              <a:t>main(String[]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r>
              <a:rPr lang="en-US" sz="1600" dirty="0"/>
              <a:t>{ </a:t>
            </a:r>
          </a:p>
          <a:p>
            <a:r>
              <a:rPr lang="en-US" sz="1600" dirty="0"/>
              <a:t>  A </a:t>
            </a:r>
            <a:r>
              <a:rPr lang="en-US" sz="1600" dirty="0" err="1"/>
              <a:t>primeiro</a:t>
            </a:r>
            <a:r>
              <a:rPr lang="en-US" sz="1600" dirty="0"/>
              <a:t> = </a:t>
            </a:r>
            <a:r>
              <a:rPr lang="en-US" sz="1600" b="1" dirty="0"/>
              <a:t>new </a:t>
            </a:r>
            <a:r>
              <a:rPr lang="en-US" sz="1600" dirty="0"/>
              <a:t>A();</a:t>
            </a:r>
          </a:p>
          <a:p>
            <a:r>
              <a:rPr lang="en-US" sz="1600" dirty="0"/>
              <a:t>  A last = </a:t>
            </a:r>
            <a:r>
              <a:rPr lang="en-US" sz="1600" dirty="0" err="1"/>
              <a:t>primeiro</a:t>
            </a:r>
            <a:r>
              <a:rPr lang="en-US" sz="1600" dirty="0"/>
              <a:t>, </a:t>
            </a:r>
            <a:r>
              <a:rPr lang="en-US" sz="1600" dirty="0" err="1"/>
              <a:t>tmp</a:t>
            </a:r>
            <a:r>
              <a:rPr lang="en-US" sz="1600" dirty="0"/>
              <a:t> = </a:t>
            </a:r>
            <a:r>
              <a:rPr lang="en-US" sz="1600" dirty="0" err="1"/>
              <a:t>primeiro</a:t>
            </a:r>
            <a:r>
              <a:rPr lang="en-US" sz="1600" dirty="0"/>
              <a:t>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System.out.print</a:t>
            </a:r>
            <a:r>
              <a:rPr lang="en-US" sz="1600" dirty="0"/>
              <a:t>("</a:t>
            </a:r>
            <a:r>
              <a:rPr lang="en-US" sz="1600" dirty="0" err="1"/>
              <a:t>Inteiro</a:t>
            </a:r>
            <a:r>
              <a:rPr lang="en-US" sz="1600" dirty="0"/>
              <a:t>   ?  ");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tmp.x</a:t>
            </a:r>
            <a:r>
              <a:rPr lang="en-US" sz="1600" dirty="0"/>
              <a:t> = </a:t>
            </a:r>
            <a:r>
              <a:rPr lang="en-US" sz="1600" dirty="0" err="1"/>
              <a:t>sc.nextInt</a:t>
            </a:r>
            <a:r>
              <a:rPr lang="en-US" sz="1600" dirty="0"/>
              <a:t>();</a:t>
            </a:r>
          </a:p>
          <a:p>
            <a:r>
              <a:rPr lang="en-US" sz="1600" dirty="0"/>
              <a:t>  </a:t>
            </a:r>
            <a:r>
              <a:rPr lang="en-US" sz="1600" b="1" dirty="0"/>
              <a:t>fo</a:t>
            </a:r>
            <a:r>
              <a:rPr lang="en-US" sz="1600" dirty="0"/>
              <a:t>r(</a:t>
            </a:r>
            <a:r>
              <a:rPr lang="en-US" sz="1600" b="1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1; </a:t>
            </a:r>
            <a:r>
              <a:rPr lang="en-US" sz="1600" dirty="0" err="1"/>
              <a:t>i</a:t>
            </a:r>
            <a:r>
              <a:rPr lang="en-US" sz="1600" dirty="0"/>
              <a:t> &lt; 5; )</a:t>
            </a:r>
          </a:p>
          <a:p>
            <a:r>
              <a:rPr lang="en-US" sz="1600" dirty="0"/>
              <a:t>    </a:t>
            </a:r>
            <a:r>
              <a:rPr lang="en-US" sz="1600" b="1" dirty="0"/>
              <a:t>i</a:t>
            </a:r>
            <a:r>
              <a:rPr lang="en-US" sz="1600" dirty="0"/>
              <a:t>f (</a:t>
            </a:r>
            <a:r>
              <a:rPr lang="en-US" sz="1600" dirty="0" err="1"/>
              <a:t>tmp.proximo</a:t>
            </a:r>
            <a:r>
              <a:rPr lang="en-US" sz="1600" dirty="0"/>
              <a:t> == </a:t>
            </a:r>
            <a:r>
              <a:rPr lang="en-US" sz="1600" b="1" dirty="0"/>
              <a:t>null</a:t>
            </a:r>
            <a:r>
              <a:rPr lang="en-US" sz="1600" dirty="0"/>
              <a:t>) </a:t>
            </a:r>
          </a:p>
          <a:p>
            <a:r>
              <a:rPr lang="en-US" sz="1600" dirty="0"/>
              <a:t>     { </a:t>
            </a:r>
            <a:r>
              <a:rPr lang="en-US" sz="1600" dirty="0" err="1"/>
              <a:t>i</a:t>
            </a:r>
            <a:r>
              <a:rPr lang="en-US" sz="1600" dirty="0"/>
              <a:t>++; </a:t>
            </a:r>
            <a:r>
              <a:rPr lang="en-US" sz="1600" dirty="0" err="1"/>
              <a:t>System.out.print</a:t>
            </a:r>
            <a:r>
              <a:rPr lang="en-US" sz="1600" dirty="0"/>
              <a:t>("</a:t>
            </a:r>
            <a:r>
              <a:rPr lang="en-US" sz="1600" dirty="0" err="1"/>
              <a:t>Inteiro</a:t>
            </a:r>
            <a:r>
              <a:rPr lang="en-US" sz="1600" dirty="0"/>
              <a:t>   ?  "); </a:t>
            </a:r>
          </a:p>
          <a:p>
            <a:r>
              <a:rPr lang="en-US" sz="1600" dirty="0"/>
              <a:t>       </a:t>
            </a:r>
            <a:r>
              <a:rPr lang="en-US" sz="1600" dirty="0" err="1"/>
              <a:t>tmp.proximo</a:t>
            </a:r>
            <a:r>
              <a:rPr lang="en-US" sz="1600" dirty="0"/>
              <a:t> = </a:t>
            </a:r>
            <a:r>
              <a:rPr lang="en-US" sz="1600" b="1" dirty="0"/>
              <a:t>new</a:t>
            </a:r>
            <a:r>
              <a:rPr lang="en-US" sz="1600" dirty="0"/>
              <a:t> A();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tmp.proximo.x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sc.nextInt</a:t>
            </a:r>
            <a:r>
              <a:rPr lang="en-US" sz="1600" dirty="0"/>
              <a:t>();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last </a:t>
            </a:r>
            <a:r>
              <a:rPr lang="en-US" sz="1600" dirty="0"/>
              <a:t>= </a:t>
            </a:r>
            <a:r>
              <a:rPr lang="en-US" sz="1600" dirty="0" err="1"/>
              <a:t>tmp.proximo</a:t>
            </a:r>
            <a:r>
              <a:rPr lang="en-US" sz="1600" dirty="0"/>
              <a:t>; 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</a:t>
            </a:r>
            <a:r>
              <a:rPr lang="en-US" sz="1600" dirty="0" err="1" smtClean="0"/>
              <a:t>tmp.proximo.anterior</a:t>
            </a:r>
            <a:r>
              <a:rPr lang="en-US" sz="1600" dirty="0" smtClean="0"/>
              <a:t> </a:t>
            </a:r>
            <a:r>
              <a:rPr lang="en-US" sz="1600" dirty="0"/>
              <a:t>= </a:t>
            </a:r>
            <a:r>
              <a:rPr lang="en-US" sz="1600" dirty="0" err="1"/>
              <a:t>tmp</a:t>
            </a:r>
            <a:r>
              <a:rPr lang="en-US" sz="1600" dirty="0"/>
              <a:t>; }</a:t>
            </a:r>
          </a:p>
          <a:p>
            <a:r>
              <a:rPr lang="en-US" sz="1600" b="1" dirty="0"/>
              <a:t>    </a:t>
            </a:r>
            <a:r>
              <a:rPr lang="en-US" sz="1600" b="1" dirty="0" smtClean="0"/>
              <a:t> els</a:t>
            </a:r>
            <a:r>
              <a:rPr lang="en-US" sz="1600" dirty="0" smtClean="0"/>
              <a:t>e </a:t>
            </a:r>
            <a:r>
              <a:rPr lang="en-US" sz="1600" dirty="0" err="1"/>
              <a:t>tmp</a:t>
            </a:r>
            <a:r>
              <a:rPr lang="en-US" sz="1600" dirty="0"/>
              <a:t> = </a:t>
            </a:r>
            <a:r>
              <a:rPr lang="en-US" sz="1600" dirty="0" err="1"/>
              <a:t>tmp.proximo</a:t>
            </a:r>
            <a:r>
              <a:rPr lang="en-US" sz="1600" dirty="0"/>
              <a:t>;</a:t>
            </a:r>
          </a:p>
          <a:p>
            <a:r>
              <a:rPr lang="en-US" sz="1600" dirty="0"/>
              <a:t>  </a:t>
            </a:r>
            <a:r>
              <a:rPr lang="en-US" sz="1600" b="1" dirty="0"/>
              <a:t>fo</a:t>
            </a:r>
            <a:r>
              <a:rPr lang="en-US" sz="1600" dirty="0"/>
              <a:t>r(; </a:t>
            </a:r>
            <a:r>
              <a:rPr lang="en-US" sz="1600" dirty="0" err="1"/>
              <a:t>last.anterior</a:t>
            </a:r>
            <a:r>
              <a:rPr lang="en-US" sz="1600" dirty="0"/>
              <a:t> != </a:t>
            </a:r>
            <a:r>
              <a:rPr lang="en-US" sz="1600" b="1" dirty="0"/>
              <a:t>null</a:t>
            </a:r>
            <a:r>
              <a:rPr lang="en-US" sz="1600" dirty="0"/>
              <a:t>;)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last.x</a:t>
            </a:r>
            <a:r>
              <a:rPr lang="en-US" sz="1600" dirty="0"/>
              <a:t>);</a:t>
            </a:r>
          </a:p>
          <a:p>
            <a:r>
              <a:rPr lang="en-US" sz="1600" dirty="0"/>
              <a:t>    last = </a:t>
            </a:r>
            <a:r>
              <a:rPr lang="en-US" sz="1600" dirty="0" err="1"/>
              <a:t>last.anterior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last.x</a:t>
            </a:r>
            <a:r>
              <a:rPr lang="en-US" sz="1600" dirty="0"/>
              <a:t>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-1438" y="-100524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                                      Criar uma pilha</a:t>
            </a:r>
            <a:endParaRPr lang="pt-PT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1000"/>
            <a:ext cx="2057400" cy="353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7" y="4076164"/>
            <a:ext cx="22193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6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304800" y="381000"/>
            <a:ext cx="8534400" cy="5562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 muitas situações práticas, precisamos de armazenar informação relacionada entre si, eventualmente de tipos diferentes, na mesma variável.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 smtClean="0"/>
              <a:t>As linguagens de programação permitem que o programador defina tipos de dados particulares para adequar a representação da informação às condições concretas  do problema.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 smtClean="0"/>
              <a:t>Estes tipos de dados são designados normalmente por </a:t>
            </a:r>
            <a:r>
              <a:rPr lang="pt-PT" sz="2400" b="1" dirty="0" smtClean="0">
                <a:solidFill>
                  <a:srgbClr val="C00000"/>
                </a:solidFill>
              </a:rPr>
              <a:t>Estruturas de Dados</a:t>
            </a:r>
            <a:r>
              <a:rPr lang="pt-PT" sz="2400" b="1" dirty="0" smtClean="0"/>
              <a:t>,</a:t>
            </a:r>
            <a:r>
              <a:rPr lang="pt-PT" sz="2400" dirty="0" smtClean="0"/>
              <a:t> </a:t>
            </a:r>
            <a:r>
              <a:rPr lang="pt-PT" sz="2400" b="1" dirty="0" smtClean="0">
                <a:solidFill>
                  <a:srgbClr val="C00000"/>
                </a:solidFill>
              </a:rPr>
              <a:t>Tipos Compostos </a:t>
            </a:r>
            <a:r>
              <a:rPr lang="pt-PT" sz="2400" dirty="0" smtClean="0"/>
              <a:t>ou</a:t>
            </a:r>
            <a:r>
              <a:rPr lang="pt-PT" sz="2400" b="1" dirty="0" smtClean="0"/>
              <a:t> </a:t>
            </a:r>
            <a:r>
              <a:rPr lang="pt-PT" sz="2400" b="1" dirty="0" smtClean="0">
                <a:solidFill>
                  <a:srgbClr val="C00000"/>
                </a:solidFill>
              </a:rPr>
              <a:t>Registos</a:t>
            </a:r>
            <a:r>
              <a:rPr lang="pt-PT" sz="2400" b="1" dirty="0" smtClean="0"/>
              <a:t>.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 smtClean="0"/>
              <a:t>Na linguagem JAVA  podemos utilizar classes (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class)</a:t>
            </a:r>
            <a:r>
              <a:rPr lang="pt-PT" sz="2400" dirty="0" smtClean="0">
                <a:cs typeface="Courier New" pitchFamily="49" charset="0"/>
              </a:rPr>
              <a:t>para a construção de registos.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PT" sz="2400" dirty="0" smtClean="0">
                <a:cs typeface="Courier New" pitchFamily="49" charset="0"/>
              </a:rPr>
              <a:t>Um registo é então um tipo de dados que pode </a:t>
            </a:r>
            <a:r>
              <a:rPr lang="pt-PT" sz="2400" dirty="0" smtClean="0"/>
              <a:t>conter campos de cada um dos tipos básicos (</a:t>
            </a:r>
            <a:r>
              <a:rPr lang="pt-PT" sz="2400" dirty="0" smtClean="0">
                <a:latin typeface="Courier New" pitchFamily="49" charset="0"/>
                <a:cs typeface="Courier New" pitchFamily="49" charset="0"/>
              </a:rPr>
              <a:t>int,double, char, boolean, ...</a:t>
            </a:r>
            <a:r>
              <a:rPr lang="pt-PT" sz="2400" dirty="0" smtClean="0"/>
              <a:t>),  ou outros tipos compostos.</a:t>
            </a: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pt-P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37" y="6400800"/>
            <a:ext cx="314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Slides 4, 5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57290" y="0"/>
            <a:ext cx="7019948" cy="6048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Tipos de dados</a:t>
            </a:r>
            <a:endParaRPr kumimoji="0" lang="pt-PT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381000" y="838200"/>
            <a:ext cx="8224838" cy="52864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Tipos primitivos: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aritméticos: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inteiros: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byte, short, int, long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reais: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float, double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caracter: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char</a:t>
            </a:r>
            <a:endParaRPr kumimoji="0" lang="pt-P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booleanos: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pt-PT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boolean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Tipos referência: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(registos), 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array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6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57290" y="0"/>
            <a:ext cx="7019948" cy="6048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Criação de um novo tipo de dados</a:t>
            </a:r>
            <a:endParaRPr kumimoji="0" lang="pt-P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179512" y="838200"/>
            <a:ext cx="8784976" cy="53812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Estrutura de um programa (relembrar):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pt-PT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inclusão de classes externas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class </a:t>
            </a:r>
            <a:r>
              <a:rPr kumimoji="0" lang="pt-P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Programa{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pt-PT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static void </a:t>
            </a:r>
            <a:r>
              <a:rPr kumimoji="0" lang="pt-P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main (String[] args){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// declaração de constantes e variáveis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// sequências de instruções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}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// funções desenvolvidas pelo programador</a:t>
            </a:r>
          </a:p>
          <a:p>
            <a:pPr marL="742950" lvl="1" indent="-285750">
              <a:spcBef>
                <a:spcPct val="20000"/>
              </a:spcBef>
            </a:pPr>
            <a:r>
              <a:rPr lang="pt-PT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 definição de tipos de dados (registos)locais</a:t>
            </a:r>
            <a:endParaRPr kumimoji="0" lang="pt-PT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definição de tipos de dados (registos)globais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kumimoji="0" lang="pt-PT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P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 novos tipos de dados são criados </a:t>
            </a:r>
            <a:r>
              <a:rPr kumimoji="0" lang="pt-PT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alcance global (i.e. antes ou depois da definição da classe do programa)</a:t>
            </a:r>
            <a:r>
              <a:rPr kumimoji="0" lang="pt-P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PT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 dentro da defini</a:t>
            </a:r>
            <a:r>
              <a:rPr lang="pt-PT" dirty="0" smtClean="0">
                <a:solidFill>
                  <a:srgbClr val="FF0000"/>
                </a:solidFill>
              </a:rPr>
              <a:t>ção da classe do programa</a:t>
            </a:r>
            <a:r>
              <a:rPr kumimoji="0" lang="pt-PT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neste momento no mesmo ficheiro.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7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357290" y="115888"/>
            <a:ext cx="7019948" cy="6048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Criação de um novo tipo de dados</a:t>
            </a:r>
            <a:endParaRPr kumimoji="0" lang="pt-PT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381000" y="1071546"/>
            <a:ext cx="8405842" cy="52864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</a:t>
            </a: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nomeDoTipo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//tipo1 nomeDoCampo1;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//tipo2 nomeDoCampo2;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//...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//tipon nomeDoCampoN;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class</a:t>
            </a: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define um novo tipo de dados referência constituido por vários campos.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partir desta definição passa a existir um novo tipo de dados, sendo possível declarar variáveis deste novo tipo.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acesso a cada um dos campos faz-se através do nome do campo correspondente.</a:t>
            </a:r>
            <a:endParaRPr kumimoji="0" lang="pt-PT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37" y="6400800"/>
            <a:ext cx="282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002060"/>
                </a:solidFill>
              </a:rPr>
              <a:t>Slide 8 de António J.R.Neves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519291"/>
            <a:ext cx="6022611" cy="61863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r>
              <a:rPr lang="en-US" b="1" dirty="0" smtClean="0"/>
              <a:t>public class </a:t>
            </a:r>
            <a:r>
              <a:rPr lang="en-US" dirty="0" smtClean="0"/>
              <a:t>class1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public static void </a:t>
            </a:r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x_y</a:t>
            </a:r>
            <a:r>
              <a:rPr lang="en-US" dirty="0" smtClean="0"/>
              <a:t> </a:t>
            </a:r>
            <a:r>
              <a:rPr lang="en-US" dirty="0" err="1" smtClean="0"/>
              <a:t>xy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x_y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local_x_y</a:t>
            </a:r>
            <a:r>
              <a:rPr lang="en-US" dirty="0" smtClean="0"/>
              <a:t> </a:t>
            </a:r>
            <a:r>
              <a:rPr lang="en-US" dirty="0" err="1" smtClean="0"/>
              <a:t>loc_xy</a:t>
            </a:r>
            <a:r>
              <a:rPr lang="en-US" dirty="0" smtClean="0"/>
              <a:t> = 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local_x_y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System.out.printf</a:t>
            </a:r>
            <a:r>
              <a:rPr lang="en-US" dirty="0" smtClean="0"/>
              <a:t>("x = %d; y= %d\n", </a:t>
            </a:r>
            <a:r>
              <a:rPr lang="en-US" dirty="0" err="1" smtClean="0"/>
              <a:t>xy.x</a:t>
            </a:r>
            <a:r>
              <a:rPr lang="en-US" dirty="0" smtClean="0"/>
              <a:t>, </a:t>
            </a:r>
            <a:r>
              <a:rPr lang="en-US" dirty="0" err="1" smtClean="0"/>
              <a:t>xy.y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System.out.printf</a:t>
            </a:r>
            <a:r>
              <a:rPr lang="en-US" dirty="0" smtClean="0"/>
              <a:t>("local x = %d; y= %d\n", </a:t>
            </a:r>
            <a:r>
              <a:rPr lang="en-US" dirty="0" err="1" smtClean="0"/>
              <a:t>loc_xy.x</a:t>
            </a:r>
            <a:r>
              <a:rPr lang="en-US" dirty="0" smtClean="0"/>
              <a:t>, </a:t>
            </a:r>
            <a:r>
              <a:rPr lang="en-US" dirty="0" err="1" smtClean="0"/>
              <a:t>loc_xy.y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/>
              <a:t>static class </a:t>
            </a:r>
            <a:r>
              <a:rPr lang="en-US" dirty="0" err="1" smtClean="0"/>
              <a:t>local_x_y</a:t>
            </a:r>
            <a:endParaRPr lang="en-US" dirty="0" smtClean="0"/>
          </a:p>
          <a:p>
            <a:r>
              <a:rPr lang="en-US" dirty="0" smtClean="0"/>
              <a:t>   {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int</a:t>
            </a:r>
            <a:r>
              <a:rPr lang="en-US" dirty="0" smtClean="0"/>
              <a:t> x = 3;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int</a:t>
            </a:r>
            <a:r>
              <a:rPr lang="en-US" dirty="0" smtClean="0"/>
              <a:t> y = 4;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x_y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b="1" dirty="0" err="1" smtClean="0"/>
              <a:t>int</a:t>
            </a:r>
            <a:r>
              <a:rPr lang="en-US" dirty="0" smtClean="0"/>
              <a:t> x = 1;</a:t>
            </a:r>
          </a:p>
          <a:p>
            <a:r>
              <a:rPr lang="en-US" dirty="0" smtClean="0"/>
              <a:t>   </a:t>
            </a:r>
            <a:r>
              <a:rPr lang="en-US" b="1" dirty="0" err="1" smtClean="0"/>
              <a:t>int</a:t>
            </a:r>
            <a:r>
              <a:rPr lang="en-US" dirty="0" smtClean="0"/>
              <a:t> y = 2;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524000"/>
            <a:ext cx="2091406" cy="34163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ES" b="1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x_y</a:t>
            </a:r>
            <a:endParaRPr lang="es-ES" dirty="0" smtClean="0"/>
          </a:p>
          <a:p>
            <a:r>
              <a:rPr lang="es-ES" dirty="0" smtClean="0"/>
              <a:t>{</a:t>
            </a:r>
          </a:p>
          <a:p>
            <a:r>
              <a:rPr lang="es-ES" b="1" dirty="0" err="1" smtClean="0"/>
              <a:t>int</a:t>
            </a:r>
            <a:r>
              <a:rPr lang="es-ES" dirty="0" smtClean="0"/>
              <a:t> x = 1;</a:t>
            </a:r>
          </a:p>
          <a:p>
            <a:r>
              <a:rPr lang="es-ES" b="1" dirty="0" err="1" smtClean="0"/>
              <a:t>int</a:t>
            </a:r>
            <a:r>
              <a:rPr lang="es-ES" dirty="0" smtClean="0"/>
              <a:t> y = 2;</a:t>
            </a:r>
          </a:p>
          <a:p>
            <a:r>
              <a:rPr lang="es-ES" dirty="0" err="1" smtClean="0"/>
              <a:t>z_u</a:t>
            </a:r>
            <a:r>
              <a:rPr lang="es-ES" dirty="0" smtClean="0"/>
              <a:t> </a:t>
            </a:r>
            <a:r>
              <a:rPr lang="es-ES" dirty="0" err="1" smtClean="0"/>
              <a:t>nome</a:t>
            </a:r>
            <a:r>
              <a:rPr lang="es-ES" dirty="0" smtClean="0"/>
              <a:t>;</a:t>
            </a:r>
          </a:p>
          <a:p>
            <a:r>
              <a:rPr lang="es-ES" dirty="0" err="1" smtClean="0"/>
              <a:t>local_x_y</a:t>
            </a:r>
            <a:r>
              <a:rPr lang="es-ES" dirty="0" smtClean="0"/>
              <a:t> </a:t>
            </a:r>
            <a:r>
              <a:rPr lang="es-ES" dirty="0" err="1" smtClean="0"/>
              <a:t>ob</a:t>
            </a:r>
            <a:r>
              <a:rPr lang="es-ES" dirty="0" smtClean="0"/>
              <a:t>; // erro</a:t>
            </a:r>
          </a:p>
          <a:p>
            <a:r>
              <a:rPr lang="es-ES" dirty="0" smtClean="0"/>
              <a:t>}</a:t>
            </a:r>
          </a:p>
          <a:p>
            <a:r>
              <a:rPr lang="es-ES" b="1" dirty="0" err="1" smtClean="0"/>
              <a:t>class</a:t>
            </a:r>
            <a:r>
              <a:rPr lang="es-ES" dirty="0" smtClean="0"/>
              <a:t> </a:t>
            </a:r>
            <a:r>
              <a:rPr lang="es-ES" dirty="0" err="1" smtClean="0"/>
              <a:t>z_u</a:t>
            </a:r>
            <a:endParaRPr lang="es-ES" dirty="0" smtClean="0"/>
          </a:p>
          <a:p>
            <a:r>
              <a:rPr lang="es-ES" dirty="0" smtClean="0"/>
              <a:t>{</a:t>
            </a:r>
          </a:p>
          <a:p>
            <a:r>
              <a:rPr lang="es-ES" b="1" dirty="0" err="1" smtClean="0"/>
              <a:t>int</a:t>
            </a:r>
            <a:r>
              <a:rPr lang="es-ES" dirty="0" smtClean="0"/>
              <a:t> z = 5;</a:t>
            </a:r>
          </a:p>
          <a:p>
            <a:r>
              <a:rPr lang="es-ES" b="1" dirty="0" err="1" smtClean="0"/>
              <a:t>int</a:t>
            </a:r>
            <a:r>
              <a:rPr lang="es-ES" dirty="0" smtClean="0"/>
              <a:t> u = 6;</a:t>
            </a:r>
          </a:p>
          <a:p>
            <a:r>
              <a:rPr lang="es-E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0"/>
            <a:ext cx="1548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b="1" i="1" dirty="0" smtClean="0"/>
              <a:t>Exemplo: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889" y="457200"/>
            <a:ext cx="902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Descrever uma função que recebe dois argumentos inteiros e troca valores destes argumentos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33400" y="990600"/>
            <a:ext cx="2525821" cy="1524000"/>
            <a:chOff x="533400" y="990600"/>
            <a:chExt cx="2525821" cy="1524000"/>
          </a:xfrm>
        </p:grpSpPr>
        <p:sp>
          <p:nvSpPr>
            <p:cNvPr id="6" name="Rectangle 5"/>
            <p:cNvSpPr/>
            <p:nvPr/>
          </p:nvSpPr>
          <p:spPr>
            <a:xfrm>
              <a:off x="762000" y="1524000"/>
              <a:ext cx="1981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dirty="0" smtClean="0"/>
                <a:t>Função trocar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1066800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a = 10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219200" y="990600"/>
              <a:ext cx="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297474" y="10668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b = 20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329248" y="990600"/>
              <a:ext cx="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3400" y="2057400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a = 20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219200" y="1981200"/>
              <a:ext cx="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297474" y="20574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b = 10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329248" y="1981200"/>
              <a:ext cx="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962400" y="1752600"/>
            <a:ext cx="433394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r>
              <a:rPr lang="en-US" b="1" dirty="0" smtClean="0"/>
              <a:t>public class </a:t>
            </a:r>
            <a:r>
              <a:rPr lang="en-US" dirty="0" err="1" smtClean="0"/>
              <a:t>trocar</a:t>
            </a:r>
            <a:endParaRPr lang="en-US" dirty="0" smtClean="0"/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public static void </a:t>
            </a:r>
            <a:r>
              <a:rPr lang="en-US" dirty="0" err="1" smtClean="0"/>
              <a:t>trocar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     {</a:t>
            </a:r>
          </a:p>
          <a:p>
            <a:r>
              <a:rPr lang="en-US" dirty="0" smtClean="0"/>
              <a:t> 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tmp</a:t>
            </a:r>
            <a:r>
              <a:rPr lang="en-US" dirty="0" smtClean="0"/>
              <a:t> = a; a = b; b =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                                                     }</a:t>
            </a:r>
          </a:p>
          <a:p>
            <a:r>
              <a:rPr lang="en-US" b="1" dirty="0" smtClean="0"/>
              <a:t>public static void </a:t>
            </a:r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</a:t>
            </a:r>
            <a:r>
              <a:rPr lang="en-US" b="1" dirty="0" err="1" smtClean="0"/>
              <a:t>int</a:t>
            </a:r>
            <a:r>
              <a:rPr lang="en-US" dirty="0" smtClean="0"/>
              <a:t> a = 10, b = 20;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System.out.printf</a:t>
            </a:r>
            <a:r>
              <a:rPr lang="en-US" dirty="0" smtClean="0"/>
              <a:t>("a = %d; b= %d\n", a, b);</a:t>
            </a:r>
          </a:p>
          <a:p>
            <a:r>
              <a:rPr lang="en-US" dirty="0" smtClean="0"/>
              <a:t>   </a:t>
            </a:r>
            <a:r>
              <a:rPr lang="en-US" dirty="0" err="1" smtClean="0">
                <a:solidFill>
                  <a:srgbClr val="002060"/>
                </a:solidFill>
              </a:rPr>
              <a:t>trocar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a,b</a:t>
            </a:r>
            <a:r>
              <a:rPr lang="en-US" dirty="0" smtClean="0">
                <a:solidFill>
                  <a:srgbClr val="002060"/>
                </a:solidFill>
              </a:rPr>
              <a:t>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System.out.printf</a:t>
            </a:r>
            <a:r>
              <a:rPr lang="en-US" dirty="0" smtClean="0"/>
              <a:t>("a = %d; b= %d\n", a, b);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57600" y="1219200"/>
            <a:ext cx="520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O código seguinte </a:t>
            </a:r>
            <a:r>
              <a:rPr lang="pt-PT" u="sng" dirty="0" smtClean="0"/>
              <a:t>não permite</a:t>
            </a:r>
            <a:r>
              <a:rPr lang="pt-PT" dirty="0" smtClean="0"/>
              <a:t> trocar valores de a e b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199" y="3429000"/>
            <a:ext cx="264694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184" y="872490"/>
            <a:ext cx="4693016" cy="5909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r>
              <a:rPr lang="en-US" b="1" dirty="0" smtClean="0"/>
              <a:t>public class </a:t>
            </a:r>
            <a:r>
              <a:rPr lang="en-US" dirty="0" err="1" smtClean="0"/>
              <a:t>trocar</a:t>
            </a:r>
            <a:endParaRPr lang="en-US" dirty="0" smtClean="0"/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</a:t>
            </a:r>
            <a:r>
              <a:rPr lang="en-US" b="1" dirty="0" smtClean="0"/>
              <a:t>public static void </a:t>
            </a:r>
            <a:r>
              <a:rPr lang="en-US" dirty="0" err="1" smtClean="0"/>
              <a:t>trocar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dados d</a:t>
            </a:r>
            <a:r>
              <a:rPr lang="en-US" dirty="0" smtClean="0"/>
              <a:t>)      {</a:t>
            </a:r>
          </a:p>
          <a:p>
            <a:r>
              <a:rPr lang="en-US" dirty="0" smtClean="0"/>
              <a:t>   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008000"/>
                </a:solidFill>
              </a:rPr>
              <a:t>d.a</a:t>
            </a:r>
            <a:r>
              <a:rPr lang="en-US" dirty="0" smtClean="0"/>
              <a:t>; </a:t>
            </a:r>
            <a:r>
              <a:rPr lang="en-US" dirty="0" err="1" smtClean="0">
                <a:solidFill>
                  <a:srgbClr val="008000"/>
                </a:solidFill>
              </a:rPr>
              <a:t>d.a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008000"/>
                </a:solidFill>
              </a:rPr>
              <a:t>d.b</a:t>
            </a:r>
            <a:r>
              <a:rPr lang="en-US" dirty="0" smtClean="0"/>
              <a:t>; </a:t>
            </a:r>
            <a:r>
              <a:rPr lang="en-US" dirty="0" err="1" smtClean="0">
                <a:solidFill>
                  <a:srgbClr val="008000"/>
                </a:solidFill>
              </a:rPr>
              <a:t>d.b</a:t>
            </a:r>
            <a:r>
              <a:rPr lang="en-US" dirty="0" smtClean="0"/>
              <a:t> =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                                              }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public static void </a:t>
            </a:r>
            <a:r>
              <a:rPr lang="en-US" dirty="0" smtClean="0"/>
              <a:t>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rgbClr val="008000"/>
                </a:solidFill>
              </a:rPr>
              <a:t>dados d = </a:t>
            </a:r>
            <a:r>
              <a:rPr lang="en-US" b="1" dirty="0" smtClean="0">
                <a:solidFill>
                  <a:srgbClr val="008000"/>
                </a:solidFill>
              </a:rPr>
              <a:t>new</a:t>
            </a:r>
            <a:r>
              <a:rPr lang="en-US" dirty="0" smtClean="0">
                <a:solidFill>
                  <a:srgbClr val="008000"/>
                </a:solidFill>
              </a:rPr>
              <a:t> dados();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System.out.printf</a:t>
            </a:r>
            <a:r>
              <a:rPr lang="en-US" dirty="0" smtClean="0"/>
              <a:t>("a = %d; b= %d\n", </a:t>
            </a:r>
            <a:r>
              <a:rPr lang="en-US" dirty="0" err="1" smtClean="0">
                <a:solidFill>
                  <a:srgbClr val="008000"/>
                </a:solidFill>
              </a:rPr>
              <a:t>d.a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8000"/>
                </a:solidFill>
              </a:rPr>
              <a:t>d.b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trocar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8000"/>
                </a:solidFill>
              </a:rPr>
              <a:t>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System.out.printf</a:t>
            </a:r>
            <a:r>
              <a:rPr lang="en-US" dirty="0" smtClean="0"/>
              <a:t>("a = %d; b= %d\n", </a:t>
            </a:r>
            <a:r>
              <a:rPr lang="en-US" dirty="0" err="1" smtClean="0">
                <a:solidFill>
                  <a:srgbClr val="008000"/>
                </a:solidFill>
              </a:rPr>
              <a:t>d.a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8000"/>
                </a:solidFill>
              </a:rPr>
              <a:t>d.b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class dados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    </a:t>
            </a:r>
            <a:r>
              <a:rPr lang="en-US" dirty="0" err="1" smtClean="0">
                <a:solidFill>
                  <a:srgbClr val="008000"/>
                </a:solidFill>
              </a:rPr>
              <a:t>int</a:t>
            </a:r>
            <a:r>
              <a:rPr lang="en-US" dirty="0" smtClean="0">
                <a:solidFill>
                  <a:srgbClr val="008000"/>
                </a:solidFill>
              </a:rPr>
              <a:t> a = 10;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    </a:t>
            </a:r>
            <a:r>
              <a:rPr lang="en-US" dirty="0" err="1" smtClean="0">
                <a:solidFill>
                  <a:srgbClr val="008000"/>
                </a:solidFill>
              </a:rPr>
              <a:t>int</a:t>
            </a:r>
            <a:r>
              <a:rPr lang="en-US" dirty="0" smtClean="0">
                <a:solidFill>
                  <a:srgbClr val="008000"/>
                </a:solidFill>
              </a:rPr>
              <a:t> b = 20;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}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863546" y="4300151"/>
            <a:ext cx="5222789" cy="1853514"/>
          </a:xfrm>
          <a:custGeom>
            <a:avLst/>
            <a:gdLst>
              <a:gd name="connsiteX0" fmla="*/ 1598140 w 5222789"/>
              <a:gd name="connsiteY0" fmla="*/ 0 h 1853514"/>
              <a:gd name="connsiteX1" fmla="*/ 0 w 5222789"/>
              <a:gd name="connsiteY1" fmla="*/ 1070919 h 1853514"/>
              <a:gd name="connsiteX2" fmla="*/ 370703 w 5222789"/>
              <a:gd name="connsiteY2" fmla="*/ 1853514 h 1853514"/>
              <a:gd name="connsiteX3" fmla="*/ 5222789 w 5222789"/>
              <a:gd name="connsiteY3" fmla="*/ 1647568 h 1853514"/>
              <a:gd name="connsiteX4" fmla="*/ 4992130 w 5222789"/>
              <a:gd name="connsiteY4" fmla="*/ 140044 h 1853514"/>
              <a:gd name="connsiteX5" fmla="*/ 1598140 w 5222789"/>
              <a:gd name="connsiteY5" fmla="*/ 0 h 1853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22789" h="1853514">
                <a:moveTo>
                  <a:pt x="1598140" y="0"/>
                </a:moveTo>
                <a:lnTo>
                  <a:pt x="0" y="1070919"/>
                </a:lnTo>
                <a:lnTo>
                  <a:pt x="370703" y="1853514"/>
                </a:lnTo>
                <a:lnTo>
                  <a:pt x="5222789" y="1647568"/>
                </a:lnTo>
                <a:lnTo>
                  <a:pt x="4992130" y="140044"/>
                </a:lnTo>
                <a:lnTo>
                  <a:pt x="1598140" y="0"/>
                </a:lnTo>
                <a:close/>
              </a:path>
            </a:pathLst>
          </a:cu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Valeri Skliarov                                                                      2014/2015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CBE6-3241-4AC8-98A5-4EDB47BFBF6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89579" y="304800"/>
            <a:ext cx="2525821" cy="1524000"/>
            <a:chOff x="533400" y="990600"/>
            <a:chExt cx="2525821" cy="1524000"/>
          </a:xfrm>
        </p:grpSpPr>
        <p:sp>
          <p:nvSpPr>
            <p:cNvPr id="6" name="Rectangle 5"/>
            <p:cNvSpPr/>
            <p:nvPr/>
          </p:nvSpPr>
          <p:spPr>
            <a:xfrm>
              <a:off x="762000" y="1524000"/>
              <a:ext cx="1981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2400" dirty="0" smtClean="0"/>
                <a:t>Função trocar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400" y="1066800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a = 10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219200" y="990600"/>
              <a:ext cx="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97474" y="10668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b = 20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2329248" y="990600"/>
              <a:ext cx="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33400" y="2057400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a = 20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219200" y="1981200"/>
              <a:ext cx="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97474" y="20574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 smtClean="0"/>
                <a:t>b = 10</a:t>
              </a:r>
              <a:endParaRPr lang="en-US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329248" y="1981200"/>
              <a:ext cx="0" cy="5334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04800" y="304800"/>
            <a:ext cx="2347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 smtClean="0"/>
              <a:t>O código correto: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971800"/>
            <a:ext cx="259655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562600" y="4572000"/>
            <a:ext cx="271786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dados d;  // = new dados();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43400" y="5410200"/>
            <a:ext cx="463652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Error: variable d might not have been initialized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2824</Words>
  <Application>Microsoft Office PowerPoint</Application>
  <PresentationFormat>On-screen Show (4:3)</PresentationFormat>
  <Paragraphs>612</Paragraphs>
  <Slides>26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372</cp:revision>
  <dcterms:created xsi:type="dcterms:W3CDTF">2014-09-27T14:10:02Z</dcterms:created>
  <dcterms:modified xsi:type="dcterms:W3CDTF">2014-10-29T07:38:38Z</dcterms:modified>
</cp:coreProperties>
</file>