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540" r:id="rId3"/>
    <p:sldId id="541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35" r:id="rId13"/>
    <p:sldId id="532" r:id="rId14"/>
    <p:sldId id="521" r:id="rId15"/>
    <p:sldId id="561" r:id="rId16"/>
    <p:sldId id="562" r:id="rId17"/>
    <p:sldId id="533" r:id="rId18"/>
    <p:sldId id="522" r:id="rId19"/>
    <p:sldId id="534" r:id="rId20"/>
    <p:sldId id="537" r:id="rId21"/>
    <p:sldId id="538" r:id="rId22"/>
    <p:sldId id="563" r:id="rId23"/>
    <p:sldId id="523" r:id="rId24"/>
    <p:sldId id="526" r:id="rId25"/>
    <p:sldId id="525" r:id="rId26"/>
    <p:sldId id="527" r:id="rId27"/>
    <p:sldId id="528" r:id="rId28"/>
    <p:sldId id="524" r:id="rId29"/>
    <p:sldId id="529" r:id="rId30"/>
    <p:sldId id="530" r:id="rId31"/>
    <p:sldId id="531" r:id="rId32"/>
    <p:sldId id="536" r:id="rId33"/>
    <p:sldId id="539" r:id="rId34"/>
    <p:sldId id="564" r:id="rId35"/>
    <p:sldId id="565" r:id="rId36"/>
    <p:sldId id="551" r:id="rId37"/>
    <p:sldId id="542" r:id="rId38"/>
    <p:sldId id="543" r:id="rId39"/>
    <p:sldId id="545" r:id="rId40"/>
    <p:sldId id="547" r:id="rId41"/>
    <p:sldId id="548" r:id="rId42"/>
    <p:sldId id="549" r:id="rId43"/>
    <p:sldId id="550" r:id="rId44"/>
    <p:sldId id="499" r:id="rId45"/>
    <p:sldId id="500" r:id="rId46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FF"/>
    <a:srgbClr val="CCFF66"/>
    <a:srgbClr val="FFFFCC"/>
    <a:srgbClr val="CCFF99"/>
    <a:srgbClr val="FFFF00"/>
    <a:srgbClr val="660033"/>
    <a:srgbClr val="808000"/>
    <a:srgbClr val="FF7C8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825" autoAdjust="0"/>
    <p:restoredTop sz="94660"/>
  </p:normalViewPr>
  <p:slideViewPr>
    <p:cSldViewPr>
      <p:cViewPr varScale="1">
        <p:scale>
          <a:sx n="74" d="100"/>
          <a:sy n="74" d="100"/>
        </p:scale>
        <p:origin x="16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33A2-D4C8-4BD0-A087-7B9C7E9E80CC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5"/>
            <a:ext cx="543814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3106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7B91-195C-4685-8EF9-FE0F5951D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1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4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81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42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5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6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7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46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73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1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0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33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2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9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34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73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76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5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80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7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97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2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7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5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8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9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4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EFFA-5A6E-4532-8874-99E9C123800B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5CB-32DC-4C58-A6C7-B6FFE7755DDC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CE5-84A7-4673-9A39-E31E51352F48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5AAC-12DB-48DB-9BBB-EC90F902475C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C9A-4197-4CC5-8EB4-4184F0DE21E9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2966-4773-4BB1-BEBD-A89C92990852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B8-AF4E-4971-B6C7-2C74E370E55E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B76B-5937-4078-9743-67490B544906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345B-6002-4EBE-AD9F-F9E77D8A7442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D833-E84B-4225-81D1-E013BF7D19FF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2BA6-D231-476C-973F-18CE0E62832D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5BFB1-E3DC-42B5-9509-B1BADCA5513B}" type="datetime1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7/docs/api/java/lang/Character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7/docs/api/java/lang/Character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8382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Programação 1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4000" b="1" dirty="0">
              <a:solidFill>
                <a:schemeClr val="tx1"/>
              </a:solidFill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Aula 8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8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smtClean="0">
                <a:solidFill>
                  <a:schemeClr val="tx1"/>
                </a:solidFill>
              </a:rPr>
              <a:t>Departamento de </a:t>
            </a:r>
            <a:r>
              <a:rPr lang="pt-PT" sz="1800" dirty="0" err="1" smtClean="0">
                <a:solidFill>
                  <a:schemeClr val="tx1"/>
                </a:solidFill>
              </a:rPr>
              <a:t>Eletrónica</a:t>
            </a:r>
            <a:r>
              <a:rPr lang="pt-PT" sz="1800" dirty="0" smtClean="0">
                <a:solidFill>
                  <a:schemeClr val="tx1"/>
                </a:solidFill>
              </a:rPr>
              <a:t>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000" dirty="0" smtClean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 smtClean="0">
                <a:latin typeface="Courier New" pitchFamily="49" charset="0"/>
              </a:rPr>
              <a:t>http://moodle.ua.pt/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smtClean="0"/>
              <a:t>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838200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Integer.toString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 err="1">
                <a:solidFill>
                  <a:srgbClr val="FF00FF"/>
                </a:solidFill>
              </a:rPr>
              <a:t>s.charAt</a:t>
            </a:r>
            <a:r>
              <a:rPr lang="en-US" dirty="0">
                <a:solidFill>
                  <a:srgbClr val="FF00FF"/>
                </a:solidFill>
              </a:rPr>
              <a:t>(0)</a:t>
            </a:r>
            <a:r>
              <a:rPr lang="en-US" dirty="0">
                <a:solidFill>
                  <a:srgbClr val="008000"/>
                </a:solidFill>
              </a:rPr>
              <a:t>,2)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11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934200" y="2309580"/>
            <a:ext cx="228600" cy="170644"/>
          </a:xfrm>
          <a:prstGeom prst="straightConnector1">
            <a:avLst/>
          </a:prstGeom>
          <a:ln w="3175">
            <a:solidFill>
              <a:schemeClr val="accent4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66636" y="2040883"/>
            <a:ext cx="672364" cy="369332"/>
          </a:xfrm>
          <a:prstGeom prst="rect">
            <a:avLst/>
          </a:prstGeom>
          <a:noFill/>
          <a:ln w="3175">
            <a:noFill/>
            <a:prstDash val="sysDot"/>
            <a:headEnd type="none" w="med" len="med"/>
            <a:tailEnd type="arrow" w="med" len="med"/>
          </a:ln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8000"/>
                </a:solidFill>
              </a:rPr>
              <a:t>O</a:t>
            </a:r>
            <a:r>
              <a:rPr lang="pt-PT" dirty="0" smtClean="0">
                <a:solidFill>
                  <a:srgbClr val="008000"/>
                </a:solidFill>
              </a:rPr>
              <a:t>ctal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43800" y="2134826"/>
            <a:ext cx="0" cy="348254"/>
          </a:xfrm>
          <a:prstGeom prst="straightConnector1">
            <a:avLst/>
          </a:prstGeom>
          <a:ln w="3175">
            <a:solidFill>
              <a:schemeClr val="accent4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73158" y="1828800"/>
            <a:ext cx="941283" cy="369332"/>
          </a:xfrm>
          <a:prstGeom prst="rect">
            <a:avLst/>
          </a:prstGeom>
          <a:noFill/>
          <a:ln w="3175">
            <a:noFill/>
            <a:prstDash val="sysDot"/>
            <a:headEnd type="none" w="med" len="med"/>
            <a:tailEnd type="arrow" w="med" len="med"/>
          </a:ln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Decimal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848600" y="2309580"/>
            <a:ext cx="228600" cy="1800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37706" y="2016448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Hexadecimal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305800" y="2828432"/>
            <a:ext cx="134815" cy="39554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92440" y="3128666"/>
            <a:ext cx="87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rgbClr val="00B0F0"/>
                </a:solidFill>
              </a:rPr>
              <a:t>Carater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8114" y="303095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accent4">
                    <a:lumMod val="50000"/>
                  </a:schemeClr>
                </a:solidFill>
              </a:rPr>
              <a:t>Binário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809354" y="2838398"/>
            <a:ext cx="0" cy="29026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200400" y="1032512"/>
            <a:ext cx="5192498" cy="1450436"/>
            <a:chOff x="3200400" y="1032512"/>
            <a:chExt cx="5192498" cy="1450436"/>
          </a:xfrm>
        </p:grpSpPr>
        <p:sp>
          <p:nvSpPr>
            <p:cNvPr id="5" name="TextBox 4"/>
            <p:cNvSpPr txBox="1"/>
            <p:nvPr/>
          </p:nvSpPr>
          <p:spPr>
            <a:xfrm>
              <a:off x="3200400" y="1371600"/>
              <a:ext cx="1648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FF"/>
                  </a:solidFill>
                </a:rPr>
                <a:t>s.charAt</a:t>
              </a:r>
              <a:r>
                <a:rPr lang="en-US" dirty="0">
                  <a:solidFill>
                    <a:srgbClr val="FF00FF"/>
                  </a:solidFill>
                </a:rPr>
                <a:t>(0)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 = 'A'</a:t>
              </a:r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832252" y="1032512"/>
              <a:ext cx="3560646" cy="1450436"/>
            </a:xfrm>
            <a:custGeom>
              <a:avLst/>
              <a:gdLst>
                <a:gd name="connsiteX0" fmla="*/ 0 w 3560646"/>
                <a:gd name="connsiteY0" fmla="*/ 521968 h 1450436"/>
                <a:gd name="connsiteX1" fmla="*/ 1526345 w 3560646"/>
                <a:gd name="connsiteY1" fmla="*/ 571205 h 1450436"/>
                <a:gd name="connsiteX2" fmla="*/ 3305908 w 3560646"/>
                <a:gd name="connsiteY2" fmla="*/ 22565 h 1450436"/>
                <a:gd name="connsiteX3" fmla="*/ 3509890 w 3560646"/>
                <a:gd name="connsiteY3" fmla="*/ 1450436 h 145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646" h="1450436">
                  <a:moveTo>
                    <a:pt x="0" y="521968"/>
                  </a:moveTo>
                  <a:cubicBezTo>
                    <a:pt x="487680" y="588203"/>
                    <a:pt x="975360" y="654439"/>
                    <a:pt x="1526345" y="571205"/>
                  </a:cubicBezTo>
                  <a:cubicBezTo>
                    <a:pt x="2077330" y="487971"/>
                    <a:pt x="2975317" y="-123974"/>
                    <a:pt x="3305908" y="22565"/>
                  </a:cubicBezTo>
                  <a:cubicBezTo>
                    <a:pt x="3636499" y="169103"/>
                    <a:pt x="3573194" y="809769"/>
                    <a:pt x="3509890" y="1450436"/>
                  </a:cubicBezTo>
                </a:path>
              </a:pathLst>
            </a:custGeom>
            <a:noFill/>
            <a:ln w="3175">
              <a:solidFill>
                <a:schemeClr val="accent4">
                  <a:lumMod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06301" y="1446832"/>
            <a:ext cx="5396434" cy="1043150"/>
            <a:chOff x="2406301" y="1446832"/>
            <a:chExt cx="5396434" cy="1043150"/>
          </a:xfrm>
        </p:grpSpPr>
        <p:sp>
          <p:nvSpPr>
            <p:cNvPr id="6" name="TextBox 5"/>
            <p:cNvSpPr txBox="1"/>
            <p:nvPr/>
          </p:nvSpPr>
          <p:spPr>
            <a:xfrm>
              <a:off x="2406301" y="1905000"/>
              <a:ext cx="300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</a:t>
              </a:r>
              <a:r>
                <a:rPr lang="en-US" dirty="0" err="1">
                  <a:solidFill>
                    <a:srgbClr val="C00000"/>
                  </a:solidFill>
                </a:rPr>
                <a:t>int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  <a:r>
                <a:rPr lang="en-US" dirty="0" err="1">
                  <a:solidFill>
                    <a:srgbClr val="C00000"/>
                  </a:solidFill>
                </a:rPr>
                <a:t>s.charAt</a:t>
              </a:r>
              <a:r>
                <a:rPr lang="en-US" dirty="0">
                  <a:solidFill>
                    <a:srgbClr val="C00000"/>
                  </a:solidFill>
                </a:rPr>
                <a:t>(0</a:t>
              </a:r>
              <a:r>
                <a:rPr lang="en-US" dirty="0" smtClean="0">
                  <a:solidFill>
                    <a:srgbClr val="C00000"/>
                  </a:solidFill>
                </a:rPr>
                <a:t>)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 = (</a:t>
              </a:r>
              <a:r>
                <a:rPr lang="en-US" dirty="0" err="1" smtClean="0">
                  <a:solidFill>
                    <a:schemeClr val="accent4">
                      <a:lumMod val="50000"/>
                    </a:schemeClr>
                  </a:solidFill>
                </a:rPr>
                <a:t>int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)'A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'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 = 65 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219114" y="1446832"/>
              <a:ext cx="2583621" cy="1043150"/>
            </a:xfrm>
            <a:custGeom>
              <a:avLst/>
              <a:gdLst>
                <a:gd name="connsiteX0" fmla="*/ 0 w 2583621"/>
                <a:gd name="connsiteY0" fmla="*/ 670356 h 1043150"/>
                <a:gd name="connsiteX1" fmla="*/ 921434 w 2583621"/>
                <a:gd name="connsiteY1" fmla="*/ 543746 h 1043150"/>
                <a:gd name="connsiteX2" fmla="*/ 2447778 w 2583621"/>
                <a:gd name="connsiteY2" fmla="*/ 9174 h 1043150"/>
                <a:gd name="connsiteX3" fmla="*/ 2412609 w 2583621"/>
                <a:gd name="connsiteY3" fmla="*/ 1043150 h 104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621" h="1043150">
                  <a:moveTo>
                    <a:pt x="0" y="670356"/>
                  </a:moveTo>
                  <a:cubicBezTo>
                    <a:pt x="256735" y="662149"/>
                    <a:pt x="513471" y="653943"/>
                    <a:pt x="921434" y="543746"/>
                  </a:cubicBezTo>
                  <a:cubicBezTo>
                    <a:pt x="1329397" y="433549"/>
                    <a:pt x="2199249" y="-74060"/>
                    <a:pt x="2447778" y="9174"/>
                  </a:cubicBezTo>
                  <a:cubicBezTo>
                    <a:pt x="2696307" y="92408"/>
                    <a:pt x="2554458" y="567779"/>
                    <a:pt x="2412609" y="1043150"/>
                  </a:cubicBezTo>
                </a:path>
              </a:pathLst>
            </a:custGeom>
            <a:noFill/>
            <a:ln w="3175">
              <a:solidFill>
                <a:schemeClr val="accent4">
                  <a:lumMod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57600" y="2978026"/>
            <a:ext cx="2133600" cy="1822574"/>
            <a:chOff x="3657600" y="2978026"/>
            <a:chExt cx="2133600" cy="1822574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4849056" y="2978026"/>
              <a:ext cx="0" cy="9843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3657600" y="3215616"/>
              <a:ext cx="1191456" cy="746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058493" y="3877270"/>
              <a:ext cx="17327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i="1" dirty="0" err="1" smtClean="0">
                  <a:solidFill>
                    <a:srgbClr val="0070C0"/>
                  </a:solidFill>
                </a:rPr>
                <a:t>Radix</a:t>
              </a:r>
              <a:r>
                <a:rPr lang="pt-PT" dirty="0" smtClean="0">
                  <a:solidFill>
                    <a:srgbClr val="0070C0"/>
                  </a:solidFill>
                </a:rPr>
                <a:t> – significa converter para binário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76400" y="2654861"/>
            <a:ext cx="4724400" cy="646331"/>
            <a:chOff x="1676400" y="2654861"/>
            <a:chExt cx="4724400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1676400" y="2654861"/>
              <a:ext cx="36279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Integer.toString</a:t>
              </a:r>
              <a:r>
                <a:rPr lang="en-US" dirty="0">
                  <a:solidFill>
                    <a:srgbClr val="008000"/>
                  </a:solidFill>
                </a:rPr>
                <a:t>((</a:t>
              </a:r>
              <a:r>
                <a:rPr lang="en-US" dirty="0" err="1">
                  <a:solidFill>
                    <a:srgbClr val="008000"/>
                  </a:solidFill>
                </a:rPr>
                <a:t>int</a:t>
              </a:r>
              <a:r>
                <a:rPr lang="en-US" dirty="0">
                  <a:solidFill>
                    <a:srgbClr val="008000"/>
                  </a:solidFill>
                </a:rPr>
                <a:t>)</a:t>
              </a:r>
              <a:r>
                <a:rPr lang="en-US" dirty="0" err="1">
                  <a:solidFill>
                    <a:srgbClr val="008000"/>
                  </a:solidFill>
                </a:rPr>
                <a:t>s.charAt</a:t>
              </a:r>
              <a:r>
                <a:rPr lang="en-US" dirty="0">
                  <a:solidFill>
                    <a:srgbClr val="008000"/>
                  </a:solidFill>
                </a:rPr>
                <a:t>(0),2</a:t>
              </a:r>
              <a:r>
                <a:rPr lang="en-US" dirty="0" smtClean="0">
                  <a:solidFill>
                    <a:srgbClr val="008000"/>
                  </a:solidFill>
                </a:rPr>
                <a:t>)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 = </a:t>
              </a:r>
            </a:p>
            <a:p>
              <a:r>
                <a:rPr lang="en-US" dirty="0" err="1" smtClean="0">
                  <a:solidFill>
                    <a:schemeClr val="accent4">
                      <a:lumMod val="50000"/>
                    </a:schemeClr>
                  </a:solidFill>
                </a:rPr>
                <a:t>Integer.toString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(65,2) = 1000001 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stCxn id="26" idx="3"/>
              <a:endCxn id="7" idx="1"/>
            </p:cNvCxnSpPr>
            <p:nvPr/>
          </p:nvCxnSpPr>
          <p:spPr>
            <a:xfrm flipV="1">
              <a:off x="5304316" y="2667000"/>
              <a:ext cx="1096484" cy="311027"/>
            </a:xfrm>
            <a:prstGeom prst="straightConnector1">
              <a:avLst/>
            </a:prstGeom>
            <a:noFill/>
            <a:ln w="3175">
              <a:solidFill>
                <a:schemeClr val="accent4">
                  <a:lumMod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4191000" y="1207532"/>
            <a:ext cx="990600" cy="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36951" y="1295400"/>
            <a:ext cx="138216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86000" y="1371600"/>
            <a:ext cx="312420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19692" y="4338333"/>
            <a:ext cx="2498419" cy="1529067"/>
            <a:chOff x="1419692" y="4338333"/>
            <a:chExt cx="2498419" cy="1529067"/>
          </a:xfrm>
        </p:grpSpPr>
        <p:sp>
          <p:nvSpPr>
            <p:cNvPr id="43" name="TextBox 42"/>
            <p:cNvSpPr txBox="1"/>
            <p:nvPr/>
          </p:nvSpPr>
          <p:spPr>
            <a:xfrm>
              <a:off x="1828800" y="5498068"/>
              <a:ext cx="1680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 smtClean="0">
                  <a:solidFill>
                    <a:srgbClr val="660033"/>
                  </a:solidFill>
                </a:rPr>
                <a:t>Integer</a:t>
              </a:r>
              <a:r>
                <a:rPr lang="en-US" dirty="0" err="1" smtClean="0">
                  <a:solidFill>
                    <a:srgbClr val="008000"/>
                  </a:solidFill>
                </a:rPr>
                <a:t>.</a:t>
              </a:r>
              <a:r>
                <a:rPr lang="en-US" dirty="0" err="1" smtClean="0">
                  <a:solidFill>
                    <a:srgbClr val="808000"/>
                  </a:solidFill>
                </a:rPr>
                <a:t>toString</a:t>
              </a:r>
              <a:endParaRPr lang="en-US" dirty="0">
                <a:solidFill>
                  <a:srgbClr val="808000"/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371725" y="4910897"/>
              <a:ext cx="735806" cy="642952"/>
            </a:xfrm>
            <a:custGeom>
              <a:avLst/>
              <a:gdLst>
                <a:gd name="connsiteX0" fmla="*/ 735806 w 735806"/>
                <a:gd name="connsiteY0" fmla="*/ 642952 h 642952"/>
                <a:gd name="connsiteX1" fmla="*/ 364331 w 735806"/>
                <a:gd name="connsiteY1" fmla="*/ 15 h 642952"/>
                <a:gd name="connsiteX2" fmla="*/ 0 w 735806"/>
                <a:gd name="connsiteY2" fmla="*/ 621521 h 64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5806" h="642952">
                  <a:moveTo>
                    <a:pt x="735806" y="642952"/>
                  </a:moveTo>
                  <a:cubicBezTo>
                    <a:pt x="611385" y="323269"/>
                    <a:pt x="486965" y="3587"/>
                    <a:pt x="364331" y="15"/>
                  </a:cubicBezTo>
                  <a:cubicBezTo>
                    <a:pt x="241697" y="-3557"/>
                    <a:pt x="0" y="621521"/>
                    <a:pt x="0" y="621521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19692" y="4338333"/>
              <a:ext cx="2498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/>
                <a:t>A função </a:t>
              </a:r>
              <a:r>
                <a:rPr lang="pt-PT" dirty="0" err="1" smtClean="0">
                  <a:solidFill>
                    <a:srgbClr val="008000"/>
                  </a:solidFill>
                </a:rPr>
                <a:t>toString</a:t>
              </a:r>
              <a:r>
                <a:rPr lang="pt-PT" dirty="0" smtClean="0"/>
                <a:t> faz parte da classe </a:t>
              </a:r>
              <a:r>
                <a:rPr lang="pt-PT" dirty="0" err="1" smtClean="0">
                  <a:solidFill>
                    <a:srgbClr val="660033"/>
                  </a:solidFill>
                </a:rPr>
                <a:t>Integer</a:t>
              </a:r>
              <a:endParaRPr lang="en-US" dirty="0">
                <a:solidFill>
                  <a:srgbClr val="6600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54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85852" y="2172"/>
            <a:ext cx="7091386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Classe </a:t>
            </a:r>
            <a:r>
              <a:rPr lang="pt-PT" dirty="0" err="1" smtClean="0">
                <a:latin typeface="Courier New" pitchFamily="49" charset="0"/>
                <a:cs typeface="Courier New" pitchFamily="49" charset="0"/>
              </a:rPr>
              <a:t>Character</a:t>
            </a:r>
            <a:endParaRPr lang="pt-PT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 bwMode="auto">
          <a:xfrm>
            <a:off x="0" y="859428"/>
            <a:ext cx="9067800" cy="55007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classe </a:t>
            </a:r>
            <a:r>
              <a:rPr kumimoji="0" lang="pt-PT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Character</a:t>
            </a:r>
            <a:r>
              <a:rPr kumimoji="0" lang="pt-P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contém</a:t>
            </a:r>
            <a:r>
              <a:rPr kumimoji="0" lang="pt-PT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 conjunto de funções </a:t>
            </a:r>
            <a:r>
              <a:rPr kumimoji="0" lang="pt-PT" sz="2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(métodos)</a:t>
            </a:r>
            <a:r>
              <a:rPr kumimoji="0" lang="pt-PT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processamento de </a:t>
            </a:r>
            <a:r>
              <a:rPr kumimoji="0" lang="pt-PT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carateres</a:t>
            </a:r>
            <a:r>
              <a:rPr kumimoji="0" lang="pt-PT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PT" sz="2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(operações sobre </a:t>
            </a:r>
            <a:r>
              <a:rPr kumimoji="0" lang="pt-PT" sz="2400" b="0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carateres</a:t>
            </a:r>
            <a:r>
              <a:rPr kumimoji="0" lang="pt-PT" sz="2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pt-PT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pt-PT" sz="2400" kern="0" baseline="0" dirty="0" smtClean="0">
                <a:solidFill>
                  <a:srgbClr val="000000"/>
                </a:solidFill>
                <a:latin typeface="+mn-lt"/>
                <a:cs typeface="+mn-cs"/>
              </a:rPr>
              <a:t>As</a:t>
            </a:r>
            <a:r>
              <a:rPr lang="pt-PT" sz="2400" kern="0" dirty="0" smtClean="0">
                <a:solidFill>
                  <a:srgbClr val="000000"/>
                </a:solidFill>
                <a:latin typeface="+mn-lt"/>
                <a:cs typeface="+mn-cs"/>
              </a:rPr>
              <a:t> funções </a:t>
            </a:r>
            <a:r>
              <a:rPr lang="pt-PT" sz="2400" kern="0" dirty="0" smtClean="0">
                <a:solidFill>
                  <a:srgbClr val="C00000"/>
                </a:solidFill>
                <a:latin typeface="+mn-lt"/>
                <a:cs typeface="+mn-cs"/>
              </a:rPr>
              <a:t>(os métodos)</a:t>
            </a:r>
            <a:r>
              <a:rPr lang="pt-PT" sz="2400" kern="0" dirty="0" smtClean="0">
                <a:solidFill>
                  <a:srgbClr val="000000"/>
                </a:solidFill>
                <a:latin typeface="+mn-lt"/>
                <a:cs typeface="+mn-cs"/>
              </a:rPr>
              <a:t> disponibilizadas</a:t>
            </a:r>
            <a:r>
              <a:rPr lang="pt-PT" sz="2400" kern="0" dirty="0" smtClean="0">
                <a:solidFill>
                  <a:srgbClr val="C00000"/>
                </a:solidFill>
                <a:latin typeface="+mn-lt"/>
                <a:cs typeface="+mn-cs"/>
              </a:rPr>
              <a:t>(os)</a:t>
            </a:r>
            <a:r>
              <a:rPr lang="pt-PT" sz="2400" kern="0" dirty="0" smtClean="0">
                <a:solidFill>
                  <a:srgbClr val="000000"/>
                </a:solidFill>
                <a:latin typeface="+mn-lt"/>
                <a:cs typeface="+mn-cs"/>
              </a:rPr>
              <a:t> dividem-se, funcionalmente, em dois grupos:</a:t>
            </a:r>
          </a:p>
          <a:p>
            <a:pPr marL="1085850" lvl="1" indent="-342900" algn="just" eaLnBrk="0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kumimoji="0" lang="pt-P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funções</a:t>
            </a:r>
            <a:r>
              <a:rPr kumimoji="0" lang="pt-PT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teste de </a:t>
            </a:r>
            <a:r>
              <a:rPr kumimoji="0" lang="pt-PT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carateres</a:t>
            </a:r>
            <a:r>
              <a:rPr kumimoji="0" lang="pt-PT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 devolvem um valor booleano se o argumento pertence ao </a:t>
            </a:r>
            <a:r>
              <a:rPr lang="pt-PT" sz="2400" kern="0" dirty="0">
                <a:solidFill>
                  <a:srgbClr val="000000"/>
                </a:solidFill>
              </a:rPr>
              <a:t>"</a:t>
            </a:r>
            <a:r>
              <a:rPr lang="pt-PT" sz="2400" kern="0" dirty="0" smtClean="0">
                <a:solidFill>
                  <a:srgbClr val="000000"/>
                </a:solidFill>
              </a:rPr>
              <a:t>grupo</a:t>
            </a:r>
            <a:r>
              <a:rPr lang="pt-PT" sz="2400" kern="0" dirty="0">
                <a:solidFill>
                  <a:srgbClr val="000000"/>
                </a:solidFill>
              </a:rPr>
              <a:t>" </a:t>
            </a:r>
            <a:r>
              <a:rPr kumimoji="0" lang="pt-PT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associado:</a:t>
            </a:r>
          </a:p>
          <a:p>
            <a:pPr marL="1485900" lvl="2" indent="-342900" algn="just" eaLnBrk="0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pt-PT" sz="24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isLetter, isDigit, isLetterOrDigit, </a:t>
            </a:r>
            <a:r>
              <a:rPr lang="pt-PT" sz="2400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isWhitespace</a:t>
            </a:r>
            <a:r>
              <a:rPr lang="pt-PT" sz="24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isLowerCase, isUpperCase, </a:t>
            </a:r>
            <a:r>
              <a:rPr lang="pt-PT" sz="2400" kern="0" dirty="0" smtClean="0">
                <a:solidFill>
                  <a:srgbClr val="000000"/>
                </a:solidFill>
                <a:latin typeface="+mn-lt"/>
                <a:cs typeface="+mn-cs"/>
              </a:rPr>
              <a:t>...</a:t>
            </a:r>
            <a:endParaRPr kumimoji="0" lang="pt-PT" sz="24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5850" lvl="1" indent="-342900" algn="just" eaLnBrk="0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pt-PT" sz="2400" kern="0" baseline="0" dirty="0" smtClean="0">
                <a:solidFill>
                  <a:srgbClr val="000000"/>
                </a:solidFill>
                <a:latin typeface="+mn-lt"/>
                <a:cs typeface="+mn-cs"/>
              </a:rPr>
              <a:t>funções de conversão que devolvem</a:t>
            </a:r>
            <a:r>
              <a:rPr lang="pt-PT" sz="2400" kern="0" dirty="0" smtClean="0">
                <a:solidFill>
                  <a:srgbClr val="000000"/>
                </a:solidFill>
                <a:latin typeface="+mn-lt"/>
                <a:cs typeface="+mn-cs"/>
              </a:rPr>
              <a:t> outro </a:t>
            </a:r>
            <a:r>
              <a:rPr lang="pt-PT" sz="2400" kern="0" dirty="0" err="1" smtClean="0">
                <a:solidFill>
                  <a:srgbClr val="000000"/>
                </a:solidFill>
                <a:latin typeface="+mn-lt"/>
                <a:cs typeface="+mn-cs"/>
              </a:rPr>
              <a:t>carater</a:t>
            </a:r>
            <a:r>
              <a:rPr lang="pt-PT" sz="2400" kern="0" baseline="0" dirty="0" smtClean="0">
                <a:solidFill>
                  <a:srgbClr val="000000"/>
                </a:solidFill>
                <a:latin typeface="+mn-lt"/>
                <a:cs typeface="+mn-cs"/>
              </a:rPr>
              <a:t>:</a:t>
            </a:r>
          </a:p>
          <a:p>
            <a:pPr marL="1485900" lvl="2" indent="-342900" algn="just" eaLnBrk="0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pt-PT" sz="2400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pt-PT" sz="24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2400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pt-PT" sz="24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2400" kern="0" dirty="0" smtClean="0">
                <a:solidFill>
                  <a:srgbClr val="000000"/>
                </a:solidFill>
                <a:latin typeface="+mn-lt"/>
                <a:cs typeface="+mn-cs"/>
              </a:rPr>
              <a:t>...</a:t>
            </a:r>
            <a:endParaRPr lang="pt-PT" sz="2400" kern="0" baseline="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342900" marR="0" lvl="0" indent="-342900" algn="just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Estas funções utilizam-se tal como</a:t>
            </a:r>
            <a:r>
              <a:rPr kumimoji="0" lang="pt-PT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da classe </a:t>
            </a:r>
            <a:r>
              <a:rPr kumimoji="0" lang="pt-PT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Math</a:t>
            </a:r>
            <a:r>
              <a:rPr kumimoji="0" lang="pt-PT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ctr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pt-PT" sz="2400" kern="0" baseline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Character.nomeDaFuncao</a:t>
            </a:r>
            <a:r>
              <a:rPr lang="pt-PT" sz="2400" kern="0" baseline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4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... </a:t>
            </a:r>
            <a:r>
              <a:rPr lang="pt-PT" sz="2400" kern="0" baseline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kumimoji="0" lang="pt-PT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5</a:t>
            </a:r>
            <a:r>
              <a:rPr lang="pt-PT" dirty="0" smtClean="0">
                <a:solidFill>
                  <a:srgbClr val="002060"/>
                </a:solidFill>
              </a:rPr>
              <a:t>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14400" y="115888"/>
            <a:ext cx="7019948" cy="6048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Classe </a:t>
            </a:r>
            <a:r>
              <a:rPr kumimoji="0" lang="pt-PT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String</a:t>
            </a: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14282" y="1143000"/>
            <a:ext cx="8572560" cy="556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classe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disponibiliza um vasto conjunto de funções que podemos separar em dois tipos: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funções que se aplicam sobre variáveis do tipo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variavel.nomeDaFuncao()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char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charAt(int)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devolve o </a:t>
            </a:r>
            <a:r>
              <a:rPr kumimoji="0" lang="pt-P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carater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numa determinada posição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length()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devolve a dimensão de uma String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indexOf(char)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pesquisa a primeira ocorrência do </a:t>
            </a:r>
            <a:r>
              <a:rPr kumimoji="0" lang="pt-P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carater</a:t>
            </a: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boolean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equals(String)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verifica se duas Strings são iguais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boolean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compareTo(String)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compara duas Strings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funções que se aplicam sem a necessidade de ter uma variável do tipo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String.nomeDaFuncao()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pt-PT" sz="2000" dirty="0" smtClean="0">
                <a:latin typeface="Courier New" pitchFamily="49" charset="0"/>
                <a:cs typeface="Courier New" pitchFamily="49" charset="0"/>
                <a:hlinkClick r:id="rId3"/>
              </a:rPr>
              <a:t>https://docs.oracle.com/javase/7/docs/api/java/lang/String.html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pt-PT" sz="2000" dirty="0" smtClean="0">
                <a:latin typeface="Courier New" pitchFamily="49" charset="0"/>
                <a:cs typeface="Courier New" pitchFamily="49" charset="0"/>
                <a:hlinkClick r:id="rId4"/>
              </a:rPr>
              <a:t>https://docs.oracle.com/javase/7/docs/api/java/lang/Character.html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14282" y="1071547"/>
            <a:ext cx="8643998" cy="5286411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declaração de variáveis do tipo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obedece às mesmas regras de declaração de tipos referência.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Exemplos: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 s1;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s1 = </a:t>
            </a:r>
            <a:r>
              <a:rPr kumimoji="0" lang="pt-PT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String("Aveiro"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//String com texto Aveiro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PT" sz="2000" dirty="0" smtClean="0"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 s2;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s2 = </a:t>
            </a:r>
            <a:r>
              <a:rPr kumimoji="0" lang="pt-PT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String(); 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String nula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O operador de </a:t>
            </a:r>
            <a:r>
              <a:rPr lang="pt-PT" sz="2400" dirty="0" smtClean="0">
                <a:cs typeface="Courier New" pitchFamily="49" charset="0"/>
              </a:rPr>
              <a:t>atribuição '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pt-PT" sz="2400" dirty="0" smtClean="0">
                <a:cs typeface="Courier New" pitchFamily="49" charset="0"/>
              </a:rPr>
              <a:t>'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também é capaz de reservar o espaço em memória e atualizar a referência: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 s3 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= "Aveiro"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Declaração simplificada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115888"/>
            <a:ext cx="7019948" cy="6048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Declaração de variáveis do tipo String</a:t>
            </a: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9</a:t>
            </a:r>
            <a:r>
              <a:rPr lang="pt-PT" dirty="0" smtClean="0">
                <a:solidFill>
                  <a:srgbClr val="002060"/>
                </a:solidFill>
              </a:rPr>
              <a:t>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7" name="Grupo 3"/>
          <p:cNvGrpSpPr/>
          <p:nvPr/>
        </p:nvGrpSpPr>
        <p:grpSpPr>
          <a:xfrm>
            <a:off x="2667000" y="3276600"/>
            <a:ext cx="3929090" cy="900558"/>
            <a:chOff x="4643438" y="1571612"/>
            <a:chExt cx="3929090" cy="900558"/>
          </a:xfrm>
        </p:grpSpPr>
        <p:sp>
          <p:nvSpPr>
            <p:cNvPr id="8" name="CaixaDeTexto 4"/>
            <p:cNvSpPr txBox="1"/>
            <p:nvPr/>
          </p:nvSpPr>
          <p:spPr>
            <a:xfrm>
              <a:off x="4643438" y="1571612"/>
              <a:ext cx="500066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s1</a:t>
              </a:r>
              <a:endParaRPr lang="pt-PT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CaixaDeTexto 5"/>
            <p:cNvSpPr txBox="1"/>
            <p:nvPr/>
          </p:nvSpPr>
          <p:spPr>
            <a:xfrm>
              <a:off x="4643438" y="2071678"/>
              <a:ext cx="500066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s1</a:t>
              </a:r>
              <a:endParaRPr lang="pt-PT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CaixaDeTexto 6"/>
            <p:cNvSpPr txBox="1"/>
            <p:nvPr/>
          </p:nvSpPr>
          <p:spPr>
            <a:xfrm>
              <a:off x="5072066" y="1571612"/>
              <a:ext cx="1071570" cy="3804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endParaRPr lang="pt-PT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CaixaDeTexto 7"/>
            <p:cNvSpPr txBox="1"/>
            <p:nvPr/>
          </p:nvSpPr>
          <p:spPr>
            <a:xfrm>
              <a:off x="5072066" y="2091745"/>
              <a:ext cx="1071570" cy="3804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PT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CaixaDeTexto 8"/>
            <p:cNvSpPr txBox="1"/>
            <p:nvPr/>
          </p:nvSpPr>
          <p:spPr>
            <a:xfrm>
              <a:off x="7179384" y="2091745"/>
              <a:ext cx="1393144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PT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Aveiro</a:t>
              </a:r>
              <a:r>
                <a:rPr lang="pt-PT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pt-PT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Seta para a direita 9"/>
            <p:cNvSpPr/>
            <p:nvPr/>
          </p:nvSpPr>
          <p:spPr bwMode="auto">
            <a:xfrm>
              <a:off x="5643570" y="2214554"/>
              <a:ext cx="1500198" cy="142876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P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88990" cy="42319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StringTeste</a:t>
            </a:r>
            <a:r>
              <a:rPr lang="en-US" dirty="0"/>
              <a:t> {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 = "</a:t>
            </a:r>
            <a:r>
              <a:rPr lang="en-US" dirty="0" err="1">
                <a:solidFill>
                  <a:srgbClr val="7030A0"/>
                </a:solidFill>
              </a:rPr>
              <a:t>Aveiro</a:t>
            </a:r>
            <a:r>
              <a:rPr lang="en-US" dirty="0">
                <a:solidFill>
                  <a:srgbClr val="7030A0"/>
                </a:solidFill>
              </a:rPr>
              <a:t> (PORTUGAL) 2014</a:t>
            </a:r>
            <a:r>
              <a:rPr lang="en-US" dirty="0"/>
              <a:t>"; 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Letters=0,Digits=0,LettersOrDigits=0,LowerCases=0,UpperCases=0;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s.length</a:t>
            </a:r>
            <a:r>
              <a:rPr lang="en-US" dirty="0"/>
              <a:t>();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Character.isLetter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)))              </a:t>
            </a:r>
            <a:r>
              <a:rPr lang="en-US" dirty="0" smtClean="0"/>
              <a:t>      Letters</a:t>
            </a:r>
            <a:r>
              <a:rPr lang="en-US" dirty="0"/>
              <a:t>++;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Character.isDigit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)))               </a:t>
            </a:r>
            <a:r>
              <a:rPr lang="en-US" dirty="0" smtClean="0"/>
              <a:t>       Digits</a:t>
            </a:r>
            <a:r>
              <a:rPr lang="en-US" dirty="0"/>
              <a:t>++;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Character.isLetterOrDigit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)))       </a:t>
            </a:r>
            <a:r>
              <a:rPr lang="en-US" dirty="0" err="1"/>
              <a:t>LettersOrDigits</a:t>
            </a:r>
            <a:r>
              <a:rPr lang="en-US" dirty="0"/>
              <a:t>++;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Character.isLowerCase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)))           </a:t>
            </a:r>
            <a:r>
              <a:rPr lang="en-US" dirty="0" err="1"/>
              <a:t>LowerCases</a:t>
            </a:r>
            <a:r>
              <a:rPr lang="en-US" dirty="0"/>
              <a:t>++;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Character.isUpperCase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)))           </a:t>
            </a:r>
            <a:r>
              <a:rPr lang="en-US" dirty="0" err="1"/>
              <a:t>UpperCases</a:t>
            </a:r>
            <a:r>
              <a:rPr lang="en-US" dirty="0"/>
              <a:t>++;</a:t>
            </a:r>
          </a:p>
          <a:p>
            <a:r>
              <a:rPr lang="en-US" dirty="0"/>
              <a:t>                                 }</a:t>
            </a:r>
          </a:p>
          <a:p>
            <a:r>
              <a:rPr lang="en-US" sz="1700" dirty="0"/>
              <a:t>    </a:t>
            </a:r>
            <a:r>
              <a:rPr lang="en-US" sz="1700" dirty="0" err="1"/>
              <a:t>System.out.printf</a:t>
            </a:r>
            <a:r>
              <a:rPr lang="en-US" sz="1700" dirty="0"/>
              <a:t>("Letters: %d; Digits: %d; </a:t>
            </a:r>
            <a:r>
              <a:rPr lang="en-US" sz="1700" dirty="0" err="1"/>
              <a:t>LettersOrDigits</a:t>
            </a:r>
            <a:r>
              <a:rPr lang="en-US" sz="1700" dirty="0"/>
              <a:t>: %d; </a:t>
            </a:r>
            <a:r>
              <a:rPr lang="en-US" sz="1700" dirty="0" err="1"/>
              <a:t>LowerCases</a:t>
            </a:r>
            <a:r>
              <a:rPr lang="en-US" sz="1700" dirty="0"/>
              <a:t>: %d; </a:t>
            </a:r>
            <a:r>
              <a:rPr lang="en-US" sz="1700" dirty="0" err="1"/>
              <a:t>UpperCases</a:t>
            </a:r>
            <a:r>
              <a:rPr lang="en-US" sz="1700" dirty="0"/>
              <a:t> %d\n",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Letters,Digits,LettersOrDigits,LowerCases,UpperCases</a:t>
            </a:r>
            <a:r>
              <a:rPr lang="en-US" dirty="0"/>
              <a:t>);</a:t>
            </a:r>
          </a:p>
          <a:p>
            <a:r>
              <a:rPr lang="en-US" dirty="0"/>
              <a:t>                                                   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6943" y="2250281"/>
            <a:ext cx="6859857" cy="4484847"/>
            <a:chOff x="1826943" y="2250281"/>
            <a:chExt cx="6859857" cy="448484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6248400" y="2895600"/>
              <a:ext cx="6096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705600" y="2250281"/>
              <a:ext cx="1981200" cy="6463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/>
                <a:t>Pode escrever em várias linhas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6943" y="5257800"/>
              <a:ext cx="5031057" cy="1477328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System.out.printf</a:t>
              </a:r>
              <a:r>
                <a:rPr lang="en-US" dirty="0"/>
                <a:t>("Letters: %d; Digits: %d; </a:t>
              </a:r>
              <a:r>
                <a:rPr lang="en-US" dirty="0">
                  <a:solidFill>
                    <a:srgbClr val="C00000"/>
                  </a:solidFill>
                </a:rPr>
                <a:t>"+</a:t>
              </a:r>
            </a:p>
            <a:p>
              <a:r>
                <a:rPr lang="en-US" dirty="0"/>
                <a:t>                    </a:t>
              </a:r>
              <a:r>
                <a:rPr lang="en-US" dirty="0">
                  <a:solidFill>
                    <a:srgbClr val="C00000"/>
                  </a:solidFill>
                </a:rPr>
                <a:t>"</a:t>
              </a:r>
              <a:r>
                <a:rPr lang="en-US" dirty="0" err="1"/>
                <a:t>LettersOrDigits</a:t>
              </a:r>
              <a:r>
                <a:rPr lang="en-US" dirty="0"/>
                <a:t>: %d; </a:t>
              </a:r>
              <a:r>
                <a:rPr lang="en-US" dirty="0" err="1"/>
                <a:t>LowerCases</a:t>
              </a:r>
              <a:r>
                <a:rPr lang="en-US" dirty="0"/>
                <a:t>: %d;</a:t>
              </a:r>
              <a:r>
                <a:rPr lang="en-US" dirty="0">
                  <a:solidFill>
                    <a:srgbClr val="C00000"/>
                  </a:solidFill>
                </a:rPr>
                <a:t>"+</a:t>
              </a:r>
            </a:p>
            <a:p>
              <a:r>
                <a:rPr lang="en-US" dirty="0"/>
                <a:t>                    </a:t>
              </a:r>
              <a:r>
                <a:rPr lang="en-US" dirty="0">
                  <a:solidFill>
                    <a:srgbClr val="C00000"/>
                  </a:solidFill>
                </a:rPr>
                <a:t>"</a:t>
              </a:r>
              <a:r>
                <a:rPr lang="en-US" dirty="0"/>
                <a:t> </a:t>
              </a:r>
              <a:r>
                <a:rPr lang="en-US" dirty="0" err="1"/>
                <a:t>UpperCases</a:t>
              </a:r>
              <a:r>
                <a:rPr lang="en-US" dirty="0"/>
                <a:t> %d\n",</a:t>
              </a:r>
            </a:p>
            <a:p>
              <a:r>
                <a:rPr lang="en-US" dirty="0"/>
                <a:t>                    </a:t>
              </a:r>
              <a:r>
                <a:rPr lang="en-US" dirty="0" err="1"/>
                <a:t>Letters,Digits,LettersOrDigits</a:t>
              </a:r>
              <a:r>
                <a:rPr lang="en-US" dirty="0"/>
                <a:t>,</a:t>
              </a:r>
            </a:p>
            <a:p>
              <a:r>
                <a:rPr lang="en-US" dirty="0"/>
                <a:t>                    </a:t>
              </a:r>
              <a:r>
                <a:rPr lang="en-US" dirty="0" err="1"/>
                <a:t>LowerCases,UpperCases</a:t>
              </a:r>
              <a:r>
                <a:rPr lang="en-US" dirty="0"/>
                <a:t>);</a:t>
              </a:r>
            </a:p>
          </p:txBody>
        </p:sp>
        <p:cxnSp>
          <p:nvCxnSpPr>
            <p:cNvPr id="11" name="Straight Arrow Connector 10"/>
            <p:cNvCxnSpPr>
              <a:stCxn id="8" idx="2"/>
            </p:cNvCxnSpPr>
            <p:nvPr/>
          </p:nvCxnSpPr>
          <p:spPr>
            <a:xfrm flipH="1">
              <a:off x="6858000" y="2896612"/>
              <a:ext cx="838200" cy="2361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1086"/>
            <a:ext cx="74615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9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7871322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StringTeste</a:t>
            </a:r>
            <a:r>
              <a:rPr lang="en-US" dirty="0"/>
              <a:t> {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 = " </a:t>
            </a:r>
            <a:r>
              <a:rPr lang="en-US" dirty="0" err="1"/>
              <a:t>Aveiro</a:t>
            </a:r>
            <a:r>
              <a:rPr lang="en-US" dirty="0"/>
              <a:t> (PORTUGAL) 2014"; 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Letters=0,Digits=0, Spaces=0, </a:t>
            </a:r>
            <a:r>
              <a:rPr lang="en-US" dirty="0" err="1"/>
              <a:t>LettersOrDigits</a:t>
            </a:r>
            <a:r>
              <a:rPr lang="en-US" dirty="0"/>
              <a:t>=0,LowerCases=0,UpperCases=0;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s.length</a:t>
            </a:r>
            <a:r>
              <a:rPr lang="en-US" dirty="0"/>
              <a:t>();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Character.isLetter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)))                  </a:t>
            </a:r>
            <a:r>
              <a:rPr lang="en-US" dirty="0" smtClean="0"/>
              <a:t>  Letters</a:t>
            </a:r>
            <a:r>
              <a:rPr lang="en-US" dirty="0"/>
              <a:t>++;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Character.isDigit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)))                    </a:t>
            </a:r>
            <a:r>
              <a:rPr lang="en-US" dirty="0" smtClean="0"/>
              <a:t>  Digits</a:t>
            </a:r>
            <a:r>
              <a:rPr lang="en-US" dirty="0"/>
              <a:t>++;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Character.isWhitespace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)))          </a:t>
            </a:r>
            <a:r>
              <a:rPr lang="en-US" dirty="0" smtClean="0"/>
              <a:t>Spaces</a:t>
            </a:r>
            <a:r>
              <a:rPr lang="en-US" dirty="0"/>
              <a:t>++;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Character.isLetterOrDigit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)))        </a:t>
            </a:r>
            <a:r>
              <a:rPr lang="en-US" dirty="0" err="1"/>
              <a:t>LettersOrDigits</a:t>
            </a:r>
            <a:r>
              <a:rPr lang="en-US" dirty="0"/>
              <a:t>++;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Character.isLowerCase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)))           </a:t>
            </a:r>
            <a:r>
              <a:rPr lang="en-US" dirty="0" err="1"/>
              <a:t>LowerCases</a:t>
            </a:r>
            <a:r>
              <a:rPr lang="en-US" dirty="0"/>
              <a:t>++;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Character.isUpperCase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)))           </a:t>
            </a:r>
            <a:r>
              <a:rPr lang="en-US" dirty="0" err="1"/>
              <a:t>UpperCases</a:t>
            </a:r>
            <a:r>
              <a:rPr lang="en-US" dirty="0"/>
              <a:t>++;</a:t>
            </a:r>
          </a:p>
          <a:p>
            <a:r>
              <a:rPr lang="en-US" dirty="0"/>
              <a:t>                                 }</a:t>
            </a:r>
          </a:p>
          <a:p>
            <a:r>
              <a:rPr lang="en-US" dirty="0" err="1" smtClean="0"/>
              <a:t>System.out.printf</a:t>
            </a:r>
            <a:r>
              <a:rPr lang="en-US" dirty="0"/>
              <a:t>("Letters: %d; Digits: %d; Spaces: %d;"+</a:t>
            </a:r>
          </a:p>
          <a:p>
            <a:r>
              <a:rPr lang="en-US" dirty="0"/>
              <a:t>                    " </a:t>
            </a:r>
            <a:r>
              <a:rPr lang="en-US" dirty="0" err="1"/>
              <a:t>LettersOrDigits</a:t>
            </a:r>
            <a:r>
              <a:rPr lang="en-US" dirty="0"/>
              <a:t>: %d; </a:t>
            </a:r>
            <a:r>
              <a:rPr lang="en-US" dirty="0" err="1"/>
              <a:t>LowerCases</a:t>
            </a:r>
            <a:r>
              <a:rPr lang="en-US" dirty="0"/>
              <a:t>: %d;"+</a:t>
            </a:r>
          </a:p>
          <a:p>
            <a:r>
              <a:rPr lang="en-US" dirty="0"/>
              <a:t>                    " </a:t>
            </a:r>
            <a:r>
              <a:rPr lang="en-US" dirty="0" err="1"/>
              <a:t>UpperCases</a:t>
            </a:r>
            <a:r>
              <a:rPr lang="en-US" dirty="0"/>
              <a:t> %d\n",</a:t>
            </a:r>
          </a:p>
          <a:p>
            <a:r>
              <a:rPr lang="en-US" dirty="0"/>
              <a:t>                    </a:t>
            </a:r>
            <a:r>
              <a:rPr lang="en-US" dirty="0" smtClean="0"/>
              <a:t> </a:t>
            </a:r>
            <a:r>
              <a:rPr lang="en-US" dirty="0" err="1" smtClean="0"/>
              <a:t>Letters,Digits</a:t>
            </a:r>
            <a:r>
              <a:rPr lang="en-US" dirty="0"/>
              <a:t>, Spaces, </a:t>
            </a:r>
            <a:r>
              <a:rPr lang="en-US" dirty="0" err="1"/>
              <a:t>LettersOrDigits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smtClean="0"/>
              <a:t> </a:t>
            </a:r>
            <a:r>
              <a:rPr lang="en-US" dirty="0" err="1" smtClean="0"/>
              <a:t>LowerCases,UpperCases</a:t>
            </a:r>
            <a:r>
              <a:rPr lang="en-US" dirty="0"/>
              <a:t>);</a:t>
            </a:r>
          </a:p>
          <a:p>
            <a:r>
              <a:rPr lang="en-US" dirty="0"/>
              <a:t>                                                   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38800"/>
            <a:ext cx="860679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3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7800" y="152400"/>
            <a:ext cx="52098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Character.</a:t>
            </a:r>
            <a:r>
              <a:rPr lang="en-US" dirty="0" err="1" smtClean="0">
                <a:solidFill>
                  <a:srgbClr val="FF00FF"/>
                </a:solidFill>
              </a:rPr>
              <a:t>isWhitespace</a:t>
            </a:r>
            <a:r>
              <a:rPr lang="en-US" dirty="0" smtClean="0"/>
              <a:t>(</a:t>
            </a:r>
            <a:r>
              <a:rPr lang="en-US" dirty="0" err="1" smtClean="0"/>
              <a:t>s.charAt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)))          </a:t>
            </a:r>
            <a:r>
              <a:rPr lang="en-US" dirty="0" smtClean="0"/>
              <a:t>Spaces++;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92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Pode utilizar a função </a:t>
            </a:r>
            <a:r>
              <a:rPr lang="pt-PT" i="1" dirty="0" err="1" smtClean="0">
                <a:solidFill>
                  <a:srgbClr val="FF00FF"/>
                </a:solidFill>
              </a:rPr>
              <a:t>isSpace</a:t>
            </a:r>
            <a:r>
              <a:rPr lang="pt-PT" dirty="0" smtClean="0"/>
              <a:t> em vez de </a:t>
            </a:r>
            <a:r>
              <a:rPr lang="en-US" dirty="0" err="1" smtClean="0">
                <a:solidFill>
                  <a:srgbClr val="FF00FF"/>
                </a:solidFill>
              </a:rPr>
              <a:t>isWhitespace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pt-PT" dirty="0" smtClean="0"/>
              <a:t>mas vai aparecer a mensagem seguinte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62267"/>
            <a:ext cx="8849577" cy="43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79" y="2500074"/>
            <a:ext cx="462724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" y="4191000"/>
            <a:ext cx="907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É melhor utilizar a função </a:t>
            </a:r>
            <a:r>
              <a:rPr lang="en-US" dirty="0" err="1" smtClean="0">
                <a:solidFill>
                  <a:srgbClr val="FF00FF"/>
                </a:solidFill>
              </a:rPr>
              <a:t>isWhitespace</a:t>
            </a:r>
            <a:r>
              <a:rPr lang="pt-PT" dirty="0" smtClean="0"/>
              <a:t> (ver </a:t>
            </a:r>
            <a:r>
              <a:rPr lang="pt-PT" sz="1600" dirty="0">
                <a:latin typeface="Courier New" pitchFamily="49" charset="0"/>
                <a:cs typeface="Courier New" pitchFamily="49" charset="0"/>
                <a:hlinkClick r:id="rId4"/>
              </a:rPr>
              <a:t>https://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  <a:hlinkClick r:id="rId4"/>
              </a:rPr>
              <a:t>docs.oracle.com/javase/7/docs/api/java/lang/Character.html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/>
              <a:t>para detalhes adicionais</a:t>
            </a:r>
            <a:r>
              <a:rPr lang="pt-PT" sz="1600" dirty="0" smtClean="0"/>
              <a:t>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04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115888"/>
            <a:ext cx="7019948" cy="6048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Leitura e escrita de Strings</a:t>
            </a: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0" y="1052736"/>
            <a:ext cx="9144000" cy="52337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Uma String pode ser lida do teclado através da função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nextLine()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do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Scanner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Esta função lê todos os carateres introduzidos pelo utilizador até encontrar o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‘\n’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imprimir no terminal o conteúdo de uma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podemos utilizar qualquer uma das funções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System.out.print(...)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(...)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(...)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utiliza-se o especificador de conversão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%s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escrever uma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Este pode ser precedido de um número com o qual se controla o formato (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%10s %-10s).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 s = </a:t>
            </a:r>
            <a:r>
              <a:rPr kumimoji="0" lang="pt-PT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String();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 = sc.nextLine();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System.out.printf("O 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texto lido foi 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%s\n", 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s);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System.out.println("O 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texto lido 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foi " 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 s);</a:t>
            </a: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9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10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13" name="Marcador de Posição de Conteúdo 2"/>
          <p:cNvSpPr txBox="1">
            <a:spLocks/>
          </p:cNvSpPr>
          <p:nvPr/>
        </p:nvSpPr>
        <p:spPr>
          <a:xfrm>
            <a:off x="-152400" y="685800"/>
            <a:ext cx="9358346" cy="5286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Leitura de </a:t>
            </a:r>
            <a:r>
              <a:rPr lang="pt-PT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carateres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até aparecer o '.'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("Insira uma letra: ");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c =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sc.nextLine.charAt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(0);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leitura de um </a:t>
            </a:r>
            <a:r>
              <a:rPr lang="pt-PT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</a:t>
            </a:r>
            <a:endParaRPr lang="pt-PT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Character.isLetter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(c))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("Inseriu uma letra");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Character.isDigit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(c))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("Inseriu um digito");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pt-PT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("Não inseriu uma letra ou digito");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(c != '.');</a:t>
            </a:r>
            <a:endParaRPr lang="pt-PT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6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609600"/>
            <a:ext cx="6931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endParaRPr lang="en-US" dirty="0" smtClean="0"/>
          </a:p>
          <a:p>
            <a:r>
              <a:rPr lang="en-US" b="1" dirty="0" smtClean="0"/>
              <a:t>public class</a:t>
            </a:r>
            <a:r>
              <a:rPr lang="en-US" dirty="0" smtClean="0"/>
              <a:t> </a:t>
            </a:r>
            <a:r>
              <a:rPr lang="en-US" dirty="0" err="1" smtClean="0"/>
              <a:t>Format_s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public static void</a:t>
            </a:r>
            <a:r>
              <a:rPr lang="en-US" dirty="0" smtClean="0"/>
              <a:t>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Exception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str</a:t>
            </a:r>
            <a:r>
              <a:rPr lang="en-US" dirty="0" smtClean="0"/>
              <a:t> = "Hello world!";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println</a:t>
            </a:r>
            <a:r>
              <a:rPr lang="en-US" dirty="0" smtClean="0"/>
              <a:t>   "+'\t'+'\t'+'\</a:t>
            </a:r>
            <a:r>
              <a:rPr lang="en-US" dirty="0" err="1" smtClean="0"/>
              <a:t>t'+str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</a:t>
            </a:r>
            <a:r>
              <a:rPr lang="en-US" dirty="0" smtClean="0"/>
              <a:t>("print   "+'\t'+'\t'+'\</a:t>
            </a:r>
            <a:r>
              <a:rPr lang="en-US" dirty="0" err="1" smtClean="0"/>
              <a:t>t'+str</a:t>
            </a:r>
            <a:r>
              <a:rPr lang="en-US" dirty="0" smtClean="0"/>
              <a:t>+'\n');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printf</a:t>
            </a:r>
            <a:r>
              <a:rPr lang="en-US" dirty="0" smtClean="0"/>
              <a:t>                             %s\</a:t>
            </a:r>
            <a:r>
              <a:rPr lang="en-US" dirty="0" err="1" smtClean="0"/>
              <a:t>n",str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printf</a:t>
            </a:r>
            <a:r>
              <a:rPr lang="en-US" dirty="0" smtClean="0"/>
              <a:t>   %%30s  %%30s   %30s%</a:t>
            </a:r>
            <a:r>
              <a:rPr lang="en-US" dirty="0" smtClean="0">
                <a:solidFill>
                  <a:srgbClr val="FF0000"/>
                </a:solidFill>
              </a:rPr>
              <a:t>30s</a:t>
            </a:r>
            <a:r>
              <a:rPr lang="en-US" dirty="0" smtClean="0"/>
              <a:t>\</a:t>
            </a:r>
            <a:r>
              <a:rPr lang="en-US" dirty="0" err="1" smtClean="0"/>
              <a:t>n",str,str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printf</a:t>
            </a:r>
            <a:r>
              <a:rPr lang="en-US" dirty="0" smtClean="0"/>
              <a:t>   %%-30s  %%-30s   %-30s%</a:t>
            </a:r>
            <a:r>
              <a:rPr lang="en-US" dirty="0" smtClean="0">
                <a:solidFill>
                  <a:srgbClr val="008000"/>
                </a:solidFill>
              </a:rPr>
              <a:t>-30s</a:t>
            </a:r>
            <a:r>
              <a:rPr lang="en-US" dirty="0" smtClean="0"/>
              <a:t>\</a:t>
            </a:r>
            <a:r>
              <a:rPr lang="en-US" dirty="0" err="1" smtClean="0"/>
              <a:t>n",str,str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95800"/>
            <a:ext cx="743044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9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2362200"/>
            <a:ext cx="712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 aula anterior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8697" y="3877545"/>
            <a:ext cx="31935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 final da aula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27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0" y="1414426"/>
            <a:ext cx="9144000" cy="369097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Escrita dos carateres de uma String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String frase = new String();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pt-PT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char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letra;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System.out.print("Escreva uma frase: 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frase = sc.nextLine();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System.out.printf("A frase tem as letras:\n");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pt-PT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pt-PT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pt-P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 = 0 ; i &lt; frase.length() ; i++)</a:t>
            </a:r>
          </a:p>
          <a:p>
            <a:pPr marL="342900" lvl="0" indent="-342900">
              <a:spcBef>
                <a:spcPct val="20000"/>
              </a:spcBef>
            </a:pPr>
            <a:r>
              <a:rPr lang="pt-PT" sz="2200" dirty="0" smtClean="0">
                <a:latin typeface="Courier New" pitchFamily="49" charset="0"/>
                <a:cs typeface="Courier New" pitchFamily="49" charset="0"/>
              </a:rPr>
              <a:t>     System.out.println(frase.charAt(i));</a:t>
            </a:r>
            <a:endParaRPr kumimoji="0" lang="pt-PT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90600" y="-152400"/>
            <a:ext cx="7019948" cy="6048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Exemplo</a:t>
            </a: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9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12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1" y="838200"/>
            <a:ext cx="51816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Slide12 {</a:t>
            </a:r>
          </a:p>
          <a:p>
            <a:r>
              <a:rPr lang="en-US" b="1" dirty="0" smtClean="0"/>
              <a:t>static final</a:t>
            </a:r>
            <a:r>
              <a:rPr lang="en-US" dirty="0" smtClean="0"/>
              <a:t> Scanner sc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String </a:t>
            </a:r>
            <a:r>
              <a:rPr lang="en-US" dirty="0" err="1" smtClean="0"/>
              <a:t>frase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String();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char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Escreva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frase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frase</a:t>
            </a:r>
            <a:r>
              <a:rPr lang="en-US" dirty="0" smtClean="0"/>
              <a:t> = </a:t>
            </a:r>
            <a:r>
              <a:rPr lang="en-US" dirty="0" err="1" smtClean="0"/>
              <a:t>sc.nextLine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System.out.printf</a:t>
            </a:r>
            <a:r>
              <a:rPr lang="en-US" dirty="0" smtClean="0"/>
              <a:t>("A </a:t>
            </a:r>
            <a:r>
              <a:rPr lang="en-US" dirty="0" err="1" smtClean="0"/>
              <a:t>frase</a:t>
            </a:r>
            <a:r>
              <a:rPr lang="en-US" dirty="0" smtClean="0"/>
              <a:t> tem as </a:t>
            </a:r>
            <a:r>
              <a:rPr lang="en-US" dirty="0" err="1" smtClean="0"/>
              <a:t>letras</a:t>
            </a:r>
            <a:r>
              <a:rPr lang="en-US" dirty="0" smtClean="0"/>
              <a:t>:\n");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 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frase.length</a:t>
            </a:r>
            <a:r>
              <a:rPr lang="en-US" dirty="0" smtClean="0"/>
              <a:t>()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frase.charAt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                                                               }                                                             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38" y="-100524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Código completo: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066800"/>
            <a:ext cx="282632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066800"/>
            <a:ext cx="67056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Diferença entre as funções </a:t>
            </a:r>
            <a:r>
              <a:rPr lang="pt-PT" sz="5400" b="1" i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next</a:t>
            </a:r>
            <a:r>
              <a:rPr lang="pt-PT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e </a:t>
            </a:r>
            <a:r>
              <a:rPr lang="pt-PT" sz="5400" b="1" i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nextLine</a:t>
            </a:r>
            <a:r>
              <a:rPr lang="pt-PT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da classe </a:t>
            </a:r>
            <a:r>
              <a:rPr lang="pt-PT" sz="54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Scanner</a:t>
            </a:r>
            <a:endParaRPr lang="pt-PT" sz="54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92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57200"/>
            <a:ext cx="509697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next_nextLine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 final </a:t>
            </a:r>
            <a:r>
              <a:rPr lang="en-US" dirty="0"/>
              <a:t>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System.out.print</a:t>
            </a:r>
            <a:r>
              <a:rPr lang="en-US" dirty="0"/>
              <a:t>("</a:t>
            </a:r>
            <a:r>
              <a:rPr lang="en-US" dirty="0" err="1"/>
              <a:t>Linha</a:t>
            </a:r>
            <a:r>
              <a:rPr lang="en-US" dirty="0"/>
              <a:t>  ? ");</a:t>
            </a:r>
          </a:p>
          <a:p>
            <a:r>
              <a:rPr lang="en-US" dirty="0"/>
              <a:t>  s = </a:t>
            </a:r>
            <a:r>
              <a:rPr lang="en-US" dirty="0" err="1"/>
              <a:t>read.nextLine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("s = "+s);</a:t>
            </a:r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05400" y="1447800"/>
            <a:ext cx="3827253" cy="1847850"/>
            <a:chOff x="5105400" y="1447800"/>
            <a:chExt cx="3827253" cy="184785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447800"/>
              <a:ext cx="382725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629400" y="2372320"/>
              <a:ext cx="9845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Ok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600" y="3429000"/>
            <a:ext cx="5061129" cy="2862322"/>
          </a:xfrm>
          <a:prstGeom prst="rect">
            <a:avLst/>
          </a:prstGeom>
          <a:solidFill>
            <a:srgbClr val="CCFF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public class </a:t>
            </a:r>
            <a:r>
              <a:rPr lang="en-US" dirty="0" err="1"/>
              <a:t>next_nextLine</a:t>
            </a:r>
            <a:r>
              <a:rPr lang="en-US" dirty="0"/>
              <a:t> {</a:t>
            </a:r>
          </a:p>
          <a:p>
            <a:r>
              <a:rPr lang="en-US" dirty="0"/>
              <a:t>  static final Scanner read = new Scanner(System.in);</a:t>
            </a:r>
          </a:p>
          <a:p>
            <a:r>
              <a:rPr lang="en-US" dirty="0"/>
              <a:t>public static void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Linha</a:t>
            </a:r>
            <a:r>
              <a:rPr lang="en-US" dirty="0"/>
              <a:t>  ? ");</a:t>
            </a:r>
          </a:p>
          <a:p>
            <a:r>
              <a:rPr lang="en-US" dirty="0"/>
              <a:t>  s = </a:t>
            </a:r>
            <a:r>
              <a:rPr lang="en-US" dirty="0" err="1"/>
              <a:t>read.next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("s = "+s);</a:t>
            </a:r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410200" y="3810000"/>
            <a:ext cx="3632200" cy="1609130"/>
            <a:chOff x="5514975" y="3810000"/>
            <a:chExt cx="3632200" cy="160913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4975" y="3810000"/>
              <a:ext cx="3632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6629400" y="4495800"/>
              <a:ext cx="9845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Ok</a:t>
              </a:r>
              <a:endPara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4975" y="563880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mas os resultados são diferentes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09800" y="2209800"/>
            <a:ext cx="1219200" cy="3131344"/>
            <a:chOff x="2209800" y="2209800"/>
            <a:chExt cx="1219200" cy="3131344"/>
          </a:xfrm>
        </p:grpSpPr>
        <p:sp>
          <p:nvSpPr>
            <p:cNvPr id="12" name="Right Arrow 11"/>
            <p:cNvSpPr/>
            <p:nvPr/>
          </p:nvSpPr>
          <p:spPr>
            <a:xfrm flipH="1">
              <a:off x="2438400" y="2209800"/>
              <a:ext cx="990600" cy="1625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2209800" y="5178624"/>
              <a:ext cx="990600" cy="1625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1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57200"/>
            <a:ext cx="5061129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next_nextLine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 final </a:t>
            </a:r>
            <a:r>
              <a:rPr lang="en-US" dirty="0"/>
              <a:t>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</a:t>
            </a:r>
            <a:r>
              <a:rPr lang="en-US" dirty="0"/>
              <a:t>("</a:t>
            </a:r>
            <a:r>
              <a:rPr lang="en-US" dirty="0" err="1"/>
              <a:t>Linha</a:t>
            </a:r>
            <a:r>
              <a:rPr lang="en-US" dirty="0"/>
              <a:t>  ? ");</a:t>
            </a:r>
          </a:p>
          <a:p>
            <a:r>
              <a:rPr lang="en-US" dirty="0"/>
              <a:t>  s = </a:t>
            </a:r>
            <a:r>
              <a:rPr lang="en-US" dirty="0" err="1"/>
              <a:t>read.next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("s = "+s);</a:t>
            </a:r>
          </a:p>
          <a:p>
            <a:r>
              <a:rPr lang="en-US" dirty="0"/>
              <a:t>  s = </a:t>
            </a:r>
            <a:r>
              <a:rPr lang="en-US" dirty="0" err="1"/>
              <a:t>read.next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("s = "+s);</a:t>
            </a:r>
          </a:p>
          <a:p>
            <a:r>
              <a:rPr lang="en-US" dirty="0"/>
              <a:t>  s = </a:t>
            </a:r>
            <a:r>
              <a:rPr lang="en-US" dirty="0" err="1"/>
              <a:t>read.next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("s = "+s);</a:t>
            </a:r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0815"/>
            <a:ext cx="3211554" cy="129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Problema: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422696"/>
            <a:ext cx="5096973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next_nextLine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 final </a:t>
            </a:r>
            <a:r>
              <a:rPr lang="en-US" dirty="0"/>
              <a:t>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s;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a;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 ? ");</a:t>
            </a:r>
          </a:p>
          <a:p>
            <a:r>
              <a:rPr lang="en-US" dirty="0"/>
              <a:t>  a = </a:t>
            </a:r>
            <a:r>
              <a:rPr lang="en-US" dirty="0" err="1"/>
              <a:t>read.nextInt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("a = "+a);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Linha</a:t>
            </a:r>
            <a:r>
              <a:rPr lang="en-US" dirty="0" smtClean="0"/>
              <a:t>  ? ");</a:t>
            </a:r>
          </a:p>
          <a:p>
            <a:r>
              <a:rPr lang="en-US" dirty="0" smtClean="0"/>
              <a:t>  </a:t>
            </a:r>
            <a:r>
              <a:rPr lang="en-US" dirty="0"/>
              <a:t>s = </a:t>
            </a:r>
            <a:r>
              <a:rPr lang="en-US" dirty="0" err="1"/>
              <a:t>read.nextLine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("s = "+s);</a:t>
            </a:r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14400"/>
            <a:ext cx="226002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50047" y="2895600"/>
            <a:ext cx="6204068" cy="369332"/>
            <a:chOff x="350047" y="2895600"/>
            <a:chExt cx="620406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350047" y="2895600"/>
              <a:ext cx="169213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b="0" dirty="0" err="1"/>
                <a:t>read.skip</a:t>
              </a:r>
              <a:r>
                <a:rPr lang="en-US" b="0" dirty="0"/>
                <a:t>("\n");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2895600"/>
              <a:ext cx="915315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Solução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1"/>
              <a:endCxn id="9" idx="3"/>
            </p:cNvCxnSpPr>
            <p:nvPr/>
          </p:nvCxnSpPr>
          <p:spPr>
            <a:xfrm flipH="1">
              <a:off x="2042177" y="3080266"/>
              <a:ext cx="3596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4419600"/>
            <a:ext cx="321798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86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Problema: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422696"/>
            <a:ext cx="5061129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public class </a:t>
            </a:r>
            <a:r>
              <a:rPr lang="en-US" dirty="0" err="1"/>
              <a:t>next_nextLine_charAt</a:t>
            </a:r>
            <a:r>
              <a:rPr lang="en-US" dirty="0"/>
              <a:t> {</a:t>
            </a:r>
          </a:p>
          <a:p>
            <a:r>
              <a:rPr lang="en-US" dirty="0"/>
              <a:t>  static final Scanner read = new Scanner(System.in);</a:t>
            </a:r>
          </a:p>
          <a:p>
            <a:r>
              <a:rPr lang="en-US" dirty="0"/>
              <a:t>public static void main (String </a:t>
            </a:r>
            <a:r>
              <a:rPr lang="en-US" dirty="0" err="1"/>
              <a:t>args</a:t>
            </a:r>
            <a:r>
              <a:rPr lang="en-US" dirty="0"/>
              <a:t>[])       </a:t>
            </a:r>
          </a:p>
          <a:p>
            <a:r>
              <a:rPr lang="en-US" dirty="0" smtClean="0"/>
              <a:t>  char </a:t>
            </a:r>
            <a:r>
              <a:rPr lang="en-US" dirty="0"/>
              <a:t>c;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 smtClean="0"/>
              <a:t>  </a:t>
            </a:r>
            <a:r>
              <a:rPr lang="en-US" dirty="0" err="1"/>
              <a:t>System.out.print</a:t>
            </a:r>
            <a:r>
              <a:rPr lang="en-US" dirty="0"/>
              <a:t>("char  ? ");</a:t>
            </a:r>
          </a:p>
          <a:p>
            <a:r>
              <a:rPr lang="en-US" dirty="0"/>
              <a:t>  c = </a:t>
            </a:r>
            <a:r>
              <a:rPr lang="en-US" dirty="0" err="1"/>
              <a:t>read.nextLine</a:t>
            </a:r>
            <a:r>
              <a:rPr lang="en-US" dirty="0"/>
              <a:t>().</a:t>
            </a:r>
            <a:r>
              <a:rPr lang="en-US" dirty="0" err="1"/>
              <a:t>charAt</a:t>
            </a:r>
            <a:r>
              <a:rPr lang="en-US" dirty="0"/>
              <a:t>(0);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("c = "+c);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</a:t>
            </a:r>
            <a:r>
              <a:rPr lang="en-US" dirty="0"/>
              <a:t>  ? ");</a:t>
            </a:r>
          </a:p>
          <a:p>
            <a:r>
              <a:rPr lang="en-US" dirty="0"/>
              <a:t>  a = </a:t>
            </a:r>
            <a:r>
              <a:rPr lang="en-US" dirty="0" err="1"/>
              <a:t>read.nextInt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("a = "+a);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/>
              <a:t>System.out.print</a:t>
            </a:r>
            <a:r>
              <a:rPr lang="en-US" dirty="0"/>
              <a:t>("char  ? ");</a:t>
            </a:r>
          </a:p>
          <a:p>
            <a:r>
              <a:rPr lang="en-US" dirty="0"/>
              <a:t>  c = </a:t>
            </a:r>
            <a:r>
              <a:rPr lang="en-US" dirty="0" err="1"/>
              <a:t>read.nextLine</a:t>
            </a:r>
            <a:r>
              <a:rPr lang="en-US" dirty="0"/>
              <a:t>().</a:t>
            </a:r>
            <a:r>
              <a:rPr lang="en-US" dirty="0" err="1"/>
              <a:t>charAt</a:t>
            </a:r>
            <a:r>
              <a:rPr lang="en-US" dirty="0"/>
              <a:t>(0);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("c = "+c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4844" y="3719512"/>
            <a:ext cx="6204068" cy="369332"/>
            <a:chOff x="350047" y="2895600"/>
            <a:chExt cx="620406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350047" y="2895600"/>
              <a:ext cx="169213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b="0" dirty="0" err="1"/>
                <a:t>read.skip</a:t>
              </a:r>
              <a:r>
                <a:rPr lang="en-US" b="0" dirty="0"/>
                <a:t>("\n");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2895600"/>
              <a:ext cx="915315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Solução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1"/>
              <a:endCxn id="9" idx="3"/>
            </p:cNvCxnSpPr>
            <p:nvPr/>
          </p:nvCxnSpPr>
          <p:spPr>
            <a:xfrm flipH="1">
              <a:off x="2042177" y="3080266"/>
              <a:ext cx="3596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89" y="1678360"/>
            <a:ext cx="5919788" cy="19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7" y="4267200"/>
            <a:ext cx="1719263" cy="234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07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399" y="838200"/>
            <a:ext cx="69785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Deliminer</a:t>
            </a:r>
            <a:r>
              <a:rPr lang="en-US" dirty="0"/>
              <a:t> {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</a:t>
            </a:r>
            <a:r>
              <a:rPr lang="en-US" dirty="0" err="1"/>
              <a:t>cidades</a:t>
            </a:r>
            <a:r>
              <a:rPr lang="en-US" dirty="0"/>
              <a:t> = "</a:t>
            </a:r>
            <a:r>
              <a:rPr lang="en-US" dirty="0" err="1">
                <a:solidFill>
                  <a:srgbClr val="008000"/>
                </a:solidFill>
              </a:rPr>
              <a:t>cidade</a:t>
            </a:r>
            <a:r>
              <a:rPr lang="en-US" dirty="0"/>
              <a:t> </a:t>
            </a:r>
            <a:r>
              <a:rPr lang="en-US" dirty="0" err="1"/>
              <a:t>Lisboa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cidade</a:t>
            </a:r>
            <a:r>
              <a:rPr lang="en-US" dirty="0"/>
              <a:t> Porto "+</a:t>
            </a:r>
          </a:p>
          <a:p>
            <a:r>
              <a:rPr lang="en-US" dirty="0"/>
              <a:t>      "</a:t>
            </a:r>
            <a:r>
              <a:rPr lang="en-US" dirty="0" err="1">
                <a:solidFill>
                  <a:srgbClr val="008000"/>
                </a:solidFill>
              </a:rPr>
              <a:t>cidade</a:t>
            </a:r>
            <a:r>
              <a:rPr lang="en-US" dirty="0"/>
              <a:t> Coimbra </a:t>
            </a:r>
            <a:r>
              <a:rPr lang="en-US" dirty="0" err="1">
                <a:solidFill>
                  <a:srgbClr val="008000"/>
                </a:solidFill>
              </a:rPr>
              <a:t>cidade</a:t>
            </a:r>
            <a:r>
              <a:rPr lang="en-US" dirty="0"/>
              <a:t> </a:t>
            </a:r>
            <a:r>
              <a:rPr lang="en-US" dirty="0" err="1"/>
              <a:t>Aveiro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cidade</a:t>
            </a:r>
            <a:r>
              <a:rPr lang="en-US" dirty="0"/>
              <a:t> Braga </a:t>
            </a:r>
            <a:r>
              <a:rPr lang="en-US" dirty="0" err="1">
                <a:solidFill>
                  <a:srgbClr val="008000"/>
                </a:solidFill>
              </a:rPr>
              <a:t>cidade</a:t>
            </a:r>
            <a:r>
              <a:rPr lang="en-US" dirty="0"/>
              <a:t> Faro";</a:t>
            </a:r>
          </a:p>
          <a:p>
            <a:r>
              <a:rPr lang="en-US" dirty="0"/>
              <a:t>  Scanner read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cidades</a:t>
            </a:r>
            <a:r>
              <a:rPr lang="en-US" dirty="0"/>
              <a:t>).</a:t>
            </a:r>
            <a:r>
              <a:rPr lang="en-US" dirty="0" err="1"/>
              <a:t>useDelimiter</a:t>
            </a:r>
            <a:r>
              <a:rPr lang="en-US" dirty="0"/>
              <a:t>("\\s*</a:t>
            </a:r>
            <a:r>
              <a:rPr lang="en-US" dirty="0" err="1">
                <a:solidFill>
                  <a:srgbClr val="008000"/>
                </a:solidFill>
              </a:rPr>
              <a:t>cidade</a:t>
            </a:r>
            <a:r>
              <a:rPr lang="en-US" dirty="0"/>
              <a:t>\\s*");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read.hasNext</a:t>
            </a:r>
            <a:r>
              <a:rPr lang="en-US" dirty="0"/>
              <a:t>()) </a:t>
            </a:r>
            <a:r>
              <a:rPr lang="en-US" dirty="0" err="1"/>
              <a:t>System.out.printf</a:t>
            </a:r>
            <a:r>
              <a:rPr lang="en-US" dirty="0"/>
              <a:t>("%s\n",</a:t>
            </a:r>
            <a:r>
              <a:rPr lang="en-US" dirty="0" err="1"/>
              <a:t>read.</a:t>
            </a:r>
            <a:r>
              <a:rPr lang="en-US" dirty="0" err="1">
                <a:solidFill>
                  <a:srgbClr val="C00000"/>
                </a:solidFill>
              </a:rPr>
              <a:t>next</a:t>
            </a:r>
            <a:r>
              <a:rPr lang="en-US" dirty="0"/>
              <a:t>());  </a:t>
            </a:r>
          </a:p>
          <a:p>
            <a:r>
              <a:rPr lang="en-US" dirty="0"/>
              <a:t>  </a:t>
            </a:r>
            <a:r>
              <a:rPr lang="en-US" dirty="0" err="1"/>
              <a:t>read.close</a:t>
            </a:r>
            <a:r>
              <a:rPr lang="en-US" dirty="0"/>
              <a:t>();</a:t>
            </a:r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76200"/>
            <a:ext cx="700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Para função </a:t>
            </a:r>
            <a:r>
              <a:rPr lang="pt-PT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next</a:t>
            </a:r>
            <a:r>
              <a:rPr lang="pt-PT" sz="2400" dirty="0" smtClean="0"/>
              <a:t> pode utilizar separadores.    Exemplo: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199"/>
            <a:ext cx="1143000" cy="208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5581823" y="505534"/>
            <a:ext cx="1136838" cy="1738263"/>
          </a:xfrm>
          <a:custGeom>
            <a:avLst/>
            <a:gdLst>
              <a:gd name="connsiteX0" fmla="*/ 3051 w 1136838"/>
              <a:gd name="connsiteY0" fmla="*/ 903 h 1738263"/>
              <a:gd name="connsiteX1" fmla="*/ 136694 w 1136838"/>
              <a:gd name="connsiteY1" fmla="*/ 85309 h 1738263"/>
              <a:gd name="connsiteX2" fmla="*/ 1128466 w 1136838"/>
              <a:gd name="connsiteY2" fmla="*/ 640983 h 1738263"/>
              <a:gd name="connsiteX3" fmla="*/ 530589 w 1136838"/>
              <a:gd name="connsiteY3" fmla="*/ 1738263 h 173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38" h="1738263">
                <a:moveTo>
                  <a:pt x="3051" y="903"/>
                </a:moveTo>
                <a:cubicBezTo>
                  <a:pt x="-23912" y="-10234"/>
                  <a:pt x="136694" y="85309"/>
                  <a:pt x="136694" y="85309"/>
                </a:cubicBezTo>
                <a:cubicBezTo>
                  <a:pt x="324263" y="191989"/>
                  <a:pt x="1062817" y="365491"/>
                  <a:pt x="1128466" y="640983"/>
                </a:cubicBezTo>
                <a:cubicBezTo>
                  <a:pt x="1194115" y="916475"/>
                  <a:pt x="862352" y="1327369"/>
                  <a:pt x="530589" y="173826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838200"/>
            <a:ext cx="156129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85852" y="115888"/>
            <a:ext cx="7091386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Operações com carateres </a:t>
            </a:r>
            <a:endParaRPr lang="pt-PT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-42922" y="1052736"/>
            <a:ext cx="7434322" cy="41288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1600" dirty="0" smtClean="0"/>
              <a:t>Para transformar um </a:t>
            </a:r>
            <a:r>
              <a:rPr lang="pt-PT" sz="1600" dirty="0" err="1" smtClean="0"/>
              <a:t>carater</a:t>
            </a:r>
            <a:r>
              <a:rPr lang="pt-PT" sz="1600" dirty="0" smtClean="0"/>
              <a:t> noutro </a:t>
            </a:r>
            <a:r>
              <a:rPr lang="pt-PT" sz="1600" dirty="0" err="1" smtClean="0"/>
              <a:t>carater</a:t>
            </a:r>
            <a:r>
              <a:rPr lang="pt-PT" sz="1600" dirty="0" smtClean="0"/>
              <a:t> temos que recorrer ao código ASCII.</a:t>
            </a:r>
          </a:p>
          <a:p>
            <a:pPr marL="0" indent="0" algn="just">
              <a:buNone/>
            </a:pPr>
            <a:r>
              <a:rPr lang="pt-PT" sz="1600" dirty="0" smtClean="0"/>
              <a:t>Exemplo do deslocamento de </a:t>
            </a:r>
            <a:r>
              <a:rPr lang="pt-PT" sz="1600" dirty="0" err="1" smtClean="0"/>
              <a:t>carateres</a:t>
            </a:r>
            <a:r>
              <a:rPr lang="pt-PT" sz="1600" dirty="0" smtClean="0"/>
              <a:t> 3 posições para a frente:</a:t>
            </a:r>
          </a:p>
          <a:p>
            <a:pPr marL="457200" lvl="1" indent="0" algn="just">
              <a:buNone/>
            </a:pP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Character.isLowerCase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(letra)){</a:t>
            </a:r>
          </a:p>
          <a:p>
            <a:pPr marL="457200" lvl="1" indent="0" algn="just"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posição relativa de letra</a:t>
            </a:r>
            <a:endParaRPr lang="pt-PT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)(letra - 'a');</a:t>
            </a:r>
          </a:p>
          <a:p>
            <a:pPr marL="457200" lvl="1" indent="0" algn="just">
              <a:buNone/>
            </a:pPr>
            <a:r>
              <a:rPr lang="pt-PT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pt-PT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deslocamento circular ???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PT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novaPos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+ 3) % 26; </a:t>
            </a:r>
            <a:endParaRPr lang="pt-PT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novaLetra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)('a' + 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novaPos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pt-PT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nova letra...</a:t>
            </a:r>
          </a:p>
          <a:p>
            <a:pPr marL="457200" lvl="1" indent="0" algn="just"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 algn="just">
              <a:buNone/>
            </a:pP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Character.isUpperCase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(letra)){</a:t>
            </a:r>
          </a:p>
          <a:p>
            <a:pPr marL="457200" lvl="1" indent="0" algn="just"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)(letra - 'A');</a:t>
            </a:r>
          </a:p>
          <a:p>
            <a:pPr marL="457200" lvl="1" indent="0" algn="just"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novaPos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+ 3) % 26;</a:t>
            </a:r>
          </a:p>
          <a:p>
            <a:pPr marL="457200" lvl="1" indent="0" algn="just"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novaLetra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)('A' + </a:t>
            </a: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novaPos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 algn="just"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} ...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650430" y="838200"/>
            <a:ext cx="369332" cy="5181600"/>
            <a:chOff x="8650430" y="838200"/>
            <a:chExt cx="369332" cy="51816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991600" y="838200"/>
              <a:ext cx="0" cy="51816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16200000">
              <a:off x="8118072" y="3199357"/>
              <a:ext cx="14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26 caracteres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24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438" y="-100524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Código completo: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57200"/>
            <a:ext cx="5452647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Deslocamento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 final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dirty="0" err="1"/>
              <a:t>letra,novaLetra</a:t>
            </a:r>
            <a:r>
              <a:rPr lang="en-US" dirty="0"/>
              <a:t> = '0';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, </a:t>
            </a:r>
            <a:r>
              <a:rPr lang="en-US" dirty="0" err="1"/>
              <a:t>novaPos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Letra</a:t>
            </a:r>
            <a:r>
              <a:rPr lang="en-US" dirty="0"/>
              <a:t>  ?  ");</a:t>
            </a:r>
          </a:p>
          <a:p>
            <a:r>
              <a:rPr lang="en-US" dirty="0"/>
              <a:t>  </a:t>
            </a:r>
            <a:r>
              <a:rPr lang="en-US" dirty="0" err="1"/>
              <a:t>letra</a:t>
            </a:r>
            <a:r>
              <a:rPr lang="en-US" dirty="0"/>
              <a:t> = </a:t>
            </a:r>
            <a:r>
              <a:rPr lang="en-US" dirty="0" err="1"/>
              <a:t>read.nextLine</a:t>
            </a:r>
            <a:r>
              <a:rPr lang="en-US" dirty="0"/>
              <a:t>().</a:t>
            </a:r>
            <a:r>
              <a:rPr lang="en-US" dirty="0" err="1"/>
              <a:t>charAt</a:t>
            </a:r>
            <a:r>
              <a:rPr lang="en-US" dirty="0"/>
              <a:t>(0);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Character.isLowerCase</a:t>
            </a:r>
            <a:r>
              <a:rPr lang="en-US" dirty="0"/>
              <a:t>(</a:t>
            </a:r>
            <a:r>
              <a:rPr lang="en-US" dirty="0" err="1"/>
              <a:t>letra</a:t>
            </a:r>
            <a:r>
              <a:rPr lang="en-US" dirty="0"/>
              <a:t>)){</a:t>
            </a:r>
          </a:p>
          <a:p>
            <a:r>
              <a:rPr lang="en-US" dirty="0"/>
              <a:t>  </a:t>
            </a:r>
            <a:r>
              <a:rPr lang="en-US" dirty="0" err="1"/>
              <a:t>pos</a:t>
            </a:r>
            <a:r>
              <a:rPr lang="en-US" dirty="0"/>
              <a:t> = (</a:t>
            </a:r>
            <a:r>
              <a:rPr lang="en-US" b="1" dirty="0" err="1"/>
              <a:t>int</a:t>
            </a:r>
            <a:r>
              <a:rPr lang="en-US" dirty="0"/>
              <a:t>)(</a:t>
            </a:r>
            <a:r>
              <a:rPr lang="en-US" dirty="0" err="1"/>
              <a:t>letra</a:t>
            </a:r>
            <a:r>
              <a:rPr lang="en-US" dirty="0"/>
              <a:t> - 'a'); </a:t>
            </a:r>
            <a:r>
              <a:rPr lang="en-US" dirty="0" smtClean="0"/>
              <a:t>         //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de </a:t>
            </a:r>
            <a:r>
              <a:rPr lang="en-US" dirty="0" err="1"/>
              <a:t>letra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novaPos</a:t>
            </a:r>
            <a:r>
              <a:rPr lang="en-US" dirty="0"/>
              <a:t> = (</a:t>
            </a:r>
            <a:r>
              <a:rPr lang="en-US" dirty="0" err="1"/>
              <a:t>pos</a:t>
            </a:r>
            <a:r>
              <a:rPr lang="en-US" dirty="0"/>
              <a:t> + 3) % 26; </a:t>
            </a:r>
            <a:r>
              <a:rPr lang="en-US" dirty="0" smtClean="0"/>
              <a:t> // </a:t>
            </a:r>
            <a:r>
              <a:rPr lang="en-US" dirty="0" err="1"/>
              <a:t>deslocamento</a:t>
            </a:r>
            <a:r>
              <a:rPr lang="en-US" dirty="0"/>
              <a:t> circular ???</a:t>
            </a:r>
          </a:p>
          <a:p>
            <a:r>
              <a:rPr lang="en-US" dirty="0"/>
              <a:t>  </a:t>
            </a:r>
            <a:r>
              <a:rPr lang="en-US" dirty="0" err="1"/>
              <a:t>novaLetra</a:t>
            </a:r>
            <a:r>
              <a:rPr lang="en-US" dirty="0"/>
              <a:t> = (</a:t>
            </a:r>
            <a:r>
              <a:rPr lang="en-US" b="1" dirty="0"/>
              <a:t>char</a:t>
            </a:r>
            <a:r>
              <a:rPr lang="en-US" dirty="0"/>
              <a:t>)('a' + </a:t>
            </a:r>
            <a:r>
              <a:rPr lang="en-US" dirty="0" err="1"/>
              <a:t>novaPos</a:t>
            </a:r>
            <a:r>
              <a:rPr lang="en-US" dirty="0"/>
              <a:t>); </a:t>
            </a:r>
            <a:r>
              <a:rPr lang="en-US" dirty="0" smtClean="0"/>
              <a:t>   // </a:t>
            </a:r>
            <a:r>
              <a:rPr lang="en-US" dirty="0"/>
              <a:t>nova </a:t>
            </a:r>
            <a:r>
              <a:rPr lang="en-US" dirty="0" err="1"/>
              <a:t>letra</a:t>
            </a:r>
            <a:r>
              <a:rPr lang="en-US" dirty="0"/>
              <a:t>...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else if</a:t>
            </a:r>
            <a:r>
              <a:rPr lang="en-US" dirty="0"/>
              <a:t>(</a:t>
            </a:r>
            <a:r>
              <a:rPr lang="en-US" dirty="0" err="1"/>
              <a:t>Character.isUpperCase</a:t>
            </a:r>
            <a:r>
              <a:rPr lang="en-US" dirty="0"/>
              <a:t>(</a:t>
            </a:r>
            <a:r>
              <a:rPr lang="en-US" dirty="0" err="1"/>
              <a:t>letra</a:t>
            </a:r>
            <a:r>
              <a:rPr lang="en-US" dirty="0"/>
              <a:t>)){</a:t>
            </a:r>
          </a:p>
          <a:p>
            <a:r>
              <a:rPr lang="en-US" dirty="0"/>
              <a:t>  </a:t>
            </a:r>
            <a:r>
              <a:rPr lang="en-US" dirty="0" err="1"/>
              <a:t>pos</a:t>
            </a:r>
            <a:r>
              <a:rPr lang="en-US" dirty="0"/>
              <a:t> = (</a:t>
            </a:r>
            <a:r>
              <a:rPr lang="en-US" b="1" dirty="0" err="1"/>
              <a:t>int</a:t>
            </a:r>
            <a:r>
              <a:rPr lang="en-US" dirty="0"/>
              <a:t>)(</a:t>
            </a:r>
            <a:r>
              <a:rPr lang="en-US" dirty="0" err="1"/>
              <a:t>letra</a:t>
            </a:r>
            <a:r>
              <a:rPr lang="en-US" dirty="0"/>
              <a:t> - 'A');</a:t>
            </a:r>
          </a:p>
          <a:p>
            <a:r>
              <a:rPr lang="en-US" dirty="0"/>
              <a:t>  </a:t>
            </a:r>
            <a:r>
              <a:rPr lang="en-US" dirty="0" err="1"/>
              <a:t>novaPos</a:t>
            </a:r>
            <a:r>
              <a:rPr lang="en-US" dirty="0"/>
              <a:t> = (</a:t>
            </a:r>
            <a:r>
              <a:rPr lang="en-US" dirty="0" err="1"/>
              <a:t>pos</a:t>
            </a:r>
            <a:r>
              <a:rPr lang="en-US" dirty="0"/>
              <a:t> + 3) % 26;</a:t>
            </a:r>
          </a:p>
          <a:p>
            <a:r>
              <a:rPr lang="en-US" dirty="0"/>
              <a:t>  </a:t>
            </a:r>
            <a:r>
              <a:rPr lang="en-US" dirty="0" err="1"/>
              <a:t>novaLetra</a:t>
            </a:r>
            <a:r>
              <a:rPr lang="en-US" dirty="0"/>
              <a:t> = (</a:t>
            </a:r>
            <a:r>
              <a:rPr lang="en-US" b="1" dirty="0"/>
              <a:t>char</a:t>
            </a:r>
            <a:r>
              <a:rPr lang="en-US" dirty="0"/>
              <a:t>)('A' + </a:t>
            </a:r>
            <a:r>
              <a:rPr lang="en-US" dirty="0" err="1"/>
              <a:t>novaPos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("Nova </a:t>
            </a:r>
            <a:r>
              <a:rPr lang="en-US" dirty="0" err="1"/>
              <a:t>letra</a:t>
            </a:r>
            <a:r>
              <a:rPr lang="en-US" dirty="0"/>
              <a:t> = "+</a:t>
            </a:r>
            <a:r>
              <a:rPr lang="en-US" dirty="0" err="1"/>
              <a:t>novaLetra</a:t>
            </a:r>
            <a:r>
              <a:rPr lang="en-US" dirty="0"/>
              <a:t>);</a:t>
            </a:r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210340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997" y="4419600"/>
            <a:ext cx="232913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838200"/>
            <a:ext cx="156129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534400" y="990600"/>
            <a:ext cx="369332" cy="609600"/>
            <a:chOff x="8534400" y="990600"/>
            <a:chExt cx="369332" cy="6096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8839200" y="990600"/>
              <a:ext cx="0" cy="6096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200000">
              <a:off x="8510515" y="110290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+3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36859" y="228600"/>
            <a:ext cx="2059071" cy="6137035"/>
            <a:chOff x="6836859" y="228600"/>
            <a:chExt cx="2059071" cy="6137035"/>
          </a:xfrm>
        </p:grpSpPr>
        <p:sp>
          <p:nvSpPr>
            <p:cNvPr id="12" name="Freeform 11"/>
            <p:cNvSpPr/>
            <p:nvPr/>
          </p:nvSpPr>
          <p:spPr>
            <a:xfrm>
              <a:off x="6836859" y="303066"/>
              <a:ext cx="2059071" cy="6062569"/>
            </a:xfrm>
            <a:custGeom>
              <a:avLst/>
              <a:gdLst>
                <a:gd name="connsiteX0" fmla="*/ 1885110 w 2059071"/>
                <a:gd name="connsiteY0" fmla="*/ 5394349 h 6062569"/>
                <a:gd name="connsiteX1" fmla="*/ 1892144 w 2059071"/>
                <a:gd name="connsiteY1" fmla="*/ 5893752 h 6062569"/>
                <a:gd name="connsiteX2" fmla="*/ 133683 w 2059071"/>
                <a:gd name="connsiteY2" fmla="*/ 5795279 h 6062569"/>
                <a:gd name="connsiteX3" fmla="*/ 112581 w 2059071"/>
                <a:gd name="connsiteY3" fmla="*/ 2932503 h 6062569"/>
                <a:gd name="connsiteX4" fmla="*/ 35209 w 2059071"/>
                <a:gd name="connsiteY4" fmla="*/ 104897 h 6062569"/>
                <a:gd name="connsiteX5" fmla="*/ 211055 w 2059071"/>
                <a:gd name="connsiteY5" fmla="*/ 878620 h 606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9071" h="6062569">
                  <a:moveTo>
                    <a:pt x="1885110" y="5394349"/>
                  </a:moveTo>
                  <a:cubicBezTo>
                    <a:pt x="2034579" y="5610639"/>
                    <a:pt x="2184048" y="5826930"/>
                    <a:pt x="1892144" y="5893752"/>
                  </a:cubicBezTo>
                  <a:cubicBezTo>
                    <a:pt x="1600240" y="5960574"/>
                    <a:pt x="430277" y="6288821"/>
                    <a:pt x="133683" y="5795279"/>
                  </a:cubicBezTo>
                  <a:cubicBezTo>
                    <a:pt x="-162911" y="5301737"/>
                    <a:pt x="128993" y="3880900"/>
                    <a:pt x="112581" y="2932503"/>
                  </a:cubicBezTo>
                  <a:cubicBezTo>
                    <a:pt x="96169" y="1984106"/>
                    <a:pt x="18797" y="447211"/>
                    <a:pt x="35209" y="104897"/>
                  </a:cubicBezTo>
                  <a:cubicBezTo>
                    <a:pt x="51621" y="-237417"/>
                    <a:pt x="131338" y="320601"/>
                    <a:pt x="211055" y="878620"/>
                  </a:cubicBezTo>
                </a:path>
              </a:pathLst>
            </a:cu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98098" y="2286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+3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07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4929" y="829270"/>
            <a:ext cx="4889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Classe </a:t>
            </a:r>
            <a:r>
              <a:rPr lang="en-US" sz="54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Character</a:t>
            </a:r>
            <a:endParaRPr lang="en-US" sz="54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1388" y="2048470"/>
            <a:ext cx="3826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Classe </a:t>
            </a:r>
            <a:r>
              <a:rPr lang="en-US" sz="54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String</a:t>
            </a:r>
            <a:endParaRPr lang="en-US" sz="54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80" y="3676471"/>
            <a:ext cx="8666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smtClean="0"/>
              <a:t>Declaração e definição, </a:t>
            </a:r>
            <a:r>
              <a:rPr lang="pt-PT" sz="3600" dirty="0" err="1" smtClean="0"/>
              <a:t>objetos</a:t>
            </a:r>
            <a:r>
              <a:rPr lang="pt-PT" sz="3600" dirty="0" smtClean="0"/>
              <a:t>, operações, funções (métodos), entrada e saída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39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85852" y="115888"/>
            <a:ext cx="7091386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Propriedades das Strings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85720" y="1071546"/>
            <a:ext cx="8572560" cy="5143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Em JAVA  a sequência de </a:t>
            </a:r>
            <a:r>
              <a:rPr lang="pt-PT" sz="2400" dirty="0" err="1" smtClean="0"/>
              <a:t>carateres</a:t>
            </a:r>
            <a:r>
              <a:rPr lang="pt-PT" sz="2400" dirty="0" smtClean="0"/>
              <a:t> é um tipo de dados referência com propriedades limitadas ao nível da alteração do seu conteúdo.</a:t>
            </a:r>
          </a:p>
          <a:p>
            <a:pPr algn="just"/>
            <a:r>
              <a:rPr lang="pt-PT" sz="2400" dirty="0" smtClean="0"/>
              <a:t>O maior problema na gestão das sequências de </a:t>
            </a:r>
            <a:r>
              <a:rPr lang="pt-PT" sz="2400" dirty="0" err="1" smtClean="0"/>
              <a:t>carateres</a:t>
            </a:r>
            <a:r>
              <a:rPr lang="pt-PT" sz="2400" dirty="0" smtClean="0"/>
              <a:t> tem a ver com o fato de cada uma ter um número diferente de </a:t>
            </a:r>
            <a:r>
              <a:rPr lang="pt-PT" sz="2400" dirty="0" err="1" smtClean="0"/>
              <a:t>carateres</a:t>
            </a:r>
            <a:r>
              <a:rPr lang="pt-PT" sz="2400" dirty="0" smtClean="0"/>
              <a:t>. </a:t>
            </a:r>
          </a:p>
          <a:p>
            <a:pPr algn="just"/>
            <a:r>
              <a:rPr lang="pt-PT" sz="2400" dirty="0" smtClean="0">
                <a:solidFill>
                  <a:srgbClr val="0070C0"/>
                </a:solidFill>
              </a:rPr>
              <a:t>A dimensão e </a:t>
            </a:r>
            <a:r>
              <a:rPr lang="pt-PT" sz="2400" u="sng" dirty="0" smtClean="0">
                <a:solidFill>
                  <a:srgbClr val="0070C0"/>
                </a:solidFill>
              </a:rPr>
              <a:t>conteúdo</a:t>
            </a:r>
            <a:r>
              <a:rPr lang="pt-PT" sz="2400" dirty="0" smtClean="0">
                <a:solidFill>
                  <a:srgbClr val="0070C0"/>
                </a:solidFill>
              </a:rPr>
              <a:t> de uma sequências de </a:t>
            </a:r>
            <a:r>
              <a:rPr lang="pt-PT" sz="2400" dirty="0" err="1" smtClean="0">
                <a:solidFill>
                  <a:srgbClr val="0070C0"/>
                </a:solidFill>
              </a:rPr>
              <a:t>carateres</a:t>
            </a:r>
            <a:r>
              <a:rPr lang="pt-PT" sz="2400" dirty="0" smtClean="0">
                <a:solidFill>
                  <a:srgbClr val="0070C0"/>
                </a:solidFill>
              </a:rPr>
              <a:t>  fica definida quando esta é criada, </a:t>
            </a:r>
            <a:r>
              <a:rPr lang="pt-PT" sz="2400" u="sng" dirty="0" smtClean="0">
                <a:solidFill>
                  <a:srgbClr val="0070C0"/>
                </a:solidFill>
              </a:rPr>
              <a:t>não sendo possível mais tarde modificar o seu conteúdo</a:t>
            </a:r>
            <a:r>
              <a:rPr lang="pt-PT" sz="2400" dirty="0" smtClean="0">
                <a:solidFill>
                  <a:srgbClr val="0070C0"/>
                </a:solidFill>
              </a:rPr>
              <a:t> (é imutável)</a:t>
            </a:r>
            <a:r>
              <a:rPr lang="pt-PT" sz="2400" dirty="0" smtClean="0"/>
              <a:t>.</a:t>
            </a:r>
          </a:p>
          <a:p>
            <a:pPr algn="just"/>
            <a:r>
              <a:rPr lang="pt-PT" sz="2400" dirty="0" smtClean="0">
                <a:solidFill>
                  <a:srgbClr val="0070C0"/>
                </a:solidFill>
              </a:rPr>
              <a:t>Na passagem como argumento a funções, apesar de ser um tipo de referência, o seu conteúdo não pode ser modificado (veremos mais à frente...)</a:t>
            </a:r>
            <a:r>
              <a:rPr lang="pt-PT" sz="2400" dirty="0" smtClean="0"/>
              <a:t>.</a:t>
            </a:r>
          </a:p>
          <a:p>
            <a:pPr algn="just"/>
            <a:endParaRPr lang="pt-PT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8</a:t>
            </a:r>
            <a:r>
              <a:rPr lang="pt-PT" dirty="0" smtClean="0">
                <a:solidFill>
                  <a:srgbClr val="002060"/>
                </a:solidFill>
              </a:rPr>
              <a:t>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966" y="457200"/>
            <a:ext cx="506112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ChangedString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 final</a:t>
            </a:r>
            <a:r>
              <a:rPr lang="en-US" dirty="0"/>
              <a:t> Scanner read = new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 = "</a:t>
            </a:r>
            <a:r>
              <a:rPr lang="en-US" dirty="0" err="1"/>
              <a:t>Universidade</a:t>
            </a:r>
            <a:r>
              <a:rPr lang="en-US" dirty="0"/>
              <a:t> de </a:t>
            </a:r>
            <a:r>
              <a:rPr lang="en-US" dirty="0" err="1"/>
              <a:t>Aveiro</a:t>
            </a:r>
            <a:r>
              <a:rPr lang="en-US" dirty="0"/>
              <a:t>";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(s);</a:t>
            </a:r>
          </a:p>
          <a:p>
            <a:r>
              <a:rPr lang="en-US" dirty="0"/>
              <a:t>  s = </a:t>
            </a:r>
            <a:r>
              <a:rPr lang="en-US" dirty="0" err="1"/>
              <a:t>s.replace</a:t>
            </a:r>
            <a:r>
              <a:rPr lang="en-US" dirty="0"/>
              <a:t>('</a:t>
            </a:r>
            <a:r>
              <a:rPr lang="en-US" dirty="0" err="1"/>
              <a:t>i</a:t>
            </a:r>
            <a:r>
              <a:rPr lang="en-US" dirty="0"/>
              <a:t>', 'I');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(s);</a:t>
            </a:r>
          </a:p>
          <a:p>
            <a:r>
              <a:rPr lang="en-US" dirty="0"/>
              <a:t>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1295399"/>
            <a:ext cx="2994453" cy="59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02502" y="3657600"/>
            <a:ext cx="2667000" cy="457200"/>
          </a:xfrm>
          <a:prstGeom prst="rect">
            <a:avLst/>
          </a:prstGeom>
          <a:solidFill>
            <a:srgbClr val="CCFF6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0070C0"/>
                </a:solidFill>
              </a:rPr>
              <a:t>Universidade de Aveiro</a:t>
            </a:r>
            <a:endParaRPr lang="pt-PT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611902" y="3886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92566" y="368216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4648200"/>
            <a:ext cx="2667000" cy="457200"/>
          </a:xfrm>
          <a:prstGeom prst="rect">
            <a:avLst/>
          </a:prstGeom>
          <a:solidFill>
            <a:srgbClr val="CCFF6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rgbClr val="0070C0"/>
                </a:solidFill>
              </a:rPr>
              <a:t>Un</a:t>
            </a:r>
            <a:r>
              <a:rPr lang="pt-PT" dirty="0" err="1" smtClean="0">
                <a:solidFill>
                  <a:srgbClr val="C00000"/>
                </a:solidFill>
              </a:rPr>
              <a:t>I</a:t>
            </a:r>
            <a:r>
              <a:rPr lang="pt-PT" dirty="0" err="1" smtClean="0">
                <a:solidFill>
                  <a:srgbClr val="0070C0"/>
                </a:solidFill>
              </a:rPr>
              <a:t>vers</a:t>
            </a:r>
            <a:r>
              <a:rPr lang="pt-PT" dirty="0" err="1" smtClean="0">
                <a:solidFill>
                  <a:srgbClr val="C00000"/>
                </a:solidFill>
              </a:rPr>
              <a:t>I</a:t>
            </a:r>
            <a:r>
              <a:rPr lang="pt-PT" dirty="0" err="1" smtClean="0">
                <a:solidFill>
                  <a:srgbClr val="0070C0"/>
                </a:solidFill>
              </a:rPr>
              <a:t>dade</a:t>
            </a:r>
            <a:r>
              <a:rPr lang="pt-PT" dirty="0" smtClean="0">
                <a:solidFill>
                  <a:srgbClr val="0070C0"/>
                </a:solidFill>
              </a:rPr>
              <a:t> de </a:t>
            </a:r>
            <a:r>
              <a:rPr lang="pt-PT" dirty="0" err="1" smtClean="0">
                <a:solidFill>
                  <a:srgbClr val="0070C0"/>
                </a:solidFill>
              </a:rPr>
              <a:t>Ave</a:t>
            </a:r>
            <a:r>
              <a:rPr lang="pt-PT" dirty="0" err="1" smtClean="0">
                <a:solidFill>
                  <a:srgbClr val="C00000"/>
                </a:solidFill>
              </a:rPr>
              <a:t>I</a:t>
            </a:r>
            <a:r>
              <a:rPr lang="pt-PT" dirty="0" err="1" smtClean="0">
                <a:solidFill>
                  <a:srgbClr val="0070C0"/>
                </a:solidFill>
              </a:rPr>
              <a:t>ro</a:t>
            </a:r>
            <a:endParaRPr lang="pt-PT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>
            <a:off x="2602523" y="3896751"/>
            <a:ext cx="978877" cy="980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30503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115888"/>
            <a:ext cx="7019948" cy="6048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Passagem de Strings a funções</a:t>
            </a: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14282" y="1142984"/>
            <a:ext cx="8391556" cy="4724416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 passagem de Strings como argumento de funções, apesar de ser um tipo de referência o seu conteúdo não pode ser modificado, dado que são objetos imutáveis.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Isto quer dizer que, quando atribuímos um novo valor a uma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 seu endereço na memória do computador  muda.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String frase = 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 String("Aveiro");</a:t>
            </a:r>
            <a:endParaRPr kumimoji="0" lang="pt-PT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f(frase); </a:t>
            </a: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argumento da função passa a referenciar frase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System.out.printf("%s\n", frase);</a:t>
            </a: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//imprime “Aveiro”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pt-P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f(String s){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s = "ola"; </a:t>
            </a: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s passa a referenciar algo diferente...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System.out.printf("%s\n", s);</a:t>
            </a:r>
            <a:endParaRPr kumimoji="0" lang="pt-PT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9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13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Código completo: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7819769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b="1" dirty="0" smtClean="0"/>
              <a:t>public class</a:t>
            </a:r>
            <a:r>
              <a:rPr lang="en-US" dirty="0" smtClean="0"/>
              <a:t> Slide13 {</a:t>
            </a:r>
          </a:p>
          <a:p>
            <a:r>
              <a:rPr lang="en-US" b="1" dirty="0" smtClean="0"/>
              <a:t>static final</a:t>
            </a:r>
            <a:r>
              <a:rPr lang="en-US" dirty="0" smtClean="0"/>
              <a:t> Scanner sc = </a:t>
            </a:r>
            <a:r>
              <a:rPr lang="en-US" b="1" dirty="0" smtClean="0"/>
              <a:t>new</a:t>
            </a:r>
            <a:r>
              <a:rPr lang="en-US" dirty="0" smtClean="0"/>
              <a:t> Scanner(</a:t>
            </a:r>
            <a:r>
              <a:rPr lang="en-US" dirty="0" err="1" smtClean="0"/>
              <a:t>System.in</a:t>
            </a:r>
            <a:r>
              <a:rPr lang="en-US" dirty="0" smtClean="0"/>
              <a:t>); </a:t>
            </a:r>
          </a:p>
          <a:p>
            <a:r>
              <a:rPr lang="en-US" b="1" dirty="0" smtClean="0"/>
              <a:t>public static void</a:t>
            </a:r>
            <a:r>
              <a:rPr lang="en-US" dirty="0" smtClean="0"/>
              <a:t> main (String </a:t>
            </a:r>
            <a:r>
              <a:rPr lang="en-US" dirty="0" err="1" smtClean="0"/>
              <a:t>args</a:t>
            </a:r>
            <a:r>
              <a:rPr lang="en-US" dirty="0" smtClean="0"/>
              <a:t>[])       {</a:t>
            </a:r>
          </a:p>
          <a:p>
            <a:r>
              <a:rPr lang="en-US" dirty="0" smtClean="0"/>
              <a:t>  String </a:t>
            </a:r>
            <a:r>
              <a:rPr lang="en-US" dirty="0" err="1" smtClean="0">
                <a:solidFill>
                  <a:srgbClr val="C00000"/>
                </a:solidFill>
              </a:rPr>
              <a:t>frase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String("Aveiro"); </a:t>
            </a:r>
          </a:p>
          <a:p>
            <a:r>
              <a:rPr lang="en-US" dirty="0" smtClean="0"/>
              <a:t>  f(</a:t>
            </a:r>
            <a:r>
              <a:rPr lang="en-US" dirty="0" err="1" smtClean="0">
                <a:solidFill>
                  <a:srgbClr val="C00000"/>
                </a:solidFill>
              </a:rPr>
              <a:t>frase</a:t>
            </a:r>
            <a:r>
              <a:rPr lang="en-US" dirty="0" smtClean="0"/>
              <a:t>); // </a:t>
            </a:r>
            <a:r>
              <a:rPr lang="en-US" dirty="0" err="1" smtClean="0"/>
              <a:t>argumento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passa</a:t>
            </a:r>
            <a:r>
              <a:rPr lang="en-US" dirty="0" smtClean="0"/>
              <a:t> a </a:t>
            </a:r>
            <a:r>
              <a:rPr lang="en-US" dirty="0" err="1" smtClean="0"/>
              <a:t>referenciar</a:t>
            </a:r>
            <a:r>
              <a:rPr lang="en-US" dirty="0" smtClean="0"/>
              <a:t> </a:t>
            </a:r>
            <a:r>
              <a:rPr lang="en-US" dirty="0" err="1" smtClean="0"/>
              <a:t>frase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("%s\n", </a:t>
            </a:r>
            <a:r>
              <a:rPr lang="en-US" dirty="0" err="1" smtClean="0"/>
              <a:t>frase</a:t>
            </a:r>
            <a:r>
              <a:rPr lang="en-US" dirty="0" smtClean="0"/>
              <a:t>);                 //</a:t>
            </a:r>
            <a:r>
              <a:rPr lang="en-US" dirty="0" err="1" smtClean="0"/>
              <a:t>imprime</a:t>
            </a:r>
            <a:r>
              <a:rPr lang="en-US" dirty="0" smtClean="0"/>
              <a:t> “Aveiro”</a:t>
            </a:r>
          </a:p>
          <a:p>
            <a:r>
              <a:rPr lang="en-US" dirty="0" smtClean="0"/>
              <a:t>                                                                     }    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public static void</a:t>
            </a:r>
            <a:r>
              <a:rPr lang="en-US" dirty="0" smtClean="0"/>
              <a:t> f(String 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("%s\n", 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);                       //</a:t>
            </a:r>
            <a:r>
              <a:rPr lang="en-US" dirty="0" err="1" smtClean="0"/>
              <a:t>imprime</a:t>
            </a:r>
            <a:r>
              <a:rPr lang="en-US" dirty="0" smtClean="0"/>
              <a:t> “Aveiro”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 = "</a:t>
            </a:r>
            <a:r>
              <a:rPr lang="en-US" dirty="0" err="1" smtClean="0"/>
              <a:t>ola</a:t>
            </a:r>
            <a:r>
              <a:rPr lang="en-US" dirty="0" smtClean="0"/>
              <a:t>";                                                         // s </a:t>
            </a:r>
            <a:r>
              <a:rPr lang="en-US" dirty="0" err="1" smtClean="0"/>
              <a:t>passa</a:t>
            </a:r>
            <a:r>
              <a:rPr lang="en-US" dirty="0" smtClean="0"/>
              <a:t> a </a:t>
            </a:r>
            <a:r>
              <a:rPr lang="en-US" dirty="0" err="1" smtClean="0"/>
              <a:t>referenciar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("%s\n", 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5334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85800"/>
            <a:ext cx="8397876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Operadores_mais_e_menos</a:t>
            </a:r>
            <a:r>
              <a:rPr lang="en-US" dirty="0"/>
              <a:t> {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s1 = "</a:t>
            </a:r>
            <a:r>
              <a:rPr lang="en-US" dirty="0" err="1"/>
              <a:t>Aveiro</a:t>
            </a:r>
            <a:r>
              <a:rPr lang="en-US" dirty="0"/>
              <a:t>";</a:t>
            </a:r>
          </a:p>
          <a:p>
            <a:r>
              <a:rPr lang="en-US" dirty="0"/>
              <a:t>  String s2 = "PORTUGAL";</a:t>
            </a:r>
          </a:p>
          <a:p>
            <a:r>
              <a:rPr lang="en-US" dirty="0"/>
              <a:t>  String </a:t>
            </a:r>
            <a:r>
              <a:rPr lang="en-US" dirty="0" err="1"/>
              <a:t>soma,tmp</a:t>
            </a:r>
            <a:r>
              <a:rPr lang="en-US" dirty="0"/>
              <a:t>;</a:t>
            </a:r>
          </a:p>
          <a:p>
            <a:r>
              <a:rPr lang="en-US" dirty="0"/>
              <a:t>  soma = s1 + "    " + s2;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(soma);                                      </a:t>
            </a:r>
            <a:r>
              <a:rPr lang="en-US" dirty="0" smtClean="0"/>
              <a:t>                              </a:t>
            </a:r>
            <a:r>
              <a:rPr lang="en-US" dirty="0" smtClean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Aveiro</a:t>
            </a:r>
            <a:r>
              <a:rPr lang="en-US" dirty="0">
                <a:solidFill>
                  <a:srgbClr val="002060"/>
                </a:solidFill>
              </a:rPr>
              <a:t>    PORTUGAL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=</a:t>
            </a:r>
            <a:r>
              <a:rPr lang="en-US" dirty="0" err="1"/>
              <a:t>soma.replaceFirst</a:t>
            </a:r>
            <a:r>
              <a:rPr lang="en-US" dirty="0"/>
              <a:t>("PORTUGAL", " ") );   </a:t>
            </a: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Aveiro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(s1.concat(s2));                             </a:t>
            </a:r>
            <a:r>
              <a:rPr lang="en-US" dirty="0" smtClean="0"/>
              <a:t>                        </a:t>
            </a:r>
            <a:r>
              <a:rPr lang="en-US" dirty="0" smtClean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AveiroPortugal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tmp.toLowerCase</a:t>
            </a:r>
            <a:r>
              <a:rPr lang="en-US" dirty="0"/>
              <a:t>() );                        </a:t>
            </a:r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aveiro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tmp.toUpperCase</a:t>
            </a:r>
            <a:r>
              <a:rPr lang="en-US" dirty="0"/>
              <a:t>() );                        </a:t>
            </a:r>
            <a:r>
              <a:rPr lang="en-US" dirty="0" smtClean="0"/>
              <a:t>                 </a:t>
            </a:r>
            <a:r>
              <a:rPr lang="en-US" b="1" dirty="0" smtClean="0"/>
              <a:t>// </a:t>
            </a:r>
            <a:r>
              <a:rPr lang="en-US" b="1" dirty="0"/>
              <a:t>AVEIRO</a:t>
            </a:r>
          </a:p>
          <a:p>
            <a:r>
              <a:rPr lang="en-US" dirty="0"/>
              <a:t>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0"/>
            <a:ext cx="325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Algumas funções da classe </a:t>
            </a:r>
            <a:r>
              <a:rPr lang="pt-PT" i="1" dirty="0" err="1" smtClean="0">
                <a:solidFill>
                  <a:srgbClr val="C00000"/>
                </a:solidFill>
              </a:rPr>
              <a:t>String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902" y="4495800"/>
            <a:ext cx="2608098" cy="157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255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189" y="457200"/>
            <a:ext cx="8807411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700" b="1" dirty="0"/>
              <a:t>public class</a:t>
            </a:r>
            <a:r>
              <a:rPr lang="en-US" sz="1700" dirty="0"/>
              <a:t> </a:t>
            </a:r>
            <a:r>
              <a:rPr lang="en-US" sz="1700" dirty="0" err="1"/>
              <a:t>String_Digits</a:t>
            </a:r>
            <a:r>
              <a:rPr lang="en-US" sz="1700" dirty="0"/>
              <a:t> {</a:t>
            </a:r>
          </a:p>
          <a:p>
            <a:r>
              <a:rPr lang="en-US" sz="1700" b="1" dirty="0"/>
              <a:t>public static void</a:t>
            </a:r>
            <a:r>
              <a:rPr lang="en-US" sz="1700" dirty="0"/>
              <a:t> main (String </a:t>
            </a:r>
            <a:r>
              <a:rPr lang="en-US" sz="1700" dirty="0" err="1"/>
              <a:t>args</a:t>
            </a:r>
            <a:r>
              <a:rPr lang="en-US" sz="1700" dirty="0"/>
              <a:t>[])       {</a:t>
            </a:r>
          </a:p>
          <a:p>
            <a:r>
              <a:rPr lang="en-US" sz="1700" dirty="0"/>
              <a:t>    String </a:t>
            </a:r>
            <a:r>
              <a:rPr lang="en-US" sz="1700" dirty="0" err="1"/>
              <a:t>inteiro</a:t>
            </a:r>
            <a:r>
              <a:rPr lang="en-US" sz="1700" dirty="0"/>
              <a:t> = </a:t>
            </a:r>
            <a:r>
              <a:rPr lang="en-US" sz="1700" dirty="0" err="1"/>
              <a:t>String.valueOf</a:t>
            </a:r>
            <a:r>
              <a:rPr lang="en-US" sz="1700" dirty="0"/>
              <a:t>(987);</a:t>
            </a:r>
          </a:p>
          <a:p>
            <a:r>
              <a:rPr lang="en-US" sz="1700" dirty="0"/>
              <a:t>    String s = "</a:t>
            </a:r>
            <a:r>
              <a:rPr lang="en-US" sz="1700" dirty="0" err="1"/>
              <a:t>Universidade</a:t>
            </a:r>
            <a:r>
              <a:rPr lang="en-US" sz="1700" dirty="0"/>
              <a:t> de </a:t>
            </a:r>
            <a:r>
              <a:rPr lang="en-US" sz="1700" dirty="0" err="1"/>
              <a:t>Aveiro</a:t>
            </a:r>
            <a:r>
              <a:rPr lang="en-US" sz="1700" dirty="0"/>
              <a:t> (Portugal)";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System.out.printf</a:t>
            </a:r>
            <a:r>
              <a:rPr lang="en-US" sz="1700" dirty="0"/>
              <a:t>("String = %s\n",</a:t>
            </a:r>
            <a:r>
              <a:rPr lang="en-US" sz="1700" dirty="0" err="1"/>
              <a:t>String.valueOf</a:t>
            </a:r>
            <a:r>
              <a:rPr lang="en-US" sz="1700" dirty="0"/>
              <a:t>(123.4567));   </a:t>
            </a:r>
            <a:r>
              <a:rPr lang="en-US" sz="1700" dirty="0">
                <a:solidFill>
                  <a:srgbClr val="002060"/>
                </a:solidFill>
              </a:rPr>
              <a:t>// String = 123.4567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System.out.printf</a:t>
            </a:r>
            <a:r>
              <a:rPr lang="en-US" sz="1700" dirty="0"/>
              <a:t>("String (</a:t>
            </a:r>
            <a:r>
              <a:rPr lang="en-US" sz="1700" dirty="0" err="1"/>
              <a:t>inteiro</a:t>
            </a:r>
            <a:r>
              <a:rPr lang="en-US" sz="1700" dirty="0"/>
              <a:t>) = %s\n", </a:t>
            </a:r>
            <a:r>
              <a:rPr lang="en-US" sz="1700" dirty="0" err="1"/>
              <a:t>inteiro</a:t>
            </a:r>
            <a:r>
              <a:rPr lang="en-US" sz="1700" dirty="0"/>
              <a:t>);         </a:t>
            </a:r>
            <a:r>
              <a:rPr lang="en-US" sz="1700" dirty="0" smtClean="0"/>
              <a:t>          </a:t>
            </a:r>
            <a:r>
              <a:rPr lang="en-US" sz="1700" dirty="0" smtClean="0">
                <a:solidFill>
                  <a:srgbClr val="002060"/>
                </a:solidFill>
              </a:rPr>
              <a:t>// </a:t>
            </a:r>
            <a:r>
              <a:rPr lang="en-US" sz="1700" dirty="0">
                <a:solidFill>
                  <a:srgbClr val="002060"/>
                </a:solidFill>
              </a:rPr>
              <a:t>String (</a:t>
            </a:r>
            <a:r>
              <a:rPr lang="en-US" sz="1700" dirty="0" err="1">
                <a:solidFill>
                  <a:srgbClr val="002060"/>
                </a:solidFill>
              </a:rPr>
              <a:t>inteiro</a:t>
            </a:r>
            <a:r>
              <a:rPr lang="en-US" sz="1700" dirty="0">
                <a:solidFill>
                  <a:srgbClr val="002060"/>
                </a:solidFill>
              </a:rPr>
              <a:t>) = 987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System.out.println</a:t>
            </a:r>
            <a:r>
              <a:rPr lang="en-US" sz="1700" dirty="0"/>
              <a:t>(</a:t>
            </a:r>
            <a:r>
              <a:rPr lang="en-US" sz="1700" dirty="0" err="1"/>
              <a:t>s.substring</a:t>
            </a:r>
            <a:r>
              <a:rPr lang="en-US" sz="1700" dirty="0"/>
              <a:t>(16,22));                        </a:t>
            </a:r>
            <a:r>
              <a:rPr lang="en-US" sz="1700" dirty="0" smtClean="0"/>
              <a:t>                 </a:t>
            </a:r>
            <a:r>
              <a:rPr lang="en-US" sz="1700" dirty="0" smtClean="0">
                <a:solidFill>
                  <a:srgbClr val="002060"/>
                </a:solidFill>
              </a:rPr>
              <a:t>// </a:t>
            </a:r>
            <a:r>
              <a:rPr lang="en-US" sz="1700" dirty="0" err="1">
                <a:solidFill>
                  <a:srgbClr val="002060"/>
                </a:solidFill>
              </a:rPr>
              <a:t>Aveiro</a:t>
            </a:r>
            <a:endParaRPr lang="en-US" sz="1700" dirty="0">
              <a:solidFill>
                <a:srgbClr val="002060"/>
              </a:solidFill>
            </a:endParaRPr>
          </a:p>
          <a:p>
            <a:r>
              <a:rPr lang="en-US" sz="1700" dirty="0"/>
              <a:t>  </a:t>
            </a:r>
            <a:r>
              <a:rPr lang="en-US" sz="1700" dirty="0" err="1"/>
              <a:t>System.out.println</a:t>
            </a:r>
            <a:r>
              <a:rPr lang="en-US" sz="1700" dirty="0"/>
              <a:t>(</a:t>
            </a:r>
            <a:r>
              <a:rPr lang="en-US" sz="1700" dirty="0" err="1"/>
              <a:t>s.replaceFirst</a:t>
            </a:r>
            <a:r>
              <a:rPr lang="en-US" sz="1700" dirty="0"/>
              <a:t>("</a:t>
            </a:r>
            <a:r>
              <a:rPr lang="en-US" sz="1700" dirty="0" err="1"/>
              <a:t>Aveiro</a:t>
            </a:r>
            <a:r>
              <a:rPr lang="en-US" sz="1700" dirty="0"/>
              <a:t>","Porto"));          </a:t>
            </a:r>
            <a:r>
              <a:rPr lang="en-US" sz="1700" dirty="0" smtClean="0"/>
              <a:t>       </a:t>
            </a:r>
            <a:r>
              <a:rPr lang="en-US" sz="1700" dirty="0" smtClean="0">
                <a:solidFill>
                  <a:srgbClr val="002060"/>
                </a:solidFill>
              </a:rPr>
              <a:t>// </a:t>
            </a:r>
            <a:r>
              <a:rPr lang="en-US" sz="1700" dirty="0" err="1">
                <a:solidFill>
                  <a:srgbClr val="002060"/>
                </a:solidFill>
              </a:rPr>
              <a:t>Universidade</a:t>
            </a:r>
            <a:r>
              <a:rPr lang="en-US" sz="1700" dirty="0">
                <a:solidFill>
                  <a:srgbClr val="002060"/>
                </a:solidFill>
              </a:rPr>
              <a:t> de Porto (Portugal)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System.out.println</a:t>
            </a:r>
            <a:r>
              <a:rPr lang="en-US" sz="1700" dirty="0"/>
              <a:t>(</a:t>
            </a:r>
            <a:r>
              <a:rPr lang="en-US" sz="1700" dirty="0" err="1"/>
              <a:t>s.split</a:t>
            </a:r>
            <a:r>
              <a:rPr lang="en-US" sz="1700" dirty="0"/>
              <a:t>(" ")[0]);                           </a:t>
            </a:r>
            <a:r>
              <a:rPr lang="en-US" sz="1700" dirty="0" smtClean="0"/>
              <a:t>              </a:t>
            </a:r>
            <a:r>
              <a:rPr lang="en-US" sz="1700" dirty="0" smtClean="0">
                <a:solidFill>
                  <a:srgbClr val="008000"/>
                </a:solidFill>
              </a:rPr>
              <a:t>// </a:t>
            </a:r>
            <a:r>
              <a:rPr lang="en-US" sz="1700" dirty="0" err="1">
                <a:solidFill>
                  <a:srgbClr val="008000"/>
                </a:solidFill>
              </a:rPr>
              <a:t>Universidade</a:t>
            </a:r>
            <a:endParaRPr lang="en-US" sz="1700" dirty="0">
              <a:solidFill>
                <a:srgbClr val="008000"/>
              </a:solidFill>
            </a:endParaRPr>
          </a:p>
          <a:p>
            <a:r>
              <a:rPr lang="en-US" sz="1700" dirty="0"/>
              <a:t>  </a:t>
            </a:r>
            <a:r>
              <a:rPr lang="en-US" sz="1700" dirty="0" err="1"/>
              <a:t>System.out.println</a:t>
            </a:r>
            <a:r>
              <a:rPr lang="en-US" sz="1700" dirty="0"/>
              <a:t>(</a:t>
            </a:r>
            <a:r>
              <a:rPr lang="en-US" sz="1700" dirty="0" err="1"/>
              <a:t>s.split</a:t>
            </a:r>
            <a:r>
              <a:rPr lang="en-US" sz="1700" dirty="0"/>
              <a:t>(" ")[1]);                           </a:t>
            </a:r>
            <a:r>
              <a:rPr lang="en-US" sz="1700" dirty="0" smtClean="0"/>
              <a:t>              </a:t>
            </a:r>
            <a:r>
              <a:rPr lang="en-US" sz="1700" dirty="0" smtClean="0">
                <a:solidFill>
                  <a:srgbClr val="008000"/>
                </a:solidFill>
              </a:rPr>
              <a:t>// </a:t>
            </a:r>
            <a:r>
              <a:rPr lang="en-US" sz="1700" dirty="0">
                <a:solidFill>
                  <a:srgbClr val="008000"/>
                </a:solidFill>
              </a:rPr>
              <a:t>de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System.out.println</a:t>
            </a:r>
            <a:r>
              <a:rPr lang="en-US" sz="1700" dirty="0"/>
              <a:t>(</a:t>
            </a:r>
            <a:r>
              <a:rPr lang="en-US" sz="1700" dirty="0" err="1"/>
              <a:t>s.split</a:t>
            </a:r>
            <a:r>
              <a:rPr lang="en-US" sz="1700" dirty="0"/>
              <a:t>(" ")[2]);                           </a:t>
            </a:r>
            <a:r>
              <a:rPr lang="en-US" sz="1700" dirty="0" smtClean="0"/>
              <a:t>             </a:t>
            </a:r>
            <a:r>
              <a:rPr lang="en-US" sz="1700" dirty="0" smtClean="0">
                <a:solidFill>
                  <a:srgbClr val="008000"/>
                </a:solidFill>
              </a:rPr>
              <a:t>// </a:t>
            </a:r>
            <a:r>
              <a:rPr lang="en-US" sz="1700" dirty="0" err="1">
                <a:solidFill>
                  <a:srgbClr val="008000"/>
                </a:solidFill>
              </a:rPr>
              <a:t>Aveiro</a:t>
            </a:r>
            <a:endParaRPr lang="en-US" sz="1700" dirty="0">
              <a:solidFill>
                <a:srgbClr val="008000"/>
              </a:solidFill>
            </a:endParaRPr>
          </a:p>
          <a:p>
            <a:r>
              <a:rPr lang="en-US" sz="1700" dirty="0"/>
              <a:t>  </a:t>
            </a:r>
            <a:r>
              <a:rPr lang="en-US" sz="1700" dirty="0" err="1"/>
              <a:t>System.out.println</a:t>
            </a:r>
            <a:r>
              <a:rPr lang="en-US" sz="1700" dirty="0"/>
              <a:t>(</a:t>
            </a:r>
            <a:r>
              <a:rPr lang="en-US" sz="1700" dirty="0" err="1"/>
              <a:t>s.split</a:t>
            </a:r>
            <a:r>
              <a:rPr lang="en-US" sz="1700" dirty="0"/>
              <a:t>(" ")[3]);                           </a:t>
            </a:r>
            <a:r>
              <a:rPr lang="en-US" sz="1700" dirty="0" smtClean="0"/>
              <a:t>             </a:t>
            </a:r>
            <a:r>
              <a:rPr lang="en-US" sz="1700" dirty="0" smtClean="0">
                <a:solidFill>
                  <a:srgbClr val="008000"/>
                </a:solidFill>
              </a:rPr>
              <a:t>// </a:t>
            </a:r>
            <a:r>
              <a:rPr lang="en-US" sz="1700" dirty="0">
                <a:solidFill>
                  <a:srgbClr val="008000"/>
                </a:solidFill>
              </a:rPr>
              <a:t>(Portugal)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System.out.println</a:t>
            </a:r>
            <a:r>
              <a:rPr lang="en-US" sz="1700" dirty="0"/>
              <a:t>(</a:t>
            </a:r>
            <a:r>
              <a:rPr lang="en-US" sz="1700" dirty="0" err="1"/>
              <a:t>s.split</a:t>
            </a:r>
            <a:r>
              <a:rPr lang="en-US" sz="1700" dirty="0"/>
              <a:t>("</a:t>
            </a:r>
            <a:r>
              <a:rPr lang="en-US" sz="1700" dirty="0" err="1"/>
              <a:t>Aveiro</a:t>
            </a:r>
            <a:r>
              <a:rPr lang="en-US" sz="1700" dirty="0"/>
              <a:t>")[0]);                      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en-US" sz="1700" dirty="0" err="1">
                <a:solidFill>
                  <a:schemeClr val="accent6">
                    <a:lumMod val="50000"/>
                  </a:schemeClr>
                </a:solidFill>
              </a:rPr>
              <a:t>Universidade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 de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System.out.println</a:t>
            </a:r>
            <a:r>
              <a:rPr lang="en-US" sz="1700" dirty="0"/>
              <a:t>(</a:t>
            </a:r>
            <a:r>
              <a:rPr lang="en-US" sz="1700" dirty="0" err="1"/>
              <a:t>s.split</a:t>
            </a:r>
            <a:r>
              <a:rPr lang="en-US" sz="1700" dirty="0"/>
              <a:t>("</a:t>
            </a:r>
            <a:r>
              <a:rPr lang="en-US" sz="1700" dirty="0" err="1"/>
              <a:t>Aveiro</a:t>
            </a:r>
            <a:r>
              <a:rPr lang="en-US" sz="1700" dirty="0"/>
              <a:t>")[1]);                      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</a:rPr>
              <a:t>//  (Portugal)</a:t>
            </a:r>
            <a:r>
              <a:rPr lang="en-US" sz="1700" dirty="0"/>
              <a:t>   </a:t>
            </a:r>
          </a:p>
          <a:p>
            <a:r>
              <a:rPr lang="en-US" sz="1700" dirty="0"/>
              <a:t>}                                                                 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0"/>
            <a:ext cx="325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Algumas funções da classe </a:t>
            </a:r>
            <a:r>
              <a:rPr lang="pt-PT" i="1" dirty="0" err="1" smtClean="0">
                <a:solidFill>
                  <a:srgbClr val="C00000"/>
                </a:solidFill>
              </a:rPr>
              <a:t>String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43400"/>
            <a:ext cx="3411750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970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2362200"/>
            <a:ext cx="712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 aula anterior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1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148" y="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87868"/>
            <a:ext cx="49710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Declarar uma </a:t>
            </a:r>
            <a:r>
              <a:rPr lang="pt-PT" dirty="0"/>
              <a:t>classe "Rectângulo" </a:t>
            </a:r>
            <a:r>
              <a:rPr lang="pt-PT" dirty="0" smtClean="0"/>
              <a:t>do seguinte tipo:</a:t>
            </a:r>
          </a:p>
          <a:p>
            <a:r>
              <a:rPr lang="pt-PT" dirty="0" err="1" smtClean="0">
                <a:solidFill>
                  <a:srgbClr val="002060"/>
                </a:solidFill>
              </a:rPr>
              <a:t>class</a:t>
            </a:r>
            <a:r>
              <a:rPr lang="pt-PT" dirty="0" smtClean="0">
                <a:solidFill>
                  <a:srgbClr val="002060"/>
                </a:solidFill>
              </a:rPr>
              <a:t> Rectângulo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{</a:t>
            </a:r>
          </a:p>
          <a:p>
            <a:r>
              <a:rPr lang="pt-PT" dirty="0">
                <a:solidFill>
                  <a:srgbClr val="002060"/>
                </a:solidFill>
              </a:rPr>
              <a:t>	</a:t>
            </a:r>
            <a:r>
              <a:rPr lang="pt-PT" dirty="0" err="1" smtClean="0">
                <a:solidFill>
                  <a:srgbClr val="002060"/>
                </a:solidFill>
              </a:rPr>
              <a:t>double</a:t>
            </a:r>
            <a:r>
              <a:rPr lang="pt-PT" dirty="0" smtClean="0">
                <a:solidFill>
                  <a:srgbClr val="002060"/>
                </a:solidFill>
              </a:rPr>
              <a:t> </a:t>
            </a:r>
            <a:r>
              <a:rPr lang="pt-PT" dirty="0" err="1" smtClean="0">
                <a:solidFill>
                  <a:srgbClr val="002060"/>
                </a:solidFill>
              </a:rPr>
              <a:t>ladoA</a:t>
            </a:r>
            <a:r>
              <a:rPr lang="pt-PT" dirty="0" smtClean="0">
                <a:solidFill>
                  <a:srgbClr val="002060"/>
                </a:solidFill>
              </a:rPr>
              <a:t>;</a:t>
            </a:r>
          </a:p>
          <a:p>
            <a:r>
              <a:rPr lang="pt-PT" dirty="0">
                <a:solidFill>
                  <a:srgbClr val="002060"/>
                </a:solidFill>
              </a:rPr>
              <a:t>	</a:t>
            </a:r>
            <a:r>
              <a:rPr lang="pt-PT" dirty="0" err="1" smtClean="0">
                <a:solidFill>
                  <a:srgbClr val="002060"/>
                </a:solidFill>
              </a:rPr>
              <a:t>double</a:t>
            </a:r>
            <a:r>
              <a:rPr lang="pt-PT" dirty="0" smtClean="0">
                <a:solidFill>
                  <a:srgbClr val="002060"/>
                </a:solidFill>
              </a:rPr>
              <a:t> </a:t>
            </a:r>
            <a:r>
              <a:rPr lang="pt-PT" dirty="0" err="1" smtClean="0">
                <a:solidFill>
                  <a:srgbClr val="002060"/>
                </a:solidFill>
              </a:rPr>
              <a:t>ladoB</a:t>
            </a:r>
            <a:r>
              <a:rPr lang="pt-PT" dirty="0" smtClean="0">
                <a:solidFill>
                  <a:srgbClr val="002060"/>
                </a:solidFill>
              </a:rPr>
              <a:t>;</a:t>
            </a:r>
          </a:p>
          <a:p>
            <a:r>
              <a:rPr lang="pt-PT" dirty="0">
                <a:solidFill>
                  <a:srgbClr val="002060"/>
                </a:solidFill>
              </a:rPr>
              <a:t>	</a:t>
            </a:r>
            <a:r>
              <a:rPr lang="pt-PT" dirty="0" err="1" smtClean="0">
                <a:solidFill>
                  <a:srgbClr val="002060"/>
                </a:solidFill>
              </a:rPr>
              <a:t>double</a:t>
            </a:r>
            <a:r>
              <a:rPr lang="pt-PT" dirty="0" smtClean="0">
                <a:solidFill>
                  <a:srgbClr val="002060"/>
                </a:solidFill>
              </a:rPr>
              <a:t> diagonal;</a:t>
            </a:r>
          </a:p>
          <a:p>
            <a:r>
              <a:rPr lang="pt-PT" dirty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286000"/>
            <a:ext cx="883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Tarefas: </a:t>
            </a:r>
          </a:p>
          <a:p>
            <a:pPr marL="342900" indent="-342900">
              <a:buAutoNum type="arabicParenR"/>
            </a:pPr>
            <a:r>
              <a:rPr lang="pt-PT" dirty="0" smtClean="0"/>
              <a:t>Criar uma função </a:t>
            </a:r>
            <a:r>
              <a:rPr lang="pt-PT" i="1" dirty="0" smtClean="0"/>
              <a:t>G</a:t>
            </a:r>
            <a:r>
              <a:rPr lang="pt-PT" dirty="0" smtClean="0"/>
              <a:t> que permite gerar lados A e B aleatoriamente no intervalo 2.0-10.0.</a:t>
            </a:r>
          </a:p>
          <a:p>
            <a:pPr marL="342900" indent="-342900">
              <a:buAutoNum type="arabicParenR"/>
            </a:pPr>
            <a:r>
              <a:rPr lang="pt-PT" dirty="0" smtClean="0"/>
              <a:t>Criar uma função </a:t>
            </a:r>
            <a:r>
              <a:rPr lang="pt-PT" i="1" dirty="0" err="1" smtClean="0"/>
              <a:t>Diag</a:t>
            </a:r>
            <a:r>
              <a:rPr lang="pt-PT" dirty="0" smtClean="0"/>
              <a:t> que retorna diagonal de </a:t>
            </a:r>
            <a:r>
              <a:rPr lang="pt-PT" dirty="0" err="1" smtClean="0"/>
              <a:t>retângulo</a:t>
            </a:r>
            <a:r>
              <a:rPr lang="pt-PT" dirty="0" smtClean="0"/>
              <a:t>.</a:t>
            </a:r>
          </a:p>
          <a:p>
            <a:pPr marL="342900" indent="-342900">
              <a:buAutoNum type="arabicParenR"/>
            </a:pPr>
            <a:r>
              <a:rPr lang="pt-PT" dirty="0" smtClean="0"/>
              <a:t>Criar uma função </a:t>
            </a:r>
            <a:r>
              <a:rPr lang="pt-PT" i="1" dirty="0" err="1" smtClean="0"/>
              <a:t>Dif</a:t>
            </a:r>
            <a:r>
              <a:rPr lang="pt-PT" dirty="0" smtClean="0"/>
              <a:t> que retorna a diferença entre os lados A e B.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334470"/>
            <a:ext cx="4855368" cy="147732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 smtClean="0"/>
              <a:t>static</a:t>
            </a:r>
            <a:r>
              <a:rPr lang="pt-PT" b="1" dirty="0" smtClean="0"/>
              <a:t> </a:t>
            </a:r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dirty="0" smtClean="0"/>
              <a:t>G(</a:t>
            </a:r>
            <a:r>
              <a:rPr lang="pt-PT" dirty="0" err="1" smtClean="0"/>
              <a:t>Rectangulo</a:t>
            </a:r>
            <a:r>
              <a:rPr lang="pt-PT" dirty="0" smtClean="0"/>
              <a:t> R)</a:t>
            </a:r>
          </a:p>
          <a:p>
            <a:r>
              <a:rPr lang="pt-PT" dirty="0" smtClean="0"/>
              <a:t>{</a:t>
            </a:r>
          </a:p>
          <a:p>
            <a:r>
              <a:rPr lang="pt-PT" dirty="0"/>
              <a:t>	</a:t>
            </a:r>
            <a:r>
              <a:rPr lang="en-US" dirty="0"/>
              <a:t> </a:t>
            </a:r>
            <a:r>
              <a:rPr lang="en-US" dirty="0" err="1"/>
              <a:t>R.ladoA</a:t>
            </a:r>
            <a:r>
              <a:rPr lang="en-US" dirty="0"/>
              <a:t> = (</a:t>
            </a:r>
            <a:r>
              <a:rPr lang="en-US" b="1" dirty="0"/>
              <a:t>double</a:t>
            </a:r>
            <a:r>
              <a:rPr lang="en-US" dirty="0"/>
              <a:t>)(</a:t>
            </a:r>
            <a:r>
              <a:rPr lang="en-US" dirty="0" err="1"/>
              <a:t>rand.nextInt</a:t>
            </a:r>
            <a:r>
              <a:rPr lang="en-US" dirty="0"/>
              <a:t>(8) + 2);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/>
              <a:t>R.ladoB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b="1" dirty="0"/>
              <a:t>double</a:t>
            </a:r>
            <a:r>
              <a:rPr lang="en-US" dirty="0"/>
              <a:t>)(</a:t>
            </a:r>
            <a:r>
              <a:rPr lang="en-US" dirty="0" err="1"/>
              <a:t>rand.nextInt</a:t>
            </a:r>
            <a:r>
              <a:rPr lang="en-US" dirty="0"/>
              <a:t>(8) + 2); </a:t>
            </a:r>
            <a:endParaRPr lang="pt-PT" dirty="0" smtClean="0"/>
          </a:p>
          <a:p>
            <a:r>
              <a:rPr lang="pt-PT" dirty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810000"/>
            <a:ext cx="3667414" cy="369332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static</a:t>
            </a:r>
            <a:r>
              <a:rPr lang="en-US" dirty="0"/>
              <a:t> Random </a:t>
            </a:r>
            <a:r>
              <a:rPr lang="en-US" dirty="0">
                <a:solidFill>
                  <a:srgbClr val="C00000"/>
                </a:solidFill>
              </a:rPr>
              <a:t>rand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</p:txBody>
      </p:sp>
    </p:spTree>
    <p:extLst>
      <p:ext uri="{BB962C8B-B14F-4D97-AF65-F5344CB8AC3E}">
        <p14:creationId xmlns:p14="http://schemas.microsoft.com/office/powerpoint/2010/main" val="15830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148" y="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81000"/>
            <a:ext cx="883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 smtClean="0"/>
              <a:t>Tarefas</a:t>
            </a:r>
            <a:r>
              <a:rPr lang="pt-PT" dirty="0" smtClean="0"/>
              <a:t>: </a:t>
            </a:r>
          </a:p>
          <a:p>
            <a:pPr marL="342900" indent="-342900">
              <a:buAutoNum type="arabicParenR"/>
            </a:pPr>
            <a:r>
              <a:rPr lang="pt-PT" dirty="0" smtClean="0"/>
              <a:t>Criar uma função </a:t>
            </a:r>
            <a:r>
              <a:rPr lang="pt-PT" i="1" dirty="0" smtClean="0"/>
              <a:t>G</a:t>
            </a:r>
            <a:r>
              <a:rPr lang="pt-PT" dirty="0" smtClean="0"/>
              <a:t> que permite gerar lados A e B aleatoriamente no intervalo 2.0-10.0.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4515275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rect</a:t>
            </a:r>
            <a:endParaRPr lang="en-US" dirty="0"/>
          </a:p>
          <a:p>
            <a:r>
              <a:rPr lang="en-US" dirty="0" smtClean="0"/>
              <a:t>{   </a:t>
            </a:r>
            <a:r>
              <a:rPr lang="en-US" b="1" dirty="0" smtClean="0"/>
              <a:t>static </a:t>
            </a:r>
            <a:r>
              <a:rPr lang="en-US" b="1" dirty="0"/>
              <a:t>Random</a:t>
            </a:r>
            <a:r>
              <a:rPr lang="en-US" dirty="0"/>
              <a:t> rand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dirty="0" err="1">
                <a:solidFill>
                  <a:srgbClr val="008000"/>
                </a:solidFill>
              </a:rPr>
              <a:t>Rectangulo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rect</a:t>
            </a:r>
            <a:r>
              <a:rPr lang="en-US" dirty="0">
                <a:solidFill>
                  <a:srgbClr val="008000"/>
                </a:solidFill>
              </a:rPr>
              <a:t> = </a:t>
            </a:r>
            <a:r>
              <a:rPr lang="en-US" b="1" dirty="0">
                <a:solidFill>
                  <a:srgbClr val="008000"/>
                </a:solidFill>
              </a:rPr>
              <a:t>new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Rectangulo</a:t>
            </a:r>
            <a:r>
              <a:rPr lang="en-US" dirty="0">
                <a:solidFill>
                  <a:srgbClr val="008000"/>
                </a:solidFill>
              </a:rPr>
              <a:t>();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C00000"/>
                </a:solidFill>
              </a:rPr>
              <a:t>G(</a:t>
            </a:r>
            <a:r>
              <a:rPr lang="en-US" dirty="0" err="1">
                <a:solidFill>
                  <a:srgbClr val="C00000"/>
                </a:solidFill>
              </a:rPr>
              <a:t>rect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lado</a:t>
            </a:r>
            <a:r>
              <a:rPr lang="en-US" dirty="0"/>
              <a:t> A = "+</a:t>
            </a:r>
            <a:r>
              <a:rPr lang="en-US" dirty="0" err="1"/>
              <a:t>rect.ladoA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lado</a:t>
            </a:r>
            <a:r>
              <a:rPr lang="en-US" dirty="0"/>
              <a:t> B = "+</a:t>
            </a:r>
            <a:r>
              <a:rPr lang="en-US" dirty="0" err="1"/>
              <a:t>rect.ladoB</a:t>
            </a:r>
            <a:r>
              <a:rPr lang="en-US" dirty="0"/>
              <a:t>);</a:t>
            </a:r>
          </a:p>
          <a:p>
            <a:r>
              <a:rPr lang="en-US" dirty="0"/>
              <a:t> }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public </a:t>
            </a:r>
            <a:r>
              <a:rPr lang="en-US" b="1" dirty="0">
                <a:solidFill>
                  <a:srgbClr val="C00000"/>
                </a:solidFill>
              </a:rPr>
              <a:t>static void </a:t>
            </a:r>
            <a:r>
              <a:rPr lang="en-US" dirty="0">
                <a:solidFill>
                  <a:srgbClr val="C00000"/>
                </a:solidFill>
              </a:rPr>
              <a:t>G(</a:t>
            </a:r>
            <a:r>
              <a:rPr lang="en-US" dirty="0" err="1">
                <a:solidFill>
                  <a:srgbClr val="C00000"/>
                </a:solidFill>
              </a:rPr>
              <a:t>Rectangulo</a:t>
            </a:r>
            <a:r>
              <a:rPr lang="en-US" dirty="0">
                <a:solidFill>
                  <a:srgbClr val="C00000"/>
                </a:solidFill>
              </a:rPr>
              <a:t> R)              {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R.ladoA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b="1" dirty="0">
                <a:solidFill>
                  <a:srgbClr val="C00000"/>
                </a:solidFill>
              </a:rPr>
              <a:t>double</a:t>
            </a:r>
            <a:r>
              <a:rPr lang="en-US" dirty="0">
                <a:solidFill>
                  <a:srgbClr val="C00000"/>
                </a:solidFill>
              </a:rPr>
              <a:t>)(</a:t>
            </a:r>
            <a:r>
              <a:rPr lang="en-US" dirty="0" err="1">
                <a:solidFill>
                  <a:srgbClr val="008000"/>
                </a:solidFill>
              </a:rPr>
              <a:t>rand.nextInt</a:t>
            </a:r>
            <a:r>
              <a:rPr lang="en-US" dirty="0">
                <a:solidFill>
                  <a:srgbClr val="008000"/>
                </a:solidFill>
              </a:rPr>
              <a:t>(8)</a:t>
            </a:r>
            <a:r>
              <a:rPr lang="en-US" dirty="0">
                <a:solidFill>
                  <a:srgbClr val="C00000"/>
                </a:solidFill>
              </a:rPr>
              <a:t> + 2);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R.ladoB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b="1" dirty="0">
                <a:solidFill>
                  <a:srgbClr val="C00000"/>
                </a:solidFill>
              </a:rPr>
              <a:t>double</a:t>
            </a:r>
            <a:r>
              <a:rPr lang="en-US" dirty="0">
                <a:solidFill>
                  <a:srgbClr val="C00000"/>
                </a:solidFill>
              </a:rPr>
              <a:t>)(</a:t>
            </a:r>
            <a:r>
              <a:rPr lang="en-US" dirty="0" err="1">
                <a:solidFill>
                  <a:srgbClr val="008000"/>
                </a:solidFill>
              </a:rPr>
              <a:t>rand.nextInt</a:t>
            </a:r>
            <a:r>
              <a:rPr lang="en-US" dirty="0">
                <a:solidFill>
                  <a:srgbClr val="008000"/>
                </a:solidFill>
              </a:rPr>
              <a:t>(8)</a:t>
            </a:r>
            <a:r>
              <a:rPr lang="en-US" dirty="0">
                <a:solidFill>
                  <a:srgbClr val="C00000"/>
                </a:solidFill>
              </a:rPr>
              <a:t> + 2);       }</a:t>
            </a:r>
          </a:p>
          <a:p>
            <a:r>
              <a:rPr lang="en-US" dirty="0"/>
              <a:t>}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/>
              <a:t>Rectangulo</a:t>
            </a:r>
            <a:endParaRPr lang="en-US" dirty="0"/>
          </a:p>
          <a:p>
            <a:r>
              <a:rPr lang="en-US" dirty="0" smtClean="0"/>
              <a:t>{ 	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 err="1"/>
              <a:t>ladoA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 err="1"/>
              <a:t>ladoB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/>
              <a:t>diagonal;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2759" y="1676400"/>
            <a:ext cx="4206729" cy="369332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dirty="0" err="1" smtClean="0"/>
              <a:t>rand.nextDouble</a:t>
            </a:r>
            <a:r>
              <a:rPr lang="pt-PT" dirty="0" smtClean="0"/>
              <a:t>(); // não tem argumentos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96175"/>
            <a:ext cx="2445162" cy="94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4267200" y="121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148" y="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81000"/>
            <a:ext cx="883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 smtClean="0"/>
              <a:t>Tarefas</a:t>
            </a:r>
            <a:r>
              <a:rPr lang="pt-PT" dirty="0" smtClean="0"/>
              <a:t>: </a:t>
            </a:r>
          </a:p>
          <a:p>
            <a:r>
              <a:rPr lang="pt-PT" dirty="0" smtClean="0"/>
              <a:t>2)  Criar uma função </a:t>
            </a:r>
            <a:r>
              <a:rPr lang="pt-PT" i="1" dirty="0" err="1" smtClean="0"/>
              <a:t>Diag</a:t>
            </a:r>
            <a:r>
              <a:rPr lang="pt-PT" dirty="0" smtClean="0"/>
              <a:t> que retorna diagonal de </a:t>
            </a:r>
            <a:r>
              <a:rPr lang="pt-PT" dirty="0" err="1" smtClean="0"/>
              <a:t>retângulo</a:t>
            </a:r>
            <a:r>
              <a:rPr lang="pt-PT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2133600"/>
            <a:ext cx="854477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public </a:t>
            </a:r>
            <a:r>
              <a:rPr lang="en-US" sz="2400" b="1" dirty="0">
                <a:solidFill>
                  <a:srgbClr val="002060"/>
                </a:solidFill>
              </a:rPr>
              <a:t>static </a:t>
            </a:r>
            <a:r>
              <a:rPr lang="en-US" sz="2400" b="1" dirty="0" smtClean="0">
                <a:solidFill>
                  <a:srgbClr val="002060"/>
                </a:solidFill>
              </a:rPr>
              <a:t>double </a:t>
            </a:r>
            <a:r>
              <a:rPr lang="en-US" sz="2400" dirty="0" err="1" smtClean="0">
                <a:solidFill>
                  <a:srgbClr val="002060"/>
                </a:solidFill>
              </a:rPr>
              <a:t>Diag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</a:rPr>
              <a:t>Rectangulo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R)              {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return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Math.sqrt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</a:rPr>
              <a:t>Math.pow</a:t>
            </a:r>
            <a:r>
              <a:rPr lang="en-US" sz="2400" dirty="0" smtClean="0">
                <a:solidFill>
                  <a:srgbClr val="002060"/>
                </a:solidFill>
              </a:rPr>
              <a:t>(R.ladoA,2</a:t>
            </a:r>
            <a:r>
              <a:rPr lang="en-US" sz="2400" dirty="0" smtClean="0">
                <a:solidFill>
                  <a:srgbClr val="002060"/>
                </a:solidFill>
              </a:rPr>
              <a:t>)+</a:t>
            </a:r>
            <a:r>
              <a:rPr lang="en-US" sz="2400" dirty="0" err="1" smtClean="0">
                <a:solidFill>
                  <a:srgbClr val="002060"/>
                </a:solidFill>
              </a:rPr>
              <a:t>Math.pow</a:t>
            </a:r>
            <a:r>
              <a:rPr lang="en-US" sz="2400" dirty="0" smtClean="0">
                <a:solidFill>
                  <a:srgbClr val="002060"/>
                </a:solidFill>
              </a:rPr>
              <a:t>(R.ladoB,2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  <a:r>
              <a:rPr lang="en-US" sz="2400" dirty="0" smtClean="0">
                <a:solidFill>
                  <a:srgbClr val="002060"/>
                </a:solidFill>
              </a:rPr>
              <a:t>)       }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flipV="1">
            <a:off x="2438400" y="2971800"/>
            <a:ext cx="2286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V="1">
            <a:off x="3810000" y="2971800"/>
            <a:ext cx="2286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flipV="1">
            <a:off x="6553200" y="2971800"/>
            <a:ext cx="2286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343400"/>
                <a:ext cx="6485878" cy="837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4000" b="1" i="1" smtClean="0">
                        <a:latin typeface="Cambria Math"/>
                      </a:rPr>
                      <m:t>𝒓𝒆𝒕𝒖𝒓𝒏</m:t>
                    </m:r>
                  </m:oMath>
                </a14:m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pt-PT" sz="40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pt-PT" sz="4000" b="0" i="1" dirty="0" smtClean="0">
                            <a:latin typeface="Cambria Math"/>
                            <a:ea typeface="Cambria Math"/>
                          </a:rPr>
                          <m:t>𝑙𝑎𝑑𝑜𝐴</m:t>
                        </m:r>
                        <m:r>
                          <a:rPr lang="pt-PT" sz="4000" b="0" i="1" baseline="30000" dirty="0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PT" sz="4000" dirty="0">
                            <a:latin typeface="Cambria Math"/>
                            <a:ea typeface="Cambria Math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4000" dirty="0"/>
                          <m:t> </m:t>
                        </m:r>
                        <m:r>
                          <m:rPr>
                            <m:nor/>
                          </m:rPr>
                          <a:rPr lang="en-US" sz="4000" dirty="0"/>
                          <m:t>ladoB</m:t>
                        </m:r>
                        <m:r>
                          <m:rPr>
                            <m:nor/>
                          </m:rPr>
                          <a:rPr lang="pt-PT" sz="4000" b="0" i="0" baseline="30000" dirty="0" smtClean="0"/>
                          <m:t>2</m:t>
                        </m:r>
                        <m:r>
                          <m:rPr>
                            <m:nor/>
                          </m:rPr>
                          <a:rPr lang="pt-PT" sz="4000" b="0" i="0" dirty="0" smtClean="0"/>
                          <m:t>)</m:t>
                        </m:r>
                      </m:e>
                    </m:rad>
                  </m:oMath>
                </a14:m>
                <a:endParaRPr lang="en-US" sz="40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343400"/>
                <a:ext cx="6485878" cy="8377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5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20" y="381000"/>
            <a:ext cx="8568952" cy="4267200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 err="1" smtClean="0"/>
              <a:t>Strings</a:t>
            </a:r>
            <a:r>
              <a:rPr lang="pt-PT" sz="2800" dirty="0" smtClean="0"/>
              <a:t> (sequências de </a:t>
            </a:r>
            <a:r>
              <a:rPr lang="pt-PT" sz="2800" dirty="0" err="1" smtClean="0"/>
              <a:t>carateres</a:t>
            </a:r>
            <a:r>
              <a:rPr lang="pt-PT" sz="2800" dirty="0" smtClean="0"/>
              <a:t>)</a:t>
            </a:r>
          </a:p>
          <a:p>
            <a:r>
              <a:rPr lang="pt-PT" sz="2800" dirty="0" smtClean="0"/>
              <a:t>Código ASCII</a:t>
            </a:r>
          </a:p>
          <a:p>
            <a:r>
              <a:rPr lang="pt-PT" sz="2800" dirty="0" smtClean="0"/>
              <a:t>Classe </a:t>
            </a:r>
            <a:r>
              <a:rPr lang="pt-PT" sz="2800" dirty="0" err="1" smtClean="0">
                <a:latin typeface="Courier New" pitchFamily="49" charset="0"/>
                <a:cs typeface="Courier New" pitchFamily="49" charset="0"/>
              </a:rPr>
              <a:t>Character</a:t>
            </a:r>
            <a:endParaRPr lang="pt-PT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2800" dirty="0" smtClean="0"/>
              <a:t>Operações com </a:t>
            </a:r>
            <a:r>
              <a:rPr lang="pt-PT" sz="2800" dirty="0" err="1" smtClean="0"/>
              <a:t>carateres</a:t>
            </a:r>
            <a:endParaRPr lang="pt-PT" sz="2800" dirty="0" smtClean="0"/>
          </a:p>
          <a:p>
            <a:r>
              <a:rPr lang="pt-PT" sz="2800" dirty="0" smtClean="0"/>
              <a:t>Propriedades das </a:t>
            </a:r>
            <a:r>
              <a:rPr lang="pt-PT" sz="2800" dirty="0" err="1" smtClean="0"/>
              <a:t>Strings</a:t>
            </a:r>
            <a:endParaRPr lang="pt-PT" sz="2800" dirty="0" smtClean="0"/>
          </a:p>
          <a:p>
            <a:r>
              <a:rPr lang="pt-PT" sz="2800" dirty="0" smtClean="0"/>
              <a:t>Leitura e escrita</a:t>
            </a:r>
          </a:p>
          <a:p>
            <a:r>
              <a:rPr lang="pt-PT" sz="2800" dirty="0" smtClean="0"/>
              <a:t>Classe </a:t>
            </a:r>
            <a:r>
              <a:rPr lang="pt-PT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pt-PT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2800" dirty="0" err="1" smtClean="0">
                <a:cs typeface="Courier New" pitchFamily="49" charset="0"/>
              </a:rPr>
              <a:t>Strings</a:t>
            </a:r>
            <a:r>
              <a:rPr lang="pt-PT" sz="2800" dirty="0" smtClean="0">
                <a:cs typeface="Courier New" pitchFamily="49" charset="0"/>
              </a:rPr>
              <a:t> como argumentos de funções</a:t>
            </a:r>
            <a:endParaRPr lang="pt-PT" sz="2800" dirty="0" smtClean="0"/>
          </a:p>
          <a:p>
            <a:endParaRPr lang="pt-PT" sz="2800" dirty="0" smtClean="0"/>
          </a:p>
          <a:p>
            <a:endParaRPr lang="pt-PT" sz="2800" dirty="0" smtClean="0"/>
          </a:p>
          <a:p>
            <a:endParaRPr lang="pt-PT" dirty="0" smtClean="0">
              <a:cs typeface="Courier New" pitchFamily="49" charset="0"/>
            </a:endParaRPr>
          </a:p>
          <a:p>
            <a:endParaRPr lang="pt-PT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2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148" y="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81000"/>
            <a:ext cx="883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 smtClean="0"/>
              <a:t>Tarefas</a:t>
            </a:r>
            <a:r>
              <a:rPr lang="pt-PT" dirty="0" smtClean="0"/>
              <a:t>: </a:t>
            </a:r>
          </a:p>
          <a:p>
            <a:r>
              <a:rPr lang="pt-PT" dirty="0" smtClean="0"/>
              <a:t>2)  Criar uma função </a:t>
            </a:r>
            <a:r>
              <a:rPr lang="pt-PT" i="1" dirty="0" err="1" smtClean="0"/>
              <a:t>Diag</a:t>
            </a:r>
            <a:r>
              <a:rPr lang="pt-PT" dirty="0" smtClean="0"/>
              <a:t> que retorna diagonal de </a:t>
            </a:r>
            <a:r>
              <a:rPr lang="pt-PT" dirty="0" err="1" smtClean="0"/>
              <a:t>retângulo</a:t>
            </a:r>
            <a:r>
              <a:rPr lang="pt-PT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6719853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rect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public </a:t>
            </a:r>
            <a:r>
              <a:rPr lang="en-US" b="1" dirty="0"/>
              <a:t>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dirty="0" err="1"/>
              <a:t>Rectangulo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Rectangulo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err="1" smtClean="0"/>
              <a:t>rect.ladoA</a:t>
            </a:r>
            <a:r>
              <a:rPr lang="en-US" dirty="0" smtClean="0"/>
              <a:t> </a:t>
            </a:r>
            <a:r>
              <a:rPr lang="en-US" dirty="0"/>
              <a:t>= 4.0;</a:t>
            </a:r>
          </a:p>
          <a:p>
            <a:r>
              <a:rPr lang="en-US" dirty="0"/>
              <a:t>      </a:t>
            </a:r>
            <a:r>
              <a:rPr lang="en-US" dirty="0" err="1"/>
              <a:t>rect.ladoB</a:t>
            </a:r>
            <a:r>
              <a:rPr lang="en-US" dirty="0"/>
              <a:t> = 3.0;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("diagonal = "+</a:t>
            </a:r>
            <a:r>
              <a:rPr lang="en-US" dirty="0" err="1">
                <a:solidFill>
                  <a:srgbClr val="C00000"/>
                </a:solidFill>
              </a:rPr>
              <a:t>Diag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rect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dirty="0"/>
              <a:t> }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public </a:t>
            </a:r>
            <a:r>
              <a:rPr lang="en-US" b="1" dirty="0">
                <a:solidFill>
                  <a:srgbClr val="C00000"/>
                </a:solidFill>
              </a:rPr>
              <a:t>static double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Diag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Rectangulo</a:t>
            </a:r>
            <a:r>
              <a:rPr lang="en-US" dirty="0">
                <a:solidFill>
                  <a:srgbClr val="C00000"/>
                </a:solidFill>
              </a:rPr>
              <a:t> R)                       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{    </a:t>
            </a:r>
            <a:r>
              <a:rPr lang="en-US" b="1" dirty="0">
                <a:solidFill>
                  <a:srgbClr val="C00000"/>
                </a:solidFill>
              </a:rPr>
              <a:t>return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Math.sqrt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Math.pow</a:t>
            </a:r>
            <a:r>
              <a:rPr lang="en-US" dirty="0">
                <a:solidFill>
                  <a:srgbClr val="C00000"/>
                </a:solidFill>
              </a:rPr>
              <a:t>(R.ladoA,2)+</a:t>
            </a:r>
            <a:r>
              <a:rPr lang="en-US" dirty="0" err="1">
                <a:solidFill>
                  <a:srgbClr val="C00000"/>
                </a:solidFill>
              </a:rPr>
              <a:t>Math.pow</a:t>
            </a:r>
            <a:r>
              <a:rPr lang="en-US" dirty="0">
                <a:solidFill>
                  <a:srgbClr val="C00000"/>
                </a:solidFill>
              </a:rPr>
              <a:t>(R.ladoB,2)); 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/>
              <a:t>Rectangulo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ladoA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ladoB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b="1" dirty="0"/>
              <a:t>double</a:t>
            </a:r>
            <a:r>
              <a:rPr lang="en-US" dirty="0"/>
              <a:t> diagonal;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6477000" y="106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90800"/>
            <a:ext cx="29946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5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148" y="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81000"/>
            <a:ext cx="883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 smtClean="0"/>
              <a:t>Tarefas</a:t>
            </a:r>
            <a:r>
              <a:rPr lang="pt-PT" dirty="0" smtClean="0"/>
              <a:t>: </a:t>
            </a:r>
          </a:p>
          <a:p>
            <a:r>
              <a:rPr lang="pt-PT" dirty="0" smtClean="0"/>
              <a:t>3)  Criar uma função </a:t>
            </a:r>
            <a:r>
              <a:rPr lang="pt-PT" i="1" dirty="0" err="1" smtClean="0"/>
              <a:t>Dif</a:t>
            </a:r>
            <a:r>
              <a:rPr lang="pt-PT" dirty="0" smtClean="0"/>
              <a:t> que retorna a diferença entre os lados A e B.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2286000"/>
            <a:ext cx="49827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double</a:t>
            </a:r>
            <a:r>
              <a:rPr lang="en-US" dirty="0"/>
              <a:t> </a:t>
            </a:r>
            <a:r>
              <a:rPr lang="en-US" dirty="0" err="1"/>
              <a:t>Dif</a:t>
            </a:r>
            <a:r>
              <a:rPr lang="en-US" dirty="0"/>
              <a:t>(</a:t>
            </a:r>
            <a:r>
              <a:rPr lang="en-US" dirty="0" err="1"/>
              <a:t>Rectangulo</a:t>
            </a:r>
            <a:r>
              <a:rPr lang="en-US" dirty="0"/>
              <a:t> R)                       </a:t>
            </a:r>
          </a:p>
          <a:p>
            <a:r>
              <a:rPr lang="en-US" dirty="0"/>
              <a:t>  {  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R.ladoA</a:t>
            </a:r>
            <a:r>
              <a:rPr lang="en-US" dirty="0"/>
              <a:t> - </a:t>
            </a:r>
            <a:r>
              <a:rPr lang="en-US" dirty="0" err="1"/>
              <a:t>R.ladoB</a:t>
            </a:r>
            <a:r>
              <a:rPr lang="en-US" dirty="0"/>
              <a:t>);    }</a:t>
            </a:r>
          </a:p>
        </p:txBody>
      </p:sp>
      <p:sp>
        <p:nvSpPr>
          <p:cNvPr id="9" name="Down Arrow 8"/>
          <p:cNvSpPr/>
          <p:nvPr/>
        </p:nvSpPr>
        <p:spPr>
          <a:xfrm flipV="1">
            <a:off x="3505200" y="2922562"/>
            <a:ext cx="2286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148" y="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81000"/>
            <a:ext cx="883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 smtClean="0"/>
              <a:t>Tarefas</a:t>
            </a:r>
            <a:r>
              <a:rPr lang="pt-PT" dirty="0" smtClean="0"/>
              <a:t>: </a:t>
            </a:r>
          </a:p>
          <a:p>
            <a:r>
              <a:rPr lang="pt-PT" dirty="0" smtClean="0"/>
              <a:t>3)  Criar uma função </a:t>
            </a:r>
            <a:r>
              <a:rPr lang="pt-PT" i="1" dirty="0" err="1" smtClean="0"/>
              <a:t>Dif</a:t>
            </a:r>
            <a:r>
              <a:rPr lang="pt-PT" dirty="0" smtClean="0"/>
              <a:t> que retorna a diferença entre os lados A e B.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093887"/>
            <a:ext cx="491358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rect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dirty="0" err="1"/>
              <a:t>Rectangulo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Rectangulo</a:t>
            </a:r>
            <a:r>
              <a:rPr lang="en-US" dirty="0"/>
              <a:t>();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rect.ladoA</a:t>
            </a:r>
            <a:r>
              <a:rPr lang="en-US" dirty="0" smtClean="0"/>
              <a:t> </a:t>
            </a:r>
            <a:r>
              <a:rPr lang="en-US" dirty="0"/>
              <a:t>= 7.0;</a:t>
            </a:r>
          </a:p>
          <a:p>
            <a:r>
              <a:rPr lang="en-US" dirty="0"/>
              <a:t>      </a:t>
            </a:r>
            <a:r>
              <a:rPr lang="en-US" dirty="0" err="1"/>
              <a:t>rect.ladoB</a:t>
            </a:r>
            <a:r>
              <a:rPr lang="en-US" dirty="0"/>
              <a:t> = </a:t>
            </a:r>
            <a:r>
              <a:rPr lang="en-US" dirty="0" smtClean="0"/>
              <a:t>10.0;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diferenca</a:t>
            </a:r>
            <a:r>
              <a:rPr lang="en-US" dirty="0"/>
              <a:t> = "+</a:t>
            </a:r>
            <a:r>
              <a:rPr lang="en-US" dirty="0" err="1">
                <a:solidFill>
                  <a:srgbClr val="C00000"/>
                </a:solidFill>
              </a:rPr>
              <a:t>Dif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rect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public static double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Dif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Rectangulo</a:t>
            </a:r>
            <a:r>
              <a:rPr lang="en-US" dirty="0">
                <a:solidFill>
                  <a:srgbClr val="C00000"/>
                </a:solidFill>
              </a:rPr>
              <a:t> R)                      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{    </a:t>
            </a:r>
            <a:r>
              <a:rPr lang="en-US" b="1" dirty="0">
                <a:solidFill>
                  <a:srgbClr val="C00000"/>
                </a:solidFill>
              </a:rPr>
              <a:t>return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Math.abs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R.ladoA</a:t>
            </a:r>
            <a:r>
              <a:rPr lang="en-US" dirty="0">
                <a:solidFill>
                  <a:srgbClr val="C00000"/>
                </a:solidFill>
              </a:rPr>
              <a:t> - </a:t>
            </a:r>
            <a:r>
              <a:rPr lang="en-US" dirty="0" err="1">
                <a:solidFill>
                  <a:srgbClr val="C00000"/>
                </a:solidFill>
              </a:rPr>
              <a:t>R.ladoB</a:t>
            </a:r>
            <a:r>
              <a:rPr lang="en-US" dirty="0">
                <a:solidFill>
                  <a:srgbClr val="C00000"/>
                </a:solidFill>
              </a:rPr>
              <a:t>);   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Rectangulo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ladoA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ladoB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b="1" dirty="0"/>
              <a:t>double</a:t>
            </a:r>
            <a:r>
              <a:rPr lang="en-US" dirty="0"/>
              <a:t> diagonal;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598963" y="114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29000"/>
            <a:ext cx="31775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9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148" y="0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Código completo: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905" y="533400"/>
            <a:ext cx="6034794" cy="6247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dirty="0" err="1"/>
              <a:t>java.util</a:t>
            </a:r>
            <a:r>
              <a:rPr lang="en-US" sz="1600" dirty="0"/>
              <a:t>.*;</a:t>
            </a:r>
          </a:p>
          <a:p>
            <a:r>
              <a:rPr lang="en-US" sz="1600" b="1" dirty="0"/>
              <a:t>public class</a:t>
            </a:r>
            <a:r>
              <a:rPr lang="en-US" sz="1600" dirty="0"/>
              <a:t> </a:t>
            </a:r>
            <a:r>
              <a:rPr lang="en-US" sz="1600" dirty="0" err="1"/>
              <a:t>rect</a:t>
            </a:r>
            <a:endParaRPr lang="en-US" sz="1600" dirty="0"/>
          </a:p>
          <a:p>
            <a:r>
              <a:rPr lang="en-US" sz="1600" dirty="0" smtClean="0"/>
              <a:t>{  </a:t>
            </a:r>
            <a:r>
              <a:rPr lang="en-US" sz="1600" b="1" dirty="0" smtClean="0"/>
              <a:t>static</a:t>
            </a:r>
            <a:r>
              <a:rPr lang="en-US" sz="1600" dirty="0" smtClean="0"/>
              <a:t> </a:t>
            </a:r>
            <a:r>
              <a:rPr lang="en-US" sz="1600" dirty="0"/>
              <a:t>Random rand = </a:t>
            </a:r>
            <a:r>
              <a:rPr lang="en-US" sz="1600" b="1" dirty="0"/>
              <a:t>new</a:t>
            </a:r>
            <a:r>
              <a:rPr lang="en-US" sz="1600" dirty="0"/>
              <a:t> Random();</a:t>
            </a:r>
          </a:p>
          <a:p>
            <a:r>
              <a:rPr lang="en-US" sz="1600" dirty="0"/>
              <a:t> </a:t>
            </a:r>
            <a:r>
              <a:rPr lang="en-US" sz="1600" b="1" dirty="0"/>
              <a:t>public static void</a:t>
            </a:r>
            <a:r>
              <a:rPr lang="en-US" sz="1600" dirty="0"/>
              <a:t>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r>
              <a:rPr lang="en-US" sz="1600" dirty="0"/>
              <a:t> {    </a:t>
            </a:r>
            <a:r>
              <a:rPr lang="en-US" sz="1600" dirty="0" err="1"/>
              <a:t>Rectangulo</a:t>
            </a:r>
            <a:r>
              <a:rPr lang="en-US" sz="1600" dirty="0"/>
              <a:t> </a:t>
            </a:r>
            <a:r>
              <a:rPr lang="en-US" sz="1600" dirty="0" err="1"/>
              <a:t>rect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</a:t>
            </a:r>
            <a:r>
              <a:rPr lang="en-US" sz="1600" dirty="0" err="1"/>
              <a:t>Rectangulo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002060"/>
                </a:solidFill>
              </a:rPr>
              <a:t>G(</a:t>
            </a:r>
            <a:r>
              <a:rPr lang="en-US" sz="1600" dirty="0" err="1">
                <a:solidFill>
                  <a:srgbClr val="002060"/>
                </a:solidFill>
              </a:rPr>
              <a:t>rect</a:t>
            </a:r>
            <a:r>
              <a:rPr lang="en-US" sz="1600" dirty="0">
                <a:solidFill>
                  <a:srgbClr val="002060"/>
                </a:solidFill>
              </a:rPr>
              <a:t>)</a:t>
            </a:r>
            <a:r>
              <a:rPr lang="en-US" sz="1600" dirty="0"/>
              <a:t>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lado</a:t>
            </a:r>
            <a:r>
              <a:rPr lang="en-US" sz="1600" dirty="0"/>
              <a:t> A = "+</a:t>
            </a:r>
            <a:r>
              <a:rPr lang="en-US" sz="1600" dirty="0" err="1"/>
              <a:t>rect.ladoA</a:t>
            </a:r>
            <a:r>
              <a:rPr lang="en-US" sz="1600" dirty="0"/>
              <a:t>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lado</a:t>
            </a:r>
            <a:r>
              <a:rPr lang="en-US" sz="1600" dirty="0"/>
              <a:t> B = "+</a:t>
            </a:r>
            <a:r>
              <a:rPr lang="en-US" sz="1600" dirty="0" err="1"/>
              <a:t>rect.ladoB</a:t>
            </a:r>
            <a:r>
              <a:rPr lang="en-US" sz="1600" dirty="0"/>
              <a:t>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("diagonal = "+</a:t>
            </a:r>
            <a:r>
              <a:rPr lang="en-US" sz="1600" dirty="0" err="1">
                <a:solidFill>
                  <a:srgbClr val="008000"/>
                </a:solidFill>
              </a:rPr>
              <a:t>Diag</a:t>
            </a:r>
            <a:r>
              <a:rPr lang="en-US" sz="1600" dirty="0">
                <a:solidFill>
                  <a:srgbClr val="008000"/>
                </a:solidFill>
              </a:rPr>
              <a:t>(</a:t>
            </a:r>
            <a:r>
              <a:rPr lang="en-US" sz="1600" dirty="0" err="1">
                <a:solidFill>
                  <a:srgbClr val="008000"/>
                </a:solidFill>
              </a:rPr>
              <a:t>rect</a:t>
            </a:r>
            <a:r>
              <a:rPr lang="en-US" sz="1600" dirty="0">
                <a:solidFill>
                  <a:srgbClr val="008000"/>
                </a:solidFill>
              </a:rPr>
              <a:t>)</a:t>
            </a:r>
            <a:r>
              <a:rPr lang="en-US" sz="1600" dirty="0"/>
              <a:t>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diferenca</a:t>
            </a:r>
            <a:r>
              <a:rPr lang="en-US" sz="1600" dirty="0"/>
              <a:t> = "+</a:t>
            </a:r>
            <a:r>
              <a:rPr lang="en-US" sz="1600" dirty="0" err="1">
                <a:solidFill>
                  <a:srgbClr val="C00000"/>
                </a:solidFill>
              </a:rPr>
              <a:t>Dif</a:t>
            </a:r>
            <a:r>
              <a:rPr lang="en-US" sz="1600" dirty="0">
                <a:solidFill>
                  <a:srgbClr val="C00000"/>
                </a:solidFill>
              </a:rPr>
              <a:t>(</a:t>
            </a:r>
            <a:r>
              <a:rPr lang="en-US" sz="1600" dirty="0" err="1">
                <a:solidFill>
                  <a:srgbClr val="C00000"/>
                </a:solidFill>
              </a:rPr>
              <a:t>rect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r>
              <a:rPr lang="en-US" sz="1600" dirty="0"/>
              <a:t>);</a:t>
            </a:r>
          </a:p>
          <a:p>
            <a:r>
              <a:rPr lang="en-US" sz="1600" dirty="0"/>
              <a:t> }</a:t>
            </a:r>
          </a:p>
          <a:p>
            <a:r>
              <a:rPr lang="en-US" sz="1600" b="1" dirty="0" smtClean="0">
                <a:solidFill>
                  <a:srgbClr val="002060"/>
                </a:solidFill>
              </a:rPr>
              <a:t>public </a:t>
            </a:r>
            <a:r>
              <a:rPr lang="en-US" sz="1600" b="1" dirty="0">
                <a:solidFill>
                  <a:srgbClr val="002060"/>
                </a:solidFill>
              </a:rPr>
              <a:t>static void</a:t>
            </a:r>
            <a:r>
              <a:rPr lang="en-US" sz="1600" dirty="0">
                <a:solidFill>
                  <a:srgbClr val="002060"/>
                </a:solidFill>
              </a:rPr>
              <a:t> G(</a:t>
            </a:r>
            <a:r>
              <a:rPr lang="en-US" sz="1600" dirty="0" err="1">
                <a:solidFill>
                  <a:srgbClr val="002060"/>
                </a:solidFill>
              </a:rPr>
              <a:t>Rectangulo</a:t>
            </a:r>
            <a:r>
              <a:rPr lang="en-US" sz="1600" dirty="0">
                <a:solidFill>
                  <a:srgbClr val="002060"/>
                </a:solidFill>
              </a:rPr>
              <a:t> R)              {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R.ladoA</a:t>
            </a:r>
            <a:r>
              <a:rPr lang="en-US" sz="1600" dirty="0">
                <a:solidFill>
                  <a:srgbClr val="002060"/>
                </a:solidFill>
              </a:rPr>
              <a:t> = (</a:t>
            </a:r>
            <a:r>
              <a:rPr lang="en-US" sz="1600" b="1" dirty="0">
                <a:solidFill>
                  <a:srgbClr val="002060"/>
                </a:solidFill>
              </a:rPr>
              <a:t>double</a:t>
            </a:r>
            <a:r>
              <a:rPr lang="en-US" sz="1600" dirty="0">
                <a:solidFill>
                  <a:srgbClr val="002060"/>
                </a:solidFill>
              </a:rPr>
              <a:t>)(</a:t>
            </a:r>
            <a:r>
              <a:rPr lang="en-US" sz="1600" dirty="0" err="1">
                <a:solidFill>
                  <a:srgbClr val="002060"/>
                </a:solidFill>
              </a:rPr>
              <a:t>rand.nextInt</a:t>
            </a:r>
            <a:r>
              <a:rPr lang="en-US" sz="1600" dirty="0">
                <a:solidFill>
                  <a:srgbClr val="002060"/>
                </a:solidFill>
              </a:rPr>
              <a:t>(8) + 2);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R.ladoB</a:t>
            </a:r>
            <a:r>
              <a:rPr lang="en-US" sz="1600" dirty="0">
                <a:solidFill>
                  <a:srgbClr val="002060"/>
                </a:solidFill>
              </a:rPr>
              <a:t> = (</a:t>
            </a:r>
            <a:r>
              <a:rPr lang="en-US" sz="1600" b="1" dirty="0">
                <a:solidFill>
                  <a:srgbClr val="002060"/>
                </a:solidFill>
              </a:rPr>
              <a:t>double</a:t>
            </a:r>
            <a:r>
              <a:rPr lang="en-US" sz="1600" dirty="0">
                <a:solidFill>
                  <a:srgbClr val="002060"/>
                </a:solidFill>
              </a:rPr>
              <a:t>)(</a:t>
            </a:r>
            <a:r>
              <a:rPr lang="en-US" sz="1600" dirty="0" err="1">
                <a:solidFill>
                  <a:srgbClr val="002060"/>
                </a:solidFill>
              </a:rPr>
              <a:t>rand.nextInt</a:t>
            </a:r>
            <a:r>
              <a:rPr lang="en-US" sz="1600" dirty="0">
                <a:solidFill>
                  <a:srgbClr val="002060"/>
                </a:solidFill>
              </a:rPr>
              <a:t>(8) + 2);       }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public </a:t>
            </a:r>
            <a:r>
              <a:rPr lang="en-US" sz="1600" b="1" dirty="0">
                <a:solidFill>
                  <a:srgbClr val="008000"/>
                </a:solidFill>
              </a:rPr>
              <a:t>static double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 err="1">
                <a:solidFill>
                  <a:srgbClr val="008000"/>
                </a:solidFill>
              </a:rPr>
              <a:t>Diag</a:t>
            </a:r>
            <a:r>
              <a:rPr lang="en-US" sz="1600" dirty="0">
                <a:solidFill>
                  <a:srgbClr val="008000"/>
                </a:solidFill>
              </a:rPr>
              <a:t>(</a:t>
            </a:r>
            <a:r>
              <a:rPr lang="en-US" sz="1600" dirty="0" err="1">
                <a:solidFill>
                  <a:srgbClr val="008000"/>
                </a:solidFill>
              </a:rPr>
              <a:t>Rectangulo</a:t>
            </a:r>
            <a:r>
              <a:rPr lang="en-US" sz="1600" dirty="0">
                <a:solidFill>
                  <a:srgbClr val="008000"/>
                </a:solidFill>
              </a:rPr>
              <a:t> R)                       </a:t>
            </a:r>
          </a:p>
          <a:p>
            <a:r>
              <a:rPr lang="en-US" sz="1600" dirty="0">
                <a:solidFill>
                  <a:srgbClr val="008000"/>
                </a:solidFill>
              </a:rPr>
              <a:t>  {   </a:t>
            </a:r>
            <a:r>
              <a:rPr lang="en-US" sz="1600" b="1" dirty="0">
                <a:solidFill>
                  <a:srgbClr val="008000"/>
                </a:solidFill>
              </a:rPr>
              <a:t> return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 err="1">
                <a:solidFill>
                  <a:srgbClr val="008000"/>
                </a:solidFill>
              </a:rPr>
              <a:t>Math.sqrt</a:t>
            </a:r>
            <a:r>
              <a:rPr lang="en-US" sz="1600" dirty="0">
                <a:solidFill>
                  <a:srgbClr val="008000"/>
                </a:solidFill>
              </a:rPr>
              <a:t>(</a:t>
            </a:r>
            <a:r>
              <a:rPr lang="en-US" sz="1600" dirty="0" err="1">
                <a:solidFill>
                  <a:srgbClr val="008000"/>
                </a:solidFill>
              </a:rPr>
              <a:t>Math.pow</a:t>
            </a:r>
            <a:r>
              <a:rPr lang="en-US" sz="1600" dirty="0">
                <a:solidFill>
                  <a:srgbClr val="008000"/>
                </a:solidFill>
              </a:rPr>
              <a:t>(R.ladoA,2)+</a:t>
            </a:r>
            <a:r>
              <a:rPr lang="en-US" sz="1600" dirty="0" err="1">
                <a:solidFill>
                  <a:srgbClr val="008000"/>
                </a:solidFill>
              </a:rPr>
              <a:t>Math.pow</a:t>
            </a:r>
            <a:r>
              <a:rPr lang="en-US" sz="1600" dirty="0">
                <a:solidFill>
                  <a:srgbClr val="008000"/>
                </a:solidFill>
              </a:rPr>
              <a:t>(R.ladoB,2));    }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public </a:t>
            </a:r>
            <a:r>
              <a:rPr lang="en-US" sz="1600" b="1" dirty="0">
                <a:solidFill>
                  <a:srgbClr val="C00000"/>
                </a:solidFill>
              </a:rPr>
              <a:t>static double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Dif</a:t>
            </a:r>
            <a:r>
              <a:rPr lang="en-US" sz="1600" dirty="0">
                <a:solidFill>
                  <a:srgbClr val="C00000"/>
                </a:solidFill>
              </a:rPr>
              <a:t>(</a:t>
            </a:r>
            <a:r>
              <a:rPr lang="en-US" sz="1600" dirty="0" err="1">
                <a:solidFill>
                  <a:srgbClr val="C00000"/>
                </a:solidFill>
              </a:rPr>
              <a:t>Rectangulo</a:t>
            </a:r>
            <a:r>
              <a:rPr lang="en-US" sz="1600" dirty="0">
                <a:solidFill>
                  <a:srgbClr val="C00000"/>
                </a:solidFill>
              </a:rPr>
              <a:t> R)                      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{    </a:t>
            </a:r>
            <a:r>
              <a:rPr lang="en-US" sz="1600" b="1" dirty="0">
                <a:solidFill>
                  <a:srgbClr val="C00000"/>
                </a:solidFill>
              </a:rPr>
              <a:t>return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Math.abs</a:t>
            </a:r>
            <a:r>
              <a:rPr lang="en-US" sz="1600" dirty="0">
                <a:solidFill>
                  <a:srgbClr val="C00000"/>
                </a:solidFill>
              </a:rPr>
              <a:t>(</a:t>
            </a:r>
            <a:r>
              <a:rPr lang="en-US" sz="1600" dirty="0" err="1">
                <a:solidFill>
                  <a:srgbClr val="C00000"/>
                </a:solidFill>
              </a:rPr>
              <a:t>R.ladoA</a:t>
            </a:r>
            <a:r>
              <a:rPr lang="en-US" sz="1600" dirty="0">
                <a:solidFill>
                  <a:srgbClr val="C00000"/>
                </a:solidFill>
              </a:rPr>
              <a:t> - </a:t>
            </a:r>
            <a:r>
              <a:rPr lang="en-US" sz="1600" dirty="0" err="1">
                <a:solidFill>
                  <a:srgbClr val="C00000"/>
                </a:solidFill>
              </a:rPr>
              <a:t>R.ladoB</a:t>
            </a:r>
            <a:r>
              <a:rPr lang="en-US" sz="1600" dirty="0">
                <a:solidFill>
                  <a:srgbClr val="C00000"/>
                </a:solidFill>
              </a:rPr>
              <a:t>);  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b="1" dirty="0" smtClean="0"/>
              <a:t>class</a:t>
            </a:r>
            <a:r>
              <a:rPr lang="en-US" sz="1600" dirty="0" smtClean="0"/>
              <a:t> </a:t>
            </a:r>
            <a:r>
              <a:rPr lang="en-US" sz="1600" dirty="0" err="1"/>
              <a:t>Rectangulo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</a:t>
            </a:r>
            <a:r>
              <a:rPr lang="en-US" sz="1600" b="1" dirty="0"/>
              <a:t>double</a:t>
            </a:r>
            <a:r>
              <a:rPr lang="en-US" sz="1600" dirty="0"/>
              <a:t> </a:t>
            </a:r>
            <a:r>
              <a:rPr lang="en-US" sz="1600" dirty="0" err="1"/>
              <a:t>ladoA</a:t>
            </a:r>
            <a:r>
              <a:rPr lang="en-US" sz="1600" dirty="0"/>
              <a:t>;</a:t>
            </a:r>
          </a:p>
          <a:p>
            <a:r>
              <a:rPr lang="en-US" sz="1600" dirty="0"/>
              <a:t> </a:t>
            </a:r>
            <a:r>
              <a:rPr lang="en-US" sz="1600" b="1" dirty="0"/>
              <a:t>double</a:t>
            </a:r>
            <a:r>
              <a:rPr lang="en-US" sz="1600" dirty="0"/>
              <a:t> </a:t>
            </a:r>
            <a:r>
              <a:rPr lang="en-US" sz="1600" dirty="0" err="1"/>
              <a:t>ladoB</a:t>
            </a:r>
            <a:r>
              <a:rPr lang="en-US" sz="1600" dirty="0"/>
              <a:t>;</a:t>
            </a:r>
          </a:p>
          <a:p>
            <a:r>
              <a:rPr lang="en-US" sz="1600" dirty="0"/>
              <a:t> </a:t>
            </a:r>
            <a:r>
              <a:rPr lang="en-US" sz="1600" b="1" dirty="0"/>
              <a:t>double</a:t>
            </a:r>
            <a:r>
              <a:rPr lang="en-US" sz="1600" dirty="0"/>
              <a:t> diagonal;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2238449"/>
            <a:ext cx="3700749" cy="11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4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08149" y="-49428"/>
            <a:ext cx="3668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 </a:t>
            </a:r>
            <a:r>
              <a:rPr lang="en-US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</a:t>
            </a: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é </a:t>
            </a:r>
            <a:r>
              <a:rPr lang="en-US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uma</a:t>
            </a: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referência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09600"/>
            <a:ext cx="246150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dados d = </a:t>
            </a:r>
            <a:r>
              <a:rPr lang="en-US" b="1" dirty="0" smtClean="0">
                <a:solidFill>
                  <a:srgbClr val="008000"/>
                </a:solidFill>
              </a:rPr>
              <a:t>new</a:t>
            </a:r>
            <a:r>
              <a:rPr lang="en-US" dirty="0" smtClean="0">
                <a:solidFill>
                  <a:srgbClr val="008000"/>
                </a:solidFill>
              </a:rPr>
              <a:t> dados();</a:t>
            </a:r>
          </a:p>
          <a:p>
            <a:r>
              <a:rPr lang="en-US" dirty="0" smtClean="0"/>
              <a:t>//…..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class dados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{   </a:t>
            </a:r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en-US" dirty="0" smtClean="0">
                <a:solidFill>
                  <a:srgbClr val="008000"/>
                </a:solidFill>
              </a:rPr>
              <a:t> a = 10, </a:t>
            </a:r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en-US" dirty="0" smtClean="0">
                <a:solidFill>
                  <a:srgbClr val="008000"/>
                </a:solidFill>
              </a:rPr>
              <a:t> b = 20; }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8382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1. Para os tipos novos (para registos) memória deve ser reservada, por exemplo,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9220" y="1099752"/>
            <a:ext cx="14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new</a:t>
            </a:r>
            <a:r>
              <a:rPr lang="en-US" dirty="0" smtClean="0">
                <a:solidFill>
                  <a:srgbClr val="008000"/>
                </a:solidFill>
              </a:rPr>
              <a:t> dados();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464276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2. Na linha </a:t>
            </a:r>
            <a:r>
              <a:rPr lang="en-US" dirty="0" smtClean="0">
                <a:solidFill>
                  <a:srgbClr val="008000"/>
                </a:solidFill>
              </a:rPr>
              <a:t>dados d = </a:t>
            </a:r>
            <a:r>
              <a:rPr lang="en-US" b="1" dirty="0" smtClean="0">
                <a:solidFill>
                  <a:srgbClr val="008000"/>
                </a:solidFill>
              </a:rPr>
              <a:t>new</a:t>
            </a:r>
            <a:r>
              <a:rPr lang="en-US" dirty="0" smtClean="0">
                <a:solidFill>
                  <a:srgbClr val="008000"/>
                </a:solidFill>
              </a:rPr>
              <a:t> dados(); </a:t>
            </a:r>
            <a:r>
              <a:rPr lang="en-US" sz="2400" dirty="0" smtClean="0">
                <a:solidFill>
                  <a:srgbClr val="008000"/>
                </a:solidFill>
              </a:rPr>
              <a:t>d</a:t>
            </a:r>
            <a:r>
              <a:rPr lang="pt-PT" dirty="0" smtClean="0"/>
              <a:t> é uma referência que significa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823992"/>
            <a:ext cx="493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</a:rPr>
              <a:t>onde fica na memória o objeto novo que foi criado</a:t>
            </a:r>
            <a:endParaRPr lang="pt-PT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325469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3. De notar que memória foi reservada fora de funções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28149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4. Vamos chamar uma função f e passar </a:t>
            </a:r>
            <a:r>
              <a:rPr lang="pt-PT" sz="2400" dirty="0" smtClean="0">
                <a:solidFill>
                  <a:srgbClr val="008000"/>
                </a:solidFill>
              </a:rPr>
              <a:t>d</a:t>
            </a:r>
            <a:r>
              <a:rPr lang="pt-PT" dirty="0" smtClean="0"/>
              <a:t> como argumento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3364468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5. Agora o argumento </a:t>
            </a:r>
            <a:r>
              <a:rPr lang="pt-PT" sz="2400" dirty="0" smtClean="0">
                <a:solidFill>
                  <a:srgbClr val="008000"/>
                </a:solidFill>
              </a:rPr>
              <a:t>d</a:t>
            </a:r>
            <a:r>
              <a:rPr lang="pt-PT" dirty="0" smtClean="0"/>
              <a:t> dentro da função f pode utilizar dados na memoria fora da função f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14540" y="287431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f(d);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3881735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6. Quando a função f terminar a memória da função vai ser distruída mas a memória fora da função não vai ser distruída. Por isso todas as alterações do objeto feitas pela função f são válidas depois de terminação da função.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48768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7. Para aceder um campo do objeto é necessário utilizar: </a:t>
            </a:r>
            <a:r>
              <a:rPr lang="pt-PT" i="1" dirty="0" smtClean="0">
                <a:solidFill>
                  <a:schemeClr val="accent6">
                    <a:lumMod val="50000"/>
                  </a:schemeClr>
                </a:solidFill>
              </a:rPr>
              <a:t>referencia.nome_do_campo</a:t>
            </a:r>
            <a:r>
              <a:rPr lang="pt-PT" dirty="0" smtClean="0"/>
              <a:t>, por exemplo: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9476" y="515207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d.a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33400"/>
            <a:ext cx="5044843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b="1" dirty="0" smtClean="0"/>
              <a:t>public class </a:t>
            </a:r>
            <a:r>
              <a:rPr lang="en-US" dirty="0" err="1" smtClean="0"/>
              <a:t>trocar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public static void </a:t>
            </a:r>
            <a:r>
              <a:rPr lang="en-US" dirty="0" err="1" smtClean="0"/>
              <a:t>trocar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dados d,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a,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b</a:t>
            </a:r>
            <a:r>
              <a:rPr lang="en-US" dirty="0" smtClean="0"/>
              <a:t>)      {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08000"/>
                </a:solidFill>
              </a:rPr>
              <a:t>d.a</a:t>
            </a:r>
            <a:r>
              <a:rPr lang="en-US" dirty="0" smtClean="0"/>
              <a:t>; </a:t>
            </a:r>
            <a:r>
              <a:rPr lang="en-US" dirty="0" err="1" smtClean="0">
                <a:solidFill>
                  <a:srgbClr val="008000"/>
                </a:solidFill>
              </a:rPr>
              <a:t>d.a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08000"/>
                </a:solidFill>
              </a:rPr>
              <a:t>d.b</a:t>
            </a:r>
            <a:r>
              <a:rPr lang="en-US" dirty="0" smtClean="0"/>
              <a:t>; </a:t>
            </a:r>
            <a:r>
              <a:rPr lang="en-US" dirty="0" err="1" smtClean="0">
                <a:solidFill>
                  <a:srgbClr val="008000"/>
                </a:solidFill>
              </a:rPr>
              <a:t>d.b</a:t>
            </a:r>
            <a:r>
              <a:rPr lang="en-US" dirty="0" smtClean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r>
              <a:rPr lang="pt-PT" dirty="0" smtClean="0"/>
              <a:t>   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                                       }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8000"/>
                </a:solidFill>
              </a:rPr>
              <a:t>dados d = </a:t>
            </a:r>
            <a:r>
              <a:rPr lang="en-US" b="1" dirty="0" smtClean="0">
                <a:solidFill>
                  <a:srgbClr val="008000"/>
                </a:solidFill>
              </a:rPr>
              <a:t>new</a:t>
            </a:r>
            <a:r>
              <a:rPr lang="en-US" dirty="0" smtClean="0">
                <a:solidFill>
                  <a:srgbClr val="008000"/>
                </a:solidFill>
              </a:rPr>
              <a:t> dados();</a:t>
            </a:r>
          </a:p>
          <a:p>
            <a:r>
              <a:rPr lang="pt-PT" dirty="0" smtClean="0">
                <a:solidFill>
                  <a:srgbClr val="008000"/>
                </a:solidFill>
              </a:rPr>
              <a:t>   </a:t>
            </a:r>
            <a:r>
              <a:rPr lang="pt-PT" dirty="0" smtClean="0">
                <a:solidFill>
                  <a:srgbClr val="C00000"/>
                </a:solidFill>
              </a:rPr>
              <a:t>int a=10, b=20;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System.out.printf</a:t>
            </a:r>
            <a:r>
              <a:rPr lang="en-US" dirty="0" smtClean="0"/>
              <a:t>(“</a:t>
            </a:r>
            <a:r>
              <a:rPr lang="en-US" dirty="0" err="1" smtClean="0"/>
              <a:t>d.a</a:t>
            </a:r>
            <a:r>
              <a:rPr lang="en-US" dirty="0" smtClean="0"/>
              <a:t> = %d; </a:t>
            </a:r>
            <a:r>
              <a:rPr lang="en-US" dirty="0" err="1" smtClean="0"/>
              <a:t>d.b</a:t>
            </a:r>
            <a:r>
              <a:rPr lang="en-US" dirty="0" smtClean="0"/>
              <a:t>= %d\n", </a:t>
            </a:r>
            <a:r>
              <a:rPr lang="en-US" dirty="0" err="1" smtClean="0">
                <a:solidFill>
                  <a:srgbClr val="008000"/>
                </a:solidFill>
              </a:rPr>
              <a:t>d.a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d.b</a:t>
            </a:r>
            <a:r>
              <a:rPr lang="en-US" dirty="0" smtClean="0"/>
              <a:t>);</a:t>
            </a:r>
          </a:p>
          <a:p>
            <a:r>
              <a:rPr lang="pt-PT" dirty="0" smtClean="0"/>
              <a:t>   </a:t>
            </a:r>
            <a:r>
              <a:rPr lang="en-US" dirty="0" err="1" smtClean="0"/>
              <a:t>System.out.printf</a:t>
            </a:r>
            <a:r>
              <a:rPr lang="en-US" dirty="0" smtClean="0"/>
              <a:t>("a = %d; b= %d\n",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trocar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8000"/>
                </a:solidFill>
              </a:rPr>
              <a:t>d,</a:t>
            </a:r>
            <a:r>
              <a:rPr lang="en-US" dirty="0" err="1" smtClean="0">
                <a:solidFill>
                  <a:srgbClr val="C00000"/>
                </a:solidFill>
              </a:rPr>
              <a:t>a</a:t>
            </a:r>
            <a:r>
              <a:rPr lang="en-US" dirty="0" err="1" smtClean="0">
                <a:solidFill>
                  <a:srgbClr val="008000"/>
                </a:solidFill>
              </a:rPr>
              <a:t>,</a:t>
            </a:r>
            <a:r>
              <a:rPr lang="en-US" dirty="0" err="1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System.out.printf</a:t>
            </a:r>
            <a:r>
              <a:rPr lang="en-US" dirty="0" smtClean="0"/>
              <a:t>(“</a:t>
            </a:r>
            <a:r>
              <a:rPr lang="en-US" dirty="0" err="1" smtClean="0"/>
              <a:t>d.a</a:t>
            </a:r>
            <a:r>
              <a:rPr lang="en-US" dirty="0" smtClean="0"/>
              <a:t> = %d; </a:t>
            </a:r>
            <a:r>
              <a:rPr lang="en-US" dirty="0" err="1" smtClean="0"/>
              <a:t>d.b</a:t>
            </a:r>
            <a:r>
              <a:rPr lang="en-US" dirty="0" smtClean="0"/>
              <a:t>= %d\n", </a:t>
            </a:r>
            <a:r>
              <a:rPr lang="en-US" dirty="0" err="1" smtClean="0">
                <a:solidFill>
                  <a:srgbClr val="008000"/>
                </a:solidFill>
              </a:rPr>
              <a:t>d.a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d.b</a:t>
            </a:r>
            <a:r>
              <a:rPr lang="en-US" dirty="0" smtClean="0"/>
              <a:t>);</a:t>
            </a:r>
          </a:p>
          <a:p>
            <a:r>
              <a:rPr lang="pt-PT" dirty="0" smtClean="0"/>
              <a:t>   </a:t>
            </a:r>
            <a:r>
              <a:rPr lang="en-US" dirty="0" err="1" smtClean="0"/>
              <a:t>System.out.printf</a:t>
            </a:r>
            <a:r>
              <a:rPr lang="en-US" dirty="0" smtClean="0"/>
              <a:t>("a = %d; b= %d\n",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 }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class dados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{   </a:t>
            </a:r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en-US" dirty="0" smtClean="0">
                <a:solidFill>
                  <a:srgbClr val="008000"/>
                </a:solidFill>
              </a:rPr>
              <a:t> a = 10;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en-US" dirty="0" smtClean="0">
                <a:solidFill>
                  <a:srgbClr val="008000"/>
                </a:solidFill>
              </a:rPr>
              <a:t> b = 20;   }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8149" y="-49428"/>
            <a:ext cx="3668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 </a:t>
            </a:r>
            <a:r>
              <a:rPr lang="en-US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</a:t>
            </a: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é </a:t>
            </a:r>
            <a:r>
              <a:rPr lang="en-US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uma</a:t>
            </a: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referência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304800"/>
            <a:ext cx="137160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5600" y="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memória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53200" y="642552"/>
            <a:ext cx="1371600" cy="669324"/>
            <a:chOff x="6553200" y="642552"/>
            <a:chExt cx="1371600" cy="6693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553200" y="685800"/>
              <a:ext cx="1371600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3200" y="990600"/>
              <a:ext cx="1371600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553200" y="1295400"/>
              <a:ext cx="1371600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858000" y="642552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rgbClr val="008000"/>
                  </a:solidFill>
                </a:rPr>
                <a:t>a = 10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66238" y="94254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rgbClr val="008000"/>
                  </a:solidFill>
                </a:rPr>
                <a:t>b = 20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01000" y="753762"/>
            <a:ext cx="956170" cy="461665"/>
            <a:chOff x="8001000" y="753762"/>
            <a:chExt cx="956170" cy="461665"/>
          </a:xfrm>
        </p:grpSpPr>
        <p:sp>
          <p:nvSpPr>
            <p:cNvPr id="16" name="Right Arrow 15"/>
            <p:cNvSpPr/>
            <p:nvPr/>
          </p:nvSpPr>
          <p:spPr>
            <a:xfrm flipH="1">
              <a:off x="8001000" y="838200"/>
              <a:ext cx="609600" cy="30480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10600" y="753762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dirty="0" smtClean="0">
                  <a:solidFill>
                    <a:srgbClr val="008000"/>
                  </a:solidFill>
                </a:rPr>
                <a:t>d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58000" y="661086"/>
            <a:ext cx="771589" cy="680312"/>
            <a:chOff x="6858000" y="661086"/>
            <a:chExt cx="771589" cy="680312"/>
          </a:xfrm>
        </p:grpSpPr>
        <p:grpSp>
          <p:nvGrpSpPr>
            <p:cNvPr id="20" name="Group 49"/>
            <p:cNvGrpSpPr/>
            <p:nvPr/>
          </p:nvGrpSpPr>
          <p:grpSpPr>
            <a:xfrm>
              <a:off x="6874476" y="661086"/>
              <a:ext cx="753732" cy="369332"/>
              <a:chOff x="7010400" y="5579076"/>
              <a:chExt cx="753732" cy="369332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7086600" y="5638800"/>
                <a:ext cx="591065" cy="2347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10400" y="55790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b="1" dirty="0" smtClean="0">
                    <a:solidFill>
                      <a:srgbClr val="008000"/>
                    </a:solidFill>
                  </a:rPr>
                  <a:t>a = 20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1" name="Group 51"/>
            <p:cNvGrpSpPr/>
            <p:nvPr/>
          </p:nvGrpSpPr>
          <p:grpSpPr>
            <a:xfrm>
              <a:off x="6858000" y="972066"/>
              <a:ext cx="771589" cy="369332"/>
              <a:chOff x="7010400" y="5879068"/>
              <a:chExt cx="771589" cy="369332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7010400" y="5943600"/>
                <a:ext cx="685800" cy="2286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18638" y="5879068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b="1" dirty="0" smtClean="0">
                    <a:solidFill>
                      <a:srgbClr val="008000"/>
                    </a:solidFill>
                  </a:rPr>
                  <a:t>b = 10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553200" y="1600200"/>
            <a:ext cx="1371600" cy="669324"/>
            <a:chOff x="6553200" y="642552"/>
            <a:chExt cx="1371600" cy="669324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553200" y="685800"/>
              <a:ext cx="1371600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53200" y="990600"/>
              <a:ext cx="1371600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553200" y="1295400"/>
              <a:ext cx="1371600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858000" y="642552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rgbClr val="C00000"/>
                  </a:solidFill>
                </a:rPr>
                <a:t>a = 10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66238" y="94254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rgbClr val="C00000"/>
                  </a:solidFill>
                </a:rPr>
                <a:t>b = 20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0914" y="3276600"/>
            <a:ext cx="23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dados d = </a:t>
            </a:r>
            <a:r>
              <a:rPr lang="en-US" b="1" dirty="0" smtClean="0">
                <a:solidFill>
                  <a:srgbClr val="008000"/>
                </a:solidFill>
              </a:rPr>
              <a:t>new</a:t>
            </a:r>
            <a:r>
              <a:rPr lang="en-US" dirty="0" smtClean="0">
                <a:solidFill>
                  <a:srgbClr val="008000"/>
                </a:solidFill>
              </a:rPr>
              <a:t> dados();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477000" y="609600"/>
            <a:ext cx="1524000" cy="7620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162" y="3548448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int a=10, b=20;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14800" y="4800600"/>
            <a:ext cx="4734309" cy="203132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 static void </a:t>
            </a:r>
            <a:r>
              <a:rPr lang="en-US" dirty="0" err="1" smtClean="0"/>
              <a:t>trocar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dados d,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a,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b</a:t>
            </a:r>
            <a:r>
              <a:rPr lang="en-US" dirty="0" smtClean="0"/>
              <a:t>)      {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08000"/>
                </a:solidFill>
              </a:rPr>
              <a:t>d.a</a:t>
            </a:r>
            <a:r>
              <a:rPr lang="en-US" dirty="0" smtClean="0"/>
              <a:t>; </a:t>
            </a:r>
            <a:r>
              <a:rPr lang="en-US" dirty="0" err="1" smtClean="0">
                <a:solidFill>
                  <a:srgbClr val="008000"/>
                </a:solidFill>
              </a:rPr>
              <a:t>d.a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08000"/>
                </a:solidFill>
              </a:rPr>
              <a:t>d.b</a:t>
            </a:r>
            <a:r>
              <a:rPr lang="en-US" dirty="0" smtClean="0"/>
              <a:t>; </a:t>
            </a:r>
            <a:r>
              <a:rPr lang="en-US" dirty="0" err="1" smtClean="0">
                <a:solidFill>
                  <a:srgbClr val="008000"/>
                </a:solidFill>
              </a:rPr>
              <a:t>d.b</a:t>
            </a:r>
            <a:r>
              <a:rPr lang="en-US" dirty="0" smtClean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r>
              <a:rPr lang="pt-PT" dirty="0" smtClean="0"/>
              <a:t>   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                                       }</a:t>
            </a:r>
          </a:p>
          <a:p>
            <a:endParaRPr lang="pt-PT" dirty="0" smtClean="0"/>
          </a:p>
          <a:p>
            <a:endParaRPr lang="en-US" dirty="0" smtClean="0"/>
          </a:p>
        </p:txBody>
      </p:sp>
      <p:grpSp>
        <p:nvGrpSpPr>
          <p:cNvPr id="55" name="Group 54"/>
          <p:cNvGrpSpPr/>
          <p:nvPr/>
        </p:nvGrpSpPr>
        <p:grpSpPr>
          <a:xfrm>
            <a:off x="7790934" y="5181600"/>
            <a:ext cx="814838" cy="1371600"/>
            <a:chOff x="7772399" y="5181600"/>
            <a:chExt cx="814838" cy="1371600"/>
          </a:xfrm>
        </p:grpSpPr>
        <p:grpSp>
          <p:nvGrpSpPr>
            <p:cNvPr id="45" name="Group 44"/>
            <p:cNvGrpSpPr/>
            <p:nvPr/>
          </p:nvGrpSpPr>
          <p:grpSpPr>
            <a:xfrm>
              <a:off x="7772400" y="5774724"/>
              <a:ext cx="803189" cy="609600"/>
              <a:chOff x="7467600" y="5774724"/>
              <a:chExt cx="1371600" cy="6096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7467600" y="5774724"/>
                <a:ext cx="1371600" cy="0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467600" y="6079524"/>
                <a:ext cx="1371600" cy="0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467600" y="6384324"/>
                <a:ext cx="1371600" cy="0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7832124" y="572323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rgbClr val="C00000"/>
                  </a:solidFill>
                </a:rPr>
                <a:t>a = 10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23886" y="604451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rgbClr val="C00000"/>
                  </a:solidFill>
                </a:rPr>
                <a:t>b = 20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72399" y="5181600"/>
              <a:ext cx="811427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07410" y="5747952"/>
            <a:ext cx="781885" cy="674132"/>
            <a:chOff x="7543800" y="4267200"/>
            <a:chExt cx="781885" cy="674132"/>
          </a:xfrm>
        </p:grpSpPr>
        <p:grpSp>
          <p:nvGrpSpPr>
            <p:cNvPr id="51" name="Group 50"/>
            <p:cNvGrpSpPr/>
            <p:nvPr/>
          </p:nvGrpSpPr>
          <p:grpSpPr>
            <a:xfrm>
              <a:off x="7543800" y="4267200"/>
              <a:ext cx="753732" cy="369332"/>
              <a:chOff x="7010400" y="3369276"/>
              <a:chExt cx="753732" cy="36933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086600" y="3429000"/>
                <a:ext cx="609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010400" y="33692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b="1" dirty="0" smtClean="0">
                    <a:solidFill>
                      <a:srgbClr val="C00000"/>
                    </a:solidFill>
                  </a:rPr>
                  <a:t>a = 20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562334" y="4572000"/>
              <a:ext cx="763351" cy="369332"/>
              <a:chOff x="7018638" y="3669268"/>
              <a:chExt cx="763351" cy="36933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086600" y="3733800"/>
                <a:ext cx="609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018638" y="3669268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b="1" dirty="0" smtClean="0">
                    <a:solidFill>
                      <a:srgbClr val="C00000"/>
                    </a:solidFill>
                  </a:rPr>
                  <a:t>b = 10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58" name="Right Arrow 57"/>
          <p:cNvSpPr/>
          <p:nvPr/>
        </p:nvSpPr>
        <p:spPr>
          <a:xfrm flipH="1">
            <a:off x="1600200" y="4419600"/>
            <a:ext cx="12954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8686800" y="381000"/>
            <a:ext cx="152400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 rot="5400000">
            <a:off x="7810500" y="1603290"/>
            <a:ext cx="152400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 rot="5400000">
            <a:off x="7810500" y="1910148"/>
            <a:ext cx="152400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781800" y="4495800"/>
            <a:ext cx="1295400" cy="381000"/>
            <a:chOff x="6781800" y="4953000"/>
            <a:chExt cx="1295400" cy="381000"/>
          </a:xfrm>
        </p:grpSpPr>
        <p:sp>
          <p:nvSpPr>
            <p:cNvPr id="63" name="Down Arrow 62"/>
            <p:cNvSpPr/>
            <p:nvPr/>
          </p:nvSpPr>
          <p:spPr>
            <a:xfrm>
              <a:off x="6781800" y="4953000"/>
              <a:ext cx="152400" cy="381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own Arrow 63"/>
            <p:cNvSpPr/>
            <p:nvPr/>
          </p:nvSpPr>
          <p:spPr>
            <a:xfrm>
              <a:off x="7391400" y="4953000"/>
              <a:ext cx="152400" cy="381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own Arrow 64"/>
            <p:cNvSpPr/>
            <p:nvPr/>
          </p:nvSpPr>
          <p:spPr>
            <a:xfrm>
              <a:off x="7924800" y="4953000"/>
              <a:ext cx="152400" cy="381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790934" y="5263980"/>
            <a:ext cx="809368" cy="461665"/>
            <a:chOff x="6934200" y="2640228"/>
            <a:chExt cx="809368" cy="461665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934200" y="2743200"/>
              <a:ext cx="809368" cy="0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6934200" y="3006811"/>
              <a:ext cx="809368" cy="6179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162800" y="2640228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dirty="0" smtClean="0">
                  <a:solidFill>
                    <a:srgbClr val="008000"/>
                  </a:solidFill>
                </a:rPr>
                <a:t>d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410201" y="3200400"/>
            <a:ext cx="3047999" cy="92333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Troca de valores foi feita através de referências e não foi feita através de valores</a:t>
            </a:r>
            <a:endParaRPr lang="en-US" dirty="0"/>
          </a:p>
        </p:txBody>
      </p:sp>
      <p:sp>
        <p:nvSpPr>
          <p:cNvPr id="57" name="Multiply 56"/>
          <p:cNvSpPr/>
          <p:nvPr/>
        </p:nvSpPr>
        <p:spPr>
          <a:xfrm>
            <a:off x="7467600" y="4800600"/>
            <a:ext cx="1447800" cy="2057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8889E-6 -1.31622E-6 C 0.12586 0.00069 0.27604 0.09669 0.37743 -0.00254 C 0.38263 -0.01295 0.38958 -0.02267 0.39374 -0.03377 C 0.39513 -0.0377 0.39826 -0.0458 0.39826 -0.0458 L 0.41076 -0.30742 L 0.62343 -0.35068 " pathEditMode="relative" ptsTypes="fff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5.47074E-6 L 0.43975 0.05898 L 0.5243 -0.23156 L 0.64774 -0.26765 " pathEditMode="relative" ptsTypes="AA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 animBg="1"/>
      <p:bldP spid="34" grpId="0"/>
      <p:bldP spid="34" grpId="1"/>
      <p:bldP spid="35" grpId="0" animBg="1"/>
      <p:bldP spid="58" grpId="0" animBg="1"/>
      <p:bldP spid="59" grpId="0" animBg="1"/>
      <p:bldP spid="61" grpId="0" animBg="1"/>
      <p:bldP spid="62" grpId="0" animBg="1"/>
      <p:bldP spid="74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115888"/>
            <a:ext cx="701994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err="1" smtClean="0"/>
              <a:t>Strings</a:t>
            </a:r>
            <a:r>
              <a:rPr lang="pt-PT" sz="3200" dirty="0" smtClean="0"/>
              <a:t> (sequências de </a:t>
            </a:r>
            <a:r>
              <a:rPr lang="pt-PT" sz="3200" dirty="0" err="1" smtClean="0"/>
              <a:t>carateres</a:t>
            </a:r>
            <a:r>
              <a:rPr lang="pt-PT" sz="3200" dirty="0" smtClean="0"/>
              <a:t>)</a:t>
            </a:r>
            <a:endParaRPr lang="pt-PT" sz="32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85720" y="786218"/>
            <a:ext cx="8572560" cy="53097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Existem aplicações informáticas que, para além de necessitarem de processar dados numéricos, também necessitam de processar texto.</a:t>
            </a:r>
          </a:p>
          <a:p>
            <a:pPr algn="just"/>
            <a:r>
              <a:rPr lang="pt-PT" sz="2400" dirty="0" smtClean="0"/>
              <a:t>Uma sequência de </a:t>
            </a:r>
            <a:r>
              <a:rPr lang="pt-PT" sz="2400" dirty="0" err="1" smtClean="0"/>
              <a:t>carateres</a:t>
            </a:r>
            <a:r>
              <a:rPr lang="pt-PT" sz="2400" dirty="0" smtClean="0"/>
              <a:t> não é simplesmente uma sequência capaz de armazenar </a:t>
            </a:r>
            <a:r>
              <a:rPr lang="pt-PT" sz="2400" dirty="0" err="1" smtClean="0"/>
              <a:t>carateres</a:t>
            </a:r>
            <a:r>
              <a:rPr lang="pt-PT" sz="2400" dirty="0" smtClean="0"/>
              <a:t> pois estes têm particularidades e necessitam de um conjunto de operações específicas para a sua manipulação.</a:t>
            </a:r>
          </a:p>
          <a:p>
            <a:pPr algn="just"/>
            <a:r>
              <a:rPr lang="pt-PT" sz="2400" dirty="0" smtClean="0"/>
              <a:t>Em JAVA existe o tipo de dados referência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 smtClean="0"/>
              <a:t>para a manipulação de texto.</a:t>
            </a:r>
          </a:p>
          <a:p>
            <a:pPr algn="just"/>
            <a:r>
              <a:rPr lang="pt-PT" sz="2400" dirty="0" smtClean="0"/>
              <a:t>Este tipo de dados é promovido pela classe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2400" dirty="0" smtClean="0"/>
              <a:t> que disponibiliza um vasto conjunto de funções para a sua manipulação.</a:t>
            </a:r>
          </a:p>
          <a:p>
            <a:pPr algn="just"/>
            <a:r>
              <a:rPr lang="pt-PT" sz="2400" dirty="0" smtClean="0"/>
              <a:t>A classe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pt-PT" sz="2400" dirty="0" smtClean="0"/>
              <a:t> tem também um papel importante...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3</a:t>
            </a:r>
            <a:r>
              <a:rPr lang="pt-PT" dirty="0" smtClean="0">
                <a:solidFill>
                  <a:srgbClr val="002060"/>
                </a:solidFill>
              </a:rPr>
              <a:t>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4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10362" y="-76200"/>
            <a:ext cx="25860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smtClean="0"/>
              <a:t>Código ASCII	</a:t>
            </a:r>
            <a:endParaRPr lang="pt-PT" sz="3200" dirty="0"/>
          </a:p>
        </p:txBody>
      </p:sp>
      <p:pic>
        <p:nvPicPr>
          <p:cNvPr id="6" name="Marcador de Posição de Conteúdo 3" descr="asci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4976" y="838200"/>
            <a:ext cx="4917304" cy="529098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828800" y="457200"/>
            <a:ext cx="914400" cy="304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722" y="218067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8000"/>
                </a:solidFill>
              </a:rPr>
              <a:t>Código octal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0" y="457200"/>
            <a:ext cx="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03230" y="17350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Código decimal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52800" y="457200"/>
            <a:ext cx="990600" cy="304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20576" y="142966"/>
            <a:ext cx="20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Código hexadecimal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019908" y="650680"/>
            <a:ext cx="1399735" cy="880354"/>
          </a:xfrm>
          <a:custGeom>
            <a:avLst/>
            <a:gdLst>
              <a:gd name="connsiteX0" fmla="*/ 0 w 1399735"/>
              <a:gd name="connsiteY0" fmla="*/ 880354 h 880354"/>
              <a:gd name="connsiteX1" fmla="*/ 907366 w 1399735"/>
              <a:gd name="connsiteY1" fmla="*/ 50360 h 880354"/>
              <a:gd name="connsiteX2" fmla="*/ 1399735 w 1399735"/>
              <a:gd name="connsiteY2" fmla="*/ 162902 h 88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735" h="880354">
                <a:moveTo>
                  <a:pt x="0" y="880354"/>
                </a:moveTo>
                <a:cubicBezTo>
                  <a:pt x="337038" y="525144"/>
                  <a:pt x="674077" y="169935"/>
                  <a:pt x="907366" y="50360"/>
                </a:cubicBezTo>
                <a:cubicBezTo>
                  <a:pt x="1140655" y="-69215"/>
                  <a:pt x="1270195" y="46843"/>
                  <a:pt x="1399735" y="162902"/>
                </a:cubicBezTo>
              </a:path>
            </a:pathLst>
          </a:cu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1000" y="14478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accent4">
                    <a:lumMod val="50000"/>
                  </a:schemeClr>
                </a:solidFill>
              </a:rPr>
              <a:t>Código binário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Marcador de Posição de Conteúdo 3" descr="asci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838200"/>
            <a:ext cx="4917304" cy="5290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" y="838200"/>
            <a:ext cx="579119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String1 {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 = "</a:t>
            </a:r>
            <a:r>
              <a:rPr lang="en-US" dirty="0" err="1"/>
              <a:t>Aveiro</a:t>
            </a:r>
            <a:r>
              <a:rPr lang="en-US" dirty="0"/>
              <a:t>";</a:t>
            </a:r>
          </a:p>
          <a:p>
            <a:r>
              <a:rPr lang="en-US" dirty="0"/>
              <a:t>  for(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s.length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("%c - %d\n", 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),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));                                                      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990600" cy="175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18869" y="838200"/>
            <a:ext cx="7115907" cy="2376268"/>
            <a:chOff x="318869" y="838200"/>
            <a:chExt cx="7115907" cy="2376268"/>
          </a:xfrm>
        </p:grpSpPr>
        <p:sp>
          <p:nvSpPr>
            <p:cNvPr id="11" name="Rectangle 10"/>
            <p:cNvSpPr/>
            <p:nvPr/>
          </p:nvSpPr>
          <p:spPr>
            <a:xfrm>
              <a:off x="5902569" y="838200"/>
              <a:ext cx="1532207" cy="19577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869" y="3018693"/>
              <a:ext cx="900332" cy="19577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791" y="3316054"/>
            <a:ext cx="8717281" cy="1971053"/>
            <a:chOff x="412652" y="-937078"/>
            <a:chExt cx="8717281" cy="1971053"/>
          </a:xfrm>
        </p:grpSpPr>
        <p:sp>
          <p:nvSpPr>
            <p:cNvPr id="16" name="Rectangle 15"/>
            <p:cNvSpPr/>
            <p:nvPr/>
          </p:nvSpPr>
          <p:spPr>
            <a:xfrm>
              <a:off x="7597726" y="838200"/>
              <a:ext cx="1532207" cy="19577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2652" y="-937078"/>
              <a:ext cx="900332" cy="19577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8034" y="1642404"/>
            <a:ext cx="8717281" cy="2158986"/>
            <a:chOff x="412652" y="-2900289"/>
            <a:chExt cx="8717281" cy="2158986"/>
          </a:xfrm>
        </p:grpSpPr>
        <p:sp>
          <p:nvSpPr>
            <p:cNvPr id="19" name="Rectangle 18"/>
            <p:cNvSpPr/>
            <p:nvPr/>
          </p:nvSpPr>
          <p:spPr>
            <a:xfrm>
              <a:off x="7597726" y="-2900289"/>
              <a:ext cx="1532207" cy="195775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2652" y="-937078"/>
              <a:ext cx="900332" cy="195775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2102" y="2450123"/>
            <a:ext cx="8710247" cy="1643575"/>
            <a:chOff x="412652" y="-2384878"/>
            <a:chExt cx="8710247" cy="1643575"/>
          </a:xfrm>
        </p:grpSpPr>
        <p:sp>
          <p:nvSpPr>
            <p:cNvPr id="22" name="Rectangle 21"/>
            <p:cNvSpPr/>
            <p:nvPr/>
          </p:nvSpPr>
          <p:spPr>
            <a:xfrm>
              <a:off x="7590692" y="-2384878"/>
              <a:ext cx="1532207" cy="195775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2652" y="-937078"/>
              <a:ext cx="900332" cy="195775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9136" y="4191000"/>
            <a:ext cx="8710247" cy="290732"/>
            <a:chOff x="412652" y="-937078"/>
            <a:chExt cx="8710247" cy="290732"/>
          </a:xfrm>
        </p:grpSpPr>
        <p:sp>
          <p:nvSpPr>
            <p:cNvPr id="26" name="Rectangle 25"/>
            <p:cNvSpPr/>
            <p:nvPr/>
          </p:nvSpPr>
          <p:spPr>
            <a:xfrm>
              <a:off x="7590692" y="-842121"/>
              <a:ext cx="1532207" cy="195775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2652" y="-937078"/>
              <a:ext cx="900332" cy="195775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2102" y="3669323"/>
            <a:ext cx="8710247" cy="1015218"/>
            <a:chOff x="412652" y="-1756521"/>
            <a:chExt cx="8710247" cy="1015218"/>
          </a:xfrm>
        </p:grpSpPr>
        <p:sp>
          <p:nvSpPr>
            <p:cNvPr id="29" name="Rectangle 28"/>
            <p:cNvSpPr/>
            <p:nvPr/>
          </p:nvSpPr>
          <p:spPr>
            <a:xfrm>
              <a:off x="7590692" y="-1756521"/>
              <a:ext cx="1532207" cy="195775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2652" y="-937078"/>
              <a:ext cx="900332" cy="195775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200" y="5366770"/>
            <a:ext cx="3124200" cy="378766"/>
            <a:chOff x="457200" y="5366770"/>
            <a:chExt cx="3124200" cy="378766"/>
          </a:xfrm>
        </p:grpSpPr>
        <p:sp>
          <p:nvSpPr>
            <p:cNvPr id="10" name="Rectangle 9"/>
            <p:cNvSpPr/>
            <p:nvPr/>
          </p:nvSpPr>
          <p:spPr>
            <a:xfrm>
              <a:off x="457200" y="5410200"/>
              <a:ext cx="3124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990600" y="5410200"/>
              <a:ext cx="0" cy="30480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51550" y="537215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24000" y="5407216"/>
              <a:ext cx="0" cy="30480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27154" y="536917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v</a:t>
              </a:r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039250" y="5413076"/>
              <a:ext cx="0" cy="30480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642404" y="53750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e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35702" y="5414250"/>
              <a:ext cx="0" cy="30480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9958" y="537620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i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070880" y="5404816"/>
              <a:ext cx="0" cy="30480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659966" y="536677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r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98180" y="53691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o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7200" y="4959979"/>
            <a:ext cx="3124200" cy="369332"/>
            <a:chOff x="457200" y="4959979"/>
            <a:chExt cx="3124200" cy="369332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457200" y="5287107"/>
              <a:ext cx="3124200" cy="0"/>
            </a:xfrm>
            <a:prstGeom prst="straightConnector1">
              <a:avLst/>
            </a:prstGeom>
            <a:ln>
              <a:solidFill>
                <a:srgbClr val="FF00F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78332" y="4959979"/>
              <a:ext cx="1405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FF"/>
                  </a:solidFill>
                </a:rPr>
                <a:t>s.length</a:t>
              </a:r>
              <a:r>
                <a:rPr lang="en-US" dirty="0" smtClean="0">
                  <a:solidFill>
                    <a:srgbClr val="FF00FF"/>
                  </a:solidFill>
                </a:rPr>
                <a:t>() = 6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72310" y="5649296"/>
            <a:ext cx="3081985" cy="712874"/>
            <a:chOff x="472310" y="5649296"/>
            <a:chExt cx="3081985" cy="712874"/>
          </a:xfrm>
        </p:grpSpPr>
        <p:sp>
          <p:nvSpPr>
            <p:cNvPr id="49" name="TextBox 48"/>
            <p:cNvSpPr txBox="1"/>
            <p:nvPr/>
          </p:nvSpPr>
          <p:spPr>
            <a:xfrm>
              <a:off x="551550" y="5649296"/>
              <a:ext cx="3002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C00000"/>
                  </a:solidFill>
                </a:rPr>
                <a:t>0         1        2       3        4        5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0" name="Right Brace 49"/>
            <p:cNvSpPr/>
            <p:nvPr/>
          </p:nvSpPr>
          <p:spPr>
            <a:xfrm rot="5400000">
              <a:off x="1873505" y="4436036"/>
              <a:ext cx="229973" cy="3032363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87243" y="5992838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C00000"/>
                  </a:solidFill>
                </a:rPr>
                <a:t>índices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0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" y="838200"/>
            <a:ext cx="579119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String1 {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 = "</a:t>
            </a:r>
            <a:r>
              <a:rPr lang="en-US" dirty="0" err="1"/>
              <a:t>Aveiro</a:t>
            </a:r>
            <a:r>
              <a:rPr lang="en-US" dirty="0"/>
              <a:t>";</a:t>
            </a:r>
          </a:p>
          <a:p>
            <a:r>
              <a:rPr lang="en-US" dirty="0"/>
              <a:t>  for(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s.length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("%c - %d\n", 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),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74879"/>
            <a:ext cx="990600" cy="175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6200" y="3455075"/>
            <a:ext cx="80772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String1 {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 = "</a:t>
            </a:r>
            <a:r>
              <a:rPr lang="en-US" dirty="0" err="1"/>
              <a:t>Aveiro</a:t>
            </a:r>
            <a:r>
              <a:rPr lang="en-US" dirty="0"/>
              <a:t>";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("Character: </a:t>
            </a:r>
            <a:r>
              <a:rPr lang="en-US" dirty="0">
                <a:solidFill>
                  <a:srgbClr val="FF00FF"/>
                </a:solidFill>
              </a:rPr>
              <a:t>%c</a:t>
            </a:r>
            <a:r>
              <a:rPr lang="en-US" dirty="0"/>
              <a:t>; Octal: </a:t>
            </a:r>
            <a:r>
              <a:rPr lang="en-US" dirty="0">
                <a:solidFill>
                  <a:srgbClr val="008000"/>
                </a:solidFill>
              </a:rPr>
              <a:t>%o</a:t>
            </a:r>
            <a:r>
              <a:rPr lang="en-US" dirty="0"/>
              <a:t>; Decimal: </a:t>
            </a:r>
            <a:r>
              <a:rPr lang="en-US" dirty="0">
                <a:solidFill>
                  <a:srgbClr val="C00000"/>
                </a:solidFill>
              </a:rPr>
              <a:t>%d</a:t>
            </a:r>
            <a:r>
              <a:rPr lang="en-US" dirty="0"/>
              <a:t>; Hexadecimal: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%h</a:t>
            </a:r>
            <a:r>
              <a:rPr lang="en-US" dirty="0"/>
              <a:t>\n", </a:t>
            </a:r>
          </a:p>
          <a:p>
            <a:r>
              <a:rPr lang="en-US" dirty="0"/>
              <a:t>                    </a:t>
            </a:r>
            <a:r>
              <a:rPr lang="en-US" dirty="0" err="1">
                <a:solidFill>
                  <a:srgbClr val="FF00FF"/>
                </a:solidFill>
              </a:rPr>
              <a:t>s.charAt</a:t>
            </a:r>
            <a:r>
              <a:rPr lang="en-US" dirty="0">
                <a:solidFill>
                  <a:srgbClr val="FF00FF"/>
                </a:solidFill>
              </a:rPr>
              <a:t>(0)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)</a:t>
            </a:r>
            <a:r>
              <a:rPr lang="en-US" dirty="0" err="1">
                <a:solidFill>
                  <a:srgbClr val="008000"/>
                </a:solidFill>
              </a:rPr>
              <a:t>s.charAt</a:t>
            </a:r>
            <a:r>
              <a:rPr lang="en-US" dirty="0">
                <a:solidFill>
                  <a:srgbClr val="008000"/>
                </a:solidFill>
              </a:rPr>
              <a:t>(0)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 err="1">
                <a:solidFill>
                  <a:srgbClr val="C00000"/>
                </a:solidFill>
              </a:rPr>
              <a:t>s.charAt</a:t>
            </a:r>
            <a:r>
              <a:rPr lang="en-US" dirty="0">
                <a:solidFill>
                  <a:srgbClr val="C00000"/>
                </a:solidFill>
              </a:rPr>
              <a:t>(0)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s.charAt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(0)</a:t>
            </a:r>
            <a:r>
              <a:rPr lang="en-US" dirty="0"/>
              <a:t>);                                                        </a:t>
            </a:r>
          </a:p>
          <a:p>
            <a:r>
              <a:rPr lang="en-US" dirty="0" smtClean="0"/>
              <a:t>}    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71251"/>
            <a:ext cx="211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>
            <a:off x="6934200" y="457200"/>
            <a:ext cx="228600" cy="17064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66636" y="188503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8000"/>
                </a:solidFill>
              </a:rPr>
              <a:t>O</a:t>
            </a:r>
            <a:r>
              <a:rPr lang="pt-PT" dirty="0" smtClean="0">
                <a:solidFill>
                  <a:srgbClr val="008000"/>
                </a:solidFill>
              </a:rPr>
              <a:t>ctal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543800" y="282446"/>
            <a:ext cx="0" cy="34825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73158" y="-2358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Decimal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848600" y="457200"/>
            <a:ext cx="228600" cy="1800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37706" y="164068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Hexadecimal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86400"/>
            <a:ext cx="711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/>
          <p:cNvCxnSpPr/>
          <p:nvPr/>
        </p:nvCxnSpPr>
        <p:spPr>
          <a:xfrm flipH="1" flipV="1">
            <a:off x="8305800" y="976052"/>
            <a:ext cx="134815" cy="39554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92440" y="1276286"/>
            <a:ext cx="87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rgbClr val="00B0F0"/>
                </a:solidFill>
              </a:rPr>
              <a:t>Carater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" y="838200"/>
            <a:ext cx="579119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String1 {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 = "</a:t>
            </a:r>
            <a:r>
              <a:rPr lang="en-US" dirty="0" err="1"/>
              <a:t>Aveiro</a:t>
            </a:r>
            <a:r>
              <a:rPr lang="en-US" dirty="0"/>
              <a:t>";</a:t>
            </a:r>
          </a:p>
          <a:p>
            <a:r>
              <a:rPr lang="en-US" dirty="0"/>
              <a:t>  for(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s.length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("%c - %d\n", 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),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));                                                      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74879"/>
            <a:ext cx="990600" cy="175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6200" y="3455075"/>
            <a:ext cx="80772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StringBinario</a:t>
            </a:r>
            <a:r>
              <a:rPr lang="en-US" dirty="0"/>
              <a:t> {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String s = "</a:t>
            </a:r>
            <a:r>
              <a:rPr lang="en-US" dirty="0" err="1"/>
              <a:t>Aveiro</a:t>
            </a:r>
            <a:r>
              <a:rPr lang="en-US" dirty="0"/>
              <a:t>";   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("Character: </a:t>
            </a:r>
            <a:r>
              <a:rPr lang="en-US" dirty="0">
                <a:solidFill>
                  <a:srgbClr val="00B0F0"/>
                </a:solidFill>
              </a:rPr>
              <a:t>%c</a:t>
            </a:r>
            <a:r>
              <a:rPr lang="en-US" dirty="0"/>
              <a:t>; </a:t>
            </a:r>
            <a:r>
              <a:rPr lang="en-US" dirty="0" err="1"/>
              <a:t>Binário</a:t>
            </a:r>
            <a:r>
              <a:rPr lang="en-US" dirty="0"/>
              <a:t>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%s</a:t>
            </a:r>
            <a:r>
              <a:rPr lang="en-US" dirty="0"/>
              <a:t>\n", </a:t>
            </a:r>
            <a:r>
              <a:rPr lang="en-US" dirty="0" err="1">
                <a:solidFill>
                  <a:srgbClr val="00B0F0"/>
                </a:solidFill>
              </a:rPr>
              <a:t>s.charAt</a:t>
            </a:r>
            <a:r>
              <a:rPr lang="en-US" dirty="0">
                <a:solidFill>
                  <a:srgbClr val="00B0F0"/>
                </a:solidFill>
              </a:rPr>
              <a:t>(0)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Integer.toString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s.charAt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(0),2)</a:t>
            </a:r>
            <a:r>
              <a:rPr lang="en-US" dirty="0"/>
              <a:t>);</a:t>
            </a:r>
          </a:p>
          <a:p>
            <a:r>
              <a:rPr lang="en-US" dirty="0"/>
              <a:t>                                                                     }      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71251"/>
            <a:ext cx="211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6103044" y="14120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accent4">
                    <a:lumMod val="50000"/>
                  </a:schemeClr>
                </a:solidFill>
              </a:rPr>
              <a:t>Binário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53200" y="422696"/>
            <a:ext cx="65649" cy="21738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638800"/>
            <a:ext cx="554603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848600" y="381000"/>
            <a:ext cx="304800" cy="2590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62345" y="64635"/>
            <a:ext cx="87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rgbClr val="00B0F0"/>
                </a:solidFill>
              </a:rPr>
              <a:t>Carater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203852" y="977705"/>
            <a:ext cx="464234" cy="46845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4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5472</TotalTime>
  <Words>4128</Words>
  <Application>Microsoft Office PowerPoint</Application>
  <PresentationFormat>On-screen Show (4:3)</PresentationFormat>
  <Paragraphs>760</Paragraphs>
  <Slides>45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Narrow</vt:lpstr>
      <vt:lpstr>Calibri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Valeri</cp:lastModifiedBy>
  <cp:revision>490</cp:revision>
  <cp:lastPrinted>2014-11-10T12:35:03Z</cp:lastPrinted>
  <dcterms:created xsi:type="dcterms:W3CDTF">2014-09-27T14:10:02Z</dcterms:created>
  <dcterms:modified xsi:type="dcterms:W3CDTF">2014-11-12T10:06:10Z</dcterms:modified>
</cp:coreProperties>
</file>