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540" r:id="rId3"/>
    <p:sldId id="566" r:id="rId4"/>
    <p:sldId id="567" r:id="rId5"/>
    <p:sldId id="572" r:id="rId6"/>
    <p:sldId id="589" r:id="rId7"/>
    <p:sldId id="590" r:id="rId8"/>
    <p:sldId id="568" r:id="rId9"/>
    <p:sldId id="591" r:id="rId10"/>
    <p:sldId id="569" r:id="rId11"/>
    <p:sldId id="570" r:id="rId12"/>
    <p:sldId id="571" r:id="rId13"/>
    <p:sldId id="573" r:id="rId14"/>
    <p:sldId id="592" r:id="rId15"/>
    <p:sldId id="574" r:id="rId16"/>
    <p:sldId id="575" r:id="rId17"/>
    <p:sldId id="576" r:id="rId18"/>
    <p:sldId id="577" r:id="rId19"/>
    <p:sldId id="578" r:id="rId20"/>
    <p:sldId id="579" r:id="rId21"/>
    <p:sldId id="580" r:id="rId22"/>
    <p:sldId id="593" r:id="rId23"/>
    <p:sldId id="594" r:id="rId24"/>
    <p:sldId id="595" r:id="rId25"/>
    <p:sldId id="581" r:id="rId26"/>
    <p:sldId id="596" r:id="rId27"/>
    <p:sldId id="582" r:id="rId28"/>
    <p:sldId id="583" r:id="rId29"/>
    <p:sldId id="597" r:id="rId30"/>
    <p:sldId id="598" r:id="rId31"/>
    <p:sldId id="585" r:id="rId32"/>
    <p:sldId id="584" r:id="rId33"/>
    <p:sldId id="599" r:id="rId34"/>
    <p:sldId id="600" r:id="rId35"/>
    <p:sldId id="586" r:id="rId36"/>
    <p:sldId id="601" r:id="rId37"/>
    <p:sldId id="602" r:id="rId38"/>
    <p:sldId id="587" r:id="rId39"/>
    <p:sldId id="603" r:id="rId40"/>
    <p:sldId id="604" r:id="rId41"/>
    <p:sldId id="588" r:id="rId42"/>
    <p:sldId id="605" r:id="rId43"/>
    <p:sldId id="606" r:id="rId44"/>
    <p:sldId id="607" r:id="rId45"/>
    <p:sldId id="608" r:id="rId46"/>
    <p:sldId id="609" r:id="rId47"/>
    <p:sldId id="610" r:id="rId48"/>
    <p:sldId id="611" r:id="rId49"/>
    <p:sldId id="612" r:id="rId50"/>
    <p:sldId id="613" r:id="rId51"/>
    <p:sldId id="614" r:id="rId52"/>
    <p:sldId id="615" r:id="rId53"/>
    <p:sldId id="616" r:id="rId54"/>
    <p:sldId id="617" r:id="rId55"/>
    <p:sldId id="618" r:id="rId56"/>
    <p:sldId id="619" r:id="rId57"/>
    <p:sldId id="621" r:id="rId58"/>
    <p:sldId id="622" r:id="rId59"/>
    <p:sldId id="623" r:id="rId60"/>
  </p:sldIdLst>
  <p:sldSz cx="9144000" cy="6858000" type="screen4x3"/>
  <p:notesSz cx="6797675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981B22-B995-4131-969D-FA49C78ABF35}">
          <p14:sldIdLst>
            <p14:sldId id="256"/>
            <p14:sldId id="540"/>
            <p14:sldId id="566"/>
            <p14:sldId id="567"/>
            <p14:sldId id="572"/>
            <p14:sldId id="589"/>
            <p14:sldId id="590"/>
            <p14:sldId id="568"/>
            <p14:sldId id="591"/>
            <p14:sldId id="569"/>
            <p14:sldId id="570"/>
            <p14:sldId id="571"/>
            <p14:sldId id="573"/>
            <p14:sldId id="592"/>
            <p14:sldId id="574"/>
            <p14:sldId id="575"/>
            <p14:sldId id="576"/>
            <p14:sldId id="577"/>
            <p14:sldId id="578"/>
            <p14:sldId id="579"/>
            <p14:sldId id="580"/>
          </p14:sldIdLst>
        </p14:section>
        <p14:section name="Untitled Section" id="{C6E15CA6-1C64-489B-ADEF-B7D2E94BA0DF}">
          <p14:sldIdLst>
            <p14:sldId id="593"/>
            <p14:sldId id="594"/>
            <p14:sldId id="595"/>
            <p14:sldId id="581"/>
            <p14:sldId id="596"/>
            <p14:sldId id="582"/>
            <p14:sldId id="583"/>
            <p14:sldId id="597"/>
            <p14:sldId id="598"/>
            <p14:sldId id="585"/>
            <p14:sldId id="584"/>
            <p14:sldId id="599"/>
            <p14:sldId id="600"/>
            <p14:sldId id="586"/>
            <p14:sldId id="601"/>
            <p14:sldId id="602"/>
            <p14:sldId id="587"/>
            <p14:sldId id="603"/>
            <p14:sldId id="604"/>
            <p14:sldId id="588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1"/>
            <p14:sldId id="622"/>
            <p14:sldId id="62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CC"/>
    <a:srgbClr val="FF00FF"/>
    <a:srgbClr val="FF7C80"/>
    <a:srgbClr val="CCFF66"/>
    <a:srgbClr val="FFFF00"/>
    <a:srgbClr val="FF99FF"/>
    <a:srgbClr val="66CCFF"/>
    <a:srgbClr val="660033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9825" autoAdjust="0"/>
    <p:restoredTop sz="94660"/>
  </p:normalViewPr>
  <p:slideViewPr>
    <p:cSldViewPr>
      <p:cViewPr varScale="1">
        <p:scale>
          <a:sx n="135" d="100"/>
          <a:sy n="135" d="100"/>
        </p:scale>
        <p:origin x="-8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6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C33A2-D4C8-4BD0-A087-7B9C7E9E80CC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7415"/>
            <a:ext cx="543814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5659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3106"/>
            <a:ext cx="2945659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B7B91-195C-4685-8EF9-FE0F5951D7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39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76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EFFA-5A6E-4532-8874-99E9C123800B}" type="datetime1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8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5CB-32DC-4C58-A6C7-B6FFE7755DDC}" type="datetime1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1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3CE5-84A7-4673-9A39-E31E51352F48}" type="datetime1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5AAC-12DB-48DB-9BBB-EC90F902475C}" type="datetime1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6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CC9A-4197-4CC5-8EB4-4184F0DE21E9}" type="datetime1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4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2966-4773-4BB1-BEBD-A89C92990852}" type="datetime1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6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6B8-AF4E-4971-B6C7-2C74E370E55E}" type="datetime1">
              <a:rPr lang="en-US" smtClean="0"/>
              <a:pPr/>
              <a:t>11/18/2014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8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B76B-5937-4078-9743-67490B544906}" type="datetime1">
              <a:rPr lang="en-US" smtClean="0"/>
              <a:pPr/>
              <a:t>11/18/2014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6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345B-6002-4EBE-AD9F-F9E77D8A7442}" type="datetime1">
              <a:rPr lang="en-US" smtClean="0"/>
              <a:pPr/>
              <a:t>11/18/2014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1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D833-E84B-4225-81D1-E013BF7D19FF}" type="datetime1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9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2BA6-D231-476C-973F-18CE0E62832D}" type="datetime1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5BFB1-E3DC-42B5-9509-B1BADCA5513B}" type="datetime1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Valeri</a:t>
            </a:r>
            <a:r>
              <a:rPr lang="en-US" dirty="0" smtClean="0"/>
              <a:t> </a:t>
            </a:r>
            <a:r>
              <a:rPr lang="en-US" dirty="0" err="1" smtClean="0"/>
              <a:t>Skliarov</a:t>
            </a:r>
            <a:r>
              <a:rPr lang="en-US" dirty="0" smtClean="0"/>
              <a:t>                                                                      2014/2015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oracle.com/javase/8/docs/api/java/lang/String.html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System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oracle.com/javase/8/docs/api/java/lang/String.html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0999" y="838200"/>
            <a:ext cx="8226425" cy="5005388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dirty="0" smtClean="0"/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4000" b="1" dirty="0" smtClean="0">
                <a:solidFill>
                  <a:schemeClr val="tx1"/>
                </a:solidFill>
              </a:rPr>
              <a:t>Programação 1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sz="4000" b="1" dirty="0">
              <a:solidFill>
                <a:schemeClr val="tx1"/>
              </a:solidFill>
            </a:endParaRP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4000" b="1" dirty="0" smtClean="0">
                <a:solidFill>
                  <a:schemeClr val="tx1"/>
                </a:solidFill>
              </a:rPr>
              <a:t>Aula 9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dirty="0" smtClean="0"/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sz="2800" dirty="0" smtClean="0"/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1800" dirty="0" smtClean="0">
                <a:solidFill>
                  <a:schemeClr val="tx1"/>
                </a:solidFill>
              </a:rPr>
              <a:t>Departamento de </a:t>
            </a:r>
            <a:r>
              <a:rPr lang="pt-PT" sz="1800" dirty="0" err="1" smtClean="0">
                <a:solidFill>
                  <a:schemeClr val="tx1"/>
                </a:solidFill>
              </a:rPr>
              <a:t>Eletrónica</a:t>
            </a:r>
            <a:r>
              <a:rPr lang="pt-PT" sz="1800" dirty="0" smtClean="0">
                <a:solidFill>
                  <a:schemeClr val="tx1"/>
                </a:solidFill>
              </a:rPr>
              <a:t>, Telecomunicações e Informática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2000" dirty="0" smtClean="0">
                <a:solidFill>
                  <a:schemeClr val="tx1"/>
                </a:solidFill>
              </a:rPr>
              <a:t>Universidade de Aveiro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sz="2400" dirty="0" smtClean="0"/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1600" dirty="0" smtClean="0">
                <a:latin typeface="Courier New" pitchFamily="49" charset="0"/>
              </a:rPr>
              <a:t>http://moodle.ua.pt/</a:t>
            </a:r>
            <a:endParaRPr lang="pt-PT" sz="1600" dirty="0">
              <a:latin typeface="Courier New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Valeri</a:t>
            </a:r>
            <a:r>
              <a:rPr lang="en-US" smtClean="0"/>
              <a:t> Skliarov                                                                      2014/2015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1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438" y="-100524"/>
            <a:ext cx="1548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00400"/>
            <a:ext cx="708009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81200" y="152400"/>
            <a:ext cx="4647426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 </a:t>
            </a:r>
          </a:p>
          <a:p>
            <a:r>
              <a:rPr lang="en-US" b="1" dirty="0"/>
              <a:t>public class</a:t>
            </a:r>
            <a:r>
              <a:rPr lang="en-US" dirty="0"/>
              <a:t> </a:t>
            </a:r>
            <a:r>
              <a:rPr lang="en-US" dirty="0" err="1"/>
              <a:t>RegExpr</a:t>
            </a:r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b="1" dirty="0"/>
              <a:t>static</a:t>
            </a:r>
            <a:r>
              <a:rPr lang="en-US" dirty="0"/>
              <a:t> Scanner read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b="1" dirty="0"/>
              <a:t>public static void</a:t>
            </a:r>
            <a:r>
              <a:rPr lang="en-US" dirty="0"/>
              <a:t> main (String </a:t>
            </a:r>
            <a:r>
              <a:rPr lang="en-US" dirty="0" err="1"/>
              <a:t>args</a:t>
            </a:r>
            <a:r>
              <a:rPr lang="en-US" dirty="0"/>
              <a:t>[])       {</a:t>
            </a:r>
          </a:p>
          <a:p>
            <a:r>
              <a:rPr lang="en-US" dirty="0"/>
              <a:t>  String s;</a:t>
            </a:r>
          </a:p>
          <a:p>
            <a:r>
              <a:rPr lang="en-US" dirty="0"/>
              <a:t>  s=</a:t>
            </a:r>
            <a:r>
              <a:rPr lang="en-US" dirty="0" err="1"/>
              <a:t>read.nextLine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s.split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"-?\\d+"</a:t>
            </a:r>
            <a:r>
              <a:rPr lang="en-US" dirty="0"/>
              <a:t>).length;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s.split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"-?\\d+"</a:t>
            </a:r>
            <a:r>
              <a:rPr lang="en-US" dirty="0"/>
              <a:t>)[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                  }                                                                 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72000" y="808838"/>
            <a:ext cx="4114488" cy="1019962"/>
            <a:chOff x="4572000" y="1342238"/>
            <a:chExt cx="4114488" cy="1019962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4572000" y="1600200"/>
              <a:ext cx="2362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843932" y="1342238"/>
              <a:ext cx="1842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>
                  <a:solidFill>
                    <a:srgbClr val="002060"/>
                  </a:solidFill>
                </a:rPr>
                <a:t>Expressão regular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81001" y="4800600"/>
            <a:ext cx="876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String</a:t>
            </a:r>
            <a:r>
              <a:rPr lang="pt-PT" dirty="0" smtClean="0"/>
              <a:t> </a:t>
            </a:r>
            <a:r>
              <a:rPr lang="pt-PT" dirty="0" smtClean="0">
                <a:solidFill>
                  <a:srgbClr val="C00000"/>
                </a:solidFill>
              </a:rPr>
              <a:t>s</a:t>
            </a:r>
            <a:r>
              <a:rPr lang="pt-PT" dirty="0" smtClean="0"/>
              <a:t> é dividida (por função </a:t>
            </a:r>
            <a:r>
              <a:rPr lang="pt-PT" dirty="0" err="1" smtClean="0">
                <a:latin typeface="Arial Narrow" panose="020B0606020202030204" pitchFamily="34" charset="0"/>
              </a:rPr>
              <a:t>split</a:t>
            </a:r>
            <a:r>
              <a:rPr lang="pt-PT" dirty="0" smtClean="0"/>
              <a:t> que faz parte da classe </a:t>
            </a:r>
            <a:r>
              <a:rPr lang="pt-PT" dirty="0" err="1" smtClean="0">
                <a:latin typeface="Arial Narrow" panose="020B0606020202030204" pitchFamily="34" charset="0"/>
              </a:rPr>
              <a:t>String</a:t>
            </a:r>
            <a:r>
              <a:rPr lang="pt-PT" dirty="0" smtClean="0"/>
              <a:t>) relativamente aos dígitos (possivelmente com sinal), i.e. para o exemplo, relativamente a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pt-PT" dirty="0" smtClean="0"/>
              <a:t>,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</a:rPr>
              <a:t>-222</a:t>
            </a:r>
            <a:r>
              <a:rPr lang="pt-PT" dirty="0" smtClean="0"/>
              <a:t>,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</a:rPr>
              <a:t>1234567</a:t>
            </a:r>
            <a:r>
              <a:rPr lang="pt-PT" dirty="0" smtClean="0"/>
              <a:t>. Finalmente, a função </a:t>
            </a:r>
            <a:r>
              <a:rPr lang="pt-PT" dirty="0" err="1">
                <a:latin typeface="Arial Narrow" panose="020B0606020202030204" pitchFamily="34" charset="0"/>
              </a:rPr>
              <a:t>split</a:t>
            </a:r>
            <a:r>
              <a:rPr lang="pt-PT" dirty="0" smtClean="0"/>
              <a:t> devolve um </a:t>
            </a:r>
            <a:r>
              <a:rPr lang="pt-PT" dirty="0" err="1">
                <a:latin typeface="Arial Narrow" panose="020B0606020202030204" pitchFamily="34" charset="0"/>
              </a:rPr>
              <a:t>array</a:t>
            </a:r>
            <a:r>
              <a:rPr lang="pt-PT" dirty="0" smtClean="0"/>
              <a:t> de </a:t>
            </a:r>
            <a:r>
              <a:rPr lang="pt-PT" dirty="0" err="1" smtClean="0">
                <a:latin typeface="Arial Narrow" panose="020B0606020202030204" pitchFamily="34" charset="0"/>
              </a:rPr>
              <a:t>Strings</a:t>
            </a:r>
            <a:r>
              <a:rPr lang="pt-PT" dirty="0" smtClean="0"/>
              <a:t> (vamos falar sobre </a:t>
            </a:r>
            <a:r>
              <a:rPr lang="pt-PT" dirty="0" err="1">
                <a:latin typeface="Arial Narrow" panose="020B0606020202030204" pitchFamily="34" charset="0"/>
              </a:rPr>
              <a:t>arrays</a:t>
            </a:r>
            <a:r>
              <a:rPr lang="pt-PT" dirty="0" smtClean="0"/>
              <a:t> hoje) que é:</a:t>
            </a:r>
          </a:p>
          <a:p>
            <a:r>
              <a:rPr lang="pt-PT" dirty="0" smtClean="0">
                <a:solidFill>
                  <a:srgbClr val="008000"/>
                </a:solidFill>
              </a:rPr>
              <a:t>1)</a:t>
            </a:r>
            <a:r>
              <a:rPr lang="pt-PT" dirty="0" smtClean="0"/>
              <a:t> "Universidade </a:t>
            </a:r>
            <a:r>
              <a:rPr lang="pt-PT" dirty="0"/>
              <a:t>" </a:t>
            </a:r>
            <a:r>
              <a:rPr lang="pt-PT" dirty="0">
                <a:solidFill>
                  <a:srgbClr val="008000"/>
                </a:solidFill>
              </a:rPr>
              <a:t>2)</a:t>
            </a:r>
            <a:r>
              <a:rPr lang="pt-PT" dirty="0"/>
              <a:t> " de " </a:t>
            </a:r>
            <a:r>
              <a:rPr lang="pt-PT" dirty="0">
                <a:solidFill>
                  <a:srgbClr val="008000"/>
                </a:solidFill>
              </a:rPr>
              <a:t>3)</a:t>
            </a:r>
            <a:r>
              <a:rPr lang="pt-PT" dirty="0"/>
              <a:t> " Aveiro " </a:t>
            </a:r>
            <a:r>
              <a:rPr lang="pt-PT" dirty="0">
                <a:solidFill>
                  <a:srgbClr val="008000"/>
                </a:solidFill>
              </a:rPr>
              <a:t>4)</a:t>
            </a:r>
            <a:r>
              <a:rPr lang="pt-PT" dirty="0"/>
              <a:t> </a:t>
            </a:r>
            <a:r>
              <a:rPr lang="pt-PT" dirty="0" smtClean="0"/>
              <a:t>" </a:t>
            </a:r>
            <a:r>
              <a:rPr lang="pt-PT" dirty="0"/>
              <a:t>(Portugal</a:t>
            </a:r>
            <a:r>
              <a:rPr lang="pt-PT" dirty="0" smtClean="0"/>
              <a:t>)" , i.e. temos totalmente </a:t>
            </a:r>
            <a:r>
              <a:rPr lang="pt-PT" dirty="0" smtClean="0">
                <a:solidFill>
                  <a:srgbClr val="008000"/>
                </a:solidFill>
              </a:rPr>
              <a:t>4</a:t>
            </a:r>
            <a:r>
              <a:rPr lang="pt-PT" dirty="0" smtClean="0"/>
              <a:t> </a:t>
            </a:r>
            <a:r>
              <a:rPr lang="pt-PT" dirty="0" err="1">
                <a:latin typeface="Arial Narrow" panose="020B0606020202030204" pitchFamily="34" charset="0"/>
              </a:rPr>
              <a:t>Strings</a:t>
            </a:r>
            <a:r>
              <a:rPr lang="pt-PT" dirty="0">
                <a:latin typeface="Arial Narrow" panose="020B0606020202030204" pitchFamily="34" charset="0"/>
              </a:rPr>
              <a:t> </a:t>
            </a:r>
            <a:r>
              <a:rPr lang="pt-PT" dirty="0" smtClean="0"/>
              <a:t>novas</a:t>
            </a: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70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438" y="-100524"/>
            <a:ext cx="1548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76200"/>
            <a:ext cx="4647426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 </a:t>
            </a:r>
          </a:p>
          <a:p>
            <a:r>
              <a:rPr lang="en-US" b="1" dirty="0"/>
              <a:t>public class</a:t>
            </a:r>
            <a:r>
              <a:rPr lang="en-US" dirty="0"/>
              <a:t> </a:t>
            </a:r>
            <a:r>
              <a:rPr lang="en-US" dirty="0" err="1"/>
              <a:t>RegExpr</a:t>
            </a:r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b="1" dirty="0"/>
              <a:t>static</a:t>
            </a:r>
            <a:r>
              <a:rPr lang="en-US" dirty="0"/>
              <a:t> Scanner read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b="1" dirty="0"/>
              <a:t>public static void</a:t>
            </a:r>
            <a:r>
              <a:rPr lang="en-US" dirty="0"/>
              <a:t> main (String </a:t>
            </a:r>
            <a:r>
              <a:rPr lang="en-US" dirty="0" err="1"/>
              <a:t>args</a:t>
            </a:r>
            <a:r>
              <a:rPr lang="en-US" dirty="0"/>
              <a:t>[])       {</a:t>
            </a:r>
          </a:p>
          <a:p>
            <a:r>
              <a:rPr lang="en-US" dirty="0"/>
              <a:t>  String s;</a:t>
            </a:r>
          </a:p>
          <a:p>
            <a:r>
              <a:rPr lang="en-US" dirty="0"/>
              <a:t>  s=</a:t>
            </a:r>
            <a:r>
              <a:rPr lang="en-US" dirty="0" err="1"/>
              <a:t>read.nextLine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s.split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"-?\\D+"</a:t>
            </a:r>
            <a:r>
              <a:rPr lang="en-US" dirty="0" smtClean="0"/>
              <a:t>).</a:t>
            </a:r>
            <a:r>
              <a:rPr lang="en-US" dirty="0"/>
              <a:t>length;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s.split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"-?\\D+"</a:t>
            </a:r>
            <a:r>
              <a:rPr lang="en-US" dirty="0" smtClean="0"/>
              <a:t>)[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                  }                                                                 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72000" y="732638"/>
            <a:ext cx="4114488" cy="1019962"/>
            <a:chOff x="4572000" y="1342238"/>
            <a:chExt cx="4114488" cy="1019962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4572000" y="1600200"/>
              <a:ext cx="2362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843932" y="1342238"/>
              <a:ext cx="1842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>
                  <a:solidFill>
                    <a:srgbClr val="002060"/>
                  </a:solidFill>
                </a:rPr>
                <a:t>Expressão regular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48000"/>
            <a:ext cx="713081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81001" y="4800600"/>
            <a:ext cx="876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String</a:t>
            </a:r>
            <a:r>
              <a:rPr lang="pt-PT" dirty="0" smtClean="0"/>
              <a:t> </a:t>
            </a:r>
            <a:r>
              <a:rPr lang="pt-PT" dirty="0" smtClean="0">
                <a:solidFill>
                  <a:srgbClr val="C00000"/>
                </a:solidFill>
              </a:rPr>
              <a:t>s</a:t>
            </a:r>
            <a:r>
              <a:rPr lang="pt-PT" dirty="0" smtClean="0"/>
              <a:t> é dividida (por uma função </a:t>
            </a:r>
            <a:r>
              <a:rPr lang="pt-PT" dirty="0" err="1" smtClean="0">
                <a:latin typeface="Arial Narrow" panose="020B0606020202030204" pitchFamily="34" charset="0"/>
              </a:rPr>
              <a:t>split</a:t>
            </a:r>
            <a:r>
              <a:rPr lang="pt-PT" dirty="0" smtClean="0"/>
              <a:t> que faz parte da classe </a:t>
            </a:r>
            <a:r>
              <a:rPr lang="pt-PT" dirty="0" err="1" smtClean="0">
                <a:latin typeface="Arial Narrow" panose="020B0606020202030204" pitchFamily="34" charset="0"/>
              </a:rPr>
              <a:t>String</a:t>
            </a:r>
            <a:r>
              <a:rPr lang="pt-PT" dirty="0" smtClean="0"/>
              <a:t>) relativamente a </a:t>
            </a:r>
            <a:r>
              <a:rPr lang="pt-PT" u="sng" dirty="0" err="1" smtClean="0"/>
              <a:t>carateres</a:t>
            </a:r>
            <a:r>
              <a:rPr lang="pt-PT" u="sng" dirty="0" smtClean="0"/>
              <a:t> não numéricos</a:t>
            </a:r>
            <a:r>
              <a:rPr lang="pt-PT" dirty="0" smtClean="0"/>
              <a:t>, i.e. para o exemplo, relativamente de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</a:rPr>
              <a:t>Universidade </a:t>
            </a:r>
            <a:r>
              <a:rPr lang="pt-PT" dirty="0" smtClean="0"/>
              <a:t>,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</a:rPr>
              <a:t> de </a:t>
            </a:r>
            <a:r>
              <a:rPr lang="pt-PT" dirty="0" smtClean="0"/>
              <a:t>,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</a:rPr>
              <a:t> Aveiro </a:t>
            </a:r>
            <a:r>
              <a:rPr lang="pt-PT" dirty="0" smtClean="0"/>
              <a:t>, 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</a:rPr>
              <a:t>(Portugal)</a:t>
            </a:r>
            <a:r>
              <a:rPr lang="pt-PT" dirty="0" smtClean="0"/>
              <a:t>. Finalmente, a função </a:t>
            </a:r>
            <a:r>
              <a:rPr lang="pt-PT" dirty="0" err="1">
                <a:latin typeface="Arial Narrow" panose="020B0606020202030204" pitchFamily="34" charset="0"/>
              </a:rPr>
              <a:t>split</a:t>
            </a:r>
            <a:r>
              <a:rPr lang="pt-PT" dirty="0" smtClean="0"/>
              <a:t> devolve um </a:t>
            </a:r>
            <a:r>
              <a:rPr lang="pt-PT" dirty="0" err="1">
                <a:latin typeface="Arial Narrow" panose="020B0606020202030204" pitchFamily="34" charset="0"/>
              </a:rPr>
              <a:t>array</a:t>
            </a:r>
            <a:r>
              <a:rPr lang="pt-PT" dirty="0" smtClean="0"/>
              <a:t> de </a:t>
            </a:r>
            <a:r>
              <a:rPr lang="pt-PT" dirty="0" err="1" smtClean="0">
                <a:latin typeface="Arial Narrow" panose="020B0606020202030204" pitchFamily="34" charset="0"/>
              </a:rPr>
              <a:t>Strings</a:t>
            </a:r>
            <a:r>
              <a:rPr lang="pt-PT" dirty="0" smtClean="0"/>
              <a:t> (vamos falar sobre </a:t>
            </a:r>
            <a:r>
              <a:rPr lang="pt-PT" dirty="0" err="1">
                <a:latin typeface="Arial Narrow" panose="020B0606020202030204" pitchFamily="34" charset="0"/>
              </a:rPr>
              <a:t>arrays</a:t>
            </a:r>
            <a:r>
              <a:rPr lang="pt-PT" dirty="0" smtClean="0"/>
              <a:t> hoje) que é:</a:t>
            </a:r>
          </a:p>
          <a:p>
            <a:r>
              <a:rPr lang="pt-PT" dirty="0" smtClean="0">
                <a:solidFill>
                  <a:srgbClr val="008000"/>
                </a:solidFill>
              </a:rPr>
              <a:t>1)</a:t>
            </a:r>
            <a:r>
              <a:rPr lang="pt-PT" dirty="0" smtClean="0"/>
              <a:t> "1" </a:t>
            </a:r>
            <a:r>
              <a:rPr lang="pt-PT" dirty="0">
                <a:solidFill>
                  <a:srgbClr val="008000"/>
                </a:solidFill>
              </a:rPr>
              <a:t>2)</a:t>
            </a:r>
            <a:r>
              <a:rPr lang="pt-PT" dirty="0"/>
              <a:t> </a:t>
            </a:r>
            <a:r>
              <a:rPr lang="pt-PT" dirty="0" smtClean="0"/>
              <a:t>"222" </a:t>
            </a:r>
            <a:r>
              <a:rPr lang="pt-PT" dirty="0">
                <a:solidFill>
                  <a:srgbClr val="008000"/>
                </a:solidFill>
              </a:rPr>
              <a:t>3)</a:t>
            </a:r>
            <a:r>
              <a:rPr lang="pt-PT" dirty="0"/>
              <a:t> </a:t>
            </a:r>
            <a:r>
              <a:rPr lang="pt-PT" dirty="0" smtClean="0"/>
              <a:t>"12345", i.e. temos totalmente </a:t>
            </a:r>
            <a:r>
              <a:rPr lang="pt-PT" dirty="0" smtClean="0">
                <a:solidFill>
                  <a:srgbClr val="008000"/>
                </a:solidFill>
              </a:rPr>
              <a:t>3</a:t>
            </a:r>
            <a:r>
              <a:rPr lang="pt-PT" dirty="0" smtClean="0"/>
              <a:t> </a:t>
            </a:r>
            <a:r>
              <a:rPr lang="pt-PT" dirty="0" err="1">
                <a:latin typeface="Arial Narrow" panose="020B0606020202030204" pitchFamily="34" charset="0"/>
              </a:rPr>
              <a:t>Strings</a:t>
            </a:r>
            <a:r>
              <a:rPr lang="pt-PT" dirty="0">
                <a:latin typeface="Arial Narrow" panose="020B0606020202030204" pitchFamily="34" charset="0"/>
              </a:rPr>
              <a:t> </a:t>
            </a:r>
            <a:r>
              <a:rPr lang="pt-PT" dirty="0" smtClean="0"/>
              <a:t>novas</a:t>
            </a: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35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438" y="-100524"/>
            <a:ext cx="1548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685800"/>
            <a:ext cx="544803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                                       </a:t>
            </a:r>
            <a:endParaRPr lang="en-US" dirty="0" smtClean="0"/>
          </a:p>
          <a:p>
            <a:r>
              <a:rPr lang="en-US" b="1" dirty="0" smtClean="0"/>
              <a:t>public </a:t>
            </a:r>
            <a:r>
              <a:rPr lang="en-US" b="1" dirty="0"/>
              <a:t>class</a:t>
            </a:r>
            <a:r>
              <a:rPr lang="en-US" dirty="0"/>
              <a:t> RegExpr1 {</a:t>
            </a:r>
          </a:p>
          <a:p>
            <a:r>
              <a:rPr lang="en-US" dirty="0"/>
              <a:t>  </a:t>
            </a:r>
            <a:r>
              <a:rPr lang="en-US" b="1" dirty="0"/>
              <a:t>static</a:t>
            </a:r>
            <a:r>
              <a:rPr lang="en-US" dirty="0"/>
              <a:t> Scanner read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b="1" dirty="0"/>
              <a:t>public static void</a:t>
            </a:r>
            <a:r>
              <a:rPr lang="en-US" dirty="0"/>
              <a:t> main (String </a:t>
            </a:r>
            <a:r>
              <a:rPr lang="en-US" dirty="0" err="1"/>
              <a:t>args</a:t>
            </a:r>
            <a:r>
              <a:rPr lang="en-US" dirty="0"/>
              <a:t>[])       {</a:t>
            </a:r>
          </a:p>
          <a:p>
            <a:r>
              <a:rPr lang="en-US" dirty="0"/>
              <a:t>  String s;</a:t>
            </a:r>
          </a:p>
          <a:p>
            <a:r>
              <a:rPr lang="en-US" dirty="0"/>
              <a:t>  s=</a:t>
            </a:r>
            <a:r>
              <a:rPr lang="en-US" dirty="0" err="1"/>
              <a:t>read.nextLine</a:t>
            </a:r>
            <a:r>
              <a:rPr lang="en-US" dirty="0"/>
              <a:t>();</a:t>
            </a:r>
          </a:p>
          <a:p>
            <a:r>
              <a:rPr lang="en-US" dirty="0"/>
              <a:t>  for(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s.split</a:t>
            </a:r>
            <a:r>
              <a:rPr lang="en-US" dirty="0"/>
              <a:t>("[-]").length;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</a:t>
            </a:r>
            <a:r>
              <a:rPr lang="en-US" b="1" dirty="0"/>
              <a:t>if</a:t>
            </a:r>
            <a:r>
              <a:rPr lang="en-US" dirty="0"/>
              <a:t>(</a:t>
            </a:r>
            <a:r>
              <a:rPr lang="en-US" dirty="0" err="1"/>
              <a:t>Character.isDigit</a:t>
            </a:r>
            <a:r>
              <a:rPr lang="en-US" dirty="0"/>
              <a:t>( </a:t>
            </a:r>
            <a:r>
              <a:rPr lang="en-US" dirty="0" err="1"/>
              <a:t>s.split</a:t>
            </a:r>
            <a:r>
              <a:rPr lang="en-US" dirty="0"/>
              <a:t>("[-]")[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charAt</a:t>
            </a:r>
            <a:r>
              <a:rPr lang="en-US" dirty="0"/>
              <a:t>(0)))</a:t>
            </a:r>
          </a:p>
          <a:p>
            <a:r>
              <a:rPr lang="en-US" dirty="0"/>
              <a:t>   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s.split</a:t>
            </a:r>
            <a:r>
              <a:rPr lang="en-US" dirty="0"/>
              <a:t>("[-]")[</a:t>
            </a:r>
            <a:r>
              <a:rPr lang="en-US" dirty="0" err="1"/>
              <a:t>i</a:t>
            </a:r>
            <a:r>
              <a:rPr lang="en-US" dirty="0"/>
              <a:t>].split("\\D+")[0]);</a:t>
            </a:r>
          </a:p>
          <a:p>
            <a:r>
              <a:rPr lang="en-US" dirty="0"/>
              <a:t>                  }                                                                 </a:t>
            </a:r>
          </a:p>
          <a:p>
            <a:r>
              <a:rPr lang="en-US" dirty="0"/>
              <a:t>}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648200"/>
            <a:ext cx="6689361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133600" y="4648200"/>
            <a:ext cx="6858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29176" y="4648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19200" y="4176712"/>
            <a:ext cx="624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Agora podemos </a:t>
            </a:r>
            <a:r>
              <a:rPr lang="pt-PT" dirty="0" smtClean="0"/>
              <a:t>encontrar todos </a:t>
            </a:r>
            <a:r>
              <a:rPr lang="pt-PT" dirty="0" smtClean="0"/>
              <a:t>os valores negativos em </a:t>
            </a:r>
            <a:r>
              <a:rPr lang="pt-PT" dirty="0" err="1" smtClean="0">
                <a:latin typeface="Arial Narrow" panose="020B0606020202030204" pitchFamily="34" charset="0"/>
              </a:rPr>
              <a:t>String</a:t>
            </a:r>
            <a:r>
              <a:rPr lang="pt-PT" dirty="0" smtClean="0"/>
              <a:t> </a:t>
            </a:r>
            <a:r>
              <a:rPr lang="pt-PT" dirty="0" smtClean="0">
                <a:solidFill>
                  <a:srgbClr val="C00000"/>
                </a:solidFill>
              </a:rPr>
              <a:t>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88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438" y="-100524"/>
            <a:ext cx="8496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</a:t>
            </a:r>
            <a:r>
              <a:rPr lang="pt-PT" sz="2800" b="1" i="1" dirty="0" smtClean="0"/>
              <a:t>: </a:t>
            </a:r>
            <a:r>
              <a:rPr lang="pt-PT" sz="2400" b="1" i="1" dirty="0" smtClean="0"/>
              <a:t>verificar se </a:t>
            </a:r>
            <a:r>
              <a:rPr lang="pt-PT" sz="2400" b="1" i="1" dirty="0" err="1" smtClean="0">
                <a:latin typeface="Arial Narrow" panose="020B0606020202030204" pitchFamily="34" charset="0"/>
              </a:rPr>
              <a:t>String</a:t>
            </a:r>
            <a:r>
              <a:rPr lang="pt-PT" sz="2400" b="1" i="1" dirty="0" smtClean="0"/>
              <a:t> </a:t>
            </a:r>
            <a:r>
              <a:rPr lang="pt-PT" sz="2400" b="1" i="1" dirty="0" smtClean="0">
                <a:solidFill>
                  <a:srgbClr val="C00000"/>
                </a:solidFill>
              </a:rPr>
              <a:t>s</a:t>
            </a:r>
            <a:r>
              <a:rPr lang="pt-PT" sz="2400" b="1" i="1" dirty="0" smtClean="0"/>
              <a:t> tem palavras Aveiro e/ou Portugal</a:t>
            </a:r>
            <a:endParaRPr lang="pt-PT" sz="2400" b="1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7200" y="692944"/>
            <a:ext cx="7410298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 </a:t>
            </a:r>
          </a:p>
          <a:p>
            <a:r>
              <a:rPr lang="en-US" b="1" dirty="0"/>
              <a:t>public class</a:t>
            </a:r>
            <a:r>
              <a:rPr lang="en-US" dirty="0"/>
              <a:t> RegExpr2 {</a:t>
            </a:r>
          </a:p>
          <a:p>
            <a:r>
              <a:rPr lang="en-US" dirty="0"/>
              <a:t>  </a:t>
            </a:r>
            <a:r>
              <a:rPr lang="en-US" b="1" dirty="0"/>
              <a:t>static</a:t>
            </a:r>
            <a:r>
              <a:rPr lang="en-US" dirty="0"/>
              <a:t> Scanner read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b="1" dirty="0"/>
              <a:t>public static void</a:t>
            </a:r>
            <a:r>
              <a:rPr lang="en-US" dirty="0"/>
              <a:t> main (String </a:t>
            </a:r>
            <a:r>
              <a:rPr lang="en-US" dirty="0" err="1"/>
              <a:t>args</a:t>
            </a:r>
            <a:r>
              <a:rPr lang="en-US" dirty="0"/>
              <a:t>[])       {</a:t>
            </a:r>
          </a:p>
          <a:p>
            <a:r>
              <a:rPr lang="en-US" dirty="0"/>
              <a:t>  String s;</a:t>
            </a:r>
          </a:p>
          <a:p>
            <a:r>
              <a:rPr lang="en-US" dirty="0"/>
              <a:t>  s=</a:t>
            </a:r>
            <a:r>
              <a:rPr lang="en-US" dirty="0" err="1"/>
              <a:t>read.nextLine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b="1" dirty="0"/>
              <a:t>if</a:t>
            </a:r>
            <a:r>
              <a:rPr lang="en-US" dirty="0"/>
              <a:t>((s+" ").split("</a:t>
            </a:r>
            <a:r>
              <a:rPr lang="en-US" dirty="0" err="1"/>
              <a:t>Aveiro|Portugal</a:t>
            </a:r>
            <a:r>
              <a:rPr lang="en-US" dirty="0"/>
              <a:t>").length!=1)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/>
              <a:t>("tem </a:t>
            </a:r>
            <a:r>
              <a:rPr lang="en-US" dirty="0" err="1"/>
              <a:t>palavras</a:t>
            </a:r>
            <a:r>
              <a:rPr lang="en-US" dirty="0"/>
              <a:t> </a:t>
            </a:r>
            <a:r>
              <a:rPr lang="en-US" dirty="0" err="1"/>
              <a:t>Aveiro</a:t>
            </a:r>
            <a:r>
              <a:rPr lang="en-US" dirty="0"/>
              <a:t> e/</a:t>
            </a:r>
            <a:r>
              <a:rPr lang="en-US" dirty="0" err="1"/>
              <a:t>ou</a:t>
            </a:r>
            <a:r>
              <a:rPr lang="en-US" dirty="0"/>
              <a:t> Portugal");</a:t>
            </a:r>
          </a:p>
          <a:p>
            <a:r>
              <a:rPr lang="en-US" dirty="0"/>
              <a:t>  </a:t>
            </a:r>
            <a:r>
              <a:rPr lang="en-US" b="1" dirty="0"/>
              <a:t>else</a:t>
            </a:r>
            <a:r>
              <a:rPr lang="en-US" dirty="0"/>
              <a:t> </a:t>
            </a: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/>
              <a:t>("</a:t>
            </a:r>
            <a:r>
              <a:rPr lang="en-US" dirty="0" err="1"/>
              <a:t>nao</a:t>
            </a:r>
            <a:r>
              <a:rPr lang="en-US" dirty="0"/>
              <a:t> tem </a:t>
            </a:r>
            <a:r>
              <a:rPr lang="en-US" dirty="0" err="1"/>
              <a:t>palavras</a:t>
            </a:r>
            <a:r>
              <a:rPr lang="en-US" dirty="0"/>
              <a:t> </a:t>
            </a:r>
            <a:r>
              <a:rPr lang="en-US" dirty="0" err="1"/>
              <a:t>Aveiro</a:t>
            </a:r>
            <a:r>
              <a:rPr lang="en-US" dirty="0"/>
              <a:t> e Portugal");</a:t>
            </a:r>
          </a:p>
          <a:p>
            <a:r>
              <a:rPr lang="en-US" dirty="0"/>
              <a:t>}                                                           </a:t>
            </a:r>
          </a:p>
          <a:p>
            <a:r>
              <a:rPr lang="en-US" dirty="0"/>
              <a:t>}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413" y="3815596"/>
            <a:ext cx="67120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343" y="5181600"/>
            <a:ext cx="66008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645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438" y="-100524"/>
            <a:ext cx="829361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Pode encontrar várias funções da classe </a:t>
            </a:r>
            <a:r>
              <a:rPr lang="pt-PT" sz="2800" b="1" i="1" dirty="0" err="1" smtClean="0">
                <a:latin typeface="Arial Narrow" panose="020B0606020202030204" pitchFamily="34" charset="0"/>
              </a:rPr>
              <a:t>String</a:t>
            </a:r>
            <a:r>
              <a:rPr lang="pt-PT" sz="2800" b="1" i="1" dirty="0" smtClean="0">
                <a:latin typeface="Arial Narrow" panose="020B0606020202030204" pitchFamily="34" charset="0"/>
              </a:rPr>
              <a:t> </a:t>
            </a:r>
            <a:r>
              <a:rPr lang="pt-PT" sz="2800" b="1" i="1" dirty="0" smtClean="0"/>
              <a:t>em:</a:t>
            </a:r>
          </a:p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docs.oracle.com/javase/8/docs/api/java/lang/String.html</a:t>
            </a:r>
            <a:r>
              <a:rPr lang="en-US" sz="2400" dirty="0" smtClean="0"/>
              <a:t> </a:t>
            </a:r>
            <a:endParaRPr lang="pt-PT" sz="2400" b="1" i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86" y="914400"/>
            <a:ext cx="8002814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76200" y="1143000"/>
            <a:ext cx="2931319" cy="1219200"/>
            <a:chOff x="76200" y="1143000"/>
            <a:chExt cx="2931319" cy="1219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381000" y="1143000"/>
              <a:ext cx="25908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49875" y="1764456"/>
              <a:ext cx="2657644" cy="271894"/>
            </a:xfrm>
            <a:custGeom>
              <a:avLst/>
              <a:gdLst>
                <a:gd name="connsiteX0" fmla="*/ 28744 w 2657644"/>
                <a:gd name="connsiteY0" fmla="*/ 271513 h 271894"/>
                <a:gd name="connsiteX1" fmla="*/ 171619 w 2657644"/>
                <a:gd name="connsiteY1" fmla="*/ 228650 h 271894"/>
                <a:gd name="connsiteX2" fmla="*/ 1336050 w 2657644"/>
                <a:gd name="connsiteY2" fmla="*/ 50 h 271894"/>
                <a:gd name="connsiteX3" fmla="*/ 2657644 w 2657644"/>
                <a:gd name="connsiteY3" fmla="*/ 250082 h 271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7644" h="271894">
                  <a:moveTo>
                    <a:pt x="28744" y="271513"/>
                  </a:moveTo>
                  <a:cubicBezTo>
                    <a:pt x="-8761" y="272703"/>
                    <a:pt x="-46265" y="273894"/>
                    <a:pt x="171619" y="228650"/>
                  </a:cubicBezTo>
                  <a:cubicBezTo>
                    <a:pt x="389503" y="183406"/>
                    <a:pt x="921713" y="-3522"/>
                    <a:pt x="1336050" y="50"/>
                  </a:cubicBezTo>
                  <a:cubicBezTo>
                    <a:pt x="1750387" y="3622"/>
                    <a:pt x="2204015" y="126852"/>
                    <a:pt x="2657644" y="250082"/>
                  </a:cubicBezTo>
                </a:path>
              </a:pathLst>
            </a:cu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133600" y="2362200"/>
              <a:ext cx="762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 rot="20660939">
              <a:off x="76200" y="1395124"/>
              <a:ext cx="2005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>
                  <a:solidFill>
                    <a:srgbClr val="002060"/>
                  </a:solidFill>
                </a:rPr>
                <a:t>Nomes das funções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43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838200" y="71511"/>
            <a:ext cx="7092973" cy="698500"/>
          </a:xfrm>
          <a:prstGeom prst="rect">
            <a:avLst/>
          </a:prstGeom>
          <a:ln/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Aula 9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51520" y="1142984"/>
            <a:ext cx="7978080" cy="2819416"/>
          </a:xfrm>
          <a:prstGeom prst="rect">
            <a:avLst/>
          </a:prstGeom>
          <a:ln/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 smtClean="0"/>
              <a:t>Introdução aos </a:t>
            </a:r>
            <a:r>
              <a:rPr lang="pt-PT" sz="2800" i="1" dirty="0" err="1" smtClean="0"/>
              <a:t>arrays</a:t>
            </a:r>
            <a:endParaRPr lang="pt-PT" sz="2800" i="1" dirty="0" smtClean="0"/>
          </a:p>
          <a:p>
            <a:r>
              <a:rPr lang="pt-PT" sz="2800" dirty="0" smtClean="0"/>
              <a:t>Declaração de variáveis do tipo </a:t>
            </a:r>
            <a:r>
              <a:rPr lang="pt-PT" sz="2800" i="1" dirty="0" err="1" smtClean="0"/>
              <a:t>array</a:t>
            </a:r>
            <a:endParaRPr lang="pt-PT" sz="2800" i="1" dirty="0" smtClean="0"/>
          </a:p>
          <a:p>
            <a:r>
              <a:rPr lang="pt-PT" sz="2800" dirty="0" smtClean="0"/>
              <a:t>Acesso aos valores de um </a:t>
            </a:r>
            <a:r>
              <a:rPr lang="pt-PT" sz="2800" i="1" dirty="0" err="1" smtClean="0"/>
              <a:t>array</a:t>
            </a:r>
            <a:endParaRPr lang="pt-PT" sz="2800" i="1" dirty="0" smtClean="0"/>
          </a:p>
          <a:p>
            <a:r>
              <a:rPr lang="pt-PT" sz="2800" dirty="0" err="1" smtClean="0"/>
              <a:t>Arrays</a:t>
            </a:r>
            <a:r>
              <a:rPr lang="pt-PT" sz="2800" dirty="0" smtClean="0"/>
              <a:t> como argumentos de funções</a:t>
            </a:r>
          </a:p>
          <a:p>
            <a:r>
              <a:rPr lang="pt-PT" sz="2800" dirty="0" smtClean="0"/>
              <a:t>Exemplos</a:t>
            </a:r>
          </a:p>
          <a:p>
            <a:pPr marL="0" indent="0">
              <a:buNone/>
            </a:pPr>
            <a:endParaRPr lang="pt-PT" dirty="0" smtClean="0">
              <a:cs typeface="Courier New" pitchFamily="49" charset="0"/>
            </a:endParaRPr>
          </a:p>
          <a:p>
            <a:endParaRPr lang="pt-PT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737" y="6400800"/>
            <a:ext cx="282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2060"/>
                </a:solidFill>
              </a:rPr>
              <a:t>Slide 2 de António J.R.Neves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6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304800" y="180957"/>
            <a:ext cx="7996238" cy="6048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 smtClean="0"/>
              <a:t>Introdução</a:t>
            </a:r>
            <a:endParaRPr lang="pt-PT" dirty="0"/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214282" y="990600"/>
            <a:ext cx="8572560" cy="521497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400" dirty="0" smtClean="0"/>
              <a:t>Vimos anteriormente que é possível criar novos tipos de dados referência que permitem declarar variáveis onde é possível guardar mais do que um valor.</a:t>
            </a:r>
          </a:p>
          <a:p>
            <a:pPr algn="just"/>
            <a:r>
              <a:rPr lang="pt-PT" sz="2400" dirty="0" smtClean="0"/>
              <a:t>No entanto, existem aplicações informáticas que precisam de lidar com grandes volumes de dados, pelo que não é eficiente ter uma variável para </a:t>
            </a:r>
            <a:r>
              <a:rPr lang="pt-PT" sz="2400" dirty="0"/>
              <a:t>cada "valor" </a:t>
            </a:r>
            <a:r>
              <a:rPr lang="pt-PT" sz="2400" dirty="0" smtClean="0"/>
              <a:t>a </a:t>
            </a:r>
            <a:r>
              <a:rPr lang="pt-PT" sz="2400" dirty="0" smtClean="0"/>
              <a:t>armazenar.</a:t>
            </a:r>
          </a:p>
          <a:p>
            <a:pPr algn="just"/>
            <a:r>
              <a:rPr lang="pt-PT" sz="2400" dirty="0" smtClean="0"/>
              <a:t>A linguagem JAVA disponibiliza outro tipo de dados referência, os </a:t>
            </a:r>
            <a:r>
              <a:rPr lang="pt-PT" sz="2400" i="1" dirty="0" err="1" smtClean="0"/>
              <a:t>arrays</a:t>
            </a:r>
            <a:r>
              <a:rPr lang="pt-PT" sz="2400" i="1" dirty="0" smtClean="0"/>
              <a:t>,</a:t>
            </a:r>
            <a:r>
              <a:rPr lang="pt-PT" sz="2400" dirty="0" smtClean="0"/>
              <a:t> (podemos descrever em português como sequências, </a:t>
            </a:r>
            <a:r>
              <a:rPr lang="pt-PT" sz="2400" dirty="0" err="1" smtClean="0"/>
              <a:t>vetores</a:t>
            </a:r>
            <a:r>
              <a:rPr lang="pt-PT" sz="2400" dirty="0" smtClean="0"/>
              <a:t> ou tabelas) onde é possível numa só variável armazenar vários valores do mesmo tipo.</a:t>
            </a:r>
          </a:p>
          <a:p>
            <a:pPr algn="just"/>
            <a:r>
              <a:rPr lang="pt-PT" sz="2400" dirty="0" smtClean="0"/>
              <a:t>Como variável do tipo referência, o nome da variável é apenas uma referência para uma zona de memória que será reservada posteriormente com o operador </a:t>
            </a:r>
            <a:r>
              <a:rPr lang="pt-PT" sz="24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sz="2400" dirty="0" smtClean="0"/>
              <a:t>.</a:t>
            </a:r>
          </a:p>
          <a:p>
            <a:pPr algn="just"/>
            <a:endParaRPr lang="pt-PT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9737" y="6400800"/>
            <a:ext cx="282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2060"/>
                </a:solidFill>
              </a:rPr>
              <a:t>Slide 3 de António J.R.Neves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64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3400" y="180957"/>
            <a:ext cx="7996238" cy="6048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800" dirty="0" err="1" smtClean="0"/>
              <a:t>Arrays</a:t>
            </a:r>
            <a:r>
              <a:rPr lang="pt-PT" sz="2800" dirty="0" smtClean="0"/>
              <a:t> (sequências)</a:t>
            </a:r>
            <a:endParaRPr lang="pt-PT" sz="2800" dirty="0"/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214282" y="838200"/>
            <a:ext cx="8606190" cy="51663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400" dirty="0" smtClean="0"/>
              <a:t>Um </a:t>
            </a:r>
            <a:r>
              <a:rPr lang="pt-PT" sz="2400" i="1" dirty="0" err="1" smtClean="0"/>
              <a:t>array</a:t>
            </a:r>
            <a:r>
              <a:rPr lang="pt-PT" sz="2400" dirty="0" smtClean="0"/>
              <a:t> é uma organização de memória que se </a:t>
            </a:r>
            <a:r>
              <a:rPr lang="pt-PT" sz="2400" dirty="0" err="1" smtClean="0"/>
              <a:t>carateriza</a:t>
            </a:r>
            <a:r>
              <a:rPr lang="pt-PT" sz="2400" dirty="0" smtClean="0"/>
              <a:t> </a:t>
            </a:r>
            <a:r>
              <a:rPr lang="pt-PT" sz="2400" dirty="0" smtClean="0"/>
              <a:t>pelo </a:t>
            </a:r>
            <a:r>
              <a:rPr lang="pt-PT" sz="2400" dirty="0" smtClean="0"/>
              <a:t>fato </a:t>
            </a:r>
            <a:r>
              <a:rPr lang="pt-PT" sz="2400" dirty="0" smtClean="0"/>
              <a:t>de ser um agregado de células contínuas, capaz de armazenar um conjunto de valores do mesmo tipo e aos quais se pode aceder de forma indexada.</a:t>
            </a:r>
          </a:p>
          <a:p>
            <a:endParaRPr lang="pt-PT" sz="2400" dirty="0" smtClean="0"/>
          </a:p>
          <a:p>
            <a:endParaRPr lang="pt-PT" sz="2400" dirty="0" smtClean="0"/>
          </a:p>
          <a:p>
            <a:endParaRPr lang="pt-PT" sz="2400" dirty="0" smtClean="0"/>
          </a:p>
          <a:p>
            <a:endParaRPr lang="pt-PT" sz="2400" dirty="0" smtClean="0"/>
          </a:p>
          <a:p>
            <a:endParaRPr lang="pt-PT" sz="2400" dirty="0" smtClean="0"/>
          </a:p>
          <a:p>
            <a:pPr algn="just"/>
            <a:r>
              <a:rPr lang="pt-PT" sz="2400" dirty="0" smtClean="0"/>
              <a:t>Um </a:t>
            </a:r>
            <a:r>
              <a:rPr lang="pt-PT" sz="2400" dirty="0" err="1" smtClean="0"/>
              <a:t>array</a:t>
            </a:r>
            <a:r>
              <a:rPr lang="pt-PT" sz="2400" dirty="0" smtClean="0"/>
              <a:t> é identificado pelo nome da variável e o acesso a cada elemento é feito através da </a:t>
            </a:r>
            <a:r>
              <a:rPr lang="pt-PT" sz="2400" dirty="0" err="1" smtClean="0"/>
              <a:t>respetiva</a:t>
            </a:r>
            <a:r>
              <a:rPr lang="pt-PT" sz="2400" dirty="0" smtClean="0"/>
              <a:t> posição.</a:t>
            </a:r>
          </a:p>
        </p:txBody>
      </p:sp>
      <p:grpSp>
        <p:nvGrpSpPr>
          <p:cNvPr id="20" name="Grupo 16"/>
          <p:cNvGrpSpPr/>
          <p:nvPr/>
        </p:nvGrpSpPr>
        <p:grpSpPr>
          <a:xfrm>
            <a:off x="2986296" y="2261147"/>
            <a:ext cx="3807695" cy="2294531"/>
            <a:chOff x="1280462" y="3409703"/>
            <a:chExt cx="3363546" cy="2035521"/>
          </a:xfrm>
        </p:grpSpPr>
        <p:grpSp>
          <p:nvGrpSpPr>
            <p:cNvPr id="21" name="Grupo 13"/>
            <p:cNvGrpSpPr/>
            <p:nvPr/>
          </p:nvGrpSpPr>
          <p:grpSpPr>
            <a:xfrm>
              <a:off x="3059832" y="3645024"/>
              <a:ext cx="1584176" cy="1800200"/>
              <a:chOff x="3059832" y="3429000"/>
              <a:chExt cx="1584176" cy="1800200"/>
            </a:xfrm>
          </p:grpSpPr>
          <p:sp>
            <p:nvSpPr>
              <p:cNvPr id="24" name="Rectângulo 3"/>
              <p:cNvSpPr/>
              <p:nvPr/>
            </p:nvSpPr>
            <p:spPr bwMode="auto">
              <a:xfrm>
                <a:off x="3059832" y="3429000"/>
                <a:ext cx="792088" cy="3600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49263" rtl="0" eaLnBrk="1" fontAlgn="base" latinLnBrk="0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kumimoji="0" lang="pt-PT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100</a:t>
                </a:r>
              </a:p>
            </p:txBody>
          </p:sp>
          <p:sp>
            <p:nvSpPr>
              <p:cNvPr id="25" name="Rectângulo 4"/>
              <p:cNvSpPr/>
              <p:nvPr/>
            </p:nvSpPr>
            <p:spPr bwMode="auto">
              <a:xfrm>
                <a:off x="3059832" y="3789040"/>
                <a:ext cx="792088" cy="3600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49263" rtl="0" eaLnBrk="1" fontAlgn="base" latinLnBrk="0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kumimoji="0" lang="pt-PT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25</a:t>
                </a:r>
              </a:p>
            </p:txBody>
          </p:sp>
          <p:sp>
            <p:nvSpPr>
              <p:cNvPr id="26" name="Rectângulo 5"/>
              <p:cNvSpPr/>
              <p:nvPr/>
            </p:nvSpPr>
            <p:spPr bwMode="auto">
              <a:xfrm>
                <a:off x="3059832" y="4149080"/>
                <a:ext cx="792088" cy="3600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49263" rtl="0" eaLnBrk="1" fontAlgn="base" latinLnBrk="0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lang="pt-PT" dirty="0" smtClean="0">
                    <a:solidFill>
                      <a:schemeClr val="tx1"/>
                    </a:solidFill>
                  </a:rPr>
                  <a:t>50</a:t>
                </a:r>
                <a:endParaRPr kumimoji="0" lang="pt-PT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27" name="Rectângulo 6"/>
              <p:cNvSpPr/>
              <p:nvPr/>
            </p:nvSpPr>
            <p:spPr bwMode="auto">
              <a:xfrm>
                <a:off x="3059832" y="4523408"/>
                <a:ext cx="792088" cy="3600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49263" rtl="0" eaLnBrk="1" fontAlgn="base" latinLnBrk="0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lang="pt-PT" dirty="0" smtClean="0">
                    <a:solidFill>
                      <a:schemeClr val="tx1"/>
                    </a:solidFill>
                  </a:rPr>
                  <a:t>…</a:t>
                </a:r>
                <a:endParaRPr kumimoji="0" lang="pt-PT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28" name="Rectângulo 7"/>
              <p:cNvSpPr/>
              <p:nvPr/>
            </p:nvSpPr>
            <p:spPr bwMode="auto">
              <a:xfrm>
                <a:off x="3059832" y="4869160"/>
                <a:ext cx="792088" cy="3600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49263" rtl="0" eaLnBrk="1" fontAlgn="base" latinLnBrk="0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lang="pt-PT" dirty="0" smtClean="0">
                    <a:solidFill>
                      <a:schemeClr val="tx1"/>
                    </a:solidFill>
                  </a:rPr>
                  <a:t>200</a:t>
                </a:r>
                <a:endParaRPr kumimoji="0" lang="pt-PT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29" name="Rectângulo 8"/>
              <p:cNvSpPr/>
              <p:nvPr/>
            </p:nvSpPr>
            <p:spPr bwMode="auto">
              <a:xfrm>
                <a:off x="3851920" y="3429000"/>
                <a:ext cx="792088" cy="36004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449263" rtl="0" eaLnBrk="1" fontAlgn="base" latinLnBrk="0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kumimoji="0" lang="pt-PT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0</a:t>
                </a:r>
              </a:p>
              <a:p>
                <a:pPr marL="0" marR="0" indent="0" algn="ctr" defTabSz="449263" rtl="0" eaLnBrk="1" fontAlgn="base" latinLnBrk="0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pt-PT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0" name="Rectângulo 9"/>
              <p:cNvSpPr/>
              <p:nvPr/>
            </p:nvSpPr>
            <p:spPr bwMode="auto">
              <a:xfrm>
                <a:off x="3851920" y="3789040"/>
                <a:ext cx="792088" cy="36004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449263" rtl="0" eaLnBrk="1" fontAlgn="base" latinLnBrk="0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lang="pt-PT" dirty="0" smtClean="0">
                    <a:solidFill>
                      <a:schemeClr val="tx1"/>
                    </a:solidFill>
                  </a:rPr>
                  <a:t>1</a:t>
                </a:r>
                <a:endParaRPr kumimoji="0" lang="pt-PT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1" name="Rectângulo 10"/>
              <p:cNvSpPr/>
              <p:nvPr/>
            </p:nvSpPr>
            <p:spPr bwMode="auto">
              <a:xfrm>
                <a:off x="3851920" y="4149080"/>
                <a:ext cx="792088" cy="36004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449263" rtl="0" eaLnBrk="1" fontAlgn="base" latinLnBrk="0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lang="pt-PT" dirty="0" smtClean="0">
                    <a:solidFill>
                      <a:schemeClr val="tx1"/>
                    </a:solidFill>
                  </a:rPr>
                  <a:t>2</a:t>
                </a:r>
                <a:endParaRPr kumimoji="0" lang="pt-PT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2" name="Rectângulo 11"/>
              <p:cNvSpPr/>
              <p:nvPr/>
            </p:nvSpPr>
            <p:spPr bwMode="auto">
              <a:xfrm>
                <a:off x="3627779" y="4523408"/>
                <a:ext cx="792088" cy="36004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49263" rtl="0" eaLnBrk="1" fontAlgn="base" latinLnBrk="0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lang="pt-PT" dirty="0" smtClean="0">
                    <a:solidFill>
                      <a:schemeClr val="tx1"/>
                    </a:solidFill>
                  </a:rPr>
                  <a:t>…</a:t>
                </a:r>
                <a:endParaRPr kumimoji="0" lang="pt-PT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3" name="Rectângulo 12"/>
              <p:cNvSpPr/>
              <p:nvPr/>
            </p:nvSpPr>
            <p:spPr bwMode="auto">
              <a:xfrm>
                <a:off x="3851920" y="4869160"/>
                <a:ext cx="792088" cy="36004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449263" rtl="0" eaLnBrk="1" fontAlgn="base" latinLnBrk="0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lang="pt-PT" dirty="0" smtClean="0">
                    <a:solidFill>
                      <a:schemeClr val="tx1"/>
                    </a:solidFill>
                  </a:rPr>
                  <a:t>n - 1</a:t>
                </a:r>
                <a:endParaRPr kumimoji="0" lang="pt-PT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2" name="Rectângulo 14"/>
            <p:cNvSpPr/>
            <p:nvPr/>
          </p:nvSpPr>
          <p:spPr bwMode="auto">
            <a:xfrm>
              <a:off x="1280462" y="3612450"/>
              <a:ext cx="694156" cy="33032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pt-PT" dirty="0" smtClean="0">
                  <a:solidFill>
                    <a:schemeClr val="tx1"/>
                  </a:solidFill>
                </a:rPr>
                <a:t>n</a:t>
              </a:r>
              <a:r>
                <a:rPr kumimoji="0" lang="pt-PT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ome</a:t>
              </a:r>
              <a:endParaRPr kumimoji="0" lang="pt-P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3" name="Rectângulo 15"/>
            <p:cNvSpPr/>
            <p:nvPr/>
          </p:nvSpPr>
          <p:spPr bwMode="auto">
            <a:xfrm>
              <a:off x="3773841" y="3409703"/>
              <a:ext cx="792087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pt-PT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índice</a:t>
              </a:r>
              <a:endParaRPr kumimoji="0" lang="pt-P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34" name="Seta para a direita 17"/>
          <p:cNvSpPr/>
          <p:nvPr/>
        </p:nvSpPr>
        <p:spPr bwMode="auto">
          <a:xfrm>
            <a:off x="3800250" y="2633666"/>
            <a:ext cx="1143008" cy="142876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737" y="6400800"/>
            <a:ext cx="282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2060"/>
                </a:solidFill>
              </a:rPr>
              <a:t>Slide </a:t>
            </a:r>
            <a:r>
              <a:rPr lang="pt-PT" dirty="0">
                <a:solidFill>
                  <a:srgbClr val="002060"/>
                </a:solidFill>
              </a:rPr>
              <a:t>4</a:t>
            </a:r>
            <a:r>
              <a:rPr lang="pt-PT" dirty="0" smtClean="0">
                <a:solidFill>
                  <a:srgbClr val="002060"/>
                </a:solidFill>
              </a:rPr>
              <a:t> de António J.R.Neves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03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381000" y="0"/>
            <a:ext cx="7996238" cy="6048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800" dirty="0" smtClean="0"/>
              <a:t>Declaração de </a:t>
            </a:r>
            <a:r>
              <a:rPr lang="pt-PT" sz="2800" dirty="0" err="1" smtClean="0"/>
              <a:t>arrays</a:t>
            </a:r>
            <a:endParaRPr lang="pt-PT" sz="2800" dirty="0"/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0" y="609600"/>
            <a:ext cx="9296400" cy="5638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dirty="0" smtClean="0">
                <a:cs typeface="Courier New" pitchFamily="49" charset="0"/>
              </a:rPr>
              <a:t>A declaração de </a:t>
            </a:r>
            <a:r>
              <a:rPr lang="pt-PT" sz="2400" dirty="0" smtClean="0">
                <a:cs typeface="Courier New" pitchFamily="49" charset="0"/>
              </a:rPr>
              <a:t>um </a:t>
            </a:r>
            <a:r>
              <a:rPr lang="pt-PT" sz="2400" i="1" dirty="0" err="1" smtClean="0">
                <a:cs typeface="Courier New" pitchFamily="49" charset="0"/>
              </a:rPr>
              <a:t>array</a:t>
            </a:r>
            <a:r>
              <a:rPr lang="pt-PT" sz="2400" dirty="0" smtClean="0">
                <a:cs typeface="Courier New" pitchFamily="49" charset="0"/>
              </a:rPr>
              <a:t> faz-se da seguinte forma:</a:t>
            </a:r>
          </a:p>
          <a:p>
            <a:pPr marL="457200" lvl="1" indent="0">
              <a:buNone/>
            </a:pPr>
            <a:r>
              <a:rPr lang="pt-PT" sz="2400" dirty="0" smtClean="0">
                <a:latin typeface="Courier New" pitchFamily="49" charset="0"/>
                <a:cs typeface="Courier New" pitchFamily="49" charset="0"/>
              </a:rPr>
              <a:t>tipo identificador[]; </a:t>
            </a:r>
            <a:r>
              <a:rPr lang="pt-PT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qualquer tipo...</a:t>
            </a:r>
            <a:endParaRPr lang="pt-PT" sz="2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PT" sz="2400" dirty="0" smtClean="0">
                <a:latin typeface="Courier New" pitchFamily="49" charset="0"/>
                <a:cs typeface="Courier New" pitchFamily="49" charset="0"/>
              </a:rPr>
              <a:t>identificador = </a:t>
            </a:r>
            <a:r>
              <a:rPr lang="pt-PT" sz="24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sz="2400" dirty="0" smtClean="0">
                <a:latin typeface="Courier New" pitchFamily="49" charset="0"/>
                <a:cs typeface="Courier New" pitchFamily="49" charset="0"/>
              </a:rPr>
              <a:t> tipo[dimensão];</a:t>
            </a:r>
          </a:p>
          <a:p>
            <a:r>
              <a:rPr lang="pt-PT" sz="2400" dirty="0" smtClean="0"/>
              <a:t>Exemplos:</a:t>
            </a:r>
          </a:p>
          <a:p>
            <a:pPr marL="457200" lvl="1" indent="0">
              <a:buNone/>
            </a:pPr>
            <a:r>
              <a:rPr lang="pt-PT" sz="2400" b="1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PT" sz="2400" dirty="0" smtClean="0">
                <a:latin typeface="Courier New" pitchFamily="49" charset="0"/>
                <a:cs typeface="Courier New" pitchFamily="49" charset="0"/>
              </a:rPr>
              <a:t> x[];</a:t>
            </a:r>
          </a:p>
          <a:p>
            <a:pPr marL="457200" lvl="1" indent="0">
              <a:buNone/>
            </a:pPr>
            <a:r>
              <a:rPr lang="pt-PT" sz="2400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pt-PT" sz="24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400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PT" sz="2400" dirty="0" smtClean="0">
                <a:latin typeface="Courier New" pitchFamily="49" charset="0"/>
                <a:cs typeface="Courier New" pitchFamily="49" charset="0"/>
              </a:rPr>
              <a:t>[3]; </a:t>
            </a:r>
            <a:r>
              <a:rPr lang="pt-PT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pt-PT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pt-PT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com 3 elementos reais</a:t>
            </a:r>
            <a:endParaRPr lang="pt-PT" sz="2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400" dirty="0" smtClean="0"/>
              <a:t>o </a:t>
            </a:r>
            <a:r>
              <a:rPr lang="pt-PT" sz="2400" i="1" dirty="0" err="1" smtClean="0"/>
              <a:t>array</a:t>
            </a:r>
            <a:r>
              <a:rPr lang="pt-PT" sz="2400" dirty="0" smtClean="0"/>
              <a:t> </a:t>
            </a:r>
            <a:r>
              <a:rPr lang="pt-PT" sz="24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pt-PT" sz="2400" dirty="0" smtClean="0"/>
              <a:t> tem os seguintes elementos: </a:t>
            </a:r>
            <a:r>
              <a:rPr lang="pt-PT" sz="2400" dirty="0" smtClean="0">
                <a:latin typeface="Courier New" pitchFamily="49" charset="0"/>
                <a:cs typeface="Courier New" pitchFamily="49" charset="0"/>
              </a:rPr>
              <a:t>x[0]</a:t>
            </a:r>
            <a:r>
              <a:rPr lang="pt-PT" sz="2400" dirty="0" smtClean="0">
                <a:cs typeface="Courier New" pitchFamily="49" charset="0"/>
              </a:rPr>
              <a:t>, </a:t>
            </a:r>
            <a:r>
              <a:rPr lang="pt-PT" sz="2400" dirty="0" smtClean="0">
                <a:latin typeface="Courier New" pitchFamily="49" charset="0"/>
                <a:cs typeface="Courier New" pitchFamily="49" charset="0"/>
              </a:rPr>
              <a:t>x[1]</a:t>
            </a:r>
            <a:r>
              <a:rPr lang="pt-PT" sz="2400" dirty="0" smtClean="0">
                <a:cs typeface="Courier New" pitchFamily="49" charset="0"/>
              </a:rPr>
              <a:t>, </a:t>
            </a:r>
            <a:r>
              <a:rPr lang="pt-PT" sz="2400" dirty="0" smtClean="0">
                <a:latin typeface="Courier New" pitchFamily="49" charset="0"/>
                <a:cs typeface="Courier New" pitchFamily="49" charset="0"/>
              </a:rPr>
              <a:t>x[2]</a:t>
            </a:r>
          </a:p>
          <a:p>
            <a:pPr marL="457200" lvl="1" indent="0">
              <a:buNone/>
            </a:pPr>
            <a:r>
              <a:rPr lang="pt-PT" sz="2400" b="1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2400" dirty="0" smtClean="0">
                <a:latin typeface="Courier New" pitchFamily="49" charset="0"/>
                <a:cs typeface="Courier New" pitchFamily="49" charset="0"/>
              </a:rPr>
              <a:t> y[];</a:t>
            </a:r>
          </a:p>
          <a:p>
            <a:pPr marL="457200" lvl="1" indent="0">
              <a:buNone/>
            </a:pPr>
            <a:r>
              <a:rPr lang="pt-PT" sz="2400" dirty="0" smtClean="0">
                <a:latin typeface="Courier New" pitchFamily="49" charset="0"/>
                <a:cs typeface="Courier New" pitchFamily="49" charset="0"/>
              </a:rPr>
              <a:t>y = </a:t>
            </a:r>
            <a:r>
              <a:rPr lang="pt-PT" sz="24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2400" dirty="0" smtClean="0">
                <a:latin typeface="Courier New" pitchFamily="49" charset="0"/>
                <a:cs typeface="Courier New" pitchFamily="49" charset="0"/>
              </a:rPr>
              <a:t>[4]; </a:t>
            </a:r>
            <a:r>
              <a:rPr lang="pt-PT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pt-PT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pt-PT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com 4 elementos inteiros</a:t>
            </a:r>
            <a:endParaRPr lang="pt-PT" sz="2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742950" lvl="2" indent="-342900">
              <a:spcBef>
                <a:spcPts val="800"/>
              </a:spcBef>
            </a:pPr>
            <a:r>
              <a:rPr lang="pt-PT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pt-PT" dirty="0" smtClean="0"/>
              <a:t> tem os seguintes elementos: </a:t>
            </a:r>
            <a:r>
              <a:rPr lang="pt-PT" dirty="0" smtClean="0">
                <a:latin typeface="Courier New" pitchFamily="49" charset="0"/>
                <a:cs typeface="Courier New" pitchFamily="49" charset="0"/>
              </a:rPr>
              <a:t>y[0]</a:t>
            </a:r>
            <a:r>
              <a:rPr lang="pt-PT" dirty="0" smtClean="0">
                <a:cs typeface="Courier New" pitchFamily="49" charset="0"/>
              </a:rPr>
              <a:t>, </a:t>
            </a:r>
            <a:r>
              <a:rPr lang="pt-PT" dirty="0" smtClean="0">
                <a:latin typeface="Courier New" pitchFamily="49" charset="0"/>
                <a:cs typeface="Courier New" pitchFamily="49" charset="0"/>
              </a:rPr>
              <a:t>y[1]</a:t>
            </a:r>
            <a:r>
              <a:rPr lang="pt-PT" dirty="0" smtClean="0">
                <a:cs typeface="Courier New" pitchFamily="49" charset="0"/>
              </a:rPr>
              <a:t>, </a:t>
            </a:r>
            <a:r>
              <a:rPr lang="pt-PT" dirty="0" smtClean="0">
                <a:latin typeface="Courier New" pitchFamily="49" charset="0"/>
                <a:cs typeface="Courier New" pitchFamily="49" charset="0"/>
              </a:rPr>
              <a:t>y[2]</a:t>
            </a:r>
            <a:r>
              <a:rPr lang="pt-PT" dirty="0" smtClean="0">
                <a:cs typeface="Courier New" pitchFamily="49" charset="0"/>
              </a:rPr>
              <a:t>, </a:t>
            </a:r>
            <a:r>
              <a:rPr lang="pt-PT" dirty="0" smtClean="0">
                <a:latin typeface="Courier New" pitchFamily="49" charset="0"/>
                <a:cs typeface="Courier New" pitchFamily="49" charset="0"/>
              </a:rPr>
              <a:t>y[3]</a:t>
            </a:r>
            <a:endParaRPr lang="pt-PT" sz="1200" dirty="0" smtClean="0">
              <a:latin typeface="Courier New" pitchFamily="49" charset="0"/>
              <a:cs typeface="Courier New" pitchFamily="49" charset="0"/>
            </a:endParaRPr>
          </a:p>
          <a:p>
            <a:pPr marL="742950" lvl="2" indent="-342900">
              <a:spcBef>
                <a:spcPts val="800"/>
              </a:spcBef>
            </a:pPr>
            <a:r>
              <a:rPr lang="pt-PT" b="1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pt-PT" dirty="0" smtClean="0">
                <a:latin typeface="Courier New" pitchFamily="49" charset="0"/>
                <a:cs typeface="Courier New" pitchFamily="49" charset="0"/>
              </a:rPr>
              <a:t> z = </a:t>
            </a:r>
            <a:r>
              <a:rPr lang="pt-PT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pt-PT" dirty="0" smtClean="0">
                <a:latin typeface="Courier New" pitchFamily="49" charset="0"/>
                <a:cs typeface="Courier New" pitchFamily="49" charset="0"/>
              </a:rPr>
              <a:t>[2]; </a:t>
            </a:r>
            <a:r>
              <a:rPr lang="pt-PT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pt-PT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pt-PT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com dois </a:t>
            </a:r>
            <a:r>
              <a:rPr lang="pt-PT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carateres</a:t>
            </a:r>
            <a:endParaRPr lang="pt-PT" sz="20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742950" lvl="2" indent="-342900">
              <a:spcBef>
                <a:spcPts val="800"/>
              </a:spcBef>
            </a:pPr>
            <a:r>
              <a:rPr lang="pt-PT" dirty="0" smtClean="0">
                <a:latin typeface="Courier New" pitchFamily="49" charset="0"/>
                <a:cs typeface="Courier New" pitchFamily="49" charset="0"/>
              </a:rPr>
              <a:t>z</a:t>
            </a:r>
            <a:r>
              <a:rPr lang="pt-PT" dirty="0" smtClean="0"/>
              <a:t> tem os seguintes elementos: </a:t>
            </a:r>
            <a:r>
              <a:rPr lang="pt-PT" dirty="0" smtClean="0">
                <a:latin typeface="Courier New" pitchFamily="49" charset="0"/>
                <a:cs typeface="Courier New" pitchFamily="49" charset="0"/>
              </a:rPr>
              <a:t>z[0]</a:t>
            </a:r>
            <a:r>
              <a:rPr lang="pt-PT" dirty="0" smtClean="0">
                <a:cs typeface="Courier New" pitchFamily="49" charset="0"/>
              </a:rPr>
              <a:t>, </a:t>
            </a:r>
            <a:r>
              <a:rPr lang="pt-PT" dirty="0" smtClean="0">
                <a:latin typeface="Courier New" pitchFamily="49" charset="0"/>
                <a:cs typeface="Courier New" pitchFamily="49" charset="0"/>
              </a:rPr>
              <a:t>z[1]</a:t>
            </a:r>
            <a:endParaRPr lang="pt-PT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37" y="6400800"/>
            <a:ext cx="282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2060"/>
                </a:solidFill>
              </a:rPr>
              <a:t>Slide 5 de António J.R.Neves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85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85800" y="180957"/>
            <a:ext cx="7996238" cy="6048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800" dirty="0" smtClean="0"/>
              <a:t>Acesso aos elementos de um </a:t>
            </a:r>
            <a:r>
              <a:rPr lang="pt-PT" sz="2800" dirty="0" err="1" smtClean="0"/>
              <a:t>array</a:t>
            </a:r>
            <a:endParaRPr lang="pt-PT" sz="2800" dirty="0"/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251520" y="1100804"/>
            <a:ext cx="8640960" cy="53285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spcBef>
                <a:spcPts val="800"/>
              </a:spcBef>
              <a:buFont typeface="Arial" pitchFamily="34" charset="0"/>
              <a:buChar char="•"/>
            </a:pPr>
            <a:r>
              <a:rPr lang="pt-PT" sz="2400" dirty="0" smtClean="0"/>
              <a:t>O tipo </a:t>
            </a:r>
            <a:r>
              <a:rPr lang="pt-PT" sz="2400" i="1" dirty="0" err="1" smtClean="0"/>
              <a:t>array</a:t>
            </a:r>
            <a:r>
              <a:rPr lang="pt-PT" sz="2400" dirty="0" smtClean="0"/>
              <a:t> é concebido como um conjunto de tipos base, sendo apenas possível processar um elemento de cada vez.</a:t>
            </a:r>
          </a:p>
          <a:p>
            <a:pPr marL="342900" lvl="1" indent="-342900" algn="just">
              <a:spcBef>
                <a:spcPts val="800"/>
              </a:spcBef>
              <a:buFont typeface="Arial" pitchFamily="34" charset="0"/>
              <a:buChar char="•"/>
            </a:pPr>
            <a:r>
              <a:rPr lang="pt-PT" sz="2400" dirty="0" smtClean="0"/>
              <a:t>Um elemento do </a:t>
            </a:r>
            <a:r>
              <a:rPr lang="pt-PT" sz="2400" i="1" dirty="0" err="1" smtClean="0"/>
              <a:t>array</a:t>
            </a:r>
            <a:r>
              <a:rPr lang="pt-PT" sz="2400" dirty="0" smtClean="0"/>
              <a:t> é acedido da forma:</a:t>
            </a:r>
          </a:p>
          <a:p>
            <a:pPr marL="0" lvl="1" indent="0" algn="ctr">
              <a:spcBef>
                <a:spcPts val="800"/>
              </a:spcBef>
              <a:buNone/>
            </a:pPr>
            <a:r>
              <a:rPr lang="pt-PT" sz="2400" dirty="0" smtClean="0">
                <a:latin typeface="Courier New" pitchFamily="49" charset="0"/>
                <a:cs typeface="Courier New" pitchFamily="49" charset="0"/>
              </a:rPr>
              <a:t>identificador[índice]</a:t>
            </a:r>
          </a:p>
          <a:p>
            <a:pPr marL="342900" lvl="1" indent="-342900" algn="just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pt-PT" sz="2400" dirty="0" smtClean="0"/>
              <a:t>Em JAVA, os índices são sempre valores numéricos inteiros positivos sendo o primeiro elemento o zero e o último (dimensão-1).</a:t>
            </a:r>
          </a:p>
          <a:p>
            <a:pPr marL="342900" lvl="1" indent="-342900" algn="just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pt-PT" sz="2400" dirty="0" smtClean="0"/>
              <a:t>O índice pode também ser dado através de uma expressão cujo resultado tem que ser inteiro.</a:t>
            </a:r>
          </a:p>
          <a:p>
            <a:pPr marL="342900" lvl="1" indent="-342900" algn="just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pt-PT" sz="2400" dirty="0" smtClean="0">
                <a:cs typeface="Courier New" pitchFamily="49" charset="0"/>
              </a:rPr>
              <a:t>Caso se tente referenciar um elemento fora do </a:t>
            </a:r>
            <a:r>
              <a:rPr lang="pt-PT" sz="2400" dirty="0" err="1" smtClean="0">
                <a:cs typeface="Courier New" pitchFamily="49" charset="0"/>
              </a:rPr>
              <a:t>array</a:t>
            </a:r>
            <a:r>
              <a:rPr lang="pt-PT" sz="2400" dirty="0" smtClean="0">
                <a:cs typeface="Courier New" pitchFamily="49" charset="0"/>
              </a:rPr>
              <a:t> (índice inferior a zero ou superior a (dimensão-1) gera um erro na execução do </a:t>
            </a:r>
            <a:r>
              <a:rPr lang="pt-PT" sz="2400" dirty="0">
                <a:cs typeface="Courier New" pitchFamily="49" charset="0"/>
              </a:rPr>
              <a:t>programa ("acesso </a:t>
            </a:r>
            <a:r>
              <a:rPr lang="pt-PT" sz="2400" dirty="0" smtClean="0">
                <a:cs typeface="Courier New" pitchFamily="49" charset="0"/>
              </a:rPr>
              <a:t>fora </a:t>
            </a:r>
            <a:r>
              <a:rPr lang="pt-PT" sz="2400" dirty="0">
                <a:cs typeface="Courier New" pitchFamily="49" charset="0"/>
              </a:rPr>
              <a:t>dos limites").</a:t>
            </a:r>
            <a:endParaRPr lang="pt-PT" sz="2400" dirty="0" smtClean="0"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37" y="6400800"/>
            <a:ext cx="282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2060"/>
                </a:solidFill>
              </a:rPr>
              <a:t>Slide </a:t>
            </a:r>
            <a:r>
              <a:rPr lang="pt-PT" dirty="0">
                <a:solidFill>
                  <a:srgbClr val="002060"/>
                </a:solidFill>
              </a:rPr>
              <a:t>6</a:t>
            </a:r>
            <a:r>
              <a:rPr lang="pt-PT" dirty="0" smtClean="0">
                <a:solidFill>
                  <a:srgbClr val="002060"/>
                </a:solidFill>
              </a:rPr>
              <a:t> de António J.R.Neves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62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66800" y="2362200"/>
            <a:ext cx="71261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Revisão</a:t>
            </a:r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da aula anterior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627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304800" y="180958"/>
            <a:ext cx="8090274" cy="58954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800" dirty="0" smtClean="0"/>
              <a:t>Acesso aos elementos de um </a:t>
            </a:r>
            <a:r>
              <a:rPr lang="pt-PT" sz="2800" dirty="0" err="1" smtClean="0"/>
              <a:t>array</a:t>
            </a:r>
            <a:endParaRPr lang="pt-PT" dirty="0"/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179512" y="1124744"/>
            <a:ext cx="8888288" cy="51236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400" dirty="0" smtClean="0"/>
              <a:t>Uma variável do tipo </a:t>
            </a:r>
            <a:r>
              <a:rPr lang="pt-PT" sz="2400" i="1" dirty="0" err="1" smtClean="0"/>
              <a:t>array</a:t>
            </a:r>
            <a:r>
              <a:rPr lang="pt-PT" sz="2400" dirty="0" smtClean="0"/>
              <a:t> distingue-se de uma variável simples devido ao uso do </a:t>
            </a:r>
            <a:r>
              <a:rPr lang="pt-PT" sz="2400" dirty="0"/>
              <a:t>operador </a:t>
            </a:r>
            <a:r>
              <a:rPr lang="pt-PT" sz="2400" dirty="0" smtClean="0"/>
              <a:t>"</a:t>
            </a:r>
            <a:r>
              <a:rPr lang="pt-PT" sz="2400" dirty="0" smtClean="0">
                <a:latin typeface="Courier New" pitchFamily="49" charset="0"/>
                <a:cs typeface="Courier New" pitchFamily="49" charset="0"/>
              </a:rPr>
              <a:t>[]</a:t>
            </a:r>
            <a:r>
              <a:rPr lang="pt-PT" sz="2400" dirty="0" smtClean="0"/>
              <a:t>" na sua declaração.</a:t>
            </a:r>
            <a:endParaRPr lang="pt-PT" dirty="0" smtClean="0"/>
          </a:p>
          <a:p>
            <a:pPr algn="just"/>
            <a:r>
              <a:rPr lang="pt-PT" sz="2400" dirty="0" smtClean="0"/>
              <a:t>A linguagem JAVA associa a cada </a:t>
            </a:r>
            <a:r>
              <a:rPr lang="pt-PT" sz="2400" i="1" dirty="0" err="1" smtClean="0"/>
              <a:t>array</a:t>
            </a:r>
            <a:r>
              <a:rPr lang="pt-PT" sz="2400" dirty="0" smtClean="0"/>
              <a:t> um campo de dimensão (</a:t>
            </a:r>
            <a:r>
              <a:rPr lang="pt-PT" sz="2400" dirty="0" err="1" smtClean="0">
                <a:latin typeface="Courier New" pitchFamily="49" charset="0"/>
                <a:cs typeface="Courier New" pitchFamily="49" charset="0"/>
              </a:rPr>
              <a:t>leng</a:t>
            </a:r>
            <a:r>
              <a:rPr lang="pt-PT" sz="24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pt-PT" sz="2400" dirty="0" smtClean="0"/>
              <a:t>) que pode ser usado sempre que seja necessário determinar a sua capacidade de armazenamento. Pode ser usado da forma: </a:t>
            </a:r>
            <a:r>
              <a:rPr lang="pt-PT" sz="2400" dirty="0" err="1" smtClean="0">
                <a:latin typeface="Courier New" pitchFamily="49" charset="0"/>
                <a:cs typeface="Courier New" pitchFamily="49" charset="0"/>
              </a:rPr>
              <a:t>identificador.leng</a:t>
            </a:r>
            <a:r>
              <a:rPr lang="pt-PT" sz="24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</a:t>
            </a:r>
            <a:endParaRPr lang="pt-PT" sz="240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pt-PT" sz="2400" dirty="0" smtClean="0"/>
              <a:t>É também possível declarar e atribuir um conjunto de valores a um </a:t>
            </a:r>
            <a:r>
              <a:rPr lang="pt-PT" sz="2400" i="1" dirty="0" err="1" smtClean="0"/>
              <a:t>array</a:t>
            </a:r>
            <a:r>
              <a:rPr lang="pt-PT" sz="2400" i="1" dirty="0" smtClean="0"/>
              <a:t> </a:t>
            </a:r>
            <a:r>
              <a:rPr lang="pt-PT" sz="2400" dirty="0" smtClean="0"/>
              <a:t>através de uma expressão de inicialização da seguinte forma:</a:t>
            </a:r>
          </a:p>
          <a:p>
            <a:pPr algn="just"/>
            <a:r>
              <a:rPr lang="pt-PT" sz="2000" b="1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000" dirty="0" err="1" smtClean="0">
                <a:latin typeface="Courier New" pitchFamily="49" charset="0"/>
                <a:cs typeface="Courier New" pitchFamily="49" charset="0"/>
              </a:rPr>
              <a:t>diasDoMes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[] = {31, 28, 31, 30, 31, 30, 31, ..., 31};</a:t>
            </a:r>
          </a:p>
          <a:p>
            <a:pPr algn="just"/>
            <a:r>
              <a:rPr lang="pt-PT" sz="2000" b="1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letras[] 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= {'a', 'e', 'i', 'o', 'u'};</a:t>
            </a:r>
            <a:endParaRPr lang="pt-PT" sz="20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pt-PT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A dimensão é dada pelo número de elementos dentro de {}</a:t>
            </a:r>
            <a:endParaRPr lang="pt-PT" sz="20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37" y="6400800"/>
            <a:ext cx="282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2060"/>
                </a:solidFill>
              </a:rPr>
              <a:t>Slide 7 de António J.R.Neves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35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763"/>
            <a:ext cx="7996238" cy="6048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800" dirty="0" smtClean="0"/>
              <a:t>Leitura e escrita do conteúdo de </a:t>
            </a:r>
            <a:r>
              <a:rPr lang="pt-PT" sz="2800" i="1" dirty="0" err="1" smtClean="0"/>
              <a:t>arrays</a:t>
            </a:r>
            <a:endParaRPr lang="pt-PT" sz="28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685800"/>
            <a:ext cx="6074612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 </a:t>
            </a:r>
          </a:p>
          <a:p>
            <a:r>
              <a:rPr lang="en-US" b="1" dirty="0"/>
              <a:t>public</a:t>
            </a:r>
            <a:r>
              <a:rPr lang="en-US" dirty="0"/>
              <a:t> class Array1 {</a:t>
            </a:r>
          </a:p>
          <a:p>
            <a:r>
              <a:rPr lang="en-US" dirty="0"/>
              <a:t>  </a:t>
            </a:r>
            <a:r>
              <a:rPr lang="en-US" b="1" dirty="0"/>
              <a:t>static</a:t>
            </a:r>
            <a:r>
              <a:rPr lang="en-US" dirty="0"/>
              <a:t> Scanner read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b="1" dirty="0"/>
              <a:t>public static void</a:t>
            </a:r>
            <a:r>
              <a:rPr lang="en-US" dirty="0"/>
              <a:t> main (String </a:t>
            </a:r>
            <a:r>
              <a:rPr lang="en-US" dirty="0" err="1"/>
              <a:t>args</a:t>
            </a:r>
            <a:r>
              <a:rPr lang="en-US" dirty="0"/>
              <a:t>[])       {</a:t>
            </a:r>
          </a:p>
          <a:p>
            <a:r>
              <a:rPr lang="en-US" dirty="0"/>
              <a:t> 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=0, a[]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[10];</a:t>
            </a:r>
          </a:p>
          <a:p>
            <a:r>
              <a:rPr lang="en-US" dirty="0"/>
              <a:t>  </a:t>
            </a:r>
            <a:r>
              <a:rPr lang="en-US" b="1" dirty="0"/>
              <a:t>while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a.length</a:t>
            </a:r>
            <a:r>
              <a:rPr lang="en-US" dirty="0"/>
              <a:t>) a[</a:t>
            </a:r>
            <a:r>
              <a:rPr lang="en-US" dirty="0" err="1"/>
              <a:t>i</a:t>
            </a:r>
            <a:r>
              <a:rPr lang="en-US" dirty="0"/>
              <a:t>++] = </a:t>
            </a:r>
            <a:r>
              <a:rPr lang="en-US" dirty="0" err="1"/>
              <a:t>read.nextInt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=0;</a:t>
            </a:r>
          </a:p>
          <a:p>
            <a:r>
              <a:rPr lang="en-US" dirty="0"/>
              <a:t>  </a:t>
            </a:r>
            <a:r>
              <a:rPr lang="en-US" b="1" dirty="0"/>
              <a:t>while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a.length</a:t>
            </a:r>
            <a:r>
              <a:rPr lang="en-US" dirty="0"/>
              <a:t>) </a:t>
            </a:r>
            <a:r>
              <a:rPr lang="en-US" dirty="0" err="1"/>
              <a:t>System.out.printf</a:t>
            </a:r>
            <a:r>
              <a:rPr lang="en-US" dirty="0"/>
              <a:t>("a[%d] = %d\n",</a:t>
            </a:r>
            <a:r>
              <a:rPr lang="en-US" dirty="0" err="1"/>
              <a:t>i,a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++]);</a:t>
            </a:r>
          </a:p>
          <a:p>
            <a:r>
              <a:rPr lang="en-US" dirty="0"/>
              <a:t>}  </a:t>
            </a: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648" y="548006"/>
            <a:ext cx="2733632" cy="2723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841817"/>
            <a:ext cx="3739308" cy="2177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600" y="3352800"/>
            <a:ext cx="4946290" cy="3493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700" b="1" dirty="0"/>
              <a:t>import</a:t>
            </a:r>
            <a:r>
              <a:rPr lang="en-US" sz="1700" dirty="0"/>
              <a:t> </a:t>
            </a:r>
            <a:r>
              <a:rPr lang="en-US" sz="1700" dirty="0" err="1"/>
              <a:t>java.util</a:t>
            </a:r>
            <a:r>
              <a:rPr lang="en-US" sz="1700" dirty="0"/>
              <a:t>.*; </a:t>
            </a:r>
          </a:p>
          <a:p>
            <a:r>
              <a:rPr lang="en-US" sz="1700" b="1" dirty="0"/>
              <a:t>public class</a:t>
            </a:r>
            <a:r>
              <a:rPr lang="en-US" sz="1700" dirty="0"/>
              <a:t> Array2 {</a:t>
            </a:r>
          </a:p>
          <a:p>
            <a:r>
              <a:rPr lang="en-US" sz="1700" dirty="0"/>
              <a:t>  </a:t>
            </a:r>
            <a:r>
              <a:rPr lang="en-US" sz="1700" b="1" dirty="0"/>
              <a:t>static</a:t>
            </a:r>
            <a:r>
              <a:rPr lang="en-US" sz="1700" dirty="0"/>
              <a:t> Scanner read = </a:t>
            </a:r>
            <a:r>
              <a:rPr lang="en-US" sz="1700" b="1" dirty="0"/>
              <a:t>new</a:t>
            </a:r>
            <a:r>
              <a:rPr lang="en-US" sz="1700" dirty="0"/>
              <a:t> Scanner(System.in);</a:t>
            </a:r>
          </a:p>
          <a:p>
            <a:r>
              <a:rPr lang="en-US" sz="1700" b="1" dirty="0"/>
              <a:t>public static void</a:t>
            </a:r>
            <a:r>
              <a:rPr lang="en-US" sz="1700" dirty="0"/>
              <a:t> main (String </a:t>
            </a:r>
            <a:r>
              <a:rPr lang="en-US" sz="1700" dirty="0" err="1"/>
              <a:t>args</a:t>
            </a:r>
            <a:r>
              <a:rPr lang="en-US" sz="1700" dirty="0"/>
              <a:t>[])       {</a:t>
            </a:r>
          </a:p>
          <a:p>
            <a:r>
              <a:rPr lang="en-US" sz="1700" dirty="0"/>
              <a:t>  </a:t>
            </a:r>
            <a:r>
              <a:rPr lang="en-US" sz="1700" dirty="0" err="1"/>
              <a:t>System.out.print</a:t>
            </a:r>
            <a:r>
              <a:rPr lang="en-US" sz="1700" dirty="0"/>
              <a:t>("</a:t>
            </a:r>
            <a:r>
              <a:rPr lang="en-US" sz="1700" dirty="0" err="1"/>
              <a:t>Quantos</a:t>
            </a:r>
            <a:r>
              <a:rPr lang="en-US" sz="1700" dirty="0"/>
              <a:t> </a:t>
            </a:r>
            <a:r>
              <a:rPr lang="en-US" sz="1700" dirty="0" err="1"/>
              <a:t>elementos</a:t>
            </a:r>
            <a:r>
              <a:rPr lang="en-US" sz="1700" dirty="0"/>
              <a:t> ?   ");</a:t>
            </a:r>
          </a:p>
          <a:p>
            <a:r>
              <a:rPr lang="en-US" sz="1700" dirty="0"/>
              <a:t>  </a:t>
            </a:r>
            <a:r>
              <a:rPr lang="en-US" sz="1700" b="1" dirty="0" err="1"/>
              <a:t>int</a:t>
            </a:r>
            <a:r>
              <a:rPr lang="en-US" sz="1700" dirty="0"/>
              <a:t> N = </a:t>
            </a:r>
            <a:r>
              <a:rPr lang="en-US" sz="1700" dirty="0" err="1"/>
              <a:t>read.nextInt</a:t>
            </a:r>
            <a:r>
              <a:rPr lang="en-US" sz="1700" dirty="0" smtClean="0"/>
              <a:t>(); </a:t>
            </a:r>
            <a:r>
              <a:rPr lang="en-US" sz="1700" b="1" dirty="0" err="1" smtClean="0"/>
              <a:t>int</a:t>
            </a:r>
            <a:r>
              <a:rPr lang="en-US" sz="1700" dirty="0" smtClean="0"/>
              <a:t> </a:t>
            </a:r>
            <a:r>
              <a:rPr lang="en-US" sz="1700" dirty="0"/>
              <a:t>a[] = new </a:t>
            </a:r>
            <a:r>
              <a:rPr lang="en-US" sz="1700" b="1" dirty="0" err="1"/>
              <a:t>int</a:t>
            </a:r>
            <a:r>
              <a:rPr lang="en-US" sz="1700" dirty="0"/>
              <a:t>[N];</a:t>
            </a:r>
          </a:p>
          <a:p>
            <a:r>
              <a:rPr lang="en-US" sz="1700" dirty="0"/>
              <a:t>  </a:t>
            </a:r>
            <a:r>
              <a:rPr lang="en-US" sz="1700" b="1" dirty="0"/>
              <a:t>for</a:t>
            </a:r>
            <a:r>
              <a:rPr lang="en-US" sz="1700" dirty="0"/>
              <a:t>(</a:t>
            </a:r>
            <a:r>
              <a:rPr lang="en-US" sz="1700" b="1" dirty="0" err="1"/>
              <a:t>int</a:t>
            </a:r>
            <a:r>
              <a:rPr lang="en-US" sz="1700" dirty="0"/>
              <a:t> </a:t>
            </a:r>
            <a:r>
              <a:rPr lang="en-US" sz="1700" dirty="0" err="1"/>
              <a:t>i</a:t>
            </a:r>
            <a:r>
              <a:rPr lang="en-US" sz="1700" dirty="0"/>
              <a:t>=0; </a:t>
            </a:r>
            <a:r>
              <a:rPr lang="en-US" sz="1700" dirty="0" err="1"/>
              <a:t>i</a:t>
            </a:r>
            <a:r>
              <a:rPr lang="en-US" sz="1700" dirty="0"/>
              <a:t>&lt;</a:t>
            </a:r>
            <a:r>
              <a:rPr lang="en-US" sz="1700" dirty="0" err="1"/>
              <a:t>a.length;i</a:t>
            </a:r>
            <a:r>
              <a:rPr lang="en-US" sz="1700" dirty="0"/>
              <a:t>++)</a:t>
            </a:r>
          </a:p>
          <a:p>
            <a:r>
              <a:rPr lang="en-US" sz="1700" dirty="0"/>
              <a:t>  {  </a:t>
            </a:r>
            <a:r>
              <a:rPr lang="en-US" sz="1700" dirty="0" err="1"/>
              <a:t>System.out.print</a:t>
            </a:r>
            <a:r>
              <a:rPr lang="en-US" sz="1700" dirty="0"/>
              <a:t>("</a:t>
            </a:r>
            <a:r>
              <a:rPr lang="en-US" sz="1700" dirty="0" err="1"/>
              <a:t>elemento</a:t>
            </a:r>
            <a:r>
              <a:rPr lang="en-US" sz="1700" dirty="0"/>
              <a:t> "+</a:t>
            </a:r>
            <a:r>
              <a:rPr lang="en-US" sz="1700" dirty="0" err="1"/>
              <a:t>i</a:t>
            </a:r>
            <a:r>
              <a:rPr lang="en-US" sz="1700" dirty="0"/>
              <a:t>+"  ");</a:t>
            </a:r>
          </a:p>
          <a:p>
            <a:r>
              <a:rPr lang="en-US" sz="1700" dirty="0"/>
              <a:t>	 a[</a:t>
            </a:r>
            <a:r>
              <a:rPr lang="en-US" sz="1700" dirty="0" err="1"/>
              <a:t>i</a:t>
            </a:r>
            <a:r>
              <a:rPr lang="en-US" sz="1700" dirty="0"/>
              <a:t>] = </a:t>
            </a:r>
            <a:r>
              <a:rPr lang="en-US" sz="1700" dirty="0" err="1"/>
              <a:t>read.nextInt</a:t>
            </a:r>
            <a:r>
              <a:rPr lang="en-US" sz="1700" dirty="0"/>
              <a:t>();        }</a:t>
            </a:r>
          </a:p>
          <a:p>
            <a:r>
              <a:rPr lang="en-US" sz="1700" dirty="0"/>
              <a:t>  </a:t>
            </a:r>
            <a:r>
              <a:rPr lang="en-US" sz="1700" dirty="0" err="1"/>
              <a:t>System.out.println</a:t>
            </a:r>
            <a:r>
              <a:rPr lang="en-US" sz="1700" dirty="0"/>
              <a:t>("</a:t>
            </a:r>
            <a:r>
              <a:rPr lang="en-US" sz="1700" dirty="0" err="1"/>
              <a:t>Elementos</a:t>
            </a:r>
            <a:r>
              <a:rPr lang="en-US" sz="1700" dirty="0"/>
              <a:t> </a:t>
            </a:r>
            <a:r>
              <a:rPr lang="en-US" sz="1700" dirty="0" err="1"/>
              <a:t>por</a:t>
            </a:r>
            <a:r>
              <a:rPr lang="en-US" sz="1700" dirty="0"/>
              <a:t> </a:t>
            </a:r>
            <a:r>
              <a:rPr lang="en-US" sz="1700" dirty="0" err="1"/>
              <a:t>ordem</a:t>
            </a:r>
            <a:r>
              <a:rPr lang="en-US" sz="1700" dirty="0"/>
              <a:t> </a:t>
            </a:r>
            <a:r>
              <a:rPr lang="en-US" sz="1700" dirty="0" err="1"/>
              <a:t>inverso</a:t>
            </a:r>
            <a:r>
              <a:rPr lang="en-US" sz="1700" dirty="0"/>
              <a:t>:");</a:t>
            </a:r>
          </a:p>
          <a:p>
            <a:r>
              <a:rPr lang="en-US" sz="1700" dirty="0"/>
              <a:t>  </a:t>
            </a:r>
            <a:r>
              <a:rPr lang="en-US" sz="1700" b="1" dirty="0"/>
              <a:t>for</a:t>
            </a:r>
            <a:r>
              <a:rPr lang="en-US" sz="1700" dirty="0"/>
              <a:t>(</a:t>
            </a:r>
            <a:r>
              <a:rPr lang="en-US" sz="1700" b="1" dirty="0" err="1"/>
              <a:t>int</a:t>
            </a:r>
            <a:r>
              <a:rPr lang="en-US" sz="1700" dirty="0"/>
              <a:t> </a:t>
            </a:r>
            <a:r>
              <a:rPr lang="en-US" sz="1700" dirty="0" err="1"/>
              <a:t>i</a:t>
            </a:r>
            <a:r>
              <a:rPr lang="en-US" sz="1700" dirty="0"/>
              <a:t>=a.length-1; </a:t>
            </a:r>
            <a:r>
              <a:rPr lang="en-US" sz="1700" dirty="0" err="1"/>
              <a:t>i</a:t>
            </a:r>
            <a:r>
              <a:rPr lang="en-US" sz="1700" dirty="0"/>
              <a:t>&gt;=0;i--)</a:t>
            </a:r>
          </a:p>
          <a:p>
            <a:r>
              <a:rPr lang="en-US" sz="1700" dirty="0"/>
              <a:t>     </a:t>
            </a:r>
            <a:r>
              <a:rPr lang="en-US" sz="1700" dirty="0" err="1"/>
              <a:t>System.out.printf</a:t>
            </a:r>
            <a:r>
              <a:rPr lang="en-US" sz="1700" dirty="0"/>
              <a:t>("a[%d] = %d\n",</a:t>
            </a:r>
            <a:r>
              <a:rPr lang="en-US" sz="1700" dirty="0" err="1"/>
              <a:t>i,a</a:t>
            </a:r>
            <a:r>
              <a:rPr lang="en-US" sz="1700" dirty="0"/>
              <a:t>[</a:t>
            </a:r>
            <a:r>
              <a:rPr lang="en-US" sz="1700" dirty="0" err="1"/>
              <a:t>i</a:t>
            </a:r>
            <a:r>
              <a:rPr lang="en-US" sz="1700" dirty="0"/>
              <a:t>]);</a:t>
            </a:r>
          </a:p>
          <a:p>
            <a:r>
              <a:rPr lang="en-US" sz="1700" dirty="0" smtClean="0"/>
              <a:t>}}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8596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Valeri</a:t>
            </a:r>
            <a:r>
              <a:rPr lang="en-US" dirty="0" smtClean="0"/>
              <a:t> </a:t>
            </a:r>
            <a:r>
              <a:rPr lang="en-US" dirty="0" err="1" smtClean="0"/>
              <a:t>Skliarov</a:t>
            </a:r>
            <a:r>
              <a:rPr lang="en-US" dirty="0" smtClean="0"/>
              <a:t>                                                                      2014/2015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228600"/>
            <a:ext cx="6074612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 </a:t>
            </a:r>
          </a:p>
          <a:p>
            <a:r>
              <a:rPr lang="en-US" b="1" dirty="0"/>
              <a:t>public</a:t>
            </a:r>
            <a:r>
              <a:rPr lang="en-US" dirty="0"/>
              <a:t> class Array1 {</a:t>
            </a:r>
          </a:p>
          <a:p>
            <a:r>
              <a:rPr lang="en-US" dirty="0"/>
              <a:t>  </a:t>
            </a:r>
            <a:r>
              <a:rPr lang="en-US" b="1" dirty="0"/>
              <a:t>static</a:t>
            </a:r>
            <a:r>
              <a:rPr lang="en-US" dirty="0"/>
              <a:t> Scanner read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b="1" dirty="0"/>
              <a:t>public static void</a:t>
            </a:r>
            <a:r>
              <a:rPr lang="en-US" dirty="0"/>
              <a:t> main (String </a:t>
            </a:r>
            <a:r>
              <a:rPr lang="en-US" dirty="0" err="1"/>
              <a:t>args</a:t>
            </a:r>
            <a:r>
              <a:rPr lang="en-US" dirty="0"/>
              <a:t>[])       {</a:t>
            </a:r>
          </a:p>
          <a:p>
            <a:r>
              <a:rPr lang="en-US" dirty="0"/>
              <a:t>  </a:t>
            </a:r>
            <a:r>
              <a:rPr lang="en-US" b="1" dirty="0" err="1">
                <a:solidFill>
                  <a:srgbClr val="008000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=0,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[]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[10]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b="1" dirty="0"/>
              <a:t>while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>
                <a:solidFill>
                  <a:srgbClr val="C00000"/>
                </a:solidFill>
              </a:rPr>
              <a:t>a</a:t>
            </a:r>
            <a:r>
              <a:rPr lang="en-US" dirty="0" err="1"/>
              <a:t>.length</a:t>
            </a:r>
            <a:r>
              <a:rPr lang="en-US" dirty="0"/>
              <a:t>) a[</a:t>
            </a:r>
            <a:r>
              <a:rPr lang="en-US" dirty="0" err="1"/>
              <a:t>i</a:t>
            </a:r>
            <a:r>
              <a:rPr lang="en-US" dirty="0"/>
              <a:t>++] = </a:t>
            </a:r>
            <a:r>
              <a:rPr lang="en-US" dirty="0" err="1"/>
              <a:t>read.nextInt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=0;</a:t>
            </a:r>
          </a:p>
          <a:p>
            <a:r>
              <a:rPr lang="en-US" dirty="0"/>
              <a:t>  </a:t>
            </a:r>
            <a:r>
              <a:rPr lang="en-US" b="1" dirty="0"/>
              <a:t>while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a.length</a:t>
            </a:r>
            <a:r>
              <a:rPr lang="en-US" dirty="0"/>
              <a:t>) </a:t>
            </a:r>
            <a:r>
              <a:rPr lang="en-US" dirty="0" err="1"/>
              <a:t>System.out.printf</a:t>
            </a:r>
            <a:r>
              <a:rPr lang="en-US" dirty="0"/>
              <a:t>("a[%d] = %d\n",</a:t>
            </a:r>
            <a:r>
              <a:rPr lang="en-US" dirty="0" err="1"/>
              <a:t>i,a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++]);</a:t>
            </a:r>
          </a:p>
          <a:p>
            <a:r>
              <a:rPr lang="en-US" dirty="0"/>
              <a:t>}  </a:t>
            </a:r>
            <a:r>
              <a:rPr lang="en-US" dirty="0" smtClean="0"/>
              <a:t>}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81000" y="1062335"/>
            <a:ext cx="8394895" cy="923330"/>
            <a:chOff x="381000" y="1062335"/>
            <a:chExt cx="8394895" cy="923330"/>
          </a:xfrm>
        </p:grpSpPr>
        <p:sp>
          <p:nvSpPr>
            <p:cNvPr id="4" name="Rectangle 3"/>
            <p:cNvSpPr/>
            <p:nvPr/>
          </p:nvSpPr>
          <p:spPr>
            <a:xfrm>
              <a:off x="381000" y="1371600"/>
              <a:ext cx="24384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4" idx="3"/>
            </p:cNvCxnSpPr>
            <p:nvPr/>
          </p:nvCxnSpPr>
          <p:spPr>
            <a:xfrm>
              <a:off x="2819400" y="1524000"/>
              <a:ext cx="37338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566095" y="1062335"/>
              <a:ext cx="2209800" cy="9233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Declaração de </a:t>
              </a:r>
              <a:r>
                <a:rPr lang="pt-PT" dirty="0" err="1" smtClean="0">
                  <a:solidFill>
                    <a:schemeClr val="accent6">
                      <a:lumMod val="50000"/>
                    </a:schemeClr>
                  </a:solidFill>
                  <a:latin typeface="Arial Narrow" panose="020B0606020202030204" pitchFamily="34" charset="0"/>
                </a:rPr>
                <a:t>array</a:t>
              </a:r>
              <a:r>
                <a:rPr lang="pt-PT" dirty="0" smtClean="0"/>
                <a:t> </a:t>
              </a:r>
              <a:r>
                <a:rPr lang="pt-PT" dirty="0" smtClean="0">
                  <a:solidFill>
                    <a:srgbClr val="C00000"/>
                  </a:solidFill>
                </a:rPr>
                <a:t>a</a:t>
              </a:r>
              <a:r>
                <a:rPr lang="pt-PT" dirty="0" smtClean="0"/>
                <a:t> do tipo </a:t>
              </a:r>
              <a:r>
                <a:rPr lang="pt-PT" b="1" dirty="0" err="1" smtClean="0">
                  <a:solidFill>
                    <a:srgbClr val="008000"/>
                  </a:solidFill>
                </a:rPr>
                <a:t>int</a:t>
              </a:r>
              <a:r>
                <a:rPr lang="pt-PT" dirty="0" smtClean="0"/>
                <a:t> que tem </a:t>
              </a:r>
              <a:r>
                <a:rPr lang="pt-PT" dirty="0" smtClean="0">
                  <a:solidFill>
                    <a:schemeClr val="accent4">
                      <a:lumMod val="50000"/>
                    </a:schemeClr>
                  </a:solidFill>
                </a:rPr>
                <a:t>10</a:t>
              </a:r>
              <a:r>
                <a:rPr lang="pt-PT" dirty="0" smtClean="0"/>
                <a:t> elementos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44770" y="1718604"/>
            <a:ext cx="2150653" cy="2415677"/>
            <a:chOff x="644770" y="1718604"/>
            <a:chExt cx="2150653" cy="2415677"/>
          </a:xfrm>
        </p:grpSpPr>
        <p:sp>
          <p:nvSpPr>
            <p:cNvPr id="10" name="Rectangle 9"/>
            <p:cNvSpPr/>
            <p:nvPr/>
          </p:nvSpPr>
          <p:spPr>
            <a:xfrm>
              <a:off x="1302434" y="1718604"/>
              <a:ext cx="838200" cy="152400"/>
            </a:xfrm>
            <a:prstGeom prst="rect">
              <a:avLst/>
            </a:prstGeom>
            <a:solidFill>
              <a:srgbClr val="FF00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21534" y="1871004"/>
              <a:ext cx="0" cy="1329396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44770" y="3210951"/>
              <a:ext cx="2150653" cy="923330"/>
            </a:xfrm>
            <a:prstGeom prst="rect">
              <a:avLst/>
            </a:prstGeom>
            <a:noFill/>
            <a:ln>
              <a:solidFill>
                <a:srgbClr val="FF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Tamanho (número de elementos) de </a:t>
              </a:r>
              <a:r>
                <a:rPr lang="pt-PT" dirty="0" err="1" smtClean="0"/>
                <a:t>array</a:t>
              </a:r>
              <a:r>
                <a:rPr lang="pt-PT" dirty="0" smtClean="0"/>
                <a:t> </a:t>
              </a:r>
              <a:r>
                <a:rPr lang="pt-PT" dirty="0" smtClean="0">
                  <a:solidFill>
                    <a:srgbClr val="C00000"/>
                  </a:solidFill>
                </a:rPr>
                <a:t>a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265906" y="3048000"/>
            <a:ext cx="5277791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PT" dirty="0" smtClean="0"/>
              <a:t>Atenção:</a:t>
            </a:r>
          </a:p>
          <a:p>
            <a:r>
              <a:rPr lang="pt-PT" dirty="0" err="1" smtClean="0"/>
              <a:t>String</a:t>
            </a:r>
            <a:r>
              <a:rPr lang="pt-PT" dirty="0"/>
              <a:t> s = </a:t>
            </a:r>
            <a:r>
              <a:rPr lang="pt-PT" dirty="0" smtClean="0"/>
              <a:t>"Cuidado"; // </a:t>
            </a:r>
            <a:r>
              <a:rPr lang="pt-PT" dirty="0" err="1" smtClean="0"/>
              <a:t>s.leng</a:t>
            </a:r>
            <a:r>
              <a:rPr lang="pt-PT" b="1" dirty="0" err="1" smtClean="0"/>
              <a:t>th</a:t>
            </a:r>
            <a:r>
              <a:rPr lang="pt-PT" dirty="0" smtClean="0"/>
              <a:t>()  tamanho de </a:t>
            </a:r>
            <a:r>
              <a:rPr lang="pt-PT" dirty="0" err="1" smtClean="0">
                <a:latin typeface="Arial Narrow" panose="020B0606020202030204" pitchFamily="34" charset="0"/>
              </a:rPr>
              <a:t>String</a:t>
            </a:r>
            <a:r>
              <a:rPr lang="pt-PT" dirty="0" smtClean="0"/>
              <a:t> </a:t>
            </a:r>
            <a:r>
              <a:rPr lang="pt-PT" dirty="0" smtClean="0">
                <a:solidFill>
                  <a:srgbClr val="C00000"/>
                </a:solidFill>
              </a:rPr>
              <a:t>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56609" y="4001869"/>
            <a:ext cx="4906984" cy="646331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lang="pt-PT" dirty="0" smtClean="0"/>
              <a:t>Atenção:</a:t>
            </a:r>
          </a:p>
          <a:p>
            <a:r>
              <a:rPr lang="pt-PT" dirty="0" err="1" smtClean="0"/>
              <a:t>int</a:t>
            </a:r>
            <a:r>
              <a:rPr lang="pt-PT" dirty="0" smtClean="0"/>
              <a:t> a[] </a:t>
            </a:r>
            <a:r>
              <a:rPr lang="pt-PT" dirty="0"/>
              <a:t>= </a:t>
            </a:r>
            <a:r>
              <a:rPr lang="pt-PT" dirty="0" smtClean="0"/>
              <a:t>{1,2,3,4,5}; // </a:t>
            </a:r>
            <a:r>
              <a:rPr lang="pt-PT" dirty="0" err="1" smtClean="0"/>
              <a:t>a.leng</a:t>
            </a:r>
            <a:r>
              <a:rPr lang="pt-PT" b="1" dirty="0" err="1" smtClean="0"/>
              <a:t>th</a:t>
            </a:r>
            <a:r>
              <a:rPr lang="pt-PT" dirty="0" smtClean="0"/>
              <a:t>  tamanho de </a:t>
            </a:r>
            <a:r>
              <a:rPr lang="pt-PT" dirty="0" err="1" smtClean="0">
                <a:latin typeface="Arial Narrow" panose="020B0606020202030204" pitchFamily="34" charset="0"/>
              </a:rPr>
              <a:t>array</a:t>
            </a:r>
            <a:r>
              <a:rPr lang="pt-PT" dirty="0" smtClean="0"/>
              <a:t> </a:t>
            </a:r>
            <a:r>
              <a:rPr lang="pt-PT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172200" y="3694331"/>
            <a:ext cx="131012" cy="725269"/>
          </a:xfrm>
          <a:prstGeom prst="straightConnector1">
            <a:avLst/>
          </a:prstGeom>
          <a:ln w="57150">
            <a:solidFill>
              <a:srgbClr val="008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1981200" y="1912982"/>
            <a:ext cx="2001191" cy="3783651"/>
            <a:chOff x="1981200" y="1912982"/>
            <a:chExt cx="2001191" cy="3783651"/>
          </a:xfrm>
        </p:grpSpPr>
        <p:sp>
          <p:nvSpPr>
            <p:cNvPr id="19" name="Right Brace 18"/>
            <p:cNvSpPr/>
            <p:nvPr/>
          </p:nvSpPr>
          <p:spPr>
            <a:xfrm rot="5400000">
              <a:off x="2431687" y="1694612"/>
              <a:ext cx="145366" cy="582106"/>
            </a:xfrm>
            <a:prstGeom prst="rightBrace">
              <a:avLst/>
            </a:prstGeom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504049" y="2067951"/>
              <a:ext cx="534573" cy="2982351"/>
            </a:xfrm>
            <a:custGeom>
              <a:avLst/>
              <a:gdLst>
                <a:gd name="connsiteX0" fmla="*/ 0 w 534573"/>
                <a:gd name="connsiteY0" fmla="*/ 0 h 2982351"/>
                <a:gd name="connsiteX1" fmla="*/ 337625 w 534573"/>
                <a:gd name="connsiteY1" fmla="*/ 858129 h 2982351"/>
                <a:gd name="connsiteX2" fmla="*/ 534573 w 534573"/>
                <a:gd name="connsiteY2" fmla="*/ 2982351 h 298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4573" h="2982351">
                  <a:moveTo>
                    <a:pt x="0" y="0"/>
                  </a:moveTo>
                  <a:cubicBezTo>
                    <a:pt x="124265" y="180535"/>
                    <a:pt x="248530" y="361071"/>
                    <a:pt x="337625" y="858129"/>
                  </a:cubicBezTo>
                  <a:cubicBezTo>
                    <a:pt x="426720" y="1355187"/>
                    <a:pt x="502921" y="2629486"/>
                    <a:pt x="534573" y="2982351"/>
                  </a:cubicBezTo>
                </a:path>
              </a:pathLst>
            </a:cu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81200" y="5050302"/>
              <a:ext cx="2001191" cy="646331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Aceso aos elementos de </a:t>
              </a:r>
              <a:r>
                <a:rPr lang="pt-PT" dirty="0" err="1" smtClean="0">
                  <a:latin typeface="Arial Narrow" panose="020B0606020202030204" pitchFamily="34" charset="0"/>
                </a:rPr>
                <a:t>array</a:t>
              </a:r>
              <a:r>
                <a:rPr lang="pt-PT" dirty="0" smtClean="0"/>
                <a:t> </a:t>
              </a:r>
              <a:endParaRPr 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439639" y="4800600"/>
            <a:ext cx="4343400" cy="1477328"/>
          </a:xfrm>
          <a:prstGeom prst="rect">
            <a:avLst/>
          </a:prstGeom>
          <a:solidFill>
            <a:srgbClr val="CCFF66"/>
          </a:solidFill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rgbClr val="C00000"/>
                </a:solidFill>
              </a:rPr>
              <a:t>a[i++]</a:t>
            </a:r>
            <a:r>
              <a:rPr lang="pt-PT" dirty="0" smtClean="0"/>
              <a:t> significa primeiro utilizar índice </a:t>
            </a:r>
            <a:r>
              <a:rPr lang="pt-PT" dirty="0" smtClean="0">
                <a:solidFill>
                  <a:srgbClr val="C00000"/>
                </a:solidFill>
              </a:rPr>
              <a:t>i</a:t>
            </a:r>
            <a:r>
              <a:rPr lang="pt-PT" dirty="0" smtClean="0"/>
              <a:t> e depois incrementar índice </a:t>
            </a:r>
            <a:r>
              <a:rPr lang="pt-PT" dirty="0" smtClean="0">
                <a:solidFill>
                  <a:srgbClr val="C00000"/>
                </a:solidFill>
              </a:rPr>
              <a:t>i</a:t>
            </a:r>
            <a:r>
              <a:rPr lang="pt-PT" dirty="0" smtClean="0"/>
              <a:t> , por exemplo,</a:t>
            </a:r>
          </a:p>
          <a:p>
            <a:r>
              <a:rPr lang="pt-PT" dirty="0" smtClean="0">
                <a:solidFill>
                  <a:srgbClr val="C00000"/>
                </a:solidFill>
              </a:rPr>
              <a:t>i</a:t>
            </a:r>
            <a:r>
              <a:rPr lang="pt-PT" dirty="0" smtClean="0">
                <a:solidFill>
                  <a:srgbClr val="002060"/>
                </a:solidFill>
              </a:rPr>
              <a:t> = 3;</a:t>
            </a:r>
          </a:p>
          <a:p>
            <a:r>
              <a:rPr lang="pt-PT" dirty="0" smtClean="0">
                <a:solidFill>
                  <a:srgbClr val="002060"/>
                </a:solidFill>
              </a:rPr>
              <a:t>primeiro </a:t>
            </a:r>
            <a:r>
              <a:rPr lang="pt-PT" dirty="0" smtClean="0">
                <a:solidFill>
                  <a:srgbClr val="C00000"/>
                </a:solidFill>
              </a:rPr>
              <a:t>a[3]</a:t>
            </a:r>
          </a:p>
          <a:p>
            <a:r>
              <a:rPr lang="pt-PT" dirty="0" smtClean="0">
                <a:solidFill>
                  <a:srgbClr val="002060"/>
                </a:solidFill>
              </a:rPr>
              <a:t>depois </a:t>
            </a:r>
            <a:r>
              <a:rPr lang="pt-PT" dirty="0" smtClean="0">
                <a:solidFill>
                  <a:srgbClr val="C00000"/>
                </a:solidFill>
              </a:rPr>
              <a:t>i</a:t>
            </a:r>
            <a:r>
              <a:rPr lang="pt-PT" dirty="0" smtClean="0">
                <a:solidFill>
                  <a:srgbClr val="002060"/>
                </a:solidFill>
              </a:rPr>
              <a:t> = 4</a:t>
            </a:r>
            <a:r>
              <a:rPr lang="pt-PT" dirty="0" smtClean="0"/>
              <a:t>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2096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3" grpId="0" build="allAtOnce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1920" y="1605676"/>
            <a:ext cx="6074612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 </a:t>
            </a:r>
          </a:p>
          <a:p>
            <a:r>
              <a:rPr lang="en-US" b="1" dirty="0"/>
              <a:t>public</a:t>
            </a:r>
            <a:r>
              <a:rPr lang="en-US" dirty="0"/>
              <a:t> class Array1 {</a:t>
            </a:r>
          </a:p>
          <a:p>
            <a:r>
              <a:rPr lang="en-US" dirty="0"/>
              <a:t>  </a:t>
            </a:r>
            <a:r>
              <a:rPr lang="en-US" b="1" dirty="0"/>
              <a:t>static</a:t>
            </a:r>
            <a:r>
              <a:rPr lang="en-US" dirty="0"/>
              <a:t> Scanner read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b="1" dirty="0"/>
              <a:t>public static void</a:t>
            </a:r>
            <a:r>
              <a:rPr lang="en-US" dirty="0"/>
              <a:t> main (String </a:t>
            </a:r>
            <a:r>
              <a:rPr lang="en-US" dirty="0" err="1"/>
              <a:t>args</a:t>
            </a:r>
            <a:r>
              <a:rPr lang="en-US" dirty="0"/>
              <a:t>[])       {</a:t>
            </a:r>
          </a:p>
          <a:p>
            <a:r>
              <a:rPr lang="en-US" dirty="0"/>
              <a:t> 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=0, a[]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[10];</a:t>
            </a:r>
          </a:p>
          <a:p>
            <a:r>
              <a:rPr lang="en-US" dirty="0"/>
              <a:t>  </a:t>
            </a:r>
            <a:r>
              <a:rPr lang="en-US" b="1" dirty="0"/>
              <a:t>while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a.length</a:t>
            </a:r>
            <a:r>
              <a:rPr lang="en-US" dirty="0"/>
              <a:t>) a[</a:t>
            </a:r>
            <a:r>
              <a:rPr lang="en-US" dirty="0" err="1"/>
              <a:t>i</a:t>
            </a:r>
            <a:r>
              <a:rPr lang="en-US" dirty="0"/>
              <a:t>++] = </a:t>
            </a:r>
            <a:r>
              <a:rPr lang="en-US" dirty="0" err="1"/>
              <a:t>read.nextInt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=0;</a:t>
            </a:r>
          </a:p>
          <a:p>
            <a:r>
              <a:rPr lang="en-US" dirty="0"/>
              <a:t>  </a:t>
            </a:r>
            <a:r>
              <a:rPr lang="en-US" b="1" dirty="0"/>
              <a:t>while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a.length</a:t>
            </a:r>
            <a:r>
              <a:rPr lang="en-US" dirty="0"/>
              <a:t>) </a:t>
            </a:r>
            <a:r>
              <a:rPr lang="en-US" dirty="0" err="1"/>
              <a:t>System.out.printf</a:t>
            </a:r>
            <a:r>
              <a:rPr lang="en-US" dirty="0"/>
              <a:t>("a[%d] = %d\n",</a:t>
            </a:r>
            <a:r>
              <a:rPr lang="en-US" dirty="0" err="1"/>
              <a:t>i,a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++]);</a:t>
            </a:r>
          </a:p>
          <a:p>
            <a:r>
              <a:rPr lang="en-US" dirty="0"/>
              <a:t>}  </a:t>
            </a: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68" y="1467882"/>
            <a:ext cx="2733632" cy="2723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371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1495" y="152400"/>
            <a:ext cx="4946290" cy="3493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700" b="1" dirty="0"/>
              <a:t>import</a:t>
            </a:r>
            <a:r>
              <a:rPr lang="en-US" sz="1700" dirty="0"/>
              <a:t> </a:t>
            </a:r>
            <a:r>
              <a:rPr lang="en-US" sz="1700" dirty="0" err="1"/>
              <a:t>java.util</a:t>
            </a:r>
            <a:r>
              <a:rPr lang="en-US" sz="1700" dirty="0"/>
              <a:t>.*; </a:t>
            </a:r>
          </a:p>
          <a:p>
            <a:r>
              <a:rPr lang="en-US" sz="1700" b="1" dirty="0"/>
              <a:t>public class</a:t>
            </a:r>
            <a:r>
              <a:rPr lang="en-US" sz="1700" dirty="0"/>
              <a:t> Array2 {</a:t>
            </a:r>
          </a:p>
          <a:p>
            <a:r>
              <a:rPr lang="en-US" sz="1700" dirty="0"/>
              <a:t>  </a:t>
            </a:r>
            <a:r>
              <a:rPr lang="en-US" sz="1700" b="1" dirty="0"/>
              <a:t>static</a:t>
            </a:r>
            <a:r>
              <a:rPr lang="en-US" sz="1700" dirty="0"/>
              <a:t> Scanner read = </a:t>
            </a:r>
            <a:r>
              <a:rPr lang="en-US" sz="1700" b="1" dirty="0"/>
              <a:t>new</a:t>
            </a:r>
            <a:r>
              <a:rPr lang="en-US" sz="1700" dirty="0"/>
              <a:t> Scanner(System.in);</a:t>
            </a:r>
          </a:p>
          <a:p>
            <a:r>
              <a:rPr lang="en-US" sz="1700" b="1" dirty="0"/>
              <a:t>public static void</a:t>
            </a:r>
            <a:r>
              <a:rPr lang="en-US" sz="1700" dirty="0"/>
              <a:t> main (String </a:t>
            </a:r>
            <a:r>
              <a:rPr lang="en-US" sz="1700" dirty="0" err="1"/>
              <a:t>args</a:t>
            </a:r>
            <a:r>
              <a:rPr lang="en-US" sz="1700" dirty="0"/>
              <a:t>[])       {</a:t>
            </a:r>
          </a:p>
          <a:p>
            <a:r>
              <a:rPr lang="en-US" sz="1700" dirty="0"/>
              <a:t>  </a:t>
            </a:r>
            <a:r>
              <a:rPr lang="en-US" sz="1700" dirty="0" err="1">
                <a:solidFill>
                  <a:srgbClr val="0070C0"/>
                </a:solidFill>
              </a:rPr>
              <a:t>System.out.print</a:t>
            </a:r>
            <a:r>
              <a:rPr lang="en-US" sz="1700" dirty="0">
                <a:solidFill>
                  <a:srgbClr val="0070C0"/>
                </a:solidFill>
              </a:rPr>
              <a:t>("</a:t>
            </a:r>
            <a:r>
              <a:rPr lang="en-US" sz="1700" dirty="0" err="1">
                <a:solidFill>
                  <a:srgbClr val="0070C0"/>
                </a:solidFill>
              </a:rPr>
              <a:t>Quantos</a:t>
            </a:r>
            <a:r>
              <a:rPr lang="en-US" sz="1700" dirty="0">
                <a:solidFill>
                  <a:srgbClr val="0070C0"/>
                </a:solidFill>
              </a:rPr>
              <a:t> </a:t>
            </a:r>
            <a:r>
              <a:rPr lang="en-US" sz="1700" dirty="0" err="1">
                <a:solidFill>
                  <a:srgbClr val="0070C0"/>
                </a:solidFill>
              </a:rPr>
              <a:t>elementos</a:t>
            </a:r>
            <a:r>
              <a:rPr lang="en-US" sz="1700" dirty="0">
                <a:solidFill>
                  <a:srgbClr val="0070C0"/>
                </a:solidFill>
              </a:rPr>
              <a:t> ?   ");</a:t>
            </a:r>
          </a:p>
          <a:p>
            <a:r>
              <a:rPr lang="en-US" sz="1700" dirty="0">
                <a:solidFill>
                  <a:srgbClr val="0070C0"/>
                </a:solidFill>
              </a:rPr>
              <a:t>  </a:t>
            </a:r>
            <a:r>
              <a:rPr lang="en-US" sz="1700" b="1" dirty="0" err="1">
                <a:solidFill>
                  <a:srgbClr val="0070C0"/>
                </a:solidFill>
              </a:rPr>
              <a:t>int</a:t>
            </a:r>
            <a:r>
              <a:rPr lang="en-US" sz="1700" dirty="0">
                <a:solidFill>
                  <a:srgbClr val="0070C0"/>
                </a:solidFill>
              </a:rPr>
              <a:t> N = </a:t>
            </a:r>
            <a:r>
              <a:rPr lang="en-US" sz="1700" dirty="0" err="1">
                <a:solidFill>
                  <a:srgbClr val="0070C0"/>
                </a:solidFill>
              </a:rPr>
              <a:t>read.nextInt</a:t>
            </a:r>
            <a:r>
              <a:rPr lang="en-US" sz="1700" dirty="0" smtClean="0">
                <a:solidFill>
                  <a:srgbClr val="0070C0"/>
                </a:solidFill>
              </a:rPr>
              <a:t>(); </a:t>
            </a:r>
            <a:r>
              <a:rPr lang="en-US" sz="1700" b="1" dirty="0" err="1" smtClean="0">
                <a:solidFill>
                  <a:srgbClr val="0070C0"/>
                </a:solidFill>
              </a:rPr>
              <a:t>int</a:t>
            </a:r>
            <a:r>
              <a:rPr lang="en-US" sz="1700" dirty="0" smtClean="0">
                <a:solidFill>
                  <a:srgbClr val="0070C0"/>
                </a:solidFill>
              </a:rPr>
              <a:t> </a:t>
            </a:r>
            <a:r>
              <a:rPr lang="en-US" sz="1700" dirty="0">
                <a:solidFill>
                  <a:srgbClr val="0070C0"/>
                </a:solidFill>
              </a:rPr>
              <a:t>a[] = new </a:t>
            </a:r>
            <a:r>
              <a:rPr lang="en-US" sz="1700" b="1" dirty="0" err="1">
                <a:solidFill>
                  <a:srgbClr val="0070C0"/>
                </a:solidFill>
              </a:rPr>
              <a:t>int</a:t>
            </a:r>
            <a:r>
              <a:rPr lang="en-US" sz="1700" dirty="0">
                <a:solidFill>
                  <a:srgbClr val="0070C0"/>
                </a:solidFill>
              </a:rPr>
              <a:t>[N];</a:t>
            </a:r>
          </a:p>
          <a:p>
            <a:r>
              <a:rPr lang="en-US" sz="1700" dirty="0"/>
              <a:t>  </a:t>
            </a:r>
            <a:r>
              <a:rPr lang="en-US" sz="1700" b="1" dirty="0"/>
              <a:t>for</a:t>
            </a:r>
            <a:r>
              <a:rPr lang="en-US" sz="1700" dirty="0"/>
              <a:t>(</a:t>
            </a:r>
            <a:r>
              <a:rPr lang="en-US" sz="1700" b="1" dirty="0" err="1"/>
              <a:t>int</a:t>
            </a:r>
            <a:r>
              <a:rPr lang="en-US" sz="1700" dirty="0"/>
              <a:t> </a:t>
            </a:r>
            <a:r>
              <a:rPr lang="en-US" sz="1700" dirty="0" err="1"/>
              <a:t>i</a:t>
            </a:r>
            <a:r>
              <a:rPr lang="en-US" sz="1700" dirty="0"/>
              <a:t>=0; </a:t>
            </a:r>
            <a:r>
              <a:rPr lang="en-US" sz="1700" dirty="0" err="1"/>
              <a:t>i</a:t>
            </a:r>
            <a:r>
              <a:rPr lang="en-US" sz="1700" dirty="0"/>
              <a:t>&lt;</a:t>
            </a:r>
            <a:r>
              <a:rPr lang="en-US" sz="1700" dirty="0" err="1"/>
              <a:t>a.length;i</a:t>
            </a:r>
            <a:r>
              <a:rPr lang="en-US" sz="1700" dirty="0"/>
              <a:t>++)</a:t>
            </a:r>
          </a:p>
          <a:p>
            <a:r>
              <a:rPr lang="en-US" sz="1700" dirty="0"/>
              <a:t>  {  </a:t>
            </a:r>
            <a:r>
              <a:rPr lang="en-US" sz="1700" dirty="0" err="1"/>
              <a:t>System.out.print</a:t>
            </a:r>
            <a:r>
              <a:rPr lang="en-US" sz="1700" dirty="0"/>
              <a:t>("</a:t>
            </a:r>
            <a:r>
              <a:rPr lang="en-US" sz="1700" dirty="0" err="1"/>
              <a:t>elemento</a:t>
            </a:r>
            <a:r>
              <a:rPr lang="en-US" sz="1700" dirty="0"/>
              <a:t> "+</a:t>
            </a:r>
            <a:r>
              <a:rPr lang="en-US" sz="1700" dirty="0" err="1"/>
              <a:t>i</a:t>
            </a:r>
            <a:r>
              <a:rPr lang="en-US" sz="1700" dirty="0"/>
              <a:t>+"  ");</a:t>
            </a:r>
          </a:p>
          <a:p>
            <a:r>
              <a:rPr lang="en-US" sz="1700" dirty="0"/>
              <a:t>	 a[</a:t>
            </a:r>
            <a:r>
              <a:rPr lang="en-US" sz="1700" dirty="0" err="1"/>
              <a:t>i</a:t>
            </a:r>
            <a:r>
              <a:rPr lang="en-US" sz="1700" dirty="0"/>
              <a:t>] = </a:t>
            </a:r>
            <a:r>
              <a:rPr lang="en-US" sz="1700" dirty="0" err="1"/>
              <a:t>read.nextInt</a:t>
            </a:r>
            <a:r>
              <a:rPr lang="en-US" sz="1700" dirty="0"/>
              <a:t>();        }</a:t>
            </a:r>
          </a:p>
          <a:p>
            <a:r>
              <a:rPr lang="en-US" sz="1700" dirty="0"/>
              <a:t>  </a:t>
            </a:r>
            <a:r>
              <a:rPr lang="en-US" sz="1700" dirty="0" err="1"/>
              <a:t>System.out.println</a:t>
            </a:r>
            <a:r>
              <a:rPr lang="en-US" sz="1700" dirty="0"/>
              <a:t>("</a:t>
            </a:r>
            <a:r>
              <a:rPr lang="en-US" sz="1700" dirty="0" err="1"/>
              <a:t>Elementos</a:t>
            </a:r>
            <a:r>
              <a:rPr lang="en-US" sz="1700" dirty="0"/>
              <a:t> </a:t>
            </a:r>
            <a:r>
              <a:rPr lang="en-US" sz="1700" dirty="0" err="1"/>
              <a:t>por</a:t>
            </a:r>
            <a:r>
              <a:rPr lang="en-US" sz="1700" dirty="0"/>
              <a:t> </a:t>
            </a:r>
            <a:r>
              <a:rPr lang="en-US" sz="1700" dirty="0" err="1"/>
              <a:t>ordem</a:t>
            </a:r>
            <a:r>
              <a:rPr lang="en-US" sz="1700" dirty="0"/>
              <a:t> </a:t>
            </a:r>
            <a:r>
              <a:rPr lang="en-US" sz="1700" dirty="0" err="1"/>
              <a:t>inverso</a:t>
            </a:r>
            <a:r>
              <a:rPr lang="en-US" sz="1700" dirty="0"/>
              <a:t>:");</a:t>
            </a:r>
          </a:p>
          <a:p>
            <a:r>
              <a:rPr lang="en-US" sz="1700" dirty="0"/>
              <a:t>  </a:t>
            </a:r>
            <a:r>
              <a:rPr lang="en-US" sz="1700" b="1" dirty="0">
                <a:solidFill>
                  <a:srgbClr val="00B050"/>
                </a:solidFill>
              </a:rPr>
              <a:t>for</a:t>
            </a:r>
            <a:r>
              <a:rPr lang="en-US" sz="1700" dirty="0">
                <a:solidFill>
                  <a:srgbClr val="00B050"/>
                </a:solidFill>
              </a:rPr>
              <a:t>(</a:t>
            </a:r>
            <a:r>
              <a:rPr lang="en-US" sz="1700" b="1" dirty="0" err="1">
                <a:solidFill>
                  <a:srgbClr val="00B050"/>
                </a:solidFill>
              </a:rPr>
              <a:t>int</a:t>
            </a:r>
            <a:r>
              <a:rPr lang="en-US" sz="1700" dirty="0">
                <a:solidFill>
                  <a:srgbClr val="00B050"/>
                </a:solidFill>
              </a:rPr>
              <a:t> </a:t>
            </a:r>
            <a:r>
              <a:rPr lang="en-US" sz="1700" dirty="0" err="1">
                <a:solidFill>
                  <a:srgbClr val="00B050"/>
                </a:solidFill>
              </a:rPr>
              <a:t>i</a:t>
            </a:r>
            <a:r>
              <a:rPr lang="en-US" sz="1700" dirty="0">
                <a:solidFill>
                  <a:srgbClr val="00B050"/>
                </a:solidFill>
              </a:rPr>
              <a:t>=a.length-1; </a:t>
            </a:r>
            <a:r>
              <a:rPr lang="en-US" sz="1700" dirty="0" err="1">
                <a:solidFill>
                  <a:srgbClr val="00B050"/>
                </a:solidFill>
              </a:rPr>
              <a:t>i</a:t>
            </a:r>
            <a:r>
              <a:rPr lang="en-US" sz="1700" dirty="0">
                <a:solidFill>
                  <a:srgbClr val="00B050"/>
                </a:solidFill>
              </a:rPr>
              <a:t>&gt;=0;i--)</a:t>
            </a:r>
          </a:p>
          <a:p>
            <a:r>
              <a:rPr lang="en-US" sz="1700" dirty="0">
                <a:solidFill>
                  <a:srgbClr val="00B050"/>
                </a:solidFill>
              </a:rPr>
              <a:t>     </a:t>
            </a:r>
            <a:r>
              <a:rPr lang="en-US" sz="1700" dirty="0" err="1">
                <a:solidFill>
                  <a:srgbClr val="00B050"/>
                </a:solidFill>
              </a:rPr>
              <a:t>System.out.printf</a:t>
            </a:r>
            <a:r>
              <a:rPr lang="en-US" sz="1700" dirty="0">
                <a:solidFill>
                  <a:srgbClr val="00B050"/>
                </a:solidFill>
              </a:rPr>
              <a:t>("a[%d] = %d\n",</a:t>
            </a:r>
            <a:r>
              <a:rPr lang="en-US" sz="1700" dirty="0" err="1">
                <a:solidFill>
                  <a:srgbClr val="00B050"/>
                </a:solidFill>
              </a:rPr>
              <a:t>i,a</a:t>
            </a:r>
            <a:r>
              <a:rPr lang="en-US" sz="1700" dirty="0">
                <a:solidFill>
                  <a:srgbClr val="00B050"/>
                </a:solidFill>
              </a:rPr>
              <a:t>[</a:t>
            </a:r>
            <a:r>
              <a:rPr lang="en-US" sz="1700" dirty="0" err="1">
                <a:solidFill>
                  <a:srgbClr val="00B050"/>
                </a:solidFill>
              </a:rPr>
              <a:t>i</a:t>
            </a:r>
            <a:r>
              <a:rPr lang="en-US" sz="1700" dirty="0">
                <a:solidFill>
                  <a:srgbClr val="00B050"/>
                </a:solidFill>
              </a:rPr>
              <a:t>]);</a:t>
            </a:r>
          </a:p>
          <a:p>
            <a:r>
              <a:rPr lang="en-US" sz="1700" dirty="0" smtClean="0"/>
              <a:t>}}</a:t>
            </a:r>
            <a:endParaRPr lang="en-US" sz="17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267200" y="1062335"/>
            <a:ext cx="3962401" cy="923330"/>
            <a:chOff x="4267200" y="1062335"/>
            <a:chExt cx="3962401" cy="923330"/>
          </a:xfrm>
        </p:grpSpPr>
        <p:sp>
          <p:nvSpPr>
            <p:cNvPr id="5" name="Right Brace 4"/>
            <p:cNvSpPr/>
            <p:nvPr/>
          </p:nvSpPr>
          <p:spPr>
            <a:xfrm>
              <a:off x="4267200" y="1219200"/>
              <a:ext cx="228600" cy="6096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>
              <a:off x="4495800" y="1524000"/>
              <a:ext cx="914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410201" y="1062335"/>
              <a:ext cx="2819400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 smtClean="0">
                  <a:solidFill>
                    <a:srgbClr val="0070C0"/>
                  </a:solidFill>
                </a:rPr>
                <a:t>Reserva memória para N elementos introduzidos através do teclado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1000" y="2486024"/>
            <a:ext cx="7016585" cy="923330"/>
            <a:chOff x="381000" y="2486024"/>
            <a:chExt cx="7016585" cy="923330"/>
          </a:xfrm>
        </p:grpSpPr>
        <p:sp>
          <p:nvSpPr>
            <p:cNvPr id="11" name="Rectangle 10"/>
            <p:cNvSpPr/>
            <p:nvPr/>
          </p:nvSpPr>
          <p:spPr>
            <a:xfrm>
              <a:off x="381000" y="2819400"/>
              <a:ext cx="2590800" cy="228600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3"/>
            </p:cNvCxnSpPr>
            <p:nvPr/>
          </p:nvCxnSpPr>
          <p:spPr>
            <a:xfrm>
              <a:off x="2971800" y="2933700"/>
              <a:ext cx="2667000" cy="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638800" y="2486024"/>
              <a:ext cx="1758785" cy="923330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 smtClean="0">
                  <a:solidFill>
                    <a:srgbClr val="00B050"/>
                  </a:solidFill>
                </a:rPr>
                <a:t>Ordem de impressão foi alterada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892" y="3841817"/>
            <a:ext cx="3739308" cy="2177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65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763"/>
            <a:ext cx="7996238" cy="6048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800" dirty="0" smtClean="0"/>
              <a:t>Gerar tamanho e elementos de </a:t>
            </a:r>
            <a:r>
              <a:rPr lang="pt-PT" sz="2800" i="1" dirty="0" err="1" smtClean="0"/>
              <a:t>arrays</a:t>
            </a:r>
            <a:r>
              <a:rPr lang="pt-PT" sz="2800" dirty="0" smtClean="0"/>
              <a:t> aleatoriamente</a:t>
            </a:r>
            <a:endParaRPr lang="pt-PT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100" y="4343400"/>
            <a:ext cx="4307237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09800" y="685800"/>
            <a:ext cx="4599464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                             </a:t>
            </a:r>
          </a:p>
          <a:p>
            <a:r>
              <a:rPr lang="en-US" b="1" dirty="0"/>
              <a:t>public class</a:t>
            </a:r>
            <a:r>
              <a:rPr lang="en-US" dirty="0"/>
              <a:t> </a:t>
            </a:r>
            <a:r>
              <a:rPr lang="en-US" dirty="0" err="1"/>
              <a:t>ArrayAleatorio</a:t>
            </a:r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b="1" dirty="0"/>
              <a:t>static</a:t>
            </a:r>
            <a:r>
              <a:rPr lang="en-US" dirty="0"/>
              <a:t> Scanner read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dirty="0"/>
              <a:t>  </a:t>
            </a:r>
            <a:r>
              <a:rPr lang="en-US" b="1" dirty="0"/>
              <a:t>static</a:t>
            </a:r>
            <a:r>
              <a:rPr lang="en-US" dirty="0"/>
              <a:t> Random </a:t>
            </a:r>
            <a:r>
              <a:rPr lang="en-US" dirty="0" err="1"/>
              <a:t>rd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Random();</a:t>
            </a:r>
          </a:p>
          <a:p>
            <a:r>
              <a:rPr lang="en-US" b="1" dirty="0"/>
              <a:t>public static void</a:t>
            </a:r>
            <a:r>
              <a:rPr lang="en-US" dirty="0"/>
              <a:t> main (String </a:t>
            </a:r>
            <a:r>
              <a:rPr lang="en-US" dirty="0" err="1"/>
              <a:t>args</a:t>
            </a:r>
            <a:r>
              <a:rPr lang="en-US" dirty="0"/>
              <a:t>[])       {</a:t>
            </a:r>
          </a:p>
          <a:p>
            <a:r>
              <a:rPr lang="en-US" dirty="0"/>
              <a:t> 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=0, a[]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[</a:t>
            </a:r>
            <a:r>
              <a:rPr lang="en-US" dirty="0" err="1">
                <a:solidFill>
                  <a:srgbClr val="C00000"/>
                </a:solidFill>
              </a:rPr>
              <a:t>rd.nextInt</a:t>
            </a:r>
            <a:r>
              <a:rPr lang="en-US" dirty="0">
                <a:solidFill>
                  <a:srgbClr val="C00000"/>
                </a:solidFill>
              </a:rPr>
              <a:t>(10)</a:t>
            </a:r>
            <a:r>
              <a:rPr lang="en-US" dirty="0"/>
              <a:t>];</a:t>
            </a:r>
          </a:p>
          <a:p>
            <a:r>
              <a:rPr lang="en-US" dirty="0"/>
              <a:t>  </a:t>
            </a:r>
            <a:r>
              <a:rPr lang="en-US" b="1" dirty="0"/>
              <a:t>while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a.length</a:t>
            </a:r>
            <a:r>
              <a:rPr lang="en-US" dirty="0"/>
              <a:t>) a[</a:t>
            </a:r>
            <a:r>
              <a:rPr lang="en-US" dirty="0" err="1"/>
              <a:t>i</a:t>
            </a:r>
            <a:r>
              <a:rPr lang="en-US" dirty="0"/>
              <a:t>++]=</a:t>
            </a:r>
            <a:r>
              <a:rPr lang="en-US" dirty="0" err="1">
                <a:solidFill>
                  <a:srgbClr val="C00000"/>
                </a:solidFill>
              </a:rPr>
              <a:t>rd.nextInt</a:t>
            </a:r>
            <a:r>
              <a:rPr lang="en-US" dirty="0">
                <a:solidFill>
                  <a:srgbClr val="C00000"/>
                </a:solidFill>
              </a:rPr>
              <a:t>(100)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Elementos</a:t>
            </a:r>
            <a:r>
              <a:rPr lang="en-US" dirty="0"/>
              <a:t> de array:");</a:t>
            </a:r>
          </a:p>
          <a:p>
            <a:r>
              <a:rPr lang="en-US" dirty="0"/>
              <a:t>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a.length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</a:t>
            </a:r>
            <a:r>
              <a:rPr lang="en-US" dirty="0" err="1"/>
              <a:t>System.out.printf</a:t>
            </a:r>
            <a:r>
              <a:rPr lang="en-US" dirty="0"/>
              <a:t>("a[%d] = %d\n",</a:t>
            </a:r>
            <a:r>
              <a:rPr lang="en-US" dirty="0" err="1"/>
              <a:t>i,a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}                                                          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161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990600"/>
            <a:ext cx="4620880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                             </a:t>
            </a:r>
          </a:p>
          <a:p>
            <a:r>
              <a:rPr lang="en-US" b="1" dirty="0"/>
              <a:t>public class</a:t>
            </a:r>
            <a:r>
              <a:rPr lang="en-US" dirty="0"/>
              <a:t> </a:t>
            </a:r>
            <a:r>
              <a:rPr lang="en-US" dirty="0" err="1"/>
              <a:t>ArrayAleatorio</a:t>
            </a:r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b="1" dirty="0"/>
              <a:t>static</a:t>
            </a:r>
            <a:r>
              <a:rPr lang="en-US" dirty="0"/>
              <a:t> Scanner read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dirty="0"/>
              <a:t>  </a:t>
            </a:r>
            <a:r>
              <a:rPr lang="en-US" b="1" dirty="0"/>
              <a:t>static</a:t>
            </a:r>
            <a:r>
              <a:rPr lang="en-US" dirty="0"/>
              <a:t> Random </a:t>
            </a:r>
            <a:r>
              <a:rPr lang="en-US" dirty="0" err="1"/>
              <a:t>rd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Random();</a:t>
            </a:r>
          </a:p>
          <a:p>
            <a:r>
              <a:rPr lang="en-US" b="1" dirty="0"/>
              <a:t>public static void</a:t>
            </a:r>
            <a:r>
              <a:rPr lang="en-US" dirty="0"/>
              <a:t> main (String </a:t>
            </a:r>
            <a:r>
              <a:rPr lang="en-US" dirty="0" err="1"/>
              <a:t>args</a:t>
            </a:r>
            <a:r>
              <a:rPr lang="en-US" dirty="0"/>
              <a:t>[])       {</a:t>
            </a:r>
          </a:p>
          <a:p>
            <a:r>
              <a:rPr lang="en-US" dirty="0"/>
              <a:t> 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=0, a[]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[</a:t>
            </a:r>
            <a:r>
              <a:rPr lang="en-US" dirty="0" err="1">
                <a:solidFill>
                  <a:srgbClr val="C00000"/>
                </a:solidFill>
              </a:rPr>
              <a:t>rd.nextInt</a:t>
            </a:r>
            <a:r>
              <a:rPr lang="en-US" dirty="0">
                <a:solidFill>
                  <a:srgbClr val="C00000"/>
                </a:solidFill>
              </a:rPr>
              <a:t>(10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dirty="0" smtClean="0"/>
              <a:t>];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b="1" dirty="0"/>
              <a:t>while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a.length</a:t>
            </a:r>
            <a:r>
              <a:rPr lang="en-US" dirty="0"/>
              <a:t>) a[</a:t>
            </a:r>
            <a:r>
              <a:rPr lang="en-US" dirty="0" err="1"/>
              <a:t>i</a:t>
            </a:r>
            <a:r>
              <a:rPr lang="en-US" dirty="0"/>
              <a:t>++]=</a:t>
            </a:r>
            <a:r>
              <a:rPr lang="en-US" dirty="0" err="1">
                <a:solidFill>
                  <a:srgbClr val="C00000"/>
                </a:solidFill>
              </a:rPr>
              <a:t>rd.nextInt</a:t>
            </a:r>
            <a:r>
              <a:rPr lang="en-US" dirty="0">
                <a:solidFill>
                  <a:srgbClr val="C00000"/>
                </a:solidFill>
              </a:rPr>
              <a:t>(100)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Elementos</a:t>
            </a:r>
            <a:r>
              <a:rPr lang="en-US" dirty="0"/>
              <a:t> de array:");</a:t>
            </a:r>
          </a:p>
          <a:p>
            <a:r>
              <a:rPr lang="en-US" dirty="0"/>
              <a:t>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a.length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</a:t>
            </a:r>
            <a:r>
              <a:rPr lang="en-US" dirty="0" err="1"/>
              <a:t>System.out.printf</a:t>
            </a:r>
            <a:r>
              <a:rPr lang="en-US" dirty="0"/>
              <a:t>("a[%d] = %d\n",</a:t>
            </a:r>
            <a:r>
              <a:rPr lang="en-US" dirty="0" err="1"/>
              <a:t>i,a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}                                                           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81600" y="11430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1. Incluir a declaração seguinte: </a:t>
            </a:r>
            <a:r>
              <a:rPr lang="en-US" b="1" dirty="0"/>
              <a:t>static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Random </a:t>
            </a:r>
            <a:r>
              <a:rPr lang="en-US" dirty="0" err="1">
                <a:solidFill>
                  <a:srgbClr val="C00000"/>
                </a:solidFill>
              </a:rPr>
              <a:t>rd</a:t>
            </a:r>
            <a:r>
              <a:rPr lang="en-US" dirty="0">
                <a:solidFill>
                  <a:srgbClr val="C00000"/>
                </a:solidFill>
              </a:rPr>
              <a:t> = </a:t>
            </a:r>
            <a:r>
              <a:rPr lang="en-US" b="1" dirty="0">
                <a:solidFill>
                  <a:srgbClr val="C00000"/>
                </a:solidFill>
              </a:rPr>
              <a:t>new</a:t>
            </a:r>
            <a:r>
              <a:rPr lang="en-US" dirty="0">
                <a:solidFill>
                  <a:srgbClr val="C00000"/>
                </a:solidFill>
              </a:rPr>
              <a:t> Random</a:t>
            </a:r>
            <a:r>
              <a:rPr lang="en-US" dirty="0" smtClean="0">
                <a:solidFill>
                  <a:srgbClr val="C00000"/>
                </a:solidFill>
              </a:rPr>
              <a:t>();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02520" y="2110382"/>
            <a:ext cx="5984080" cy="923330"/>
            <a:chOff x="1102520" y="2110382"/>
            <a:chExt cx="5984080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181600" y="2110382"/>
              <a:ext cx="1905000" cy="9233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/>
                <a:t>2</a:t>
              </a:r>
              <a:r>
                <a:rPr lang="pt-PT" dirty="0" smtClean="0"/>
                <a:t>. Gerar elementos aleatoriamente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2520" y="2431256"/>
              <a:ext cx="2743200" cy="2603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3845720" y="2561436"/>
              <a:ext cx="133588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028824" y="2971800"/>
            <a:ext cx="5357816" cy="1525786"/>
            <a:chOff x="2028824" y="2971800"/>
            <a:chExt cx="5357816" cy="1525786"/>
          </a:xfrm>
        </p:grpSpPr>
        <p:sp>
          <p:nvSpPr>
            <p:cNvPr id="11" name="Rectangle 10"/>
            <p:cNvSpPr/>
            <p:nvPr/>
          </p:nvSpPr>
          <p:spPr>
            <a:xfrm>
              <a:off x="2028824" y="2971800"/>
              <a:ext cx="2300288" cy="264320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3"/>
            </p:cNvCxnSpPr>
            <p:nvPr/>
          </p:nvCxnSpPr>
          <p:spPr>
            <a:xfrm>
              <a:off x="4329112" y="3103960"/>
              <a:ext cx="831056" cy="9144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176840" y="3574256"/>
              <a:ext cx="2209800" cy="923330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3. Atribuir valores de elementos aleatoriamente </a:t>
              </a:r>
              <a:endParaRPr lang="en-US" dirty="0"/>
            </a:p>
          </p:txBody>
        </p:sp>
      </p:grp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021" y="5029200"/>
            <a:ext cx="4307237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221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180957"/>
            <a:ext cx="7996238" cy="6048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800" dirty="0" smtClean="0"/>
              <a:t>Passagem de </a:t>
            </a:r>
            <a:r>
              <a:rPr lang="pt-PT" sz="2800" i="1" dirty="0" err="1" smtClean="0"/>
              <a:t>arrays</a:t>
            </a:r>
            <a:r>
              <a:rPr lang="pt-PT" sz="2800" dirty="0" smtClean="0"/>
              <a:t> a funções</a:t>
            </a:r>
            <a:endParaRPr lang="pt-PT" dirty="0"/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251520" y="1101374"/>
            <a:ext cx="8511480" cy="484222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400" dirty="0" smtClean="0"/>
              <a:t>Uma variável do tipo </a:t>
            </a:r>
            <a:r>
              <a:rPr lang="pt-PT" sz="2400" i="1" dirty="0" err="1" smtClean="0"/>
              <a:t>array</a:t>
            </a:r>
            <a:r>
              <a:rPr lang="pt-PT" sz="2400" dirty="0" smtClean="0"/>
              <a:t> é sempre passada por referência a uma função. De </a:t>
            </a:r>
            <a:r>
              <a:rPr lang="pt-PT" sz="2400" dirty="0" smtClean="0"/>
              <a:t>fato </a:t>
            </a:r>
            <a:r>
              <a:rPr lang="pt-PT" sz="2400" dirty="0" smtClean="0"/>
              <a:t>estamos a passar o endereço do inicio do </a:t>
            </a:r>
            <a:r>
              <a:rPr lang="pt-PT" sz="2400" i="1" dirty="0" err="1" smtClean="0"/>
              <a:t>array</a:t>
            </a:r>
            <a:r>
              <a:rPr lang="pt-PT" sz="2400" dirty="0" smtClean="0"/>
              <a:t> em memória (como nos registos).</a:t>
            </a:r>
          </a:p>
          <a:p>
            <a:pPr algn="just"/>
            <a:r>
              <a:rPr lang="pt-PT" sz="2400" dirty="0" smtClean="0"/>
              <a:t>Deste modo, uma variável do tipo </a:t>
            </a:r>
            <a:r>
              <a:rPr lang="pt-PT" sz="2400" i="1" dirty="0" err="1" smtClean="0"/>
              <a:t>array</a:t>
            </a:r>
            <a:r>
              <a:rPr lang="pt-PT" sz="2400" dirty="0" smtClean="0"/>
              <a:t> é sempre um argumento de entrada-saída, podendo o seu conteúdo ser modificado dentro da função.</a:t>
            </a:r>
          </a:p>
          <a:p>
            <a:pPr algn="just"/>
            <a:r>
              <a:rPr lang="pt-PT" sz="2400" dirty="0" smtClean="0"/>
              <a:t>Dentro da função podemos saber com quantos elementos foi criado </a:t>
            </a:r>
            <a:r>
              <a:rPr lang="pt-PT" sz="2400" dirty="0" smtClean="0"/>
              <a:t>um </a:t>
            </a:r>
            <a:r>
              <a:rPr lang="pt-PT" sz="2400" i="1" dirty="0" err="1" smtClean="0"/>
              <a:t>array</a:t>
            </a:r>
            <a:r>
              <a:rPr lang="pt-PT" sz="2400" dirty="0" smtClean="0"/>
              <a:t> </a:t>
            </a:r>
            <a:r>
              <a:rPr lang="pt-PT" sz="2400" dirty="0" smtClean="0"/>
              <a:t>através do campo </a:t>
            </a:r>
            <a:r>
              <a:rPr lang="pt-PT" sz="2400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pt-PT" sz="2400" dirty="0" smtClean="0"/>
              <a:t>.</a:t>
            </a:r>
          </a:p>
          <a:p>
            <a:pPr algn="just"/>
            <a:r>
              <a:rPr lang="pt-PT" sz="2400" dirty="0" smtClean="0"/>
              <a:t>No entanto, nem sempre uma sequência está preenchida, pelos que nessas circunstâncias é usual utilizar uma variável inteira adicional, para além do </a:t>
            </a:r>
            <a:r>
              <a:rPr lang="pt-PT" sz="2400" i="1" dirty="0" err="1" smtClean="0"/>
              <a:t>array</a:t>
            </a:r>
            <a:r>
              <a:rPr lang="pt-PT" sz="2400" dirty="0" smtClean="0"/>
              <a:t>, onde armazenamos o número de elementos preenchidos.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37" y="6400800"/>
            <a:ext cx="282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2060"/>
                </a:solidFill>
              </a:rPr>
              <a:t>Slide </a:t>
            </a:r>
            <a:r>
              <a:rPr lang="pt-PT" dirty="0">
                <a:solidFill>
                  <a:srgbClr val="002060"/>
                </a:solidFill>
              </a:rPr>
              <a:t>9</a:t>
            </a:r>
            <a:r>
              <a:rPr lang="pt-PT" dirty="0" smtClean="0">
                <a:solidFill>
                  <a:srgbClr val="002060"/>
                </a:solidFill>
              </a:rPr>
              <a:t> de António J.R.Neves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30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595491"/>
            <a:ext cx="5671745" cy="6186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java.util</a:t>
            </a:r>
            <a:r>
              <a:rPr lang="en-US" dirty="0" smtClean="0"/>
              <a:t>.*;    </a:t>
            </a:r>
          </a:p>
          <a:p>
            <a:r>
              <a:rPr lang="en-US" b="1" dirty="0" smtClean="0"/>
              <a:t>public class</a:t>
            </a:r>
            <a:r>
              <a:rPr lang="en-US" dirty="0" smtClean="0"/>
              <a:t> </a:t>
            </a:r>
            <a:r>
              <a:rPr lang="en-US" dirty="0" err="1" smtClean="0"/>
              <a:t>array_function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</a:t>
            </a:r>
            <a:r>
              <a:rPr lang="en-US" b="1" dirty="0" smtClean="0"/>
              <a:t>static</a:t>
            </a:r>
            <a:r>
              <a:rPr lang="en-US" dirty="0" smtClean="0"/>
              <a:t> Scanner read = </a:t>
            </a:r>
            <a:r>
              <a:rPr lang="en-US" b="1" dirty="0" smtClean="0"/>
              <a:t>new</a:t>
            </a:r>
            <a:r>
              <a:rPr lang="en-US" dirty="0" smtClean="0"/>
              <a:t> Scanner(</a:t>
            </a:r>
            <a:r>
              <a:rPr lang="en-US" dirty="0" err="1" smtClean="0"/>
              <a:t>System.in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// </a:t>
            </a:r>
            <a:r>
              <a:rPr lang="en-US" dirty="0" err="1" smtClean="0"/>
              <a:t>Leitura</a:t>
            </a:r>
            <a:r>
              <a:rPr lang="en-US" dirty="0" smtClean="0"/>
              <a:t> de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</a:t>
            </a:r>
            <a:r>
              <a:rPr lang="en-US" dirty="0" err="1" smtClean="0"/>
              <a:t>aparecer</a:t>
            </a:r>
            <a:r>
              <a:rPr lang="en-US" dirty="0" smtClean="0"/>
              <a:t> o zero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public static </a:t>
            </a:r>
            <a:r>
              <a:rPr lang="en-US" b="1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lerSequencia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b="1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a[]){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</a:t>
            </a:r>
            <a:r>
              <a:rPr lang="en-US" b="1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n = 0, </a:t>
            </a:r>
            <a:r>
              <a:rPr lang="en-US" dirty="0" err="1" smtClean="0">
                <a:solidFill>
                  <a:srgbClr val="002060"/>
                </a:solidFill>
              </a:rPr>
              <a:t>tmp</a:t>
            </a:r>
            <a:r>
              <a:rPr lang="en-US" dirty="0" smtClean="0">
                <a:solidFill>
                  <a:srgbClr val="002060"/>
                </a:solidFill>
              </a:rPr>
              <a:t>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</a:t>
            </a:r>
            <a:r>
              <a:rPr lang="en-US" b="1" dirty="0" smtClean="0">
                <a:solidFill>
                  <a:srgbClr val="002060"/>
                </a:solidFill>
              </a:rPr>
              <a:t>do</a:t>
            </a:r>
            <a:r>
              <a:rPr lang="en-US" dirty="0" smtClean="0">
                <a:solidFill>
                  <a:srgbClr val="002060"/>
                </a:solidFill>
              </a:rPr>
              <a:t>{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</a:t>
            </a:r>
            <a:r>
              <a:rPr lang="en-US" dirty="0" err="1" smtClean="0">
                <a:solidFill>
                  <a:srgbClr val="002060"/>
                </a:solidFill>
              </a:rPr>
              <a:t>System.out.print</a:t>
            </a:r>
            <a:r>
              <a:rPr lang="en-US" dirty="0" smtClean="0">
                <a:solidFill>
                  <a:srgbClr val="002060"/>
                </a:solidFill>
              </a:rPr>
              <a:t>("Valor </a:t>
            </a:r>
            <a:r>
              <a:rPr lang="en-US" dirty="0" err="1" smtClean="0">
                <a:solidFill>
                  <a:srgbClr val="002060"/>
                </a:solidFill>
              </a:rPr>
              <a:t>inteiro</a:t>
            </a:r>
            <a:r>
              <a:rPr lang="en-US" dirty="0" smtClean="0">
                <a:solidFill>
                  <a:srgbClr val="002060"/>
                </a:solidFill>
              </a:rPr>
              <a:t>: ");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</a:t>
            </a:r>
            <a:r>
              <a:rPr lang="en-US" dirty="0" err="1" smtClean="0">
                <a:solidFill>
                  <a:srgbClr val="002060"/>
                </a:solidFill>
              </a:rPr>
              <a:t>tmp</a:t>
            </a:r>
            <a:r>
              <a:rPr lang="en-US" dirty="0" smtClean="0">
                <a:solidFill>
                  <a:srgbClr val="002060"/>
                </a:solidFill>
              </a:rPr>
              <a:t> = </a:t>
            </a:r>
            <a:r>
              <a:rPr lang="en-US" dirty="0" err="1" smtClean="0">
                <a:solidFill>
                  <a:srgbClr val="002060"/>
                </a:solidFill>
              </a:rPr>
              <a:t>read.nextInt</a:t>
            </a:r>
            <a:r>
              <a:rPr lang="en-US" dirty="0" smtClean="0">
                <a:solidFill>
                  <a:srgbClr val="002060"/>
                </a:solidFill>
              </a:rPr>
              <a:t>();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</a:t>
            </a:r>
            <a:r>
              <a:rPr lang="en-US" b="1" dirty="0" smtClean="0">
                <a:solidFill>
                  <a:srgbClr val="002060"/>
                </a:solidFill>
              </a:rPr>
              <a:t>if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err="1" smtClean="0">
                <a:solidFill>
                  <a:srgbClr val="002060"/>
                </a:solidFill>
              </a:rPr>
              <a:t>tmp</a:t>
            </a:r>
            <a:r>
              <a:rPr lang="en-US" dirty="0" smtClean="0">
                <a:solidFill>
                  <a:srgbClr val="002060"/>
                </a:solidFill>
              </a:rPr>
              <a:t> != 0)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  a[n++] = </a:t>
            </a:r>
            <a:r>
              <a:rPr lang="en-US" dirty="0" err="1" smtClean="0">
                <a:solidFill>
                  <a:srgbClr val="002060"/>
                </a:solidFill>
              </a:rPr>
              <a:t>tmp</a:t>
            </a:r>
            <a:r>
              <a:rPr lang="en-US" dirty="0" smtClean="0">
                <a:solidFill>
                  <a:srgbClr val="002060"/>
                </a:solidFill>
              </a:rPr>
              <a:t>; // </a:t>
            </a:r>
            <a:r>
              <a:rPr lang="en-US" dirty="0" err="1" smtClean="0">
                <a:solidFill>
                  <a:srgbClr val="002060"/>
                </a:solidFill>
              </a:rPr>
              <a:t>armazenamos</a:t>
            </a:r>
            <a:r>
              <a:rPr lang="en-US" dirty="0" smtClean="0">
                <a:solidFill>
                  <a:srgbClr val="002060"/>
                </a:solidFill>
              </a:rPr>
              <a:t> o valor </a:t>
            </a:r>
            <a:r>
              <a:rPr lang="en-US" dirty="0" err="1" smtClean="0">
                <a:solidFill>
                  <a:srgbClr val="002060"/>
                </a:solidFill>
              </a:rPr>
              <a:t>na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posição</a:t>
            </a:r>
            <a:r>
              <a:rPr lang="en-US" dirty="0" smtClean="0">
                <a:solidFill>
                  <a:srgbClr val="002060"/>
                </a:solidFill>
              </a:rPr>
              <a:t> 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                           // e "</a:t>
            </a:r>
            <a:r>
              <a:rPr lang="en-US" dirty="0" err="1" smtClean="0">
                <a:solidFill>
                  <a:srgbClr val="002060"/>
                </a:solidFill>
              </a:rPr>
              <a:t>avançamos</a:t>
            </a:r>
            <a:r>
              <a:rPr lang="en-US" dirty="0" smtClean="0">
                <a:solidFill>
                  <a:srgbClr val="002060"/>
                </a:solidFill>
              </a:rPr>
              <a:t>" </a:t>
            </a:r>
            <a:r>
              <a:rPr lang="en-US" dirty="0" err="1" smtClean="0">
                <a:solidFill>
                  <a:srgbClr val="002060"/>
                </a:solidFill>
              </a:rPr>
              <a:t>para</a:t>
            </a:r>
            <a:r>
              <a:rPr lang="en-US" dirty="0" smtClean="0">
                <a:solidFill>
                  <a:srgbClr val="002060"/>
                </a:solidFill>
              </a:rPr>
              <a:t> a </a:t>
            </a:r>
            <a:r>
              <a:rPr lang="en-US" dirty="0" err="1" smtClean="0">
                <a:solidFill>
                  <a:srgbClr val="002060"/>
                </a:solidFill>
              </a:rPr>
              <a:t>próxima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posição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  }</a:t>
            </a:r>
            <a:r>
              <a:rPr lang="en-US" b="1" dirty="0" smtClean="0">
                <a:solidFill>
                  <a:srgbClr val="002060"/>
                </a:solidFill>
              </a:rPr>
              <a:t>while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err="1" smtClean="0">
                <a:solidFill>
                  <a:srgbClr val="002060"/>
                </a:solidFill>
              </a:rPr>
              <a:t>tmp</a:t>
            </a:r>
            <a:r>
              <a:rPr lang="en-US" dirty="0" smtClean="0">
                <a:solidFill>
                  <a:srgbClr val="002060"/>
                </a:solidFill>
              </a:rPr>
              <a:t> != 0 &amp;&amp; n &lt; </a:t>
            </a:r>
            <a:r>
              <a:rPr lang="en-US" dirty="0" err="1" smtClean="0">
                <a:solidFill>
                  <a:srgbClr val="002060"/>
                </a:solidFill>
              </a:rPr>
              <a:t>a.length</a:t>
            </a:r>
            <a:r>
              <a:rPr lang="en-US" dirty="0" smtClean="0">
                <a:solidFill>
                  <a:srgbClr val="002060"/>
                </a:solidFill>
              </a:rPr>
              <a:t>);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</a:t>
            </a:r>
            <a:r>
              <a:rPr lang="en-US" b="1" dirty="0" smtClean="0">
                <a:solidFill>
                  <a:srgbClr val="002060"/>
                </a:solidFill>
              </a:rPr>
              <a:t>return</a:t>
            </a:r>
            <a:r>
              <a:rPr lang="en-US" dirty="0" smtClean="0">
                <a:solidFill>
                  <a:srgbClr val="002060"/>
                </a:solidFill>
              </a:rPr>
              <a:t> n;   // </a:t>
            </a:r>
            <a:r>
              <a:rPr lang="en-US" dirty="0" err="1" smtClean="0">
                <a:solidFill>
                  <a:srgbClr val="002060"/>
                </a:solidFill>
              </a:rPr>
              <a:t>devolvemos</a:t>
            </a:r>
            <a:r>
              <a:rPr lang="en-US" dirty="0" smtClean="0">
                <a:solidFill>
                  <a:srgbClr val="002060"/>
                </a:solidFill>
              </a:rPr>
              <a:t> o </a:t>
            </a:r>
            <a:r>
              <a:rPr lang="en-US" dirty="0" err="1" smtClean="0">
                <a:solidFill>
                  <a:srgbClr val="002060"/>
                </a:solidFill>
              </a:rPr>
              <a:t>número</a:t>
            </a:r>
            <a:r>
              <a:rPr lang="en-US" dirty="0" smtClean="0">
                <a:solidFill>
                  <a:srgbClr val="002060"/>
                </a:solidFill>
              </a:rPr>
              <a:t> de </a:t>
            </a:r>
            <a:r>
              <a:rPr lang="en-US" dirty="0" err="1" smtClean="0">
                <a:solidFill>
                  <a:srgbClr val="002060"/>
                </a:solidFill>
              </a:rPr>
              <a:t>valores</a:t>
            </a:r>
            <a:r>
              <a:rPr lang="en-US" dirty="0" smtClean="0">
                <a:solidFill>
                  <a:srgbClr val="002060"/>
                </a:solidFill>
              </a:rPr>
              <a:t> lidos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}</a:t>
            </a:r>
          </a:p>
          <a:p>
            <a:r>
              <a:rPr lang="en-US" b="1" dirty="0" smtClean="0"/>
              <a:t>public static void</a:t>
            </a:r>
            <a:r>
              <a:rPr lang="en-US" dirty="0" smtClean="0"/>
              <a:t> main (String </a:t>
            </a:r>
            <a:r>
              <a:rPr lang="en-US" dirty="0" err="1" smtClean="0"/>
              <a:t>args</a:t>
            </a:r>
            <a:r>
              <a:rPr lang="en-US" dirty="0" smtClean="0"/>
              <a:t>[])       {</a:t>
            </a:r>
          </a:p>
          <a:p>
            <a:r>
              <a:rPr lang="en-US" dirty="0" smtClean="0"/>
              <a:t>  </a:t>
            </a:r>
            <a:r>
              <a:rPr lang="en-US" b="1" dirty="0" err="1" smtClean="0"/>
              <a:t>int</a:t>
            </a:r>
            <a:r>
              <a:rPr lang="en-US" dirty="0" smtClean="0"/>
              <a:t> a[] = 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b="1" dirty="0" err="1" smtClean="0"/>
              <a:t>int</a:t>
            </a:r>
            <a:r>
              <a:rPr lang="en-US" dirty="0" smtClean="0"/>
              <a:t>[10];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System.out.printf</a:t>
            </a:r>
            <a:r>
              <a:rPr lang="en-US" dirty="0" smtClean="0"/>
              <a:t>("%d </a:t>
            </a:r>
            <a:r>
              <a:rPr lang="en-US" dirty="0" err="1" smtClean="0"/>
              <a:t>valores</a:t>
            </a:r>
            <a:r>
              <a:rPr lang="en-US" dirty="0" smtClean="0"/>
              <a:t> lidos\</a:t>
            </a:r>
            <a:r>
              <a:rPr lang="en-US" dirty="0" err="1" smtClean="0"/>
              <a:t>n",</a:t>
            </a:r>
            <a:r>
              <a:rPr lang="en-US" dirty="0" err="1" smtClean="0">
                <a:solidFill>
                  <a:srgbClr val="002060"/>
                </a:solidFill>
              </a:rPr>
              <a:t>lerSequencia</a:t>
            </a:r>
            <a:r>
              <a:rPr lang="en-US" dirty="0" smtClean="0">
                <a:solidFill>
                  <a:srgbClr val="002060"/>
                </a:solidFill>
              </a:rPr>
              <a:t>(a)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</a:t>
            </a:r>
            <a:r>
              <a:rPr lang="en-US" b="1" dirty="0" smtClean="0"/>
              <a:t>for</a:t>
            </a:r>
            <a:r>
              <a:rPr lang="en-US" dirty="0" smtClean="0"/>
              <a:t>(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a.length</a:t>
            </a:r>
            <a:r>
              <a:rPr lang="en-US" dirty="0" smtClean="0"/>
              <a:t> ;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 </a:t>
            </a:r>
            <a:r>
              <a:rPr lang="en-US" b="1" dirty="0" smtClean="0"/>
              <a:t>if</a:t>
            </a:r>
            <a:r>
              <a:rPr lang="en-US" dirty="0" smtClean="0"/>
              <a:t>(a[</a:t>
            </a:r>
            <a:r>
              <a:rPr lang="en-US" dirty="0" err="1" smtClean="0"/>
              <a:t>i</a:t>
            </a:r>
            <a:r>
              <a:rPr lang="en-US" dirty="0" smtClean="0"/>
              <a:t>]==0) </a:t>
            </a:r>
            <a:r>
              <a:rPr lang="en-US" b="1" dirty="0" smtClean="0"/>
              <a:t>continue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</a:t>
            </a:r>
            <a:r>
              <a:rPr lang="en-US" b="1" dirty="0" smtClean="0"/>
              <a:t>else</a:t>
            </a:r>
            <a:r>
              <a:rPr lang="en-US" dirty="0" smtClean="0"/>
              <a:t> </a:t>
            </a:r>
            <a:r>
              <a:rPr lang="en-US" dirty="0" err="1" smtClean="0"/>
              <a:t>System.out.println</a:t>
            </a:r>
            <a:r>
              <a:rPr lang="en-US" dirty="0" smtClean="0"/>
              <a:t>(a[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} 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438" y="-100524"/>
            <a:ext cx="1548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914400"/>
            <a:ext cx="2286000" cy="5048250"/>
          </a:xfrm>
          <a:prstGeom prst="rect">
            <a:avLst/>
          </a:prstGeom>
          <a:noFill/>
          <a:ln w="3175">
            <a:solidFill>
              <a:srgbClr val="FF7C80"/>
            </a:solidFill>
            <a:prstDash val="sysDot"/>
            <a:headEnd type="none" w="med" len="med"/>
            <a:tailEnd type="arrow" w="med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38567" y="76200"/>
            <a:ext cx="5671745" cy="6186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java.util</a:t>
            </a:r>
            <a:r>
              <a:rPr lang="en-US" dirty="0" smtClean="0"/>
              <a:t>.*;    </a:t>
            </a:r>
          </a:p>
          <a:p>
            <a:r>
              <a:rPr lang="en-US" b="1" dirty="0" smtClean="0"/>
              <a:t>public class</a:t>
            </a:r>
            <a:r>
              <a:rPr lang="en-US" dirty="0" smtClean="0"/>
              <a:t> </a:t>
            </a:r>
            <a:r>
              <a:rPr lang="en-US" dirty="0" err="1" smtClean="0"/>
              <a:t>array_function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</a:t>
            </a:r>
            <a:r>
              <a:rPr lang="en-US" b="1" dirty="0" smtClean="0"/>
              <a:t>static</a:t>
            </a:r>
            <a:r>
              <a:rPr lang="en-US" dirty="0" smtClean="0"/>
              <a:t> Scanner read = </a:t>
            </a:r>
            <a:r>
              <a:rPr lang="en-US" b="1" dirty="0" smtClean="0"/>
              <a:t>new</a:t>
            </a:r>
            <a:r>
              <a:rPr lang="en-US" dirty="0" smtClean="0"/>
              <a:t> Scanner(</a:t>
            </a:r>
            <a:r>
              <a:rPr lang="en-US" dirty="0" err="1" smtClean="0"/>
              <a:t>System.in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// </a:t>
            </a:r>
            <a:r>
              <a:rPr lang="en-US" dirty="0" err="1" smtClean="0"/>
              <a:t>Leitura</a:t>
            </a:r>
            <a:r>
              <a:rPr lang="en-US" dirty="0" smtClean="0"/>
              <a:t> de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</a:t>
            </a:r>
            <a:r>
              <a:rPr lang="en-US" dirty="0" err="1" smtClean="0"/>
              <a:t>aparecer</a:t>
            </a:r>
            <a:r>
              <a:rPr lang="en-US" dirty="0" smtClean="0"/>
              <a:t> o zero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public static </a:t>
            </a:r>
            <a:r>
              <a:rPr lang="en-US" b="1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lerSequencia</a:t>
            </a:r>
            <a:r>
              <a:rPr lang="en-US" dirty="0" smtClean="0">
                <a:solidFill>
                  <a:srgbClr val="002060"/>
                </a:solidFill>
              </a:rPr>
              <a:t>( </a:t>
            </a:r>
            <a:r>
              <a:rPr lang="en-US" b="1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a</a:t>
            </a:r>
            <a:r>
              <a:rPr lang="en-US" dirty="0" smtClean="0">
                <a:solidFill>
                  <a:srgbClr val="002060"/>
                </a:solidFill>
              </a:rPr>
              <a:t>[] ) {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  </a:t>
            </a:r>
            <a:r>
              <a:rPr lang="en-US" b="1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n = 0, </a:t>
            </a:r>
            <a:r>
              <a:rPr lang="en-US" dirty="0" err="1" smtClean="0">
                <a:solidFill>
                  <a:srgbClr val="002060"/>
                </a:solidFill>
              </a:rPr>
              <a:t>tmp</a:t>
            </a:r>
            <a:r>
              <a:rPr lang="en-US" dirty="0" smtClean="0">
                <a:solidFill>
                  <a:srgbClr val="002060"/>
                </a:solidFill>
              </a:rPr>
              <a:t>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</a:t>
            </a:r>
            <a:r>
              <a:rPr lang="en-US" b="1" dirty="0" smtClean="0">
                <a:solidFill>
                  <a:srgbClr val="002060"/>
                </a:solidFill>
              </a:rPr>
              <a:t>do</a:t>
            </a:r>
            <a:r>
              <a:rPr lang="en-US" dirty="0" smtClean="0">
                <a:solidFill>
                  <a:srgbClr val="002060"/>
                </a:solidFill>
              </a:rPr>
              <a:t>{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</a:t>
            </a:r>
            <a:r>
              <a:rPr lang="en-US" dirty="0" err="1" smtClean="0">
                <a:solidFill>
                  <a:srgbClr val="002060"/>
                </a:solidFill>
              </a:rPr>
              <a:t>System.out.print</a:t>
            </a:r>
            <a:r>
              <a:rPr lang="en-US" dirty="0" smtClean="0">
                <a:solidFill>
                  <a:srgbClr val="002060"/>
                </a:solidFill>
              </a:rPr>
              <a:t>("Valor </a:t>
            </a:r>
            <a:r>
              <a:rPr lang="en-US" dirty="0" err="1" smtClean="0">
                <a:solidFill>
                  <a:srgbClr val="002060"/>
                </a:solidFill>
              </a:rPr>
              <a:t>inteiro</a:t>
            </a:r>
            <a:r>
              <a:rPr lang="en-US" dirty="0" smtClean="0">
                <a:solidFill>
                  <a:srgbClr val="002060"/>
                </a:solidFill>
              </a:rPr>
              <a:t>: ");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</a:t>
            </a:r>
            <a:r>
              <a:rPr lang="en-US" dirty="0" err="1" smtClean="0">
                <a:solidFill>
                  <a:srgbClr val="002060"/>
                </a:solidFill>
              </a:rPr>
              <a:t>tmp</a:t>
            </a:r>
            <a:r>
              <a:rPr lang="en-US" dirty="0" smtClean="0">
                <a:solidFill>
                  <a:srgbClr val="002060"/>
                </a:solidFill>
              </a:rPr>
              <a:t> = </a:t>
            </a:r>
            <a:r>
              <a:rPr lang="en-US" dirty="0" err="1" smtClean="0">
                <a:solidFill>
                  <a:srgbClr val="002060"/>
                </a:solidFill>
              </a:rPr>
              <a:t>read.nextInt</a:t>
            </a:r>
            <a:r>
              <a:rPr lang="en-US" dirty="0" smtClean="0">
                <a:solidFill>
                  <a:srgbClr val="002060"/>
                </a:solidFill>
              </a:rPr>
              <a:t>();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</a:t>
            </a:r>
            <a:r>
              <a:rPr lang="en-US" b="1" dirty="0" smtClean="0">
                <a:solidFill>
                  <a:srgbClr val="002060"/>
                </a:solidFill>
              </a:rPr>
              <a:t>if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err="1" smtClean="0">
                <a:solidFill>
                  <a:srgbClr val="002060"/>
                </a:solidFill>
              </a:rPr>
              <a:t>tmp</a:t>
            </a:r>
            <a:r>
              <a:rPr lang="en-US" dirty="0" smtClean="0">
                <a:solidFill>
                  <a:srgbClr val="002060"/>
                </a:solidFill>
              </a:rPr>
              <a:t> != 0)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  a[n++] = </a:t>
            </a:r>
            <a:r>
              <a:rPr lang="en-US" dirty="0" err="1" smtClean="0">
                <a:solidFill>
                  <a:srgbClr val="002060"/>
                </a:solidFill>
              </a:rPr>
              <a:t>tmp</a:t>
            </a:r>
            <a:r>
              <a:rPr lang="en-US" dirty="0" smtClean="0">
                <a:solidFill>
                  <a:srgbClr val="002060"/>
                </a:solidFill>
              </a:rPr>
              <a:t>; // </a:t>
            </a:r>
            <a:r>
              <a:rPr lang="en-US" dirty="0" err="1" smtClean="0">
                <a:solidFill>
                  <a:srgbClr val="002060"/>
                </a:solidFill>
              </a:rPr>
              <a:t>armazenamos</a:t>
            </a:r>
            <a:r>
              <a:rPr lang="en-US" dirty="0" smtClean="0">
                <a:solidFill>
                  <a:srgbClr val="002060"/>
                </a:solidFill>
              </a:rPr>
              <a:t> o valor </a:t>
            </a:r>
            <a:r>
              <a:rPr lang="en-US" dirty="0" err="1" smtClean="0">
                <a:solidFill>
                  <a:srgbClr val="002060"/>
                </a:solidFill>
              </a:rPr>
              <a:t>na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posição</a:t>
            </a:r>
            <a:r>
              <a:rPr lang="en-US" dirty="0" smtClean="0">
                <a:solidFill>
                  <a:srgbClr val="002060"/>
                </a:solidFill>
              </a:rPr>
              <a:t> 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                           // e "</a:t>
            </a:r>
            <a:r>
              <a:rPr lang="en-US" dirty="0" err="1" smtClean="0">
                <a:solidFill>
                  <a:srgbClr val="002060"/>
                </a:solidFill>
              </a:rPr>
              <a:t>avançamos</a:t>
            </a:r>
            <a:r>
              <a:rPr lang="en-US" dirty="0" smtClean="0">
                <a:solidFill>
                  <a:srgbClr val="002060"/>
                </a:solidFill>
              </a:rPr>
              <a:t>" </a:t>
            </a:r>
            <a:r>
              <a:rPr lang="en-US" dirty="0" err="1" smtClean="0">
                <a:solidFill>
                  <a:srgbClr val="002060"/>
                </a:solidFill>
              </a:rPr>
              <a:t>para</a:t>
            </a:r>
            <a:r>
              <a:rPr lang="en-US" dirty="0" smtClean="0">
                <a:solidFill>
                  <a:srgbClr val="002060"/>
                </a:solidFill>
              </a:rPr>
              <a:t> a </a:t>
            </a:r>
            <a:r>
              <a:rPr lang="en-US" dirty="0" err="1" smtClean="0">
                <a:solidFill>
                  <a:srgbClr val="002060"/>
                </a:solidFill>
              </a:rPr>
              <a:t>próxima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posição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  }</a:t>
            </a:r>
            <a:r>
              <a:rPr lang="en-US" b="1" dirty="0" smtClean="0">
                <a:solidFill>
                  <a:srgbClr val="002060"/>
                </a:solidFill>
              </a:rPr>
              <a:t>while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err="1" smtClean="0">
                <a:solidFill>
                  <a:srgbClr val="002060"/>
                </a:solidFill>
              </a:rPr>
              <a:t>tmp</a:t>
            </a:r>
            <a:r>
              <a:rPr lang="en-US" dirty="0" smtClean="0">
                <a:solidFill>
                  <a:srgbClr val="002060"/>
                </a:solidFill>
              </a:rPr>
              <a:t> != 0 &amp;&amp; n &lt; </a:t>
            </a:r>
            <a:r>
              <a:rPr lang="en-US" dirty="0" err="1" smtClean="0">
                <a:solidFill>
                  <a:srgbClr val="002060"/>
                </a:solidFill>
              </a:rPr>
              <a:t>a.length</a:t>
            </a:r>
            <a:r>
              <a:rPr lang="en-US" dirty="0" smtClean="0">
                <a:solidFill>
                  <a:srgbClr val="002060"/>
                </a:solidFill>
              </a:rPr>
              <a:t>);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</a:t>
            </a:r>
            <a:r>
              <a:rPr lang="en-US" b="1" dirty="0" smtClean="0">
                <a:solidFill>
                  <a:srgbClr val="002060"/>
                </a:solidFill>
              </a:rPr>
              <a:t>return</a:t>
            </a:r>
            <a:r>
              <a:rPr lang="en-US" dirty="0" smtClean="0">
                <a:solidFill>
                  <a:srgbClr val="002060"/>
                </a:solidFill>
              </a:rPr>
              <a:t> n;   // </a:t>
            </a:r>
            <a:r>
              <a:rPr lang="en-US" dirty="0" err="1" smtClean="0">
                <a:solidFill>
                  <a:srgbClr val="002060"/>
                </a:solidFill>
              </a:rPr>
              <a:t>devolvemos</a:t>
            </a:r>
            <a:r>
              <a:rPr lang="en-US" dirty="0" smtClean="0">
                <a:solidFill>
                  <a:srgbClr val="002060"/>
                </a:solidFill>
              </a:rPr>
              <a:t> o </a:t>
            </a:r>
            <a:r>
              <a:rPr lang="en-US" dirty="0" err="1" smtClean="0">
                <a:solidFill>
                  <a:srgbClr val="002060"/>
                </a:solidFill>
              </a:rPr>
              <a:t>número</a:t>
            </a:r>
            <a:r>
              <a:rPr lang="en-US" dirty="0" smtClean="0">
                <a:solidFill>
                  <a:srgbClr val="002060"/>
                </a:solidFill>
              </a:rPr>
              <a:t> de </a:t>
            </a:r>
            <a:r>
              <a:rPr lang="en-US" dirty="0" err="1" smtClean="0">
                <a:solidFill>
                  <a:srgbClr val="002060"/>
                </a:solidFill>
              </a:rPr>
              <a:t>valores</a:t>
            </a:r>
            <a:r>
              <a:rPr lang="en-US" dirty="0" smtClean="0">
                <a:solidFill>
                  <a:srgbClr val="002060"/>
                </a:solidFill>
              </a:rPr>
              <a:t> lidos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}</a:t>
            </a:r>
          </a:p>
          <a:p>
            <a:r>
              <a:rPr lang="en-US" b="1" dirty="0" smtClean="0"/>
              <a:t>public static void</a:t>
            </a:r>
            <a:r>
              <a:rPr lang="en-US" dirty="0" smtClean="0"/>
              <a:t> main (String </a:t>
            </a:r>
            <a:r>
              <a:rPr lang="en-US" dirty="0" err="1" smtClean="0"/>
              <a:t>args</a:t>
            </a:r>
            <a:r>
              <a:rPr lang="en-US" dirty="0" smtClean="0"/>
              <a:t>[])       {</a:t>
            </a:r>
          </a:p>
          <a:p>
            <a:r>
              <a:rPr lang="en-US" dirty="0" smtClean="0"/>
              <a:t>  </a:t>
            </a:r>
            <a:r>
              <a:rPr lang="en-US" b="1" dirty="0" err="1" smtClean="0"/>
              <a:t>int</a:t>
            </a:r>
            <a:r>
              <a:rPr lang="en-US" dirty="0" smtClean="0"/>
              <a:t> a[] = 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b="1" dirty="0" err="1" smtClean="0"/>
              <a:t>int</a:t>
            </a:r>
            <a:r>
              <a:rPr lang="en-US" dirty="0" smtClean="0"/>
              <a:t>[10];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System.out.printf</a:t>
            </a:r>
            <a:r>
              <a:rPr lang="en-US" dirty="0" smtClean="0"/>
              <a:t>("%d </a:t>
            </a:r>
            <a:r>
              <a:rPr lang="en-US" dirty="0" err="1" smtClean="0"/>
              <a:t>valores</a:t>
            </a:r>
            <a:r>
              <a:rPr lang="en-US" dirty="0" smtClean="0"/>
              <a:t> lidos\</a:t>
            </a:r>
            <a:r>
              <a:rPr lang="en-US" dirty="0" err="1" smtClean="0"/>
              <a:t>n",</a:t>
            </a:r>
            <a:r>
              <a:rPr lang="en-US" dirty="0" err="1" smtClean="0">
                <a:solidFill>
                  <a:srgbClr val="002060"/>
                </a:solidFill>
              </a:rPr>
              <a:t>lerSequencia</a:t>
            </a:r>
            <a:r>
              <a:rPr lang="en-US" dirty="0" smtClean="0">
                <a:solidFill>
                  <a:srgbClr val="002060"/>
                </a:solidFill>
              </a:rPr>
              <a:t>(a)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</a:t>
            </a:r>
            <a:r>
              <a:rPr lang="en-US" b="1" dirty="0" smtClean="0"/>
              <a:t>for</a:t>
            </a:r>
            <a:r>
              <a:rPr lang="en-US" dirty="0" smtClean="0"/>
              <a:t>(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a.length</a:t>
            </a:r>
            <a:r>
              <a:rPr lang="en-US" dirty="0" smtClean="0"/>
              <a:t> ;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 </a:t>
            </a:r>
            <a:r>
              <a:rPr lang="en-US" b="1" dirty="0" smtClean="0"/>
              <a:t>if</a:t>
            </a:r>
            <a:r>
              <a:rPr lang="en-US" dirty="0" smtClean="0"/>
              <a:t>(a[</a:t>
            </a:r>
            <a:r>
              <a:rPr lang="en-US" dirty="0" err="1" smtClean="0"/>
              <a:t>i</a:t>
            </a:r>
            <a:r>
              <a:rPr lang="en-US" dirty="0" smtClean="0"/>
              <a:t>]==0) </a:t>
            </a:r>
            <a:r>
              <a:rPr lang="en-US" b="1" dirty="0" smtClean="0"/>
              <a:t>continue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</a:t>
            </a:r>
            <a:r>
              <a:rPr lang="en-US" b="1" dirty="0" smtClean="0"/>
              <a:t>else</a:t>
            </a:r>
            <a:r>
              <a:rPr lang="en-US" dirty="0" smtClean="0"/>
              <a:t> </a:t>
            </a:r>
            <a:r>
              <a:rPr lang="en-US" dirty="0" err="1" smtClean="0"/>
              <a:t>System.out.println</a:t>
            </a:r>
            <a:r>
              <a:rPr lang="en-US" dirty="0" smtClean="0"/>
              <a:t>(a[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} }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150" y="1219200"/>
            <a:ext cx="735562" cy="3048000"/>
            <a:chOff x="12150" y="1219200"/>
            <a:chExt cx="735562" cy="3048000"/>
          </a:xfrm>
        </p:grpSpPr>
        <p:sp>
          <p:nvSpPr>
            <p:cNvPr id="5" name="Left Brace 4"/>
            <p:cNvSpPr/>
            <p:nvPr/>
          </p:nvSpPr>
          <p:spPr>
            <a:xfrm>
              <a:off x="366712" y="1219200"/>
              <a:ext cx="381000" cy="3048000"/>
            </a:xfrm>
            <a:prstGeom prst="leftBrace">
              <a:avLst/>
            </a:prstGeom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866777" y="2557710"/>
              <a:ext cx="2127185" cy="369332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Função </a:t>
              </a:r>
              <a:r>
                <a:rPr lang="pt-PT" dirty="0" err="1" smtClean="0"/>
                <a:t>lerSequencia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519268" y="1030456"/>
            <a:ext cx="5472332" cy="923330"/>
            <a:chOff x="3519268" y="1030456"/>
            <a:chExt cx="5472332" cy="923330"/>
          </a:xfrm>
        </p:grpSpPr>
        <p:sp>
          <p:nvSpPr>
            <p:cNvPr id="10" name="Rectangle 9"/>
            <p:cNvSpPr/>
            <p:nvPr/>
          </p:nvSpPr>
          <p:spPr>
            <a:xfrm>
              <a:off x="3519268" y="1254370"/>
              <a:ext cx="6096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0" idx="2"/>
            </p:cNvCxnSpPr>
            <p:nvPr/>
          </p:nvCxnSpPr>
          <p:spPr>
            <a:xfrm>
              <a:off x="3824068" y="1482970"/>
              <a:ext cx="272913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553200" y="1030456"/>
              <a:ext cx="2438400" cy="9233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Argumento </a:t>
              </a:r>
              <a:r>
                <a:rPr lang="pt-PT" dirty="0" smtClean="0">
                  <a:solidFill>
                    <a:srgbClr val="C00000"/>
                  </a:solidFill>
                </a:rPr>
                <a:t>a</a:t>
              </a:r>
              <a:r>
                <a:rPr lang="pt-PT" dirty="0" smtClean="0"/>
                <a:t> da função </a:t>
              </a:r>
              <a:r>
                <a:rPr lang="pt-PT" dirty="0" err="1" smtClean="0"/>
                <a:t>lerSequencia</a:t>
              </a:r>
              <a:r>
                <a:rPr lang="pt-PT" dirty="0" smtClean="0"/>
                <a:t> do tipo </a:t>
              </a:r>
              <a:r>
                <a:rPr lang="pt-PT" dirty="0" err="1" smtClean="0"/>
                <a:t>array</a:t>
              </a:r>
              <a:r>
                <a:rPr lang="pt-PT" dirty="0"/>
                <a:t> </a:t>
              </a:r>
              <a:r>
                <a:rPr lang="pt-PT" dirty="0" smtClean="0">
                  <a:solidFill>
                    <a:srgbClr val="C00000"/>
                  </a:solidFill>
                </a:rPr>
                <a:t>[]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68814" y="1254370"/>
            <a:ext cx="7755228" cy="2865893"/>
            <a:chOff x="768814" y="1254370"/>
            <a:chExt cx="7755228" cy="2865893"/>
          </a:xfrm>
        </p:grpSpPr>
        <p:sp>
          <p:nvSpPr>
            <p:cNvPr id="17" name="Rectangle 16"/>
            <p:cNvSpPr/>
            <p:nvPr/>
          </p:nvSpPr>
          <p:spPr>
            <a:xfrm>
              <a:off x="1905000" y="1254370"/>
              <a:ext cx="304800" cy="228600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8814" y="3733800"/>
              <a:ext cx="928688" cy="228600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209800" y="1482970"/>
              <a:ext cx="4572000" cy="103163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1681089" y="2764302"/>
              <a:ext cx="5141742" cy="1355961"/>
            </a:xfrm>
            <a:custGeom>
              <a:avLst/>
              <a:gdLst>
                <a:gd name="connsiteX0" fmla="*/ 0 w 5141742"/>
                <a:gd name="connsiteY0" fmla="*/ 1195753 h 1355961"/>
                <a:gd name="connsiteX1" fmla="*/ 2363373 w 5141742"/>
                <a:gd name="connsiteY1" fmla="*/ 1343464 h 1355961"/>
                <a:gd name="connsiteX2" fmla="*/ 4501662 w 5141742"/>
                <a:gd name="connsiteY2" fmla="*/ 1195753 h 1355961"/>
                <a:gd name="connsiteX3" fmla="*/ 5141742 w 5141742"/>
                <a:gd name="connsiteY3" fmla="*/ 0 h 1355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1742" h="1355961">
                  <a:moveTo>
                    <a:pt x="0" y="1195753"/>
                  </a:moveTo>
                  <a:cubicBezTo>
                    <a:pt x="806548" y="1269608"/>
                    <a:pt x="1613096" y="1343464"/>
                    <a:pt x="2363373" y="1343464"/>
                  </a:cubicBezTo>
                  <a:cubicBezTo>
                    <a:pt x="3113650" y="1343464"/>
                    <a:pt x="4038600" y="1419664"/>
                    <a:pt x="4501662" y="1195753"/>
                  </a:cubicBezTo>
                  <a:cubicBezTo>
                    <a:pt x="4964724" y="971842"/>
                    <a:pt x="5053233" y="485921"/>
                    <a:pt x="5141742" y="0"/>
                  </a:cubicBezTo>
                </a:path>
              </a:pathLst>
            </a:cu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00557" y="2406134"/>
              <a:ext cx="1723485" cy="369332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Valor de retorno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47712" y="3650456"/>
            <a:ext cx="8148931" cy="2031325"/>
            <a:chOff x="747712" y="3650456"/>
            <a:chExt cx="8148931" cy="2031325"/>
          </a:xfrm>
        </p:grpSpPr>
        <p:sp>
          <p:nvSpPr>
            <p:cNvPr id="24" name="Rectangle 23"/>
            <p:cNvSpPr/>
            <p:nvPr/>
          </p:nvSpPr>
          <p:spPr>
            <a:xfrm>
              <a:off x="747712" y="4495800"/>
              <a:ext cx="2071688" cy="304800"/>
            </a:xfrm>
            <a:prstGeom prst="rect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>
              <a:stCxn id="24" idx="3"/>
            </p:cNvCxnSpPr>
            <p:nvPr/>
          </p:nvCxnSpPr>
          <p:spPr>
            <a:xfrm>
              <a:off x="2819400" y="4648200"/>
              <a:ext cx="3810000" cy="0"/>
            </a:xfrm>
            <a:prstGeom prst="straightConnector1">
              <a:avLst/>
            </a:prstGeom>
            <a:ln>
              <a:solidFill>
                <a:srgbClr val="FF7C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629400" y="3650456"/>
              <a:ext cx="2267243" cy="2031325"/>
            </a:xfrm>
            <a:prstGeom prst="rect">
              <a:avLst/>
            </a:prstGeom>
            <a:noFill/>
            <a:ln>
              <a:solidFill>
                <a:srgbClr val="FF7C8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Memória para </a:t>
              </a:r>
              <a:r>
                <a:rPr lang="pt-PT" dirty="0" err="1" smtClean="0"/>
                <a:t>array</a:t>
              </a:r>
              <a:r>
                <a:rPr lang="pt-PT" dirty="0" smtClean="0"/>
                <a:t> </a:t>
              </a:r>
              <a:r>
                <a:rPr lang="pt-PT" dirty="0" smtClean="0">
                  <a:solidFill>
                    <a:srgbClr val="C00000"/>
                  </a:solidFill>
                </a:rPr>
                <a:t>a</a:t>
              </a:r>
              <a:r>
                <a:rPr lang="pt-PT" dirty="0" smtClean="0"/>
                <a:t> foi reservada fora da função </a:t>
              </a:r>
              <a:r>
                <a:rPr lang="pt-PT" dirty="0" err="1" smtClean="0">
                  <a:solidFill>
                    <a:srgbClr val="0070C0"/>
                  </a:solidFill>
                </a:rPr>
                <a:t>lerSequencia</a:t>
              </a:r>
              <a:r>
                <a:rPr lang="pt-PT" dirty="0" smtClean="0"/>
                <a:t> e foi usada dento da função </a:t>
              </a:r>
              <a:r>
                <a:rPr lang="pt-PT" dirty="0" err="1" smtClean="0">
                  <a:solidFill>
                    <a:srgbClr val="0070C0"/>
                  </a:solidFill>
                </a:rPr>
                <a:t>lerSequencia</a:t>
              </a:r>
              <a:r>
                <a:rPr lang="pt-PT" dirty="0" smtClean="0"/>
                <a:t> e dentro da função </a:t>
              </a:r>
              <a:r>
                <a:rPr lang="pt-PT" dirty="0" err="1" smtClean="0">
                  <a:solidFill>
                    <a:srgbClr val="C00000"/>
                  </a:solidFill>
                </a:rPr>
                <a:t>main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31" name="Freeform 30"/>
          <p:cNvSpPr/>
          <p:nvPr/>
        </p:nvSpPr>
        <p:spPr>
          <a:xfrm>
            <a:off x="1471610" y="5319569"/>
            <a:ext cx="5422107" cy="707976"/>
          </a:xfrm>
          <a:custGeom>
            <a:avLst/>
            <a:gdLst>
              <a:gd name="connsiteX0" fmla="*/ 5422107 w 5422107"/>
              <a:gd name="connsiteY0" fmla="*/ 302563 h 707976"/>
              <a:gd name="connsiteX1" fmla="*/ 3986213 w 5422107"/>
              <a:gd name="connsiteY1" fmla="*/ 702613 h 707976"/>
              <a:gd name="connsiteX2" fmla="*/ 1664494 w 5422107"/>
              <a:gd name="connsiteY2" fmla="*/ 45388 h 707976"/>
              <a:gd name="connsiteX3" fmla="*/ 0 w 5422107"/>
              <a:gd name="connsiteY3" fmla="*/ 109681 h 70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2107" h="707976">
                <a:moveTo>
                  <a:pt x="5422107" y="302563"/>
                </a:moveTo>
                <a:cubicBezTo>
                  <a:pt x="5017294" y="524019"/>
                  <a:pt x="4612482" y="745476"/>
                  <a:pt x="3986213" y="702613"/>
                </a:cubicBezTo>
                <a:cubicBezTo>
                  <a:pt x="3359944" y="659751"/>
                  <a:pt x="2328863" y="144210"/>
                  <a:pt x="1664494" y="45388"/>
                </a:cubicBezTo>
                <a:cubicBezTo>
                  <a:pt x="1000125" y="-53434"/>
                  <a:pt x="500062" y="28123"/>
                  <a:pt x="0" y="109681"/>
                </a:cubicBezTo>
              </a:path>
            </a:pathLst>
          </a:custGeom>
          <a:noFill/>
          <a:ln w="3175">
            <a:solidFill>
              <a:srgbClr val="FF7C8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1678781" y="2589540"/>
            <a:ext cx="7343835" cy="2253599"/>
          </a:xfrm>
          <a:custGeom>
            <a:avLst/>
            <a:gdLst>
              <a:gd name="connsiteX0" fmla="*/ 6958013 w 7343835"/>
              <a:gd name="connsiteY0" fmla="*/ 2225348 h 2253599"/>
              <a:gd name="connsiteX1" fmla="*/ 7022307 w 7343835"/>
              <a:gd name="connsiteY1" fmla="*/ 2182485 h 2253599"/>
              <a:gd name="connsiteX2" fmla="*/ 7300913 w 7343835"/>
              <a:gd name="connsiteY2" fmla="*/ 1610985 h 2253599"/>
              <a:gd name="connsiteX3" fmla="*/ 6836569 w 7343835"/>
              <a:gd name="connsiteY3" fmla="*/ 818029 h 2253599"/>
              <a:gd name="connsiteX4" fmla="*/ 2757488 w 7343835"/>
              <a:gd name="connsiteY4" fmla="*/ 17929 h 2253599"/>
              <a:gd name="connsiteX5" fmla="*/ 0 w 7343835"/>
              <a:gd name="connsiteY5" fmla="*/ 339398 h 225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3835" h="2253599">
                <a:moveTo>
                  <a:pt x="6958013" y="2225348"/>
                </a:moveTo>
                <a:cubicBezTo>
                  <a:pt x="6961585" y="2255113"/>
                  <a:pt x="6965157" y="2284879"/>
                  <a:pt x="7022307" y="2182485"/>
                </a:cubicBezTo>
                <a:cubicBezTo>
                  <a:pt x="7079457" y="2080091"/>
                  <a:pt x="7331869" y="1838394"/>
                  <a:pt x="7300913" y="1610985"/>
                </a:cubicBezTo>
                <a:cubicBezTo>
                  <a:pt x="7269957" y="1383576"/>
                  <a:pt x="7593806" y="1083538"/>
                  <a:pt x="6836569" y="818029"/>
                </a:cubicBezTo>
                <a:cubicBezTo>
                  <a:pt x="6079332" y="552520"/>
                  <a:pt x="3896916" y="97701"/>
                  <a:pt x="2757488" y="17929"/>
                </a:cubicBezTo>
                <a:cubicBezTo>
                  <a:pt x="1618060" y="-61843"/>
                  <a:pt x="809030" y="138777"/>
                  <a:pt x="0" y="339398"/>
                </a:cubicBezTo>
              </a:path>
            </a:pathLst>
          </a:custGeom>
          <a:noFill/>
          <a:ln w="3175">
            <a:solidFill>
              <a:srgbClr val="FF7C8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2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3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84929" y="829270"/>
            <a:ext cx="48898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Classe </a:t>
            </a:r>
            <a:r>
              <a:rPr lang="en-US" sz="5400" b="1" i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Character</a:t>
            </a:r>
            <a:endParaRPr lang="en-US" sz="5400" b="1" i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1388" y="2048470"/>
            <a:ext cx="38266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Classe </a:t>
            </a:r>
            <a:r>
              <a:rPr lang="en-US" sz="5400" b="1" i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String</a:t>
            </a:r>
            <a:endParaRPr lang="en-US" sz="5400" b="1" i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180" y="3676471"/>
            <a:ext cx="8666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dirty="0" smtClean="0"/>
              <a:t>Leitura e escrita (Exemplo)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2856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38567" y="76200"/>
            <a:ext cx="5671745" cy="6186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java.util</a:t>
            </a:r>
            <a:r>
              <a:rPr lang="en-US" dirty="0" smtClean="0"/>
              <a:t>.*;    </a:t>
            </a:r>
          </a:p>
          <a:p>
            <a:r>
              <a:rPr lang="en-US" b="1" dirty="0" smtClean="0"/>
              <a:t>public class</a:t>
            </a:r>
            <a:r>
              <a:rPr lang="en-US" dirty="0" smtClean="0"/>
              <a:t> </a:t>
            </a:r>
            <a:r>
              <a:rPr lang="en-US" dirty="0" err="1" smtClean="0"/>
              <a:t>array_function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</a:t>
            </a:r>
            <a:r>
              <a:rPr lang="en-US" b="1" dirty="0" smtClean="0"/>
              <a:t>static</a:t>
            </a:r>
            <a:r>
              <a:rPr lang="en-US" dirty="0" smtClean="0"/>
              <a:t> Scanner read = </a:t>
            </a:r>
            <a:r>
              <a:rPr lang="en-US" b="1" dirty="0" smtClean="0"/>
              <a:t>new</a:t>
            </a:r>
            <a:r>
              <a:rPr lang="en-US" dirty="0" smtClean="0"/>
              <a:t> Scanner(</a:t>
            </a:r>
            <a:r>
              <a:rPr lang="en-US" dirty="0" err="1" smtClean="0"/>
              <a:t>System.in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// </a:t>
            </a:r>
            <a:r>
              <a:rPr lang="en-US" dirty="0" err="1" smtClean="0"/>
              <a:t>Leitura</a:t>
            </a:r>
            <a:r>
              <a:rPr lang="en-US" dirty="0" smtClean="0"/>
              <a:t> de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</a:t>
            </a:r>
            <a:r>
              <a:rPr lang="en-US" dirty="0" err="1" smtClean="0"/>
              <a:t>aparecer</a:t>
            </a:r>
            <a:r>
              <a:rPr lang="en-US" dirty="0" smtClean="0"/>
              <a:t> o zero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public static </a:t>
            </a:r>
            <a:r>
              <a:rPr lang="en-US" b="1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lerSequencia</a:t>
            </a:r>
            <a:r>
              <a:rPr lang="en-US" dirty="0" smtClean="0">
                <a:solidFill>
                  <a:srgbClr val="002060"/>
                </a:solidFill>
              </a:rPr>
              <a:t>( </a:t>
            </a:r>
            <a:r>
              <a:rPr lang="en-US" b="1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a</a:t>
            </a:r>
            <a:r>
              <a:rPr lang="en-US" dirty="0" smtClean="0">
                <a:solidFill>
                  <a:srgbClr val="002060"/>
                </a:solidFill>
              </a:rPr>
              <a:t>[] ) {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  </a:t>
            </a:r>
            <a:r>
              <a:rPr lang="en-US" b="1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n = 0, </a:t>
            </a:r>
            <a:r>
              <a:rPr lang="en-US" dirty="0" err="1" smtClean="0">
                <a:solidFill>
                  <a:srgbClr val="002060"/>
                </a:solidFill>
              </a:rPr>
              <a:t>tmp</a:t>
            </a:r>
            <a:r>
              <a:rPr lang="en-US" dirty="0" smtClean="0">
                <a:solidFill>
                  <a:srgbClr val="002060"/>
                </a:solidFill>
              </a:rPr>
              <a:t>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</a:t>
            </a:r>
            <a:r>
              <a:rPr lang="en-US" b="1" dirty="0" smtClean="0">
                <a:solidFill>
                  <a:srgbClr val="002060"/>
                </a:solidFill>
              </a:rPr>
              <a:t>do</a:t>
            </a:r>
            <a:r>
              <a:rPr lang="en-US" dirty="0" smtClean="0">
                <a:solidFill>
                  <a:srgbClr val="002060"/>
                </a:solidFill>
              </a:rPr>
              <a:t>{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</a:t>
            </a:r>
            <a:r>
              <a:rPr lang="en-US" dirty="0" err="1" smtClean="0">
                <a:solidFill>
                  <a:srgbClr val="002060"/>
                </a:solidFill>
              </a:rPr>
              <a:t>System.out.print</a:t>
            </a:r>
            <a:r>
              <a:rPr lang="en-US" dirty="0" smtClean="0">
                <a:solidFill>
                  <a:srgbClr val="002060"/>
                </a:solidFill>
              </a:rPr>
              <a:t>("Valor </a:t>
            </a:r>
            <a:r>
              <a:rPr lang="en-US" dirty="0" err="1" smtClean="0">
                <a:solidFill>
                  <a:srgbClr val="002060"/>
                </a:solidFill>
              </a:rPr>
              <a:t>inteiro</a:t>
            </a:r>
            <a:r>
              <a:rPr lang="en-US" dirty="0" smtClean="0">
                <a:solidFill>
                  <a:srgbClr val="002060"/>
                </a:solidFill>
              </a:rPr>
              <a:t>: ");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</a:t>
            </a:r>
            <a:r>
              <a:rPr lang="en-US" dirty="0" err="1" smtClean="0">
                <a:solidFill>
                  <a:srgbClr val="002060"/>
                </a:solidFill>
              </a:rPr>
              <a:t>tmp</a:t>
            </a:r>
            <a:r>
              <a:rPr lang="en-US" dirty="0" smtClean="0">
                <a:solidFill>
                  <a:srgbClr val="002060"/>
                </a:solidFill>
              </a:rPr>
              <a:t> = </a:t>
            </a:r>
            <a:r>
              <a:rPr lang="en-US" dirty="0" err="1" smtClean="0">
                <a:solidFill>
                  <a:srgbClr val="002060"/>
                </a:solidFill>
              </a:rPr>
              <a:t>read.nextInt</a:t>
            </a:r>
            <a:r>
              <a:rPr lang="en-US" dirty="0" smtClean="0">
                <a:solidFill>
                  <a:srgbClr val="002060"/>
                </a:solidFill>
              </a:rPr>
              <a:t>();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</a:t>
            </a:r>
            <a:r>
              <a:rPr lang="en-US" b="1" dirty="0" smtClean="0">
                <a:solidFill>
                  <a:srgbClr val="002060"/>
                </a:solidFill>
              </a:rPr>
              <a:t>if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err="1" smtClean="0">
                <a:solidFill>
                  <a:srgbClr val="002060"/>
                </a:solidFill>
              </a:rPr>
              <a:t>tmp</a:t>
            </a:r>
            <a:r>
              <a:rPr lang="en-US" dirty="0" smtClean="0">
                <a:solidFill>
                  <a:srgbClr val="002060"/>
                </a:solidFill>
              </a:rPr>
              <a:t> != 0)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  a[n++] = </a:t>
            </a:r>
            <a:r>
              <a:rPr lang="en-US" dirty="0" err="1" smtClean="0">
                <a:solidFill>
                  <a:srgbClr val="002060"/>
                </a:solidFill>
              </a:rPr>
              <a:t>tmp</a:t>
            </a:r>
            <a:r>
              <a:rPr lang="en-US" dirty="0" smtClean="0">
                <a:solidFill>
                  <a:srgbClr val="002060"/>
                </a:solidFill>
              </a:rPr>
              <a:t>; // </a:t>
            </a:r>
            <a:r>
              <a:rPr lang="en-US" dirty="0" err="1" smtClean="0">
                <a:solidFill>
                  <a:srgbClr val="002060"/>
                </a:solidFill>
              </a:rPr>
              <a:t>armazenamos</a:t>
            </a:r>
            <a:r>
              <a:rPr lang="en-US" dirty="0" smtClean="0">
                <a:solidFill>
                  <a:srgbClr val="002060"/>
                </a:solidFill>
              </a:rPr>
              <a:t> o valor </a:t>
            </a:r>
            <a:r>
              <a:rPr lang="en-US" dirty="0" err="1" smtClean="0">
                <a:solidFill>
                  <a:srgbClr val="002060"/>
                </a:solidFill>
              </a:rPr>
              <a:t>na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posição</a:t>
            </a:r>
            <a:r>
              <a:rPr lang="en-US" dirty="0" smtClean="0">
                <a:solidFill>
                  <a:srgbClr val="002060"/>
                </a:solidFill>
              </a:rPr>
              <a:t> 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                           // e "</a:t>
            </a:r>
            <a:r>
              <a:rPr lang="en-US" dirty="0" err="1" smtClean="0">
                <a:solidFill>
                  <a:srgbClr val="002060"/>
                </a:solidFill>
              </a:rPr>
              <a:t>avançamos</a:t>
            </a:r>
            <a:r>
              <a:rPr lang="en-US" dirty="0" smtClean="0">
                <a:solidFill>
                  <a:srgbClr val="002060"/>
                </a:solidFill>
              </a:rPr>
              <a:t>" </a:t>
            </a:r>
            <a:r>
              <a:rPr lang="en-US" dirty="0" err="1" smtClean="0">
                <a:solidFill>
                  <a:srgbClr val="002060"/>
                </a:solidFill>
              </a:rPr>
              <a:t>para</a:t>
            </a:r>
            <a:r>
              <a:rPr lang="en-US" dirty="0" smtClean="0">
                <a:solidFill>
                  <a:srgbClr val="002060"/>
                </a:solidFill>
              </a:rPr>
              <a:t> a </a:t>
            </a:r>
            <a:r>
              <a:rPr lang="en-US" dirty="0" err="1" smtClean="0">
                <a:solidFill>
                  <a:srgbClr val="002060"/>
                </a:solidFill>
              </a:rPr>
              <a:t>próxima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posição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  }</a:t>
            </a:r>
            <a:r>
              <a:rPr lang="en-US" b="1" dirty="0" smtClean="0">
                <a:solidFill>
                  <a:srgbClr val="002060"/>
                </a:solidFill>
              </a:rPr>
              <a:t>while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err="1" smtClean="0">
                <a:solidFill>
                  <a:srgbClr val="002060"/>
                </a:solidFill>
              </a:rPr>
              <a:t>tmp</a:t>
            </a:r>
            <a:r>
              <a:rPr lang="en-US" dirty="0" smtClean="0">
                <a:solidFill>
                  <a:srgbClr val="002060"/>
                </a:solidFill>
              </a:rPr>
              <a:t> != 0 &amp;&amp; n &lt; </a:t>
            </a:r>
            <a:r>
              <a:rPr lang="en-US" dirty="0" err="1" smtClean="0">
                <a:solidFill>
                  <a:srgbClr val="002060"/>
                </a:solidFill>
              </a:rPr>
              <a:t>a.length</a:t>
            </a:r>
            <a:r>
              <a:rPr lang="en-US" dirty="0" smtClean="0">
                <a:solidFill>
                  <a:srgbClr val="002060"/>
                </a:solidFill>
              </a:rPr>
              <a:t>);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</a:t>
            </a:r>
            <a:r>
              <a:rPr lang="en-US" b="1" dirty="0" smtClean="0">
                <a:solidFill>
                  <a:srgbClr val="002060"/>
                </a:solidFill>
              </a:rPr>
              <a:t>return</a:t>
            </a:r>
            <a:r>
              <a:rPr lang="en-US" dirty="0" smtClean="0">
                <a:solidFill>
                  <a:srgbClr val="002060"/>
                </a:solidFill>
              </a:rPr>
              <a:t> n;   // </a:t>
            </a:r>
            <a:r>
              <a:rPr lang="en-US" dirty="0" err="1" smtClean="0">
                <a:solidFill>
                  <a:srgbClr val="002060"/>
                </a:solidFill>
              </a:rPr>
              <a:t>devolvemos</a:t>
            </a:r>
            <a:r>
              <a:rPr lang="en-US" dirty="0" smtClean="0">
                <a:solidFill>
                  <a:srgbClr val="002060"/>
                </a:solidFill>
              </a:rPr>
              <a:t> o </a:t>
            </a:r>
            <a:r>
              <a:rPr lang="en-US" dirty="0" err="1" smtClean="0">
                <a:solidFill>
                  <a:srgbClr val="002060"/>
                </a:solidFill>
              </a:rPr>
              <a:t>número</a:t>
            </a:r>
            <a:r>
              <a:rPr lang="en-US" dirty="0" smtClean="0">
                <a:solidFill>
                  <a:srgbClr val="002060"/>
                </a:solidFill>
              </a:rPr>
              <a:t> de </a:t>
            </a:r>
            <a:r>
              <a:rPr lang="en-US" dirty="0" err="1" smtClean="0">
                <a:solidFill>
                  <a:srgbClr val="002060"/>
                </a:solidFill>
              </a:rPr>
              <a:t>valores</a:t>
            </a:r>
            <a:r>
              <a:rPr lang="en-US" dirty="0" smtClean="0">
                <a:solidFill>
                  <a:srgbClr val="002060"/>
                </a:solidFill>
              </a:rPr>
              <a:t> lidos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}</a:t>
            </a:r>
          </a:p>
          <a:p>
            <a:r>
              <a:rPr lang="en-US" b="1" dirty="0" smtClean="0"/>
              <a:t>public static void</a:t>
            </a:r>
            <a:r>
              <a:rPr lang="en-US" dirty="0" smtClean="0"/>
              <a:t> main (String </a:t>
            </a:r>
            <a:r>
              <a:rPr lang="en-US" dirty="0" err="1" smtClean="0"/>
              <a:t>args</a:t>
            </a:r>
            <a:r>
              <a:rPr lang="en-US" dirty="0" smtClean="0"/>
              <a:t>[])       {</a:t>
            </a:r>
          </a:p>
          <a:p>
            <a:r>
              <a:rPr lang="en-US" dirty="0" smtClean="0"/>
              <a:t>  </a:t>
            </a:r>
            <a:r>
              <a:rPr lang="en-US" b="1" dirty="0" err="1" smtClean="0"/>
              <a:t>int</a:t>
            </a:r>
            <a:r>
              <a:rPr lang="en-US" dirty="0" smtClean="0"/>
              <a:t> a[] = 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b="1" dirty="0" err="1" smtClean="0"/>
              <a:t>int</a:t>
            </a:r>
            <a:r>
              <a:rPr lang="en-US" dirty="0" smtClean="0"/>
              <a:t>[10];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System.out.printf</a:t>
            </a:r>
            <a:r>
              <a:rPr lang="en-US" dirty="0" smtClean="0"/>
              <a:t>("%d </a:t>
            </a:r>
            <a:r>
              <a:rPr lang="en-US" dirty="0" err="1" smtClean="0"/>
              <a:t>valores</a:t>
            </a:r>
            <a:r>
              <a:rPr lang="en-US" dirty="0" smtClean="0"/>
              <a:t> lidos\</a:t>
            </a:r>
            <a:r>
              <a:rPr lang="en-US" dirty="0" err="1" smtClean="0"/>
              <a:t>n",</a:t>
            </a:r>
            <a:r>
              <a:rPr lang="en-US" dirty="0" err="1" smtClean="0">
                <a:solidFill>
                  <a:srgbClr val="002060"/>
                </a:solidFill>
              </a:rPr>
              <a:t>lerSequencia</a:t>
            </a:r>
            <a:r>
              <a:rPr lang="en-US" dirty="0" smtClean="0">
                <a:solidFill>
                  <a:srgbClr val="002060"/>
                </a:solidFill>
              </a:rPr>
              <a:t>(a)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</a:t>
            </a:r>
            <a:r>
              <a:rPr lang="en-US" b="1" dirty="0" smtClean="0"/>
              <a:t>for</a:t>
            </a:r>
            <a:r>
              <a:rPr lang="en-US" dirty="0" smtClean="0"/>
              <a:t>(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a.length</a:t>
            </a:r>
            <a:r>
              <a:rPr lang="en-US" dirty="0" smtClean="0"/>
              <a:t> ;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 </a:t>
            </a:r>
            <a:r>
              <a:rPr lang="en-US" b="1" dirty="0" smtClean="0"/>
              <a:t>if</a:t>
            </a:r>
            <a:r>
              <a:rPr lang="en-US" dirty="0" smtClean="0"/>
              <a:t>(a[</a:t>
            </a:r>
            <a:r>
              <a:rPr lang="en-US" dirty="0" err="1" smtClean="0"/>
              <a:t>i</a:t>
            </a:r>
            <a:r>
              <a:rPr lang="en-US" dirty="0" smtClean="0"/>
              <a:t>]==0) </a:t>
            </a:r>
            <a:r>
              <a:rPr lang="en-US" b="1" dirty="0" smtClean="0"/>
              <a:t>continue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</a:t>
            </a:r>
            <a:r>
              <a:rPr lang="en-US" b="1" dirty="0" smtClean="0"/>
              <a:t>else</a:t>
            </a:r>
            <a:r>
              <a:rPr lang="en-US" dirty="0" smtClean="0"/>
              <a:t> </a:t>
            </a:r>
            <a:r>
              <a:rPr lang="en-US" dirty="0" err="1" smtClean="0"/>
              <a:t>System.out.println</a:t>
            </a:r>
            <a:r>
              <a:rPr lang="en-US" dirty="0" smtClean="0"/>
              <a:t>(a[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} }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150" y="1219200"/>
            <a:ext cx="735562" cy="3048000"/>
            <a:chOff x="12150" y="1219200"/>
            <a:chExt cx="735562" cy="3048000"/>
          </a:xfrm>
        </p:grpSpPr>
        <p:sp>
          <p:nvSpPr>
            <p:cNvPr id="5" name="Left Brace 4"/>
            <p:cNvSpPr/>
            <p:nvPr/>
          </p:nvSpPr>
          <p:spPr>
            <a:xfrm>
              <a:off x="366712" y="1219200"/>
              <a:ext cx="381000" cy="3048000"/>
            </a:xfrm>
            <a:prstGeom prst="leftBrace">
              <a:avLst/>
            </a:prstGeom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866777" y="2557710"/>
              <a:ext cx="2127185" cy="369332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Função </a:t>
              </a:r>
              <a:r>
                <a:rPr lang="pt-PT" dirty="0" err="1" smtClean="0"/>
                <a:t>lerSequencia</a:t>
              </a:r>
              <a:endParaRPr lang="en-US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3519268" y="1254370"/>
            <a:ext cx="609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768814" y="1254370"/>
            <a:ext cx="1440986" cy="2708030"/>
            <a:chOff x="768814" y="1254370"/>
            <a:chExt cx="1440986" cy="2708030"/>
          </a:xfrm>
        </p:grpSpPr>
        <p:sp>
          <p:nvSpPr>
            <p:cNvPr id="17" name="Rectangle 16"/>
            <p:cNvSpPr/>
            <p:nvPr/>
          </p:nvSpPr>
          <p:spPr>
            <a:xfrm>
              <a:off x="1905000" y="1254370"/>
              <a:ext cx="304800" cy="228600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8814" y="3733800"/>
              <a:ext cx="928688" cy="228600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747712" y="4495800"/>
            <a:ext cx="2071688" cy="304800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666750"/>
            <a:ext cx="2286000" cy="5048250"/>
          </a:xfrm>
          <a:prstGeom prst="rect">
            <a:avLst/>
          </a:prstGeom>
          <a:noFill/>
          <a:ln w="3175">
            <a:solidFill>
              <a:srgbClr val="FF7C80"/>
            </a:solidFill>
            <a:prstDash val="sysDot"/>
            <a:headEnd type="none" w="med" len="med"/>
            <a:tailEnd type="arrow" w="med" len="med"/>
          </a:ln>
        </p:spPr>
      </p:pic>
    </p:spTree>
    <p:extLst>
      <p:ext uri="{BB962C8B-B14F-4D97-AF65-F5344CB8AC3E}">
        <p14:creationId xmlns:p14="http://schemas.microsoft.com/office/powerpoint/2010/main" val="328918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62000" y="180957"/>
            <a:ext cx="7996238" cy="60483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Arrays como valor de retorno de uma função</a:t>
            </a:r>
            <a:endParaRPr kumimoji="0" lang="pt-PT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285720" y="990600"/>
            <a:ext cx="8496944" cy="5400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valor de retorno de uma função pode ser de qualquer tipo de dados (primitivo ou referência).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Supondo que queríamos copiar o conteúdo de um </a:t>
            </a:r>
            <a:r>
              <a:rPr kumimoji="0" lang="pt-PT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array</a:t>
            </a: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para outro, podíamos implementar a seguinte função: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public static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[]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copiaArrays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[] a,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n){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tmp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[] =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[n];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for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0 ;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&lt; n ;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++){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tmp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= a[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];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tmp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}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outra alternativa seria ter uma função que recebia como argumento dois </a:t>
            </a:r>
            <a:r>
              <a:rPr kumimoji="0" lang="pt-PT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arrays</a:t>
            </a: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já criados.</a:t>
            </a:r>
            <a:endParaRPr kumimoji="0" lang="pt-PT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37" y="6400800"/>
            <a:ext cx="294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2060"/>
                </a:solidFill>
              </a:rPr>
              <a:t>Slide 12 de António J.R.Neves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595491"/>
            <a:ext cx="5774914" cy="6186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java.util</a:t>
            </a:r>
            <a:r>
              <a:rPr lang="en-US" dirty="0" smtClean="0"/>
              <a:t>.*;    </a:t>
            </a:r>
          </a:p>
          <a:p>
            <a:r>
              <a:rPr lang="en-US" b="1" dirty="0" smtClean="0"/>
              <a:t>public class</a:t>
            </a:r>
            <a:r>
              <a:rPr lang="en-US" dirty="0" smtClean="0"/>
              <a:t> array_function1 {</a:t>
            </a:r>
          </a:p>
          <a:p>
            <a:r>
              <a:rPr lang="en-US" dirty="0" smtClean="0"/>
              <a:t>  </a:t>
            </a:r>
            <a:r>
              <a:rPr lang="en-US" b="1" dirty="0" smtClean="0"/>
              <a:t>static</a:t>
            </a:r>
            <a:r>
              <a:rPr lang="en-US" dirty="0" smtClean="0"/>
              <a:t> Scanner read = </a:t>
            </a:r>
            <a:r>
              <a:rPr lang="en-US" b="1" dirty="0" smtClean="0"/>
              <a:t>new</a:t>
            </a:r>
            <a:r>
              <a:rPr lang="en-US" dirty="0" smtClean="0"/>
              <a:t> Scanner(</a:t>
            </a:r>
            <a:r>
              <a:rPr lang="en-US" dirty="0" err="1" smtClean="0"/>
              <a:t>System.in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// </a:t>
            </a:r>
            <a:r>
              <a:rPr lang="en-US" dirty="0" err="1" smtClean="0"/>
              <a:t>Leitura</a:t>
            </a:r>
            <a:r>
              <a:rPr lang="en-US" dirty="0" smtClean="0"/>
              <a:t> de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</a:t>
            </a:r>
            <a:r>
              <a:rPr lang="en-US" dirty="0" err="1" smtClean="0"/>
              <a:t>aparecer</a:t>
            </a:r>
            <a:r>
              <a:rPr lang="en-US" dirty="0" smtClean="0"/>
              <a:t> o zero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public static </a:t>
            </a:r>
            <a:r>
              <a:rPr lang="en-US" b="1" dirty="0" err="1" smtClean="0">
                <a:solidFill>
                  <a:srgbClr val="FF00FF"/>
                </a:solidFill>
              </a:rPr>
              <a:t>int</a:t>
            </a:r>
            <a:r>
              <a:rPr lang="en-US" dirty="0" smtClean="0">
                <a:solidFill>
                  <a:srgbClr val="FF00FF"/>
                </a:solidFill>
              </a:rPr>
              <a:t>[] </a:t>
            </a:r>
            <a:r>
              <a:rPr lang="en-US" dirty="0" err="1" smtClean="0">
                <a:solidFill>
                  <a:srgbClr val="002060"/>
                </a:solidFill>
              </a:rPr>
              <a:t>lerSequencia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b="1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a[]){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</a:t>
            </a:r>
            <a:r>
              <a:rPr lang="en-US" b="1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n = 0, </a:t>
            </a:r>
            <a:r>
              <a:rPr lang="en-US" dirty="0" err="1" smtClean="0">
                <a:solidFill>
                  <a:srgbClr val="002060"/>
                </a:solidFill>
              </a:rPr>
              <a:t>tmp</a:t>
            </a:r>
            <a:r>
              <a:rPr lang="en-US" dirty="0" smtClean="0">
                <a:solidFill>
                  <a:srgbClr val="002060"/>
                </a:solidFill>
              </a:rPr>
              <a:t>;   a = </a:t>
            </a:r>
            <a:r>
              <a:rPr lang="en-US" b="1" dirty="0" smtClean="0">
                <a:solidFill>
                  <a:srgbClr val="002060"/>
                </a:solidFill>
              </a:rPr>
              <a:t>new </a:t>
            </a:r>
            <a:r>
              <a:rPr lang="en-US" b="1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[10];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</a:t>
            </a:r>
            <a:r>
              <a:rPr lang="en-US" b="1" dirty="0" smtClean="0">
                <a:solidFill>
                  <a:srgbClr val="002060"/>
                </a:solidFill>
              </a:rPr>
              <a:t>do</a:t>
            </a:r>
            <a:r>
              <a:rPr lang="en-US" dirty="0" smtClean="0">
                <a:solidFill>
                  <a:srgbClr val="002060"/>
                </a:solidFill>
              </a:rPr>
              <a:t>{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</a:t>
            </a:r>
            <a:r>
              <a:rPr lang="en-US" dirty="0" err="1" smtClean="0">
                <a:solidFill>
                  <a:srgbClr val="002060"/>
                </a:solidFill>
              </a:rPr>
              <a:t>System.out.print</a:t>
            </a:r>
            <a:r>
              <a:rPr lang="en-US" dirty="0" smtClean="0">
                <a:solidFill>
                  <a:srgbClr val="002060"/>
                </a:solidFill>
              </a:rPr>
              <a:t>("Valor </a:t>
            </a:r>
            <a:r>
              <a:rPr lang="en-US" dirty="0" err="1" smtClean="0">
                <a:solidFill>
                  <a:srgbClr val="002060"/>
                </a:solidFill>
              </a:rPr>
              <a:t>inteiro</a:t>
            </a:r>
            <a:r>
              <a:rPr lang="en-US" dirty="0" smtClean="0">
                <a:solidFill>
                  <a:srgbClr val="002060"/>
                </a:solidFill>
              </a:rPr>
              <a:t>: ");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</a:t>
            </a:r>
            <a:r>
              <a:rPr lang="en-US" dirty="0" err="1" smtClean="0">
                <a:solidFill>
                  <a:srgbClr val="002060"/>
                </a:solidFill>
              </a:rPr>
              <a:t>tmp</a:t>
            </a:r>
            <a:r>
              <a:rPr lang="en-US" dirty="0" smtClean="0">
                <a:solidFill>
                  <a:srgbClr val="002060"/>
                </a:solidFill>
              </a:rPr>
              <a:t> = </a:t>
            </a:r>
            <a:r>
              <a:rPr lang="en-US" dirty="0" err="1" smtClean="0">
                <a:solidFill>
                  <a:srgbClr val="002060"/>
                </a:solidFill>
              </a:rPr>
              <a:t>read.nextInt</a:t>
            </a:r>
            <a:r>
              <a:rPr lang="en-US" dirty="0" smtClean="0">
                <a:solidFill>
                  <a:srgbClr val="002060"/>
                </a:solidFill>
              </a:rPr>
              <a:t>();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</a:t>
            </a:r>
            <a:r>
              <a:rPr lang="en-US" b="1" dirty="0" smtClean="0">
                <a:solidFill>
                  <a:srgbClr val="002060"/>
                </a:solidFill>
              </a:rPr>
              <a:t>if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err="1" smtClean="0">
                <a:solidFill>
                  <a:srgbClr val="002060"/>
                </a:solidFill>
              </a:rPr>
              <a:t>tmp</a:t>
            </a:r>
            <a:r>
              <a:rPr lang="en-US" dirty="0" smtClean="0">
                <a:solidFill>
                  <a:srgbClr val="002060"/>
                </a:solidFill>
              </a:rPr>
              <a:t> != 0)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  a[n++] = </a:t>
            </a:r>
            <a:r>
              <a:rPr lang="en-US" dirty="0" err="1" smtClean="0">
                <a:solidFill>
                  <a:srgbClr val="002060"/>
                </a:solidFill>
              </a:rPr>
              <a:t>tmp</a:t>
            </a:r>
            <a:r>
              <a:rPr lang="en-US" dirty="0" smtClean="0">
                <a:solidFill>
                  <a:srgbClr val="002060"/>
                </a:solidFill>
              </a:rPr>
              <a:t>; // </a:t>
            </a:r>
            <a:r>
              <a:rPr lang="en-US" dirty="0" err="1" smtClean="0">
                <a:solidFill>
                  <a:srgbClr val="002060"/>
                </a:solidFill>
              </a:rPr>
              <a:t>armazenamos</a:t>
            </a:r>
            <a:r>
              <a:rPr lang="en-US" dirty="0" smtClean="0">
                <a:solidFill>
                  <a:srgbClr val="002060"/>
                </a:solidFill>
              </a:rPr>
              <a:t> o valor </a:t>
            </a:r>
            <a:r>
              <a:rPr lang="en-US" dirty="0" err="1" smtClean="0">
                <a:solidFill>
                  <a:srgbClr val="002060"/>
                </a:solidFill>
              </a:rPr>
              <a:t>na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posição</a:t>
            </a:r>
            <a:r>
              <a:rPr lang="en-US" dirty="0" smtClean="0">
                <a:solidFill>
                  <a:srgbClr val="002060"/>
                </a:solidFill>
              </a:rPr>
              <a:t> 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                           // e "</a:t>
            </a:r>
            <a:r>
              <a:rPr lang="en-US" dirty="0" err="1" smtClean="0">
                <a:solidFill>
                  <a:srgbClr val="002060"/>
                </a:solidFill>
              </a:rPr>
              <a:t>avançamos</a:t>
            </a:r>
            <a:r>
              <a:rPr lang="en-US" dirty="0" smtClean="0">
                <a:solidFill>
                  <a:srgbClr val="002060"/>
                </a:solidFill>
              </a:rPr>
              <a:t>" </a:t>
            </a:r>
            <a:r>
              <a:rPr lang="en-US" dirty="0" err="1" smtClean="0">
                <a:solidFill>
                  <a:srgbClr val="002060"/>
                </a:solidFill>
              </a:rPr>
              <a:t>para</a:t>
            </a:r>
            <a:r>
              <a:rPr lang="en-US" dirty="0" smtClean="0">
                <a:solidFill>
                  <a:srgbClr val="002060"/>
                </a:solidFill>
              </a:rPr>
              <a:t> a </a:t>
            </a:r>
            <a:r>
              <a:rPr lang="en-US" dirty="0" err="1" smtClean="0">
                <a:solidFill>
                  <a:srgbClr val="002060"/>
                </a:solidFill>
              </a:rPr>
              <a:t>próxima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posição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  }</a:t>
            </a:r>
            <a:r>
              <a:rPr lang="en-US" b="1" dirty="0" smtClean="0">
                <a:solidFill>
                  <a:srgbClr val="002060"/>
                </a:solidFill>
              </a:rPr>
              <a:t>while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err="1" smtClean="0">
                <a:solidFill>
                  <a:srgbClr val="002060"/>
                </a:solidFill>
              </a:rPr>
              <a:t>tmp</a:t>
            </a:r>
            <a:r>
              <a:rPr lang="en-US" dirty="0" smtClean="0">
                <a:solidFill>
                  <a:srgbClr val="002060"/>
                </a:solidFill>
              </a:rPr>
              <a:t> != 0 &amp;&amp; n &lt; </a:t>
            </a:r>
            <a:r>
              <a:rPr lang="en-US" dirty="0" err="1" smtClean="0">
                <a:solidFill>
                  <a:srgbClr val="002060"/>
                </a:solidFill>
              </a:rPr>
              <a:t>a.length</a:t>
            </a:r>
            <a:r>
              <a:rPr lang="en-US" dirty="0" smtClean="0">
                <a:solidFill>
                  <a:srgbClr val="002060"/>
                </a:solidFill>
              </a:rPr>
              <a:t>);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</a:t>
            </a:r>
            <a:r>
              <a:rPr lang="en-US" b="1" dirty="0" smtClean="0">
                <a:solidFill>
                  <a:srgbClr val="002060"/>
                </a:solidFill>
              </a:rPr>
              <a:t>return</a:t>
            </a:r>
            <a:r>
              <a:rPr lang="en-US" dirty="0" smtClean="0">
                <a:solidFill>
                  <a:srgbClr val="002060"/>
                </a:solidFill>
              </a:rPr>
              <a:t> a;   </a:t>
            </a:r>
            <a:r>
              <a:rPr lang="pt-PT" dirty="0" smtClean="0">
                <a:solidFill>
                  <a:srgbClr val="FF00FF"/>
                </a:solidFill>
              </a:rPr>
              <a:t>// devolvemos referência a para array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}</a:t>
            </a:r>
          </a:p>
          <a:p>
            <a:r>
              <a:rPr lang="en-US" b="1" dirty="0" smtClean="0"/>
              <a:t>public static void</a:t>
            </a:r>
            <a:r>
              <a:rPr lang="en-US" dirty="0" smtClean="0"/>
              <a:t> main (String </a:t>
            </a:r>
            <a:r>
              <a:rPr lang="en-US" dirty="0" err="1" smtClean="0"/>
              <a:t>args</a:t>
            </a:r>
            <a:r>
              <a:rPr lang="en-US" dirty="0" smtClean="0"/>
              <a:t>[])       {</a:t>
            </a:r>
          </a:p>
          <a:p>
            <a:r>
              <a:rPr lang="en-US" dirty="0" smtClean="0"/>
              <a:t>  </a:t>
            </a:r>
            <a:r>
              <a:rPr lang="en-US" b="1" dirty="0" err="1" smtClean="0"/>
              <a:t>int</a:t>
            </a:r>
            <a:r>
              <a:rPr lang="en-US" dirty="0" smtClean="0"/>
              <a:t> a[]=</a:t>
            </a:r>
            <a:r>
              <a:rPr lang="en-US" b="1" dirty="0" smtClean="0"/>
              <a:t>null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a=</a:t>
            </a:r>
            <a:r>
              <a:rPr lang="en-US" dirty="0" err="1" smtClean="0"/>
              <a:t>lerSequencia</a:t>
            </a:r>
            <a:r>
              <a:rPr lang="en-US" dirty="0" smtClean="0"/>
              <a:t>(a);</a:t>
            </a:r>
          </a:p>
          <a:p>
            <a:r>
              <a:rPr lang="en-US" dirty="0" smtClean="0"/>
              <a:t>  </a:t>
            </a:r>
            <a:r>
              <a:rPr lang="en-US" b="1" dirty="0" smtClean="0"/>
              <a:t>for</a:t>
            </a:r>
            <a:r>
              <a:rPr lang="en-US" dirty="0" smtClean="0"/>
              <a:t>(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a.length</a:t>
            </a:r>
            <a:r>
              <a:rPr lang="en-US" dirty="0" smtClean="0"/>
              <a:t> ;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 </a:t>
            </a:r>
            <a:r>
              <a:rPr lang="en-US" b="1" dirty="0" smtClean="0"/>
              <a:t>if</a:t>
            </a:r>
            <a:r>
              <a:rPr lang="en-US" dirty="0" smtClean="0"/>
              <a:t>(a[</a:t>
            </a:r>
            <a:r>
              <a:rPr lang="en-US" dirty="0" err="1" smtClean="0"/>
              <a:t>i</a:t>
            </a:r>
            <a:r>
              <a:rPr lang="en-US" dirty="0" smtClean="0"/>
              <a:t>]==0) </a:t>
            </a:r>
            <a:r>
              <a:rPr lang="en-US" b="1" dirty="0" smtClean="0"/>
              <a:t>continue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</a:t>
            </a:r>
            <a:r>
              <a:rPr lang="en-US" b="1" dirty="0" smtClean="0"/>
              <a:t>else</a:t>
            </a:r>
            <a:r>
              <a:rPr lang="en-US" dirty="0" smtClean="0"/>
              <a:t> </a:t>
            </a:r>
            <a:r>
              <a:rPr lang="en-US" dirty="0" err="1" smtClean="0"/>
              <a:t>System.out.println</a:t>
            </a:r>
            <a:r>
              <a:rPr lang="en-US" dirty="0" smtClean="0"/>
              <a:t>(a[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} 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438" y="-100524"/>
            <a:ext cx="1548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219199"/>
            <a:ext cx="2209800" cy="4530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5774914" cy="6186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java.util</a:t>
            </a:r>
            <a:r>
              <a:rPr lang="en-US" dirty="0" smtClean="0"/>
              <a:t>.*;    </a:t>
            </a:r>
          </a:p>
          <a:p>
            <a:r>
              <a:rPr lang="en-US" b="1" dirty="0" smtClean="0"/>
              <a:t>public class</a:t>
            </a:r>
            <a:r>
              <a:rPr lang="en-US" dirty="0" smtClean="0"/>
              <a:t> array_function1 {</a:t>
            </a:r>
          </a:p>
          <a:p>
            <a:r>
              <a:rPr lang="en-US" dirty="0" smtClean="0"/>
              <a:t>  </a:t>
            </a:r>
            <a:r>
              <a:rPr lang="en-US" b="1" dirty="0" smtClean="0"/>
              <a:t>static</a:t>
            </a:r>
            <a:r>
              <a:rPr lang="en-US" dirty="0" smtClean="0"/>
              <a:t> Scanner read = </a:t>
            </a:r>
            <a:r>
              <a:rPr lang="en-US" b="1" dirty="0" smtClean="0"/>
              <a:t>new</a:t>
            </a:r>
            <a:r>
              <a:rPr lang="en-US" dirty="0" smtClean="0"/>
              <a:t> Scanner(</a:t>
            </a:r>
            <a:r>
              <a:rPr lang="en-US" dirty="0" err="1" smtClean="0"/>
              <a:t>System.in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// </a:t>
            </a:r>
            <a:r>
              <a:rPr lang="en-US" dirty="0" err="1" smtClean="0"/>
              <a:t>Leitura</a:t>
            </a:r>
            <a:r>
              <a:rPr lang="en-US" dirty="0" smtClean="0"/>
              <a:t> de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</a:t>
            </a:r>
            <a:r>
              <a:rPr lang="en-US" dirty="0" err="1" smtClean="0"/>
              <a:t>aparecer</a:t>
            </a:r>
            <a:r>
              <a:rPr lang="en-US" dirty="0" smtClean="0"/>
              <a:t> o zero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public static </a:t>
            </a:r>
            <a:r>
              <a:rPr lang="en-US" b="1" dirty="0" err="1" smtClean="0">
                <a:solidFill>
                  <a:srgbClr val="FF00FF"/>
                </a:solidFill>
              </a:rPr>
              <a:t>int</a:t>
            </a:r>
            <a:r>
              <a:rPr lang="en-US" dirty="0" smtClean="0">
                <a:solidFill>
                  <a:srgbClr val="FF00FF"/>
                </a:solidFill>
              </a:rPr>
              <a:t>[] </a:t>
            </a:r>
            <a:r>
              <a:rPr lang="en-US" dirty="0" err="1" smtClean="0">
                <a:solidFill>
                  <a:srgbClr val="002060"/>
                </a:solidFill>
              </a:rPr>
              <a:t>lerSequencia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b="1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a[]){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</a:t>
            </a:r>
            <a:r>
              <a:rPr lang="en-US" b="1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n = 0, </a:t>
            </a:r>
            <a:r>
              <a:rPr lang="en-US" dirty="0" err="1" smtClean="0">
                <a:solidFill>
                  <a:srgbClr val="002060"/>
                </a:solidFill>
              </a:rPr>
              <a:t>tmp</a:t>
            </a:r>
            <a:r>
              <a:rPr lang="en-US" dirty="0" smtClean="0">
                <a:solidFill>
                  <a:srgbClr val="002060"/>
                </a:solidFill>
              </a:rPr>
              <a:t>;   a = </a:t>
            </a:r>
            <a:r>
              <a:rPr lang="en-US" b="1" dirty="0" smtClean="0">
                <a:solidFill>
                  <a:srgbClr val="002060"/>
                </a:solidFill>
              </a:rPr>
              <a:t>new </a:t>
            </a:r>
            <a:r>
              <a:rPr lang="en-US" b="1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[10];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</a:t>
            </a:r>
            <a:r>
              <a:rPr lang="en-US" b="1" dirty="0" smtClean="0">
                <a:solidFill>
                  <a:srgbClr val="002060"/>
                </a:solidFill>
              </a:rPr>
              <a:t>do</a:t>
            </a:r>
            <a:r>
              <a:rPr lang="en-US" dirty="0" smtClean="0">
                <a:solidFill>
                  <a:srgbClr val="002060"/>
                </a:solidFill>
              </a:rPr>
              <a:t>{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</a:t>
            </a:r>
            <a:r>
              <a:rPr lang="en-US" dirty="0" err="1" smtClean="0">
                <a:solidFill>
                  <a:srgbClr val="002060"/>
                </a:solidFill>
              </a:rPr>
              <a:t>System.out.print</a:t>
            </a:r>
            <a:r>
              <a:rPr lang="en-US" dirty="0" smtClean="0">
                <a:solidFill>
                  <a:srgbClr val="002060"/>
                </a:solidFill>
              </a:rPr>
              <a:t>("Valor </a:t>
            </a:r>
            <a:r>
              <a:rPr lang="en-US" dirty="0" err="1" smtClean="0">
                <a:solidFill>
                  <a:srgbClr val="002060"/>
                </a:solidFill>
              </a:rPr>
              <a:t>inteiro</a:t>
            </a:r>
            <a:r>
              <a:rPr lang="en-US" dirty="0" smtClean="0">
                <a:solidFill>
                  <a:srgbClr val="002060"/>
                </a:solidFill>
              </a:rPr>
              <a:t>: ");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</a:t>
            </a:r>
            <a:r>
              <a:rPr lang="en-US" dirty="0" err="1" smtClean="0">
                <a:solidFill>
                  <a:srgbClr val="002060"/>
                </a:solidFill>
              </a:rPr>
              <a:t>tmp</a:t>
            </a:r>
            <a:r>
              <a:rPr lang="en-US" dirty="0" smtClean="0">
                <a:solidFill>
                  <a:srgbClr val="002060"/>
                </a:solidFill>
              </a:rPr>
              <a:t> = </a:t>
            </a:r>
            <a:r>
              <a:rPr lang="en-US" dirty="0" err="1" smtClean="0">
                <a:solidFill>
                  <a:srgbClr val="002060"/>
                </a:solidFill>
              </a:rPr>
              <a:t>read.nextInt</a:t>
            </a:r>
            <a:r>
              <a:rPr lang="en-US" dirty="0" smtClean="0">
                <a:solidFill>
                  <a:srgbClr val="002060"/>
                </a:solidFill>
              </a:rPr>
              <a:t>();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</a:t>
            </a:r>
            <a:r>
              <a:rPr lang="en-US" b="1" dirty="0" smtClean="0">
                <a:solidFill>
                  <a:srgbClr val="002060"/>
                </a:solidFill>
              </a:rPr>
              <a:t>if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err="1" smtClean="0">
                <a:solidFill>
                  <a:srgbClr val="002060"/>
                </a:solidFill>
              </a:rPr>
              <a:t>tmp</a:t>
            </a:r>
            <a:r>
              <a:rPr lang="en-US" dirty="0" smtClean="0">
                <a:solidFill>
                  <a:srgbClr val="002060"/>
                </a:solidFill>
              </a:rPr>
              <a:t> != 0)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  a[n++] = </a:t>
            </a:r>
            <a:r>
              <a:rPr lang="en-US" dirty="0" err="1" smtClean="0">
                <a:solidFill>
                  <a:srgbClr val="002060"/>
                </a:solidFill>
              </a:rPr>
              <a:t>tmp</a:t>
            </a:r>
            <a:r>
              <a:rPr lang="en-US" dirty="0" smtClean="0">
                <a:solidFill>
                  <a:srgbClr val="002060"/>
                </a:solidFill>
              </a:rPr>
              <a:t>; // </a:t>
            </a:r>
            <a:r>
              <a:rPr lang="en-US" dirty="0" err="1" smtClean="0">
                <a:solidFill>
                  <a:srgbClr val="002060"/>
                </a:solidFill>
              </a:rPr>
              <a:t>armazenamos</a:t>
            </a:r>
            <a:r>
              <a:rPr lang="en-US" dirty="0" smtClean="0">
                <a:solidFill>
                  <a:srgbClr val="002060"/>
                </a:solidFill>
              </a:rPr>
              <a:t> o valor </a:t>
            </a:r>
            <a:r>
              <a:rPr lang="en-US" dirty="0" err="1" smtClean="0">
                <a:solidFill>
                  <a:srgbClr val="002060"/>
                </a:solidFill>
              </a:rPr>
              <a:t>na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posição</a:t>
            </a:r>
            <a:r>
              <a:rPr lang="en-US" dirty="0" smtClean="0">
                <a:solidFill>
                  <a:srgbClr val="002060"/>
                </a:solidFill>
              </a:rPr>
              <a:t> 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                           // e "</a:t>
            </a:r>
            <a:r>
              <a:rPr lang="en-US" dirty="0" err="1" smtClean="0">
                <a:solidFill>
                  <a:srgbClr val="002060"/>
                </a:solidFill>
              </a:rPr>
              <a:t>avançamos</a:t>
            </a:r>
            <a:r>
              <a:rPr lang="en-US" dirty="0" smtClean="0">
                <a:solidFill>
                  <a:srgbClr val="002060"/>
                </a:solidFill>
              </a:rPr>
              <a:t>" </a:t>
            </a:r>
            <a:r>
              <a:rPr lang="en-US" dirty="0" err="1" smtClean="0">
                <a:solidFill>
                  <a:srgbClr val="002060"/>
                </a:solidFill>
              </a:rPr>
              <a:t>para</a:t>
            </a:r>
            <a:r>
              <a:rPr lang="en-US" dirty="0" smtClean="0">
                <a:solidFill>
                  <a:srgbClr val="002060"/>
                </a:solidFill>
              </a:rPr>
              <a:t> a </a:t>
            </a:r>
            <a:r>
              <a:rPr lang="en-US" dirty="0" err="1" smtClean="0">
                <a:solidFill>
                  <a:srgbClr val="002060"/>
                </a:solidFill>
              </a:rPr>
              <a:t>próxima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posição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  }</a:t>
            </a:r>
            <a:r>
              <a:rPr lang="en-US" b="1" dirty="0" smtClean="0">
                <a:solidFill>
                  <a:srgbClr val="002060"/>
                </a:solidFill>
              </a:rPr>
              <a:t>while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err="1" smtClean="0">
                <a:solidFill>
                  <a:srgbClr val="002060"/>
                </a:solidFill>
              </a:rPr>
              <a:t>tmp</a:t>
            </a:r>
            <a:r>
              <a:rPr lang="en-US" dirty="0" smtClean="0">
                <a:solidFill>
                  <a:srgbClr val="002060"/>
                </a:solidFill>
              </a:rPr>
              <a:t> != 0 &amp;&amp; n &lt; </a:t>
            </a:r>
            <a:r>
              <a:rPr lang="en-US" dirty="0" err="1" smtClean="0">
                <a:solidFill>
                  <a:srgbClr val="002060"/>
                </a:solidFill>
              </a:rPr>
              <a:t>a.length</a:t>
            </a:r>
            <a:r>
              <a:rPr lang="en-US" dirty="0" smtClean="0">
                <a:solidFill>
                  <a:srgbClr val="002060"/>
                </a:solidFill>
              </a:rPr>
              <a:t>);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</a:t>
            </a:r>
            <a:r>
              <a:rPr lang="en-US" b="1" dirty="0" smtClean="0">
                <a:solidFill>
                  <a:srgbClr val="002060"/>
                </a:solidFill>
              </a:rPr>
              <a:t>return</a:t>
            </a:r>
            <a:r>
              <a:rPr lang="en-US" dirty="0" smtClean="0">
                <a:solidFill>
                  <a:srgbClr val="002060"/>
                </a:solidFill>
              </a:rPr>
              <a:t> a;   </a:t>
            </a:r>
            <a:r>
              <a:rPr lang="pt-PT" dirty="0" smtClean="0">
                <a:solidFill>
                  <a:srgbClr val="FF00FF"/>
                </a:solidFill>
              </a:rPr>
              <a:t>// devolvemos referência a para array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}</a:t>
            </a:r>
          </a:p>
          <a:p>
            <a:r>
              <a:rPr lang="en-US" b="1" dirty="0" smtClean="0"/>
              <a:t>public static void</a:t>
            </a:r>
            <a:r>
              <a:rPr lang="en-US" dirty="0" smtClean="0"/>
              <a:t> main (String </a:t>
            </a:r>
            <a:r>
              <a:rPr lang="en-US" dirty="0" err="1" smtClean="0"/>
              <a:t>args</a:t>
            </a:r>
            <a:r>
              <a:rPr lang="en-US" dirty="0" smtClean="0"/>
              <a:t>[])       {</a:t>
            </a:r>
          </a:p>
          <a:p>
            <a:r>
              <a:rPr lang="en-US" dirty="0" smtClean="0"/>
              <a:t>  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a</a:t>
            </a:r>
            <a:r>
              <a:rPr lang="en-US" dirty="0" smtClean="0"/>
              <a:t>[]=</a:t>
            </a:r>
            <a:r>
              <a:rPr lang="en-US" b="1" dirty="0" smtClean="0"/>
              <a:t>null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rgbClr val="C00000"/>
                </a:solidFill>
              </a:rPr>
              <a:t>a</a:t>
            </a:r>
            <a:r>
              <a:rPr lang="en-US" dirty="0" smtClean="0"/>
              <a:t>=</a:t>
            </a:r>
            <a:r>
              <a:rPr lang="en-US" dirty="0" err="1" smtClean="0"/>
              <a:t>lerSequencia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a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</a:t>
            </a:r>
            <a:r>
              <a:rPr lang="en-US" b="1" dirty="0" smtClean="0"/>
              <a:t>for</a:t>
            </a:r>
            <a:r>
              <a:rPr lang="en-US" dirty="0" smtClean="0"/>
              <a:t>(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a.length</a:t>
            </a:r>
            <a:r>
              <a:rPr lang="en-US" dirty="0" smtClean="0"/>
              <a:t> ;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 </a:t>
            </a:r>
            <a:r>
              <a:rPr lang="en-US" b="1" dirty="0" smtClean="0"/>
              <a:t>if</a:t>
            </a:r>
            <a:r>
              <a:rPr lang="en-US" dirty="0" smtClean="0"/>
              <a:t>(a[</a:t>
            </a:r>
            <a:r>
              <a:rPr lang="en-US" dirty="0" err="1" smtClean="0"/>
              <a:t>i</a:t>
            </a:r>
            <a:r>
              <a:rPr lang="en-US" dirty="0" smtClean="0"/>
              <a:t>]==0) </a:t>
            </a:r>
            <a:r>
              <a:rPr lang="en-US" b="1" dirty="0" smtClean="0"/>
              <a:t>continue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</a:t>
            </a:r>
            <a:r>
              <a:rPr lang="en-US" b="1" dirty="0" smtClean="0"/>
              <a:t>else</a:t>
            </a:r>
            <a:r>
              <a:rPr lang="en-US" dirty="0" smtClean="0"/>
              <a:t> </a:t>
            </a:r>
            <a:r>
              <a:rPr lang="en-US" dirty="0" err="1" smtClean="0"/>
              <a:t>System.out.println</a:t>
            </a:r>
            <a:r>
              <a:rPr lang="en-US" dirty="0" smtClean="0"/>
              <a:t>(a[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} }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44192" y="4248834"/>
            <a:ext cx="8466407" cy="646331"/>
            <a:chOff x="144192" y="4248834"/>
            <a:chExt cx="8466407" cy="646331"/>
          </a:xfrm>
        </p:grpSpPr>
        <p:sp>
          <p:nvSpPr>
            <p:cNvPr id="6" name="Rectangle 5"/>
            <p:cNvSpPr/>
            <p:nvPr/>
          </p:nvSpPr>
          <p:spPr>
            <a:xfrm>
              <a:off x="144192" y="4419600"/>
              <a:ext cx="1199272" cy="3048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>
              <a:off x="1343464" y="4572000"/>
              <a:ext cx="4676336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19800" y="4248834"/>
              <a:ext cx="2590799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Declaração de </a:t>
              </a:r>
              <a:r>
                <a:rPr lang="pt-PT" dirty="0" err="1" smtClean="0"/>
                <a:t>array</a:t>
              </a:r>
              <a:r>
                <a:rPr lang="pt-PT" dirty="0" smtClean="0"/>
                <a:t> nulo (i.e. sem elementos)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057400" y="4876800"/>
            <a:ext cx="6934201" cy="1629728"/>
            <a:chOff x="2057400" y="4876800"/>
            <a:chExt cx="6934201" cy="1629728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057400" y="4876800"/>
              <a:ext cx="4038600" cy="5334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096001" y="5029200"/>
              <a:ext cx="2895600" cy="1477328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 err="1" smtClean="0"/>
                <a:t>Array</a:t>
              </a:r>
              <a:r>
                <a:rPr lang="pt-PT" dirty="0" smtClean="0"/>
                <a:t> </a:t>
              </a:r>
              <a:r>
                <a:rPr lang="pt-PT" dirty="0" smtClean="0">
                  <a:solidFill>
                    <a:srgbClr val="C00000"/>
                  </a:solidFill>
                </a:rPr>
                <a:t>a</a:t>
              </a:r>
              <a:r>
                <a:rPr lang="pt-PT" dirty="0" smtClean="0"/>
                <a:t> (nulo) foi passado como argumento da função </a:t>
              </a:r>
              <a:r>
                <a:rPr lang="pt-PT" dirty="0" err="1" smtClean="0">
                  <a:solidFill>
                    <a:srgbClr val="0070C0"/>
                  </a:solidFill>
                </a:rPr>
                <a:t>lerSequencia</a:t>
              </a:r>
              <a:r>
                <a:rPr lang="pt-PT" dirty="0" smtClean="0"/>
                <a:t> e foi usado como valor de retorno da função </a:t>
              </a:r>
              <a:r>
                <a:rPr lang="pt-PT" dirty="0" err="1" smtClean="0">
                  <a:solidFill>
                    <a:srgbClr val="0070C0"/>
                  </a:solidFill>
                </a:rPr>
                <a:t>lerSequencia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600200" y="971551"/>
            <a:ext cx="7467599" cy="1200329"/>
            <a:chOff x="1600200" y="971551"/>
            <a:chExt cx="7467599" cy="1200329"/>
          </a:xfrm>
        </p:grpSpPr>
        <p:sp>
          <p:nvSpPr>
            <p:cNvPr id="15" name="Rectangle 14"/>
            <p:cNvSpPr/>
            <p:nvPr/>
          </p:nvSpPr>
          <p:spPr>
            <a:xfrm>
              <a:off x="1600200" y="1419224"/>
              <a:ext cx="1600200" cy="304800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3"/>
            </p:cNvCxnSpPr>
            <p:nvPr/>
          </p:nvCxnSpPr>
          <p:spPr>
            <a:xfrm>
              <a:off x="3200400" y="1571624"/>
              <a:ext cx="2819400" cy="0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019800" y="971551"/>
              <a:ext cx="3047999" cy="1200329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Memória para </a:t>
              </a:r>
              <a:r>
                <a:rPr lang="pt-PT" dirty="0" err="1" smtClean="0"/>
                <a:t>array</a:t>
              </a:r>
              <a:r>
                <a:rPr lang="pt-PT" dirty="0" smtClean="0"/>
                <a:t> (inicialmente sem elementos) foi reservada dentro da função</a:t>
              </a:r>
              <a:r>
                <a:rPr lang="pt-PT" dirty="0" smtClean="0">
                  <a:solidFill>
                    <a:srgbClr val="0070C0"/>
                  </a:solidFill>
                </a:rPr>
                <a:t> </a:t>
              </a:r>
              <a:r>
                <a:rPr lang="pt-PT" dirty="0" err="1" smtClean="0">
                  <a:solidFill>
                    <a:srgbClr val="0070C0"/>
                  </a:solidFill>
                </a:rPr>
                <a:t>lerSequencia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04888" y="2556061"/>
            <a:ext cx="8139112" cy="646331"/>
            <a:chOff x="1004888" y="2556061"/>
            <a:chExt cx="8139112" cy="646331"/>
          </a:xfrm>
        </p:grpSpPr>
        <p:sp>
          <p:nvSpPr>
            <p:cNvPr id="20" name="Freeform 19"/>
            <p:cNvSpPr/>
            <p:nvPr/>
          </p:nvSpPr>
          <p:spPr>
            <a:xfrm>
              <a:off x="1004888" y="2562224"/>
              <a:ext cx="5486400" cy="357187"/>
            </a:xfrm>
            <a:custGeom>
              <a:avLst/>
              <a:gdLst>
                <a:gd name="connsiteX0" fmla="*/ 5486400 w 5486400"/>
                <a:gd name="connsiteY0" fmla="*/ 0 h 357187"/>
                <a:gd name="connsiteX1" fmla="*/ 1143000 w 5486400"/>
                <a:gd name="connsiteY1" fmla="*/ 107156 h 357187"/>
                <a:gd name="connsiteX2" fmla="*/ 0 w 5486400"/>
                <a:gd name="connsiteY2" fmla="*/ 357187 h 35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86400" h="357187">
                  <a:moveTo>
                    <a:pt x="5486400" y="0"/>
                  </a:moveTo>
                  <a:cubicBezTo>
                    <a:pt x="3771900" y="23812"/>
                    <a:pt x="2057400" y="47625"/>
                    <a:pt x="1143000" y="107156"/>
                  </a:cubicBezTo>
                  <a:cubicBezTo>
                    <a:pt x="228600" y="166687"/>
                    <a:pt x="114300" y="261937"/>
                    <a:pt x="0" y="357187"/>
                  </a:cubicBezTo>
                </a:path>
              </a:pathLst>
            </a:custGeom>
            <a:noFill/>
            <a:ln w="3175">
              <a:solidFill>
                <a:srgbClr val="FF00FF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08868" y="2556061"/>
              <a:ext cx="2635132" cy="646331"/>
            </a:xfrm>
            <a:prstGeom prst="rect">
              <a:avLst/>
            </a:prstGeom>
            <a:noFill/>
            <a:ln>
              <a:solidFill>
                <a:srgbClr val="FF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Memória já foi reservada e podemos utilizar </a:t>
              </a:r>
              <a:r>
                <a:rPr lang="pt-PT" dirty="0" err="1" smtClean="0"/>
                <a:t>array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000125" y="3258234"/>
            <a:ext cx="8115299" cy="923330"/>
            <a:chOff x="1000125" y="3258234"/>
            <a:chExt cx="8115299" cy="923330"/>
          </a:xfrm>
        </p:grpSpPr>
        <p:sp>
          <p:nvSpPr>
            <p:cNvPr id="23" name="Freeform 22"/>
            <p:cNvSpPr/>
            <p:nvPr/>
          </p:nvSpPr>
          <p:spPr>
            <a:xfrm>
              <a:off x="1000125" y="3643313"/>
              <a:ext cx="5107781" cy="456464"/>
            </a:xfrm>
            <a:custGeom>
              <a:avLst/>
              <a:gdLst>
                <a:gd name="connsiteX0" fmla="*/ 5107781 w 5107781"/>
                <a:gd name="connsiteY0" fmla="*/ 0 h 456464"/>
                <a:gd name="connsiteX1" fmla="*/ 3078956 w 5107781"/>
                <a:gd name="connsiteY1" fmla="*/ 371475 h 456464"/>
                <a:gd name="connsiteX2" fmla="*/ 757238 w 5107781"/>
                <a:gd name="connsiteY2" fmla="*/ 450056 h 456464"/>
                <a:gd name="connsiteX3" fmla="*/ 0 w 5107781"/>
                <a:gd name="connsiteY3" fmla="*/ 257175 h 456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07781" h="456464">
                  <a:moveTo>
                    <a:pt x="5107781" y="0"/>
                  </a:moveTo>
                  <a:cubicBezTo>
                    <a:pt x="4455914" y="148233"/>
                    <a:pt x="3804047" y="296466"/>
                    <a:pt x="3078956" y="371475"/>
                  </a:cubicBezTo>
                  <a:cubicBezTo>
                    <a:pt x="2353865" y="446484"/>
                    <a:pt x="1270397" y="469106"/>
                    <a:pt x="757238" y="450056"/>
                  </a:cubicBezTo>
                  <a:cubicBezTo>
                    <a:pt x="244079" y="431006"/>
                    <a:pt x="122039" y="344090"/>
                    <a:pt x="0" y="257175"/>
                  </a:cubicBezTo>
                </a:path>
              </a:pathLst>
            </a:custGeom>
            <a:noFill/>
            <a:ln w="3175">
              <a:solidFill>
                <a:srgbClr val="660033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79330" y="3258234"/>
              <a:ext cx="30360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6003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Devolvemos referência para </a:t>
              </a:r>
              <a:r>
                <a:rPr lang="pt-PT" dirty="0" err="1" smtClean="0"/>
                <a:t>array</a:t>
              </a:r>
              <a:r>
                <a:rPr lang="pt-PT" dirty="0" smtClean="0"/>
                <a:t> com memória reservada dentro da função </a:t>
              </a:r>
              <a:r>
                <a:rPr lang="pt-PT" dirty="0" err="1" smtClean="0">
                  <a:solidFill>
                    <a:srgbClr val="0070C0"/>
                  </a:solidFill>
                </a:rPr>
                <a:t>lerSequencia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35832" y="5430411"/>
            <a:ext cx="4419600" cy="1235720"/>
            <a:chOff x="935832" y="5430411"/>
            <a:chExt cx="4419600" cy="1235720"/>
          </a:xfrm>
        </p:grpSpPr>
        <p:sp>
          <p:nvSpPr>
            <p:cNvPr id="26" name="Freeform 25"/>
            <p:cNvSpPr/>
            <p:nvPr/>
          </p:nvSpPr>
          <p:spPr>
            <a:xfrm>
              <a:off x="1285875" y="5430411"/>
              <a:ext cx="2017324" cy="570339"/>
            </a:xfrm>
            <a:custGeom>
              <a:avLst/>
              <a:gdLst>
                <a:gd name="connsiteX0" fmla="*/ 1864519 w 2017324"/>
                <a:gd name="connsiteY0" fmla="*/ 570339 h 570339"/>
                <a:gd name="connsiteX1" fmla="*/ 1971675 w 2017324"/>
                <a:gd name="connsiteY1" fmla="*/ 27414 h 570339"/>
                <a:gd name="connsiteX2" fmla="*/ 1207294 w 2017324"/>
                <a:gd name="connsiteY2" fmla="*/ 84564 h 570339"/>
                <a:gd name="connsiteX3" fmla="*/ 421481 w 2017324"/>
                <a:gd name="connsiteY3" fmla="*/ 120283 h 570339"/>
                <a:gd name="connsiteX4" fmla="*/ 0 w 2017324"/>
                <a:gd name="connsiteY4" fmla="*/ 77420 h 57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7324" h="570339">
                  <a:moveTo>
                    <a:pt x="1864519" y="570339"/>
                  </a:moveTo>
                  <a:cubicBezTo>
                    <a:pt x="1972865" y="339357"/>
                    <a:pt x="2081212" y="108376"/>
                    <a:pt x="1971675" y="27414"/>
                  </a:cubicBezTo>
                  <a:cubicBezTo>
                    <a:pt x="1862138" y="-53548"/>
                    <a:pt x="1465660" y="69086"/>
                    <a:pt x="1207294" y="84564"/>
                  </a:cubicBezTo>
                  <a:cubicBezTo>
                    <a:pt x="948928" y="100042"/>
                    <a:pt x="622697" y="121474"/>
                    <a:pt x="421481" y="120283"/>
                  </a:cubicBezTo>
                  <a:cubicBezTo>
                    <a:pt x="220265" y="119092"/>
                    <a:pt x="69056" y="85754"/>
                    <a:pt x="0" y="77420"/>
                  </a:cubicBezTo>
                </a:path>
              </a:pathLst>
            </a:custGeom>
            <a:noFill/>
            <a:ln w="3175">
              <a:solidFill>
                <a:srgbClr val="6699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35832" y="6019800"/>
              <a:ext cx="441960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699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Memória foi reservada dentro da função </a:t>
              </a:r>
              <a:r>
                <a:rPr lang="pt-PT" dirty="0" err="1" smtClean="0"/>
                <a:t>lerSequencia</a:t>
              </a:r>
              <a:r>
                <a:rPr lang="pt-PT" dirty="0" smtClean="0"/>
                <a:t> e usada dentro da função </a:t>
              </a:r>
              <a:r>
                <a:rPr lang="pt-PT" dirty="0" err="1" smtClean="0"/>
                <a:t>main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7736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5774914" cy="6186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java.util</a:t>
            </a:r>
            <a:r>
              <a:rPr lang="en-US" dirty="0" smtClean="0"/>
              <a:t>.*;    </a:t>
            </a:r>
          </a:p>
          <a:p>
            <a:r>
              <a:rPr lang="en-US" b="1" dirty="0" smtClean="0"/>
              <a:t>public class</a:t>
            </a:r>
            <a:r>
              <a:rPr lang="en-US" dirty="0" smtClean="0"/>
              <a:t> array_function1 {</a:t>
            </a:r>
          </a:p>
          <a:p>
            <a:r>
              <a:rPr lang="en-US" dirty="0" smtClean="0"/>
              <a:t>  </a:t>
            </a:r>
            <a:r>
              <a:rPr lang="en-US" b="1" dirty="0" smtClean="0"/>
              <a:t>static</a:t>
            </a:r>
            <a:r>
              <a:rPr lang="en-US" dirty="0" smtClean="0"/>
              <a:t> Scanner read = </a:t>
            </a:r>
            <a:r>
              <a:rPr lang="en-US" b="1" dirty="0" smtClean="0"/>
              <a:t>new</a:t>
            </a:r>
            <a:r>
              <a:rPr lang="en-US" dirty="0" smtClean="0"/>
              <a:t> Scanner(</a:t>
            </a:r>
            <a:r>
              <a:rPr lang="en-US" dirty="0" err="1" smtClean="0"/>
              <a:t>System.in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// </a:t>
            </a:r>
            <a:r>
              <a:rPr lang="en-US" dirty="0" err="1" smtClean="0"/>
              <a:t>Leitura</a:t>
            </a:r>
            <a:r>
              <a:rPr lang="en-US" dirty="0" smtClean="0"/>
              <a:t> de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</a:t>
            </a:r>
            <a:r>
              <a:rPr lang="en-US" dirty="0" err="1" smtClean="0"/>
              <a:t>aparecer</a:t>
            </a:r>
            <a:r>
              <a:rPr lang="en-US" dirty="0" smtClean="0"/>
              <a:t> o zero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public static </a:t>
            </a:r>
            <a:r>
              <a:rPr lang="en-US" b="1" dirty="0" err="1" smtClean="0">
                <a:solidFill>
                  <a:srgbClr val="FF00FF"/>
                </a:solidFill>
              </a:rPr>
              <a:t>int</a:t>
            </a:r>
            <a:r>
              <a:rPr lang="en-US" dirty="0" smtClean="0">
                <a:solidFill>
                  <a:srgbClr val="FF00FF"/>
                </a:solidFill>
              </a:rPr>
              <a:t>[] </a:t>
            </a:r>
            <a:r>
              <a:rPr lang="en-US" dirty="0" err="1" smtClean="0">
                <a:solidFill>
                  <a:srgbClr val="002060"/>
                </a:solidFill>
              </a:rPr>
              <a:t>lerSequencia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b="1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a[]){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</a:t>
            </a:r>
            <a:r>
              <a:rPr lang="en-US" b="1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n = 0, </a:t>
            </a:r>
            <a:r>
              <a:rPr lang="en-US" dirty="0" err="1" smtClean="0">
                <a:solidFill>
                  <a:srgbClr val="002060"/>
                </a:solidFill>
              </a:rPr>
              <a:t>tmp</a:t>
            </a:r>
            <a:r>
              <a:rPr lang="en-US" dirty="0" smtClean="0">
                <a:solidFill>
                  <a:srgbClr val="002060"/>
                </a:solidFill>
              </a:rPr>
              <a:t>;   a = </a:t>
            </a:r>
            <a:r>
              <a:rPr lang="en-US" b="1" dirty="0" smtClean="0">
                <a:solidFill>
                  <a:srgbClr val="002060"/>
                </a:solidFill>
              </a:rPr>
              <a:t>new </a:t>
            </a:r>
            <a:r>
              <a:rPr lang="en-US" b="1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[10];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</a:t>
            </a:r>
            <a:r>
              <a:rPr lang="en-US" b="1" dirty="0" smtClean="0">
                <a:solidFill>
                  <a:srgbClr val="002060"/>
                </a:solidFill>
              </a:rPr>
              <a:t>do</a:t>
            </a:r>
            <a:r>
              <a:rPr lang="en-US" dirty="0" smtClean="0">
                <a:solidFill>
                  <a:srgbClr val="002060"/>
                </a:solidFill>
              </a:rPr>
              <a:t>{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</a:t>
            </a:r>
            <a:r>
              <a:rPr lang="en-US" dirty="0" err="1" smtClean="0">
                <a:solidFill>
                  <a:srgbClr val="002060"/>
                </a:solidFill>
              </a:rPr>
              <a:t>System.out.print</a:t>
            </a:r>
            <a:r>
              <a:rPr lang="en-US" dirty="0" smtClean="0">
                <a:solidFill>
                  <a:srgbClr val="002060"/>
                </a:solidFill>
              </a:rPr>
              <a:t>("Valor </a:t>
            </a:r>
            <a:r>
              <a:rPr lang="en-US" dirty="0" err="1" smtClean="0">
                <a:solidFill>
                  <a:srgbClr val="002060"/>
                </a:solidFill>
              </a:rPr>
              <a:t>inteiro</a:t>
            </a:r>
            <a:r>
              <a:rPr lang="en-US" dirty="0" smtClean="0">
                <a:solidFill>
                  <a:srgbClr val="002060"/>
                </a:solidFill>
              </a:rPr>
              <a:t>: ");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</a:t>
            </a:r>
            <a:r>
              <a:rPr lang="en-US" dirty="0" err="1" smtClean="0">
                <a:solidFill>
                  <a:srgbClr val="002060"/>
                </a:solidFill>
              </a:rPr>
              <a:t>tmp</a:t>
            </a:r>
            <a:r>
              <a:rPr lang="en-US" dirty="0" smtClean="0">
                <a:solidFill>
                  <a:srgbClr val="002060"/>
                </a:solidFill>
              </a:rPr>
              <a:t> = </a:t>
            </a:r>
            <a:r>
              <a:rPr lang="en-US" dirty="0" err="1" smtClean="0">
                <a:solidFill>
                  <a:srgbClr val="002060"/>
                </a:solidFill>
              </a:rPr>
              <a:t>read.nextInt</a:t>
            </a:r>
            <a:r>
              <a:rPr lang="en-US" dirty="0" smtClean="0">
                <a:solidFill>
                  <a:srgbClr val="002060"/>
                </a:solidFill>
              </a:rPr>
              <a:t>();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</a:t>
            </a:r>
            <a:r>
              <a:rPr lang="en-US" b="1" dirty="0" smtClean="0">
                <a:solidFill>
                  <a:srgbClr val="002060"/>
                </a:solidFill>
              </a:rPr>
              <a:t>if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err="1" smtClean="0">
                <a:solidFill>
                  <a:srgbClr val="002060"/>
                </a:solidFill>
              </a:rPr>
              <a:t>tmp</a:t>
            </a:r>
            <a:r>
              <a:rPr lang="en-US" dirty="0" smtClean="0">
                <a:solidFill>
                  <a:srgbClr val="002060"/>
                </a:solidFill>
              </a:rPr>
              <a:t> != 0)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  a[n++] = </a:t>
            </a:r>
            <a:r>
              <a:rPr lang="en-US" dirty="0" err="1" smtClean="0">
                <a:solidFill>
                  <a:srgbClr val="002060"/>
                </a:solidFill>
              </a:rPr>
              <a:t>tmp</a:t>
            </a:r>
            <a:r>
              <a:rPr lang="en-US" dirty="0" smtClean="0">
                <a:solidFill>
                  <a:srgbClr val="002060"/>
                </a:solidFill>
              </a:rPr>
              <a:t>; // </a:t>
            </a:r>
            <a:r>
              <a:rPr lang="en-US" dirty="0" err="1" smtClean="0">
                <a:solidFill>
                  <a:srgbClr val="002060"/>
                </a:solidFill>
              </a:rPr>
              <a:t>armazenamos</a:t>
            </a:r>
            <a:r>
              <a:rPr lang="en-US" dirty="0" smtClean="0">
                <a:solidFill>
                  <a:srgbClr val="002060"/>
                </a:solidFill>
              </a:rPr>
              <a:t> o valor </a:t>
            </a:r>
            <a:r>
              <a:rPr lang="en-US" dirty="0" err="1" smtClean="0">
                <a:solidFill>
                  <a:srgbClr val="002060"/>
                </a:solidFill>
              </a:rPr>
              <a:t>na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posição</a:t>
            </a:r>
            <a:r>
              <a:rPr lang="en-US" dirty="0" smtClean="0">
                <a:solidFill>
                  <a:srgbClr val="002060"/>
                </a:solidFill>
              </a:rPr>
              <a:t> 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                           // e "</a:t>
            </a:r>
            <a:r>
              <a:rPr lang="en-US" dirty="0" err="1" smtClean="0">
                <a:solidFill>
                  <a:srgbClr val="002060"/>
                </a:solidFill>
              </a:rPr>
              <a:t>avançamos</a:t>
            </a:r>
            <a:r>
              <a:rPr lang="en-US" dirty="0" smtClean="0">
                <a:solidFill>
                  <a:srgbClr val="002060"/>
                </a:solidFill>
              </a:rPr>
              <a:t>" </a:t>
            </a:r>
            <a:r>
              <a:rPr lang="en-US" dirty="0" err="1" smtClean="0">
                <a:solidFill>
                  <a:srgbClr val="002060"/>
                </a:solidFill>
              </a:rPr>
              <a:t>para</a:t>
            </a:r>
            <a:r>
              <a:rPr lang="en-US" dirty="0" smtClean="0">
                <a:solidFill>
                  <a:srgbClr val="002060"/>
                </a:solidFill>
              </a:rPr>
              <a:t> a </a:t>
            </a:r>
            <a:r>
              <a:rPr lang="en-US" dirty="0" err="1" smtClean="0">
                <a:solidFill>
                  <a:srgbClr val="002060"/>
                </a:solidFill>
              </a:rPr>
              <a:t>próxima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posição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  }</a:t>
            </a:r>
            <a:r>
              <a:rPr lang="en-US" b="1" dirty="0" smtClean="0">
                <a:solidFill>
                  <a:srgbClr val="002060"/>
                </a:solidFill>
              </a:rPr>
              <a:t>while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err="1" smtClean="0">
                <a:solidFill>
                  <a:srgbClr val="002060"/>
                </a:solidFill>
              </a:rPr>
              <a:t>tmp</a:t>
            </a:r>
            <a:r>
              <a:rPr lang="en-US" dirty="0" smtClean="0">
                <a:solidFill>
                  <a:srgbClr val="002060"/>
                </a:solidFill>
              </a:rPr>
              <a:t> != 0 &amp;&amp; n &lt; </a:t>
            </a:r>
            <a:r>
              <a:rPr lang="en-US" dirty="0" err="1" smtClean="0">
                <a:solidFill>
                  <a:srgbClr val="002060"/>
                </a:solidFill>
              </a:rPr>
              <a:t>a.length</a:t>
            </a:r>
            <a:r>
              <a:rPr lang="en-US" dirty="0" smtClean="0">
                <a:solidFill>
                  <a:srgbClr val="002060"/>
                </a:solidFill>
              </a:rPr>
              <a:t>);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</a:t>
            </a:r>
            <a:r>
              <a:rPr lang="en-US" b="1" dirty="0" smtClean="0">
                <a:solidFill>
                  <a:srgbClr val="002060"/>
                </a:solidFill>
              </a:rPr>
              <a:t>return</a:t>
            </a:r>
            <a:r>
              <a:rPr lang="en-US" dirty="0" smtClean="0">
                <a:solidFill>
                  <a:srgbClr val="002060"/>
                </a:solidFill>
              </a:rPr>
              <a:t> a;   </a:t>
            </a:r>
            <a:r>
              <a:rPr lang="pt-PT" dirty="0" smtClean="0">
                <a:solidFill>
                  <a:srgbClr val="FF00FF"/>
                </a:solidFill>
              </a:rPr>
              <a:t>// devolvemos referência a para array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}</a:t>
            </a:r>
          </a:p>
          <a:p>
            <a:r>
              <a:rPr lang="en-US" b="1" dirty="0" smtClean="0"/>
              <a:t>public static void</a:t>
            </a:r>
            <a:r>
              <a:rPr lang="en-US" dirty="0" smtClean="0"/>
              <a:t> main (String </a:t>
            </a:r>
            <a:r>
              <a:rPr lang="en-US" dirty="0" err="1" smtClean="0"/>
              <a:t>args</a:t>
            </a:r>
            <a:r>
              <a:rPr lang="en-US" dirty="0" smtClean="0"/>
              <a:t>[])       {</a:t>
            </a:r>
          </a:p>
          <a:p>
            <a:r>
              <a:rPr lang="en-US" dirty="0" smtClean="0"/>
              <a:t>  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a</a:t>
            </a:r>
            <a:r>
              <a:rPr lang="en-US" dirty="0" smtClean="0"/>
              <a:t>[]=</a:t>
            </a:r>
            <a:r>
              <a:rPr lang="en-US" b="1" dirty="0" smtClean="0"/>
              <a:t>null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rgbClr val="C00000"/>
                </a:solidFill>
              </a:rPr>
              <a:t>a</a:t>
            </a:r>
            <a:r>
              <a:rPr lang="en-US" dirty="0" smtClean="0"/>
              <a:t>=</a:t>
            </a:r>
            <a:r>
              <a:rPr lang="en-US" dirty="0" err="1" smtClean="0"/>
              <a:t>lerSequencia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a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</a:t>
            </a:r>
            <a:r>
              <a:rPr lang="en-US" b="1" dirty="0" smtClean="0"/>
              <a:t>for</a:t>
            </a:r>
            <a:r>
              <a:rPr lang="en-US" dirty="0" smtClean="0"/>
              <a:t>(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a.length</a:t>
            </a:r>
            <a:r>
              <a:rPr lang="en-US" dirty="0" smtClean="0"/>
              <a:t> ;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 </a:t>
            </a:r>
            <a:r>
              <a:rPr lang="en-US" b="1" dirty="0" smtClean="0"/>
              <a:t>if</a:t>
            </a:r>
            <a:r>
              <a:rPr lang="en-US" dirty="0" smtClean="0"/>
              <a:t>(a[</a:t>
            </a:r>
            <a:r>
              <a:rPr lang="en-US" dirty="0" err="1" smtClean="0"/>
              <a:t>i</a:t>
            </a:r>
            <a:r>
              <a:rPr lang="en-US" dirty="0" smtClean="0"/>
              <a:t>]==0) </a:t>
            </a:r>
            <a:r>
              <a:rPr lang="en-US" b="1" dirty="0" smtClean="0"/>
              <a:t>continue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</a:t>
            </a:r>
            <a:r>
              <a:rPr lang="en-US" b="1" dirty="0" smtClean="0"/>
              <a:t>else</a:t>
            </a:r>
            <a:r>
              <a:rPr lang="en-US" dirty="0" smtClean="0"/>
              <a:t> </a:t>
            </a:r>
            <a:r>
              <a:rPr lang="en-US" dirty="0" err="1" smtClean="0"/>
              <a:t>System.out.println</a:t>
            </a:r>
            <a:r>
              <a:rPr lang="en-US" dirty="0" smtClean="0"/>
              <a:t>(a[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} 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4192" y="4419600"/>
            <a:ext cx="1199272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00200" y="1419224"/>
            <a:ext cx="1600200" cy="30480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935832" y="5430411"/>
            <a:ext cx="4419600" cy="1235720"/>
            <a:chOff x="935832" y="5430411"/>
            <a:chExt cx="4419600" cy="1235720"/>
          </a:xfrm>
        </p:grpSpPr>
        <p:sp>
          <p:nvSpPr>
            <p:cNvPr id="26" name="Freeform 25"/>
            <p:cNvSpPr/>
            <p:nvPr/>
          </p:nvSpPr>
          <p:spPr>
            <a:xfrm>
              <a:off x="1285875" y="5430411"/>
              <a:ext cx="2017324" cy="570339"/>
            </a:xfrm>
            <a:custGeom>
              <a:avLst/>
              <a:gdLst>
                <a:gd name="connsiteX0" fmla="*/ 1864519 w 2017324"/>
                <a:gd name="connsiteY0" fmla="*/ 570339 h 570339"/>
                <a:gd name="connsiteX1" fmla="*/ 1971675 w 2017324"/>
                <a:gd name="connsiteY1" fmla="*/ 27414 h 570339"/>
                <a:gd name="connsiteX2" fmla="*/ 1207294 w 2017324"/>
                <a:gd name="connsiteY2" fmla="*/ 84564 h 570339"/>
                <a:gd name="connsiteX3" fmla="*/ 421481 w 2017324"/>
                <a:gd name="connsiteY3" fmla="*/ 120283 h 570339"/>
                <a:gd name="connsiteX4" fmla="*/ 0 w 2017324"/>
                <a:gd name="connsiteY4" fmla="*/ 77420 h 57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7324" h="570339">
                  <a:moveTo>
                    <a:pt x="1864519" y="570339"/>
                  </a:moveTo>
                  <a:cubicBezTo>
                    <a:pt x="1972865" y="339357"/>
                    <a:pt x="2081212" y="108376"/>
                    <a:pt x="1971675" y="27414"/>
                  </a:cubicBezTo>
                  <a:cubicBezTo>
                    <a:pt x="1862138" y="-53548"/>
                    <a:pt x="1465660" y="69086"/>
                    <a:pt x="1207294" y="84564"/>
                  </a:cubicBezTo>
                  <a:cubicBezTo>
                    <a:pt x="948928" y="100042"/>
                    <a:pt x="622697" y="121474"/>
                    <a:pt x="421481" y="120283"/>
                  </a:cubicBezTo>
                  <a:cubicBezTo>
                    <a:pt x="220265" y="119092"/>
                    <a:pt x="69056" y="85754"/>
                    <a:pt x="0" y="77420"/>
                  </a:cubicBezTo>
                </a:path>
              </a:pathLst>
            </a:custGeom>
            <a:noFill/>
            <a:ln w="3175">
              <a:solidFill>
                <a:srgbClr val="6699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35832" y="6019800"/>
              <a:ext cx="441960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699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Memória foi reservada dentro da função </a:t>
              </a:r>
              <a:r>
                <a:rPr lang="pt-PT" dirty="0" err="1" smtClean="0"/>
                <a:t>lerSequencia</a:t>
              </a:r>
              <a:r>
                <a:rPr lang="pt-PT" dirty="0" smtClean="0"/>
                <a:t> e usada dentro da função </a:t>
              </a:r>
              <a:r>
                <a:rPr lang="pt-PT" dirty="0" err="1" smtClean="0"/>
                <a:t>main</a:t>
              </a:r>
              <a:endParaRPr lang="en-US" dirty="0"/>
            </a:p>
          </p:txBody>
        </p:sp>
      </p:grp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219199"/>
            <a:ext cx="2209800" cy="4530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6283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595491"/>
            <a:ext cx="4620880" cy="5355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java.util</a:t>
            </a:r>
            <a:r>
              <a:rPr lang="en-US" dirty="0" smtClean="0"/>
              <a:t>.*;    </a:t>
            </a:r>
          </a:p>
          <a:p>
            <a:r>
              <a:rPr lang="en-US" b="1" dirty="0" smtClean="0"/>
              <a:t>public class</a:t>
            </a:r>
            <a:r>
              <a:rPr lang="en-US" dirty="0" smtClean="0"/>
              <a:t> </a:t>
            </a:r>
            <a:r>
              <a:rPr lang="en-US" dirty="0" err="1" smtClean="0"/>
              <a:t>array_soma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</a:t>
            </a:r>
            <a:r>
              <a:rPr lang="en-US" b="1" dirty="0" smtClean="0"/>
              <a:t>static</a:t>
            </a:r>
            <a:r>
              <a:rPr lang="en-US" dirty="0" smtClean="0"/>
              <a:t> Scanner read = </a:t>
            </a:r>
            <a:r>
              <a:rPr lang="en-US" b="1" dirty="0" smtClean="0"/>
              <a:t>new</a:t>
            </a:r>
            <a:r>
              <a:rPr lang="en-US" dirty="0" smtClean="0"/>
              <a:t> Scanner(</a:t>
            </a:r>
            <a:r>
              <a:rPr lang="en-US" dirty="0" err="1" smtClean="0"/>
              <a:t>System.in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// </a:t>
            </a:r>
            <a:r>
              <a:rPr lang="en-US" dirty="0" err="1" smtClean="0"/>
              <a:t>Leitura</a:t>
            </a:r>
            <a:r>
              <a:rPr lang="en-US" dirty="0" smtClean="0"/>
              <a:t> de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</a:t>
            </a:r>
            <a:r>
              <a:rPr lang="en-US" dirty="0" err="1" smtClean="0"/>
              <a:t>aparecer</a:t>
            </a:r>
            <a:r>
              <a:rPr lang="en-US" dirty="0" smtClean="0"/>
              <a:t> o zero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public static </a:t>
            </a:r>
            <a:r>
              <a:rPr lang="en-US" b="1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[] soma(</a:t>
            </a:r>
            <a:r>
              <a:rPr lang="en-US" b="1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a[], </a:t>
            </a:r>
            <a:r>
              <a:rPr lang="en-US" b="1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b[]){</a:t>
            </a:r>
          </a:p>
          <a:p>
            <a:r>
              <a:rPr lang="pt-PT" dirty="0" smtClean="0">
                <a:solidFill>
                  <a:srgbClr val="002060"/>
                </a:solidFill>
              </a:rPr>
              <a:t>  </a:t>
            </a:r>
            <a:r>
              <a:rPr lang="pt-PT" b="1" dirty="0" smtClean="0">
                <a:solidFill>
                  <a:srgbClr val="002060"/>
                </a:solidFill>
              </a:rPr>
              <a:t>if</a:t>
            </a:r>
            <a:r>
              <a:rPr lang="pt-PT" dirty="0" smtClean="0">
                <a:solidFill>
                  <a:srgbClr val="002060"/>
                </a:solidFill>
              </a:rPr>
              <a:t>(a.length != b.length) </a:t>
            </a:r>
            <a:r>
              <a:rPr lang="pt-PT" b="1" dirty="0" smtClean="0">
                <a:solidFill>
                  <a:srgbClr val="002060"/>
                </a:solidFill>
              </a:rPr>
              <a:t>return null</a:t>
            </a:r>
            <a:r>
              <a:rPr lang="pt-PT" dirty="0" smtClean="0">
                <a:solidFill>
                  <a:srgbClr val="002060"/>
                </a:solidFill>
              </a:rPr>
              <a:t>;</a:t>
            </a:r>
          </a:p>
          <a:p>
            <a:r>
              <a:rPr lang="pt-PT" dirty="0" smtClean="0">
                <a:solidFill>
                  <a:srgbClr val="002060"/>
                </a:solidFill>
              </a:rPr>
              <a:t>  int c[] = new int[a.length]; 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  </a:t>
            </a:r>
            <a:r>
              <a:rPr lang="en-US" b="1" dirty="0" smtClean="0">
                <a:solidFill>
                  <a:srgbClr val="002060"/>
                </a:solidFill>
              </a:rPr>
              <a:t>for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b="1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=0; </a:t>
            </a:r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 &lt; </a:t>
            </a:r>
            <a:r>
              <a:rPr lang="pt-PT" dirty="0" smtClean="0">
                <a:solidFill>
                  <a:srgbClr val="002060"/>
                </a:solidFill>
              </a:rPr>
              <a:t>a.length; i++)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       </a:t>
            </a:r>
            <a:r>
              <a:rPr lang="pt-PT" dirty="0" smtClean="0">
                <a:solidFill>
                  <a:srgbClr val="002060"/>
                </a:solidFill>
              </a:rPr>
              <a:t>c[i] = a[i] + b[i];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  return</a:t>
            </a:r>
            <a:r>
              <a:rPr lang="en-US" dirty="0" smtClean="0">
                <a:solidFill>
                  <a:srgbClr val="002060"/>
                </a:solidFill>
              </a:rPr>
              <a:t> c; </a:t>
            </a:r>
            <a:endParaRPr lang="pt-PT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}</a:t>
            </a:r>
          </a:p>
          <a:p>
            <a:r>
              <a:rPr lang="en-US" b="1" dirty="0" smtClean="0"/>
              <a:t>public static void</a:t>
            </a:r>
            <a:r>
              <a:rPr lang="en-US" dirty="0" smtClean="0"/>
              <a:t> main (String </a:t>
            </a:r>
            <a:r>
              <a:rPr lang="en-US" dirty="0" err="1" smtClean="0"/>
              <a:t>args</a:t>
            </a:r>
            <a:r>
              <a:rPr lang="en-US" dirty="0" smtClean="0"/>
              <a:t>[])       {</a:t>
            </a:r>
          </a:p>
          <a:p>
            <a:r>
              <a:rPr lang="en-US" dirty="0" smtClean="0"/>
              <a:t>  </a:t>
            </a:r>
            <a:r>
              <a:rPr lang="en-US" b="1" dirty="0" err="1" smtClean="0"/>
              <a:t>int</a:t>
            </a:r>
            <a:r>
              <a:rPr lang="en-US" dirty="0" smtClean="0"/>
              <a:t> a[]={1,2,3,4,5};</a:t>
            </a:r>
          </a:p>
          <a:p>
            <a:r>
              <a:rPr lang="pt-PT" dirty="0" smtClean="0"/>
              <a:t>  </a:t>
            </a:r>
            <a:r>
              <a:rPr lang="en-US" b="1" dirty="0" err="1" smtClean="0"/>
              <a:t>int</a:t>
            </a:r>
            <a:r>
              <a:rPr lang="en-US" dirty="0" smtClean="0"/>
              <a:t> b[]={10,20,30,40,50};</a:t>
            </a:r>
          </a:p>
          <a:p>
            <a:r>
              <a:rPr lang="pt-PT" dirty="0" smtClean="0"/>
              <a:t>  </a:t>
            </a:r>
            <a:r>
              <a:rPr lang="pt-PT" b="1" dirty="0" smtClean="0"/>
              <a:t>int</a:t>
            </a:r>
            <a:r>
              <a:rPr lang="pt-PT" dirty="0" smtClean="0"/>
              <a:t> y[] = </a:t>
            </a:r>
            <a:r>
              <a:rPr lang="en-US" dirty="0" smtClean="0">
                <a:solidFill>
                  <a:srgbClr val="002060"/>
                </a:solidFill>
              </a:rPr>
              <a:t>soma(</a:t>
            </a:r>
            <a:r>
              <a:rPr lang="en-US" dirty="0" err="1" smtClean="0">
                <a:solidFill>
                  <a:srgbClr val="002060"/>
                </a:solidFill>
              </a:rPr>
              <a:t>a,b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  <a:r>
              <a:rPr lang="pt-PT" dirty="0" smtClean="0"/>
              <a:t>;</a:t>
            </a:r>
            <a:endParaRPr lang="en-US" dirty="0" smtClean="0"/>
          </a:p>
          <a:p>
            <a:r>
              <a:rPr lang="pt-PT" dirty="0" smtClean="0"/>
              <a:t>  </a:t>
            </a:r>
            <a:r>
              <a:rPr lang="en-US" dirty="0" smtClean="0"/>
              <a:t> </a:t>
            </a:r>
            <a:r>
              <a:rPr lang="en-US" b="1" dirty="0" smtClean="0"/>
              <a:t>for</a:t>
            </a:r>
            <a:r>
              <a:rPr lang="en-US" dirty="0" smtClean="0"/>
              <a:t>(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pt-PT" dirty="0" smtClean="0"/>
              <a:t>y.length; i++)</a:t>
            </a:r>
            <a:endParaRPr lang="en-US" dirty="0" smtClean="0"/>
          </a:p>
          <a:p>
            <a:r>
              <a:rPr lang="en-US" dirty="0" smtClean="0"/>
              <a:t>       </a:t>
            </a:r>
            <a:r>
              <a:rPr lang="en-US" dirty="0" err="1" smtClean="0"/>
              <a:t>System.out.printf</a:t>
            </a:r>
            <a:r>
              <a:rPr lang="en-US" dirty="0" smtClean="0"/>
              <a:t>("%d + %d = %d\n",</a:t>
            </a:r>
          </a:p>
          <a:p>
            <a:r>
              <a:rPr lang="en-US" dirty="0" smtClean="0"/>
              <a:t>                    </a:t>
            </a:r>
            <a:r>
              <a:rPr lang="pt-PT" dirty="0" smtClean="0"/>
              <a:t>a[i]</a:t>
            </a:r>
            <a:r>
              <a:rPr lang="en-US" dirty="0" smtClean="0"/>
              <a:t>,</a:t>
            </a:r>
            <a:r>
              <a:rPr lang="pt-PT" dirty="0" smtClean="0"/>
              <a:t> b[i]</a:t>
            </a:r>
            <a:r>
              <a:rPr lang="en-US" dirty="0" smtClean="0"/>
              <a:t>,</a:t>
            </a:r>
            <a:r>
              <a:rPr lang="pt-PT" dirty="0" smtClean="0"/>
              <a:t> y[i]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 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438" y="-100524"/>
            <a:ext cx="8512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i="1" dirty="0" smtClean="0"/>
              <a:t>Exemplo: soma de elementos de dois arrays com tamanhos iguais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2133600"/>
            <a:ext cx="232442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40300" y="304800"/>
            <a:ext cx="4620880" cy="6186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java.util</a:t>
            </a:r>
            <a:r>
              <a:rPr lang="en-US" dirty="0" smtClean="0"/>
              <a:t>.*;    </a:t>
            </a:r>
          </a:p>
          <a:p>
            <a:r>
              <a:rPr lang="en-US" b="1" dirty="0" smtClean="0"/>
              <a:t>public class</a:t>
            </a:r>
            <a:r>
              <a:rPr lang="en-US" dirty="0" smtClean="0"/>
              <a:t> </a:t>
            </a:r>
            <a:r>
              <a:rPr lang="en-US" dirty="0" err="1" smtClean="0"/>
              <a:t>array_soma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</a:t>
            </a:r>
            <a:r>
              <a:rPr lang="en-US" b="1" dirty="0" smtClean="0"/>
              <a:t>static</a:t>
            </a:r>
            <a:r>
              <a:rPr lang="en-US" dirty="0" smtClean="0"/>
              <a:t> Scanner read = </a:t>
            </a:r>
            <a:r>
              <a:rPr lang="en-US" b="1" dirty="0" smtClean="0"/>
              <a:t>new</a:t>
            </a:r>
            <a:r>
              <a:rPr lang="en-US" dirty="0" smtClean="0"/>
              <a:t> Scanner(</a:t>
            </a:r>
            <a:r>
              <a:rPr lang="en-US" dirty="0" err="1" smtClean="0"/>
              <a:t>System.in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// </a:t>
            </a:r>
            <a:r>
              <a:rPr lang="en-US" dirty="0" err="1" smtClean="0"/>
              <a:t>Leitura</a:t>
            </a:r>
            <a:r>
              <a:rPr lang="en-US" dirty="0" smtClean="0"/>
              <a:t> de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</a:t>
            </a:r>
            <a:r>
              <a:rPr lang="en-US" dirty="0" err="1" smtClean="0"/>
              <a:t>aparecer</a:t>
            </a:r>
            <a:r>
              <a:rPr lang="en-US" dirty="0" smtClean="0"/>
              <a:t> o zero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public static </a:t>
            </a:r>
            <a:r>
              <a:rPr lang="en-US" b="1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[] soma</a:t>
            </a:r>
            <a:r>
              <a:rPr lang="en-US" dirty="0" smtClean="0">
                <a:solidFill>
                  <a:srgbClr val="002060"/>
                </a:solidFill>
              </a:rPr>
              <a:t>( </a:t>
            </a:r>
            <a:r>
              <a:rPr lang="en-US" b="1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a[], 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b</a:t>
            </a:r>
            <a:r>
              <a:rPr lang="en-US" dirty="0" smtClean="0">
                <a:solidFill>
                  <a:srgbClr val="002060"/>
                </a:solidFill>
              </a:rPr>
              <a:t>[] ){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pt-PT" dirty="0" smtClean="0">
                <a:solidFill>
                  <a:srgbClr val="002060"/>
                </a:solidFill>
              </a:rPr>
              <a:t>  </a:t>
            </a:r>
            <a:r>
              <a:rPr lang="pt-PT" b="1" dirty="0" smtClean="0">
                <a:solidFill>
                  <a:srgbClr val="002060"/>
                </a:solidFill>
              </a:rPr>
              <a:t>if</a:t>
            </a:r>
            <a:r>
              <a:rPr lang="pt-PT" dirty="0" smtClean="0">
                <a:solidFill>
                  <a:srgbClr val="002060"/>
                </a:solidFill>
              </a:rPr>
              <a:t>(a.length != b.length) </a:t>
            </a:r>
            <a:r>
              <a:rPr lang="pt-PT" b="1" dirty="0" smtClean="0">
                <a:solidFill>
                  <a:srgbClr val="002060"/>
                </a:solidFill>
              </a:rPr>
              <a:t>return </a:t>
            </a:r>
            <a:r>
              <a:rPr lang="pt-PT" b="1" dirty="0" err="1" smtClean="0">
                <a:solidFill>
                  <a:srgbClr val="002060"/>
                </a:solidFill>
              </a:rPr>
              <a:t>null</a:t>
            </a:r>
            <a:r>
              <a:rPr lang="pt-PT" dirty="0" smtClean="0">
                <a:solidFill>
                  <a:srgbClr val="002060"/>
                </a:solidFill>
              </a:rPr>
              <a:t>;</a:t>
            </a:r>
          </a:p>
          <a:p>
            <a:endParaRPr lang="pt-PT" dirty="0" smtClean="0">
              <a:solidFill>
                <a:srgbClr val="002060"/>
              </a:solidFill>
            </a:endParaRPr>
          </a:p>
          <a:p>
            <a:r>
              <a:rPr lang="pt-PT" dirty="0" smtClean="0">
                <a:solidFill>
                  <a:srgbClr val="002060"/>
                </a:solidFill>
              </a:rPr>
              <a:t>  int c[] = new </a:t>
            </a:r>
            <a:r>
              <a:rPr lang="pt-PT" dirty="0" err="1" smtClean="0">
                <a:solidFill>
                  <a:srgbClr val="002060"/>
                </a:solidFill>
              </a:rPr>
              <a:t>int</a:t>
            </a:r>
            <a:r>
              <a:rPr lang="pt-PT" dirty="0" smtClean="0">
                <a:solidFill>
                  <a:srgbClr val="002060"/>
                </a:solidFill>
              </a:rPr>
              <a:t>[</a:t>
            </a:r>
            <a:r>
              <a:rPr lang="pt-PT" dirty="0" err="1" smtClean="0">
                <a:solidFill>
                  <a:srgbClr val="002060"/>
                </a:solidFill>
              </a:rPr>
              <a:t>a.length</a:t>
            </a:r>
            <a:r>
              <a:rPr lang="pt-PT" dirty="0" smtClean="0">
                <a:solidFill>
                  <a:srgbClr val="002060"/>
                </a:solidFill>
              </a:rPr>
              <a:t>];</a:t>
            </a:r>
          </a:p>
          <a:p>
            <a:r>
              <a:rPr lang="pt-PT" dirty="0" smtClean="0">
                <a:solidFill>
                  <a:srgbClr val="002060"/>
                </a:solidFill>
              </a:rPr>
              <a:t> 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  </a:t>
            </a:r>
            <a:r>
              <a:rPr lang="en-US" b="1" dirty="0" smtClean="0">
                <a:solidFill>
                  <a:srgbClr val="002060"/>
                </a:solidFill>
              </a:rPr>
              <a:t>for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b="1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=0; </a:t>
            </a:r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 &lt; </a:t>
            </a:r>
            <a:r>
              <a:rPr lang="pt-PT" dirty="0" smtClean="0">
                <a:solidFill>
                  <a:srgbClr val="002060"/>
                </a:solidFill>
              </a:rPr>
              <a:t>a.length; i++)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       </a:t>
            </a:r>
            <a:r>
              <a:rPr lang="pt-PT" dirty="0" smtClean="0">
                <a:solidFill>
                  <a:srgbClr val="002060"/>
                </a:solidFill>
              </a:rPr>
              <a:t>c[i] = a[i] + b[i];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  return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c</a:t>
            </a:r>
            <a:r>
              <a:rPr lang="en-US" dirty="0" smtClean="0">
                <a:solidFill>
                  <a:srgbClr val="002060"/>
                </a:solidFill>
              </a:rPr>
              <a:t>; </a:t>
            </a:r>
            <a:endParaRPr lang="pt-PT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}</a:t>
            </a:r>
          </a:p>
          <a:p>
            <a:r>
              <a:rPr lang="en-US" b="1" dirty="0" smtClean="0"/>
              <a:t>public static void</a:t>
            </a:r>
            <a:r>
              <a:rPr lang="en-US" dirty="0" smtClean="0"/>
              <a:t> main (String </a:t>
            </a:r>
            <a:r>
              <a:rPr lang="en-US" dirty="0" err="1" smtClean="0"/>
              <a:t>args</a:t>
            </a:r>
            <a:r>
              <a:rPr lang="en-US" dirty="0" smtClean="0"/>
              <a:t>[]) </a:t>
            </a:r>
            <a:r>
              <a:rPr lang="en-US" dirty="0" smtClean="0"/>
              <a:t>{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8000"/>
                </a:solidFill>
              </a:rPr>
              <a:t>a</a:t>
            </a:r>
            <a:r>
              <a:rPr lang="en-US" dirty="0" smtClean="0"/>
              <a:t>[]= {</a:t>
            </a:r>
            <a:r>
              <a:rPr lang="en-US" dirty="0" smtClean="0"/>
              <a:t>1,2,3,4,5};</a:t>
            </a:r>
          </a:p>
          <a:p>
            <a:r>
              <a:rPr lang="pt-PT" dirty="0" smtClean="0"/>
              <a:t>  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8000"/>
                </a:solidFill>
              </a:rPr>
              <a:t>b</a:t>
            </a:r>
            <a:r>
              <a:rPr lang="en-US" dirty="0" smtClean="0"/>
              <a:t>[]= {</a:t>
            </a:r>
            <a:r>
              <a:rPr lang="en-US" dirty="0" smtClean="0"/>
              <a:t>10,20,30,40,50};</a:t>
            </a:r>
          </a:p>
          <a:p>
            <a:r>
              <a:rPr lang="pt-PT" dirty="0" smtClean="0"/>
              <a:t>  </a:t>
            </a:r>
            <a:r>
              <a:rPr lang="pt-PT" b="1" dirty="0" smtClean="0"/>
              <a:t>int</a:t>
            </a:r>
            <a:r>
              <a:rPr lang="pt-PT" dirty="0" smtClean="0"/>
              <a:t> </a:t>
            </a:r>
            <a:r>
              <a:rPr lang="pt-PT" dirty="0" smtClean="0">
                <a:solidFill>
                  <a:srgbClr val="FF00FF"/>
                </a:solidFill>
              </a:rPr>
              <a:t>y</a:t>
            </a:r>
            <a:r>
              <a:rPr lang="pt-PT" dirty="0" smtClean="0"/>
              <a:t>[] = </a:t>
            </a:r>
            <a:r>
              <a:rPr lang="en-US" dirty="0" smtClean="0">
                <a:solidFill>
                  <a:srgbClr val="002060"/>
                </a:solidFill>
              </a:rPr>
              <a:t>soma(</a:t>
            </a:r>
            <a:r>
              <a:rPr lang="en-US" dirty="0" err="1" smtClean="0">
                <a:solidFill>
                  <a:srgbClr val="008000"/>
                </a:solidFill>
              </a:rPr>
              <a:t>a</a:t>
            </a:r>
            <a:r>
              <a:rPr lang="en-US" dirty="0" err="1" smtClean="0">
                <a:solidFill>
                  <a:srgbClr val="002060"/>
                </a:solidFill>
              </a:rPr>
              <a:t>,</a:t>
            </a:r>
            <a:r>
              <a:rPr lang="en-US" dirty="0" err="1" smtClean="0">
                <a:solidFill>
                  <a:srgbClr val="008000"/>
                </a:solidFill>
              </a:rPr>
              <a:t>b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  <a:r>
              <a:rPr lang="pt-PT" dirty="0" smtClean="0"/>
              <a:t>;</a:t>
            </a:r>
            <a:endParaRPr lang="en-US" dirty="0" smtClean="0"/>
          </a:p>
          <a:p>
            <a:r>
              <a:rPr lang="pt-PT" dirty="0" smtClean="0"/>
              <a:t>  </a:t>
            </a:r>
            <a:r>
              <a:rPr lang="en-US" dirty="0" smtClean="0"/>
              <a:t> </a:t>
            </a:r>
            <a:r>
              <a:rPr lang="en-US" b="1" dirty="0" smtClean="0"/>
              <a:t>for</a:t>
            </a:r>
            <a:r>
              <a:rPr lang="en-US" dirty="0" smtClean="0"/>
              <a:t>(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pt-PT" dirty="0" smtClean="0"/>
              <a:t>y.length; i++)</a:t>
            </a:r>
            <a:endParaRPr lang="en-US" dirty="0" smtClean="0"/>
          </a:p>
          <a:p>
            <a:r>
              <a:rPr lang="en-US" dirty="0" smtClean="0"/>
              <a:t>       </a:t>
            </a:r>
            <a:r>
              <a:rPr lang="en-US" dirty="0" err="1" smtClean="0"/>
              <a:t>System.out.printf</a:t>
            </a:r>
            <a:r>
              <a:rPr lang="en-US" dirty="0" smtClean="0"/>
              <a:t>("%d + %d = %d\n",</a:t>
            </a:r>
          </a:p>
          <a:p>
            <a:r>
              <a:rPr lang="en-US" dirty="0" smtClean="0"/>
              <a:t>                    </a:t>
            </a:r>
            <a:r>
              <a:rPr lang="pt-PT" dirty="0" smtClean="0"/>
              <a:t>a[i]</a:t>
            </a:r>
            <a:r>
              <a:rPr lang="en-US" dirty="0" smtClean="0"/>
              <a:t>,</a:t>
            </a:r>
            <a:r>
              <a:rPr lang="pt-PT" dirty="0" smtClean="0"/>
              <a:t> b[i]</a:t>
            </a:r>
            <a:r>
              <a:rPr lang="en-US" dirty="0" smtClean="0"/>
              <a:t>,</a:t>
            </a:r>
            <a:r>
              <a:rPr lang="pt-PT" dirty="0" smtClean="0"/>
              <a:t> y[i]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 }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-76200" y="1513344"/>
            <a:ext cx="678412" cy="1839456"/>
            <a:chOff x="69300" y="1589544"/>
            <a:chExt cx="678412" cy="1839456"/>
          </a:xfrm>
        </p:grpSpPr>
        <p:sp>
          <p:nvSpPr>
            <p:cNvPr id="6" name="Left Brace 5"/>
            <p:cNvSpPr/>
            <p:nvPr/>
          </p:nvSpPr>
          <p:spPr>
            <a:xfrm>
              <a:off x="366712" y="1589544"/>
              <a:ext cx="381000" cy="1839456"/>
            </a:xfrm>
            <a:prstGeom prst="leftBrace">
              <a:avLst/>
            </a:prstGeom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-456966" y="2355066"/>
              <a:ext cx="1421864" cy="369332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Função soma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850740" y="785443"/>
            <a:ext cx="5306177" cy="924953"/>
            <a:chOff x="2850740" y="785443"/>
            <a:chExt cx="5306177" cy="924953"/>
          </a:xfrm>
        </p:grpSpPr>
        <p:sp>
          <p:nvSpPr>
            <p:cNvPr id="8" name="Rectangle 7"/>
            <p:cNvSpPr/>
            <p:nvPr/>
          </p:nvSpPr>
          <p:spPr>
            <a:xfrm>
              <a:off x="2850740" y="1471140"/>
              <a:ext cx="1340260" cy="2392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</p:cNvCxnSpPr>
            <p:nvPr/>
          </p:nvCxnSpPr>
          <p:spPr>
            <a:xfrm>
              <a:off x="3520870" y="1710396"/>
              <a:ext cx="219413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718517" y="785443"/>
              <a:ext cx="2438400" cy="9233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Argumentos </a:t>
              </a:r>
              <a:r>
                <a:rPr lang="pt-PT" dirty="0" smtClean="0">
                  <a:solidFill>
                    <a:srgbClr val="C00000"/>
                  </a:solidFill>
                </a:rPr>
                <a:t>a</a:t>
              </a:r>
              <a:r>
                <a:rPr lang="pt-PT" dirty="0" smtClean="0"/>
                <a:t> e </a:t>
              </a:r>
              <a:r>
                <a:rPr lang="pt-PT" dirty="0" smtClean="0">
                  <a:solidFill>
                    <a:srgbClr val="C00000"/>
                  </a:solidFill>
                </a:rPr>
                <a:t>b</a:t>
              </a:r>
              <a:r>
                <a:rPr lang="pt-PT" dirty="0" smtClean="0"/>
                <a:t> da função </a:t>
              </a:r>
              <a:r>
                <a:rPr lang="pt-PT" dirty="0" smtClean="0">
                  <a:solidFill>
                    <a:srgbClr val="0070C0"/>
                  </a:solidFill>
                </a:rPr>
                <a:t>soma</a:t>
              </a:r>
              <a:r>
                <a:rPr lang="pt-PT" dirty="0" smtClean="0"/>
                <a:t> do tipo </a:t>
              </a:r>
              <a:r>
                <a:rPr lang="pt-PT" dirty="0" err="1" smtClean="0"/>
                <a:t>array</a:t>
              </a:r>
              <a:r>
                <a:rPr lang="pt-PT" dirty="0"/>
                <a:t> </a:t>
              </a:r>
              <a:r>
                <a:rPr lang="pt-PT" dirty="0" smtClean="0">
                  <a:solidFill>
                    <a:srgbClr val="C00000"/>
                  </a:solidFill>
                </a:rPr>
                <a:t>[]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99868" y="1981200"/>
            <a:ext cx="7605932" cy="808404"/>
            <a:chOff x="699868" y="1981200"/>
            <a:chExt cx="7605932" cy="808404"/>
          </a:xfrm>
        </p:grpSpPr>
        <p:sp>
          <p:nvSpPr>
            <p:cNvPr id="13" name="Rectangle 12"/>
            <p:cNvSpPr/>
            <p:nvPr/>
          </p:nvSpPr>
          <p:spPr>
            <a:xfrm>
              <a:off x="699868" y="1981200"/>
              <a:ext cx="3276600" cy="304800"/>
            </a:xfrm>
            <a:prstGeom prst="rect">
              <a:avLst/>
            </a:prstGeom>
            <a:noFill/>
            <a:ln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>
              <a:off x="3976468" y="2133600"/>
              <a:ext cx="1662332" cy="0"/>
            </a:xfrm>
            <a:prstGeom prst="straightConnector1">
              <a:avLst/>
            </a:prstGeom>
            <a:ln>
              <a:solidFill>
                <a:srgbClr val="6699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638800" y="2143273"/>
              <a:ext cx="2667000" cy="646331"/>
            </a:xfrm>
            <a:prstGeom prst="rect">
              <a:avLst/>
            </a:prstGeom>
            <a:noFill/>
            <a:ln>
              <a:solidFill>
                <a:srgbClr val="6699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Vamos abordar só </a:t>
              </a:r>
              <a:r>
                <a:rPr lang="pt-PT" dirty="0" err="1" smtClean="0"/>
                <a:t>arrays</a:t>
              </a:r>
              <a:r>
                <a:rPr lang="pt-PT" dirty="0" smtClean="0"/>
                <a:t> com tamanhos iguais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99868" y="2583656"/>
            <a:ext cx="7908351" cy="1183125"/>
            <a:chOff x="699868" y="2583656"/>
            <a:chExt cx="7908351" cy="1183125"/>
          </a:xfrm>
        </p:grpSpPr>
        <p:sp>
          <p:nvSpPr>
            <p:cNvPr id="18" name="Rectangle 17"/>
            <p:cNvSpPr/>
            <p:nvPr/>
          </p:nvSpPr>
          <p:spPr>
            <a:xfrm>
              <a:off x="699868" y="2583656"/>
              <a:ext cx="2500532" cy="22860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3"/>
            </p:cNvCxnSpPr>
            <p:nvPr/>
          </p:nvCxnSpPr>
          <p:spPr>
            <a:xfrm>
              <a:off x="3200400" y="2697956"/>
              <a:ext cx="2438400" cy="426244"/>
            </a:xfrm>
            <a:prstGeom prst="straightConnector1">
              <a:avLst/>
            </a:prstGeom>
            <a:ln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636419" y="3120450"/>
              <a:ext cx="2971800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Declaração de </a:t>
              </a:r>
              <a:r>
                <a:rPr lang="pt-PT" dirty="0" err="1" smtClean="0"/>
                <a:t>array</a:t>
              </a:r>
              <a:r>
                <a:rPr lang="pt-PT" dirty="0" smtClean="0"/>
                <a:t> para somas e reserva da memória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99868" y="3120450"/>
            <a:ext cx="7091406" cy="1146750"/>
            <a:chOff x="699868" y="3120450"/>
            <a:chExt cx="7091406" cy="1146750"/>
          </a:xfrm>
        </p:grpSpPr>
        <p:sp>
          <p:nvSpPr>
            <p:cNvPr id="23" name="Rectangle 22"/>
            <p:cNvSpPr/>
            <p:nvPr/>
          </p:nvSpPr>
          <p:spPr>
            <a:xfrm>
              <a:off x="699868" y="3120450"/>
              <a:ext cx="2652932" cy="537150"/>
            </a:xfrm>
            <a:prstGeom prst="rect">
              <a:avLst/>
            </a:prstGeom>
            <a:noFill/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3352800" y="3389025"/>
              <a:ext cx="2362200" cy="878175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715000" y="3897868"/>
              <a:ext cx="2076274" cy="369332"/>
            </a:xfrm>
            <a:prstGeom prst="rect">
              <a:avLst/>
            </a:prstGeom>
            <a:noFill/>
            <a:ln>
              <a:solidFill>
                <a:srgbClr val="FF00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Cálculos para somas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00200" y="3802501"/>
            <a:ext cx="6400800" cy="1299150"/>
            <a:chOff x="1600200" y="3802501"/>
            <a:chExt cx="6400800" cy="1299150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600200" y="3802501"/>
              <a:ext cx="4118317" cy="652819"/>
            </a:xfrm>
            <a:prstGeom prst="straightConnector1">
              <a:avLst/>
            </a:prstGeom>
            <a:ln>
              <a:solidFill>
                <a:srgbClr val="6600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718517" y="4455320"/>
              <a:ext cx="2282483" cy="646331"/>
            </a:xfrm>
            <a:prstGeom prst="rect">
              <a:avLst/>
            </a:prstGeom>
            <a:noFill/>
            <a:ln>
              <a:solidFill>
                <a:srgbClr val="66003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Devolver referência </a:t>
              </a:r>
              <a:r>
                <a:rPr lang="pt-PT" dirty="0" smtClean="0">
                  <a:solidFill>
                    <a:srgbClr val="C00000"/>
                  </a:solidFill>
                </a:rPr>
                <a:t>c</a:t>
              </a:r>
              <a:r>
                <a:rPr lang="pt-PT" dirty="0" smtClean="0"/>
                <a:t> do </a:t>
              </a:r>
              <a:r>
                <a:rPr lang="pt-PT" dirty="0" err="1" smtClean="0"/>
                <a:t>array</a:t>
              </a:r>
              <a:r>
                <a:rPr lang="pt-PT" dirty="0" smtClean="0"/>
                <a:t> com somas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447800" y="4455320"/>
            <a:ext cx="7180744" cy="1324212"/>
            <a:chOff x="1447800" y="4455320"/>
            <a:chExt cx="7180744" cy="1324212"/>
          </a:xfrm>
        </p:grpSpPr>
        <p:sp>
          <p:nvSpPr>
            <p:cNvPr id="32" name="Rectangle 31"/>
            <p:cNvSpPr/>
            <p:nvPr/>
          </p:nvSpPr>
          <p:spPr>
            <a:xfrm>
              <a:off x="1447800" y="4455320"/>
              <a:ext cx="1600200" cy="573880"/>
            </a:xfrm>
            <a:prstGeom prst="rect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3"/>
            </p:cNvCxnSpPr>
            <p:nvPr/>
          </p:nvCxnSpPr>
          <p:spPr>
            <a:xfrm>
              <a:off x="3048000" y="4742260"/>
              <a:ext cx="2667000" cy="667940"/>
            </a:xfrm>
            <a:prstGeom prst="straightConnector1">
              <a:avLst/>
            </a:prstGeom>
            <a:ln>
              <a:solidFill>
                <a:srgbClr val="FF99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718517" y="5410200"/>
              <a:ext cx="2910027" cy="369332"/>
            </a:xfrm>
            <a:prstGeom prst="rect">
              <a:avLst/>
            </a:prstGeom>
            <a:noFill/>
            <a:ln>
              <a:solidFill>
                <a:srgbClr val="FF99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 err="1" smtClean="0"/>
                <a:t>Arrays</a:t>
              </a:r>
              <a:r>
                <a:rPr lang="pt-PT" dirty="0" smtClean="0"/>
                <a:t> </a:t>
              </a:r>
              <a:r>
                <a:rPr lang="pt-PT" dirty="0" smtClean="0">
                  <a:solidFill>
                    <a:srgbClr val="008000"/>
                  </a:solidFill>
                </a:rPr>
                <a:t>a</a:t>
              </a:r>
              <a:r>
                <a:rPr lang="pt-PT" dirty="0" smtClean="0"/>
                <a:t> e </a:t>
              </a:r>
              <a:r>
                <a:rPr lang="pt-PT" dirty="0" smtClean="0">
                  <a:solidFill>
                    <a:srgbClr val="008000"/>
                  </a:solidFill>
                </a:rPr>
                <a:t>b</a:t>
              </a:r>
              <a:r>
                <a:rPr lang="pt-PT" dirty="0" smtClean="0"/>
                <a:t> com argumentos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90963" y="5186363"/>
            <a:ext cx="2604637" cy="1605198"/>
            <a:chOff x="290963" y="5186363"/>
            <a:chExt cx="2604637" cy="1605198"/>
          </a:xfrm>
        </p:grpSpPr>
        <p:sp>
          <p:nvSpPr>
            <p:cNvPr id="37" name="Freeform 36"/>
            <p:cNvSpPr/>
            <p:nvPr/>
          </p:nvSpPr>
          <p:spPr>
            <a:xfrm>
              <a:off x="290963" y="5186363"/>
              <a:ext cx="387693" cy="1385887"/>
            </a:xfrm>
            <a:custGeom>
              <a:avLst/>
              <a:gdLst>
                <a:gd name="connsiteX0" fmla="*/ 387693 w 387693"/>
                <a:gd name="connsiteY0" fmla="*/ 0 h 1385887"/>
                <a:gd name="connsiteX1" fmla="*/ 1931 w 387693"/>
                <a:gd name="connsiteY1" fmla="*/ 478631 h 1385887"/>
                <a:gd name="connsiteX2" fmla="*/ 266250 w 387693"/>
                <a:gd name="connsiteY2" fmla="*/ 1385887 h 1385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7693" h="1385887">
                  <a:moveTo>
                    <a:pt x="387693" y="0"/>
                  </a:moveTo>
                  <a:cubicBezTo>
                    <a:pt x="204932" y="123825"/>
                    <a:pt x="22171" y="247650"/>
                    <a:pt x="1931" y="478631"/>
                  </a:cubicBezTo>
                  <a:cubicBezTo>
                    <a:pt x="-18309" y="709612"/>
                    <a:pt x="123970" y="1047749"/>
                    <a:pt x="266250" y="1385887"/>
                  </a:cubicBezTo>
                </a:path>
              </a:pathLst>
            </a:custGeom>
            <a:noFill/>
            <a:ln w="31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91828" y="6422229"/>
              <a:ext cx="2303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Agora </a:t>
              </a:r>
              <a:r>
                <a:rPr lang="pt-PT" dirty="0" smtClean="0">
                  <a:solidFill>
                    <a:srgbClr val="FF00FF"/>
                  </a:solidFill>
                </a:rPr>
                <a:t>y</a:t>
              </a:r>
              <a:r>
                <a:rPr lang="pt-PT" dirty="0" smtClean="0"/>
                <a:t> contém somas</a:t>
              </a:r>
              <a:endParaRPr lang="en-US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810000" y="5257800"/>
            <a:ext cx="4304880" cy="1283970"/>
            <a:chOff x="3810000" y="5257800"/>
            <a:chExt cx="4304880" cy="1283970"/>
          </a:xfrm>
        </p:grpSpPr>
        <p:sp>
          <p:nvSpPr>
            <p:cNvPr id="40" name="Right Brace 39"/>
            <p:cNvSpPr/>
            <p:nvPr/>
          </p:nvSpPr>
          <p:spPr>
            <a:xfrm>
              <a:off x="3810000" y="5257800"/>
              <a:ext cx="1219200" cy="914400"/>
            </a:xfrm>
            <a:prstGeom prst="rightBrace">
              <a:avLst/>
            </a:prstGeom>
            <a:ln>
              <a:solidFill>
                <a:srgbClr val="66CC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5029200" y="5715000"/>
              <a:ext cx="607219" cy="457200"/>
            </a:xfrm>
            <a:prstGeom prst="straightConnector1">
              <a:avLst/>
            </a:prstGeom>
            <a:ln>
              <a:solidFill>
                <a:srgbClr val="66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643562" y="6172438"/>
              <a:ext cx="2471318" cy="369332"/>
            </a:xfrm>
            <a:prstGeom prst="rect">
              <a:avLst/>
            </a:prstGeom>
            <a:noFill/>
            <a:ln>
              <a:solidFill>
                <a:srgbClr val="66CC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Impressão de resultados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2945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40300" y="304800"/>
            <a:ext cx="4620880" cy="6186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java.util</a:t>
            </a:r>
            <a:r>
              <a:rPr lang="en-US" dirty="0" smtClean="0"/>
              <a:t>.*;    </a:t>
            </a:r>
          </a:p>
          <a:p>
            <a:r>
              <a:rPr lang="en-US" b="1" dirty="0" smtClean="0"/>
              <a:t>public class</a:t>
            </a:r>
            <a:r>
              <a:rPr lang="en-US" dirty="0" smtClean="0"/>
              <a:t> </a:t>
            </a:r>
            <a:r>
              <a:rPr lang="en-US" dirty="0" err="1" smtClean="0"/>
              <a:t>array_soma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</a:t>
            </a:r>
            <a:r>
              <a:rPr lang="en-US" b="1" dirty="0" smtClean="0"/>
              <a:t>static</a:t>
            </a:r>
            <a:r>
              <a:rPr lang="en-US" dirty="0" smtClean="0"/>
              <a:t> Scanner read = </a:t>
            </a:r>
            <a:r>
              <a:rPr lang="en-US" b="1" dirty="0" smtClean="0"/>
              <a:t>new</a:t>
            </a:r>
            <a:r>
              <a:rPr lang="en-US" dirty="0" smtClean="0"/>
              <a:t> Scanner(</a:t>
            </a:r>
            <a:r>
              <a:rPr lang="en-US" dirty="0" err="1" smtClean="0"/>
              <a:t>System.in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// </a:t>
            </a:r>
            <a:r>
              <a:rPr lang="en-US" dirty="0" err="1" smtClean="0"/>
              <a:t>Leitura</a:t>
            </a:r>
            <a:r>
              <a:rPr lang="en-US" dirty="0" smtClean="0"/>
              <a:t> de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</a:t>
            </a:r>
            <a:r>
              <a:rPr lang="en-US" dirty="0" err="1" smtClean="0"/>
              <a:t>aparecer</a:t>
            </a:r>
            <a:r>
              <a:rPr lang="en-US" dirty="0" smtClean="0"/>
              <a:t> o zero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public static </a:t>
            </a:r>
            <a:r>
              <a:rPr lang="en-US" b="1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[] soma</a:t>
            </a:r>
            <a:r>
              <a:rPr lang="en-US" dirty="0" smtClean="0">
                <a:solidFill>
                  <a:srgbClr val="002060"/>
                </a:solidFill>
              </a:rPr>
              <a:t>( </a:t>
            </a:r>
            <a:r>
              <a:rPr lang="en-US" b="1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a[], 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b</a:t>
            </a:r>
            <a:r>
              <a:rPr lang="en-US" dirty="0" smtClean="0">
                <a:solidFill>
                  <a:srgbClr val="002060"/>
                </a:solidFill>
              </a:rPr>
              <a:t>[] ){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pt-PT" dirty="0" smtClean="0">
                <a:solidFill>
                  <a:srgbClr val="002060"/>
                </a:solidFill>
              </a:rPr>
              <a:t>  </a:t>
            </a:r>
            <a:r>
              <a:rPr lang="pt-PT" b="1" dirty="0" smtClean="0">
                <a:solidFill>
                  <a:srgbClr val="002060"/>
                </a:solidFill>
              </a:rPr>
              <a:t>if</a:t>
            </a:r>
            <a:r>
              <a:rPr lang="pt-PT" dirty="0" smtClean="0">
                <a:solidFill>
                  <a:srgbClr val="002060"/>
                </a:solidFill>
              </a:rPr>
              <a:t>(a.length != b.length) </a:t>
            </a:r>
            <a:r>
              <a:rPr lang="pt-PT" b="1" dirty="0" smtClean="0">
                <a:solidFill>
                  <a:srgbClr val="002060"/>
                </a:solidFill>
              </a:rPr>
              <a:t>return </a:t>
            </a:r>
            <a:r>
              <a:rPr lang="pt-PT" b="1" dirty="0" err="1" smtClean="0">
                <a:solidFill>
                  <a:srgbClr val="002060"/>
                </a:solidFill>
              </a:rPr>
              <a:t>null</a:t>
            </a:r>
            <a:r>
              <a:rPr lang="pt-PT" dirty="0" smtClean="0">
                <a:solidFill>
                  <a:srgbClr val="002060"/>
                </a:solidFill>
              </a:rPr>
              <a:t>;</a:t>
            </a:r>
          </a:p>
          <a:p>
            <a:endParaRPr lang="pt-PT" dirty="0" smtClean="0">
              <a:solidFill>
                <a:srgbClr val="002060"/>
              </a:solidFill>
            </a:endParaRPr>
          </a:p>
          <a:p>
            <a:r>
              <a:rPr lang="pt-PT" dirty="0" smtClean="0">
                <a:solidFill>
                  <a:srgbClr val="002060"/>
                </a:solidFill>
              </a:rPr>
              <a:t>  int c[] = new </a:t>
            </a:r>
            <a:r>
              <a:rPr lang="pt-PT" dirty="0" err="1" smtClean="0">
                <a:solidFill>
                  <a:srgbClr val="002060"/>
                </a:solidFill>
              </a:rPr>
              <a:t>int</a:t>
            </a:r>
            <a:r>
              <a:rPr lang="pt-PT" dirty="0" smtClean="0">
                <a:solidFill>
                  <a:srgbClr val="002060"/>
                </a:solidFill>
              </a:rPr>
              <a:t>[</a:t>
            </a:r>
            <a:r>
              <a:rPr lang="pt-PT" dirty="0" err="1" smtClean="0">
                <a:solidFill>
                  <a:srgbClr val="002060"/>
                </a:solidFill>
              </a:rPr>
              <a:t>a.length</a:t>
            </a:r>
            <a:r>
              <a:rPr lang="pt-PT" dirty="0" smtClean="0">
                <a:solidFill>
                  <a:srgbClr val="002060"/>
                </a:solidFill>
              </a:rPr>
              <a:t>];</a:t>
            </a:r>
          </a:p>
          <a:p>
            <a:r>
              <a:rPr lang="pt-PT" dirty="0" smtClean="0">
                <a:solidFill>
                  <a:srgbClr val="002060"/>
                </a:solidFill>
              </a:rPr>
              <a:t> 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  </a:t>
            </a:r>
            <a:r>
              <a:rPr lang="en-US" b="1" dirty="0" smtClean="0">
                <a:solidFill>
                  <a:srgbClr val="002060"/>
                </a:solidFill>
              </a:rPr>
              <a:t>for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b="1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=0; </a:t>
            </a:r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 &lt; </a:t>
            </a:r>
            <a:r>
              <a:rPr lang="pt-PT" dirty="0" smtClean="0">
                <a:solidFill>
                  <a:srgbClr val="002060"/>
                </a:solidFill>
              </a:rPr>
              <a:t>a.length; i++)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       </a:t>
            </a:r>
            <a:r>
              <a:rPr lang="pt-PT" dirty="0" smtClean="0">
                <a:solidFill>
                  <a:srgbClr val="002060"/>
                </a:solidFill>
              </a:rPr>
              <a:t>c[i] = a[i] + b[i];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  return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c</a:t>
            </a:r>
            <a:r>
              <a:rPr lang="en-US" dirty="0" smtClean="0">
                <a:solidFill>
                  <a:srgbClr val="002060"/>
                </a:solidFill>
              </a:rPr>
              <a:t>; </a:t>
            </a:r>
            <a:endParaRPr lang="pt-PT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}</a:t>
            </a:r>
          </a:p>
          <a:p>
            <a:r>
              <a:rPr lang="en-US" b="1" dirty="0" smtClean="0"/>
              <a:t>public static void</a:t>
            </a:r>
            <a:r>
              <a:rPr lang="en-US" dirty="0" smtClean="0"/>
              <a:t> main (String </a:t>
            </a:r>
            <a:r>
              <a:rPr lang="en-US" dirty="0" err="1" smtClean="0"/>
              <a:t>args</a:t>
            </a:r>
            <a:r>
              <a:rPr lang="en-US" dirty="0" smtClean="0"/>
              <a:t>[]) </a:t>
            </a:r>
            <a:r>
              <a:rPr lang="en-US" dirty="0" smtClean="0"/>
              <a:t>{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8000"/>
                </a:solidFill>
              </a:rPr>
              <a:t>a</a:t>
            </a:r>
            <a:r>
              <a:rPr lang="en-US" dirty="0" smtClean="0"/>
              <a:t>[]= {</a:t>
            </a:r>
            <a:r>
              <a:rPr lang="en-US" dirty="0" smtClean="0"/>
              <a:t>1,2,3,4,5};</a:t>
            </a:r>
          </a:p>
          <a:p>
            <a:r>
              <a:rPr lang="pt-PT" dirty="0" smtClean="0"/>
              <a:t>  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8000"/>
                </a:solidFill>
              </a:rPr>
              <a:t>b</a:t>
            </a:r>
            <a:r>
              <a:rPr lang="en-US" dirty="0" smtClean="0"/>
              <a:t>[]= {</a:t>
            </a:r>
            <a:r>
              <a:rPr lang="en-US" dirty="0" smtClean="0"/>
              <a:t>10,20,30,40,50};</a:t>
            </a:r>
          </a:p>
          <a:p>
            <a:r>
              <a:rPr lang="pt-PT" dirty="0" smtClean="0"/>
              <a:t>  </a:t>
            </a:r>
            <a:r>
              <a:rPr lang="pt-PT" b="1" dirty="0" smtClean="0"/>
              <a:t>int</a:t>
            </a:r>
            <a:r>
              <a:rPr lang="pt-PT" dirty="0" smtClean="0"/>
              <a:t> </a:t>
            </a:r>
            <a:r>
              <a:rPr lang="pt-PT" dirty="0" smtClean="0">
                <a:solidFill>
                  <a:srgbClr val="FF00FF"/>
                </a:solidFill>
              </a:rPr>
              <a:t>y</a:t>
            </a:r>
            <a:r>
              <a:rPr lang="pt-PT" dirty="0" smtClean="0"/>
              <a:t>[] = </a:t>
            </a:r>
            <a:r>
              <a:rPr lang="en-US" dirty="0" smtClean="0">
                <a:solidFill>
                  <a:srgbClr val="002060"/>
                </a:solidFill>
              </a:rPr>
              <a:t>soma(</a:t>
            </a:r>
            <a:r>
              <a:rPr lang="en-US" dirty="0" err="1" smtClean="0">
                <a:solidFill>
                  <a:srgbClr val="008000"/>
                </a:solidFill>
              </a:rPr>
              <a:t>a</a:t>
            </a:r>
            <a:r>
              <a:rPr lang="en-US" dirty="0" err="1" smtClean="0">
                <a:solidFill>
                  <a:srgbClr val="002060"/>
                </a:solidFill>
              </a:rPr>
              <a:t>,</a:t>
            </a:r>
            <a:r>
              <a:rPr lang="en-US" dirty="0" err="1" smtClean="0">
                <a:solidFill>
                  <a:srgbClr val="008000"/>
                </a:solidFill>
              </a:rPr>
              <a:t>b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  <a:r>
              <a:rPr lang="pt-PT" dirty="0" smtClean="0"/>
              <a:t>;</a:t>
            </a:r>
            <a:endParaRPr lang="en-US" dirty="0" smtClean="0"/>
          </a:p>
          <a:p>
            <a:r>
              <a:rPr lang="pt-PT" dirty="0" smtClean="0"/>
              <a:t>  </a:t>
            </a:r>
            <a:r>
              <a:rPr lang="en-US" dirty="0" smtClean="0"/>
              <a:t> </a:t>
            </a:r>
            <a:r>
              <a:rPr lang="en-US" b="1" dirty="0" smtClean="0"/>
              <a:t>for</a:t>
            </a:r>
            <a:r>
              <a:rPr lang="en-US" dirty="0" smtClean="0"/>
              <a:t>(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pt-PT" dirty="0" smtClean="0"/>
              <a:t>y.length; i++)</a:t>
            </a:r>
            <a:endParaRPr lang="en-US" dirty="0" smtClean="0"/>
          </a:p>
          <a:p>
            <a:r>
              <a:rPr lang="en-US" dirty="0" smtClean="0"/>
              <a:t>       </a:t>
            </a:r>
            <a:r>
              <a:rPr lang="en-US" dirty="0" err="1" smtClean="0"/>
              <a:t>System.out.printf</a:t>
            </a:r>
            <a:r>
              <a:rPr lang="en-US" dirty="0" smtClean="0"/>
              <a:t>("%d + %d = %d\n",</a:t>
            </a:r>
          </a:p>
          <a:p>
            <a:r>
              <a:rPr lang="en-US" dirty="0" smtClean="0"/>
              <a:t>                    </a:t>
            </a:r>
            <a:r>
              <a:rPr lang="pt-PT" dirty="0" smtClean="0"/>
              <a:t>a[i]</a:t>
            </a:r>
            <a:r>
              <a:rPr lang="en-US" dirty="0" smtClean="0"/>
              <a:t>,</a:t>
            </a:r>
            <a:r>
              <a:rPr lang="pt-PT" dirty="0" smtClean="0"/>
              <a:t> b[i]</a:t>
            </a:r>
            <a:r>
              <a:rPr lang="en-US" dirty="0" smtClean="0"/>
              <a:t>,</a:t>
            </a:r>
            <a:r>
              <a:rPr lang="pt-PT" dirty="0" smtClean="0"/>
              <a:t> y[i]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 }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-76200" y="1513344"/>
            <a:ext cx="678412" cy="1839456"/>
            <a:chOff x="69300" y="1589544"/>
            <a:chExt cx="678412" cy="1839456"/>
          </a:xfrm>
        </p:grpSpPr>
        <p:sp>
          <p:nvSpPr>
            <p:cNvPr id="6" name="Left Brace 5"/>
            <p:cNvSpPr/>
            <p:nvPr/>
          </p:nvSpPr>
          <p:spPr>
            <a:xfrm>
              <a:off x="366712" y="1589544"/>
              <a:ext cx="381000" cy="1839456"/>
            </a:xfrm>
            <a:prstGeom prst="leftBrace">
              <a:avLst/>
            </a:prstGeom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-456966" y="2355066"/>
              <a:ext cx="1421864" cy="369332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Função soma</a:t>
              </a:r>
              <a:endParaRPr lang="en-US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2850740" y="1471140"/>
            <a:ext cx="1340260" cy="239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9868" y="1981200"/>
            <a:ext cx="3276600" cy="304800"/>
          </a:xfrm>
          <a:prstGeom prst="rect">
            <a:avLst/>
          </a:prstGeom>
          <a:noFill/>
          <a:ln>
            <a:solidFill>
              <a:srgbClr val="66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9868" y="2583656"/>
            <a:ext cx="2500532" cy="2286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99868" y="3120450"/>
            <a:ext cx="2652932" cy="53715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447800" y="4455320"/>
            <a:ext cx="1600200" cy="573880"/>
          </a:xfrm>
          <a:prstGeom prst="rect">
            <a:avLst/>
          </a:prstGeom>
          <a:noFill/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290963" y="5186363"/>
            <a:ext cx="2604637" cy="1605198"/>
            <a:chOff x="290963" y="5186363"/>
            <a:chExt cx="2604637" cy="1605198"/>
          </a:xfrm>
        </p:grpSpPr>
        <p:sp>
          <p:nvSpPr>
            <p:cNvPr id="37" name="Freeform 36"/>
            <p:cNvSpPr/>
            <p:nvPr/>
          </p:nvSpPr>
          <p:spPr>
            <a:xfrm>
              <a:off x="290963" y="5186363"/>
              <a:ext cx="387693" cy="1385887"/>
            </a:xfrm>
            <a:custGeom>
              <a:avLst/>
              <a:gdLst>
                <a:gd name="connsiteX0" fmla="*/ 387693 w 387693"/>
                <a:gd name="connsiteY0" fmla="*/ 0 h 1385887"/>
                <a:gd name="connsiteX1" fmla="*/ 1931 w 387693"/>
                <a:gd name="connsiteY1" fmla="*/ 478631 h 1385887"/>
                <a:gd name="connsiteX2" fmla="*/ 266250 w 387693"/>
                <a:gd name="connsiteY2" fmla="*/ 1385887 h 1385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7693" h="1385887">
                  <a:moveTo>
                    <a:pt x="387693" y="0"/>
                  </a:moveTo>
                  <a:cubicBezTo>
                    <a:pt x="204932" y="123825"/>
                    <a:pt x="22171" y="247650"/>
                    <a:pt x="1931" y="478631"/>
                  </a:cubicBezTo>
                  <a:cubicBezTo>
                    <a:pt x="-18309" y="709612"/>
                    <a:pt x="123970" y="1047749"/>
                    <a:pt x="266250" y="1385887"/>
                  </a:cubicBezTo>
                </a:path>
              </a:pathLst>
            </a:custGeom>
            <a:noFill/>
            <a:ln w="31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91828" y="6422229"/>
              <a:ext cx="2303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Agora </a:t>
              </a:r>
              <a:r>
                <a:rPr lang="pt-PT" dirty="0" smtClean="0">
                  <a:solidFill>
                    <a:srgbClr val="FF00FF"/>
                  </a:solidFill>
                </a:rPr>
                <a:t>y</a:t>
              </a:r>
              <a:r>
                <a:rPr lang="pt-PT" dirty="0" smtClean="0"/>
                <a:t> contém somas</a:t>
              </a:r>
              <a:endParaRPr lang="en-US" dirty="0"/>
            </a:p>
          </p:txBody>
        </p:sp>
      </p:grpSp>
      <p:sp>
        <p:nvSpPr>
          <p:cNvPr id="40" name="Right Brace 39"/>
          <p:cNvSpPr/>
          <p:nvPr/>
        </p:nvSpPr>
        <p:spPr>
          <a:xfrm>
            <a:off x="3810000" y="5257800"/>
            <a:ext cx="1219200" cy="914400"/>
          </a:xfrm>
          <a:prstGeom prst="rightBrace">
            <a:avLst/>
          </a:prstGeom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2133600"/>
            <a:ext cx="232442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634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443091"/>
            <a:ext cx="4620880" cy="6186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java.util</a:t>
            </a:r>
            <a:r>
              <a:rPr lang="en-US" dirty="0" smtClean="0"/>
              <a:t>.*;    </a:t>
            </a:r>
          </a:p>
          <a:p>
            <a:r>
              <a:rPr lang="en-US" b="1" dirty="0" smtClean="0"/>
              <a:t>public class</a:t>
            </a:r>
            <a:r>
              <a:rPr lang="en-US" dirty="0" smtClean="0"/>
              <a:t> array_soma1 {</a:t>
            </a:r>
          </a:p>
          <a:p>
            <a:r>
              <a:rPr lang="en-US" dirty="0" smtClean="0"/>
              <a:t>  </a:t>
            </a:r>
            <a:r>
              <a:rPr lang="en-US" b="1" dirty="0" smtClean="0"/>
              <a:t>static</a:t>
            </a:r>
            <a:r>
              <a:rPr lang="en-US" dirty="0" smtClean="0"/>
              <a:t> Scanner read = </a:t>
            </a:r>
            <a:r>
              <a:rPr lang="en-US" b="1" dirty="0" smtClean="0"/>
              <a:t>new</a:t>
            </a:r>
            <a:r>
              <a:rPr lang="en-US" dirty="0" smtClean="0"/>
              <a:t> Scanner(</a:t>
            </a:r>
            <a:r>
              <a:rPr lang="en-US" dirty="0" err="1" smtClean="0"/>
              <a:t>System.in</a:t>
            </a:r>
            <a:r>
              <a:rPr lang="en-US" dirty="0" smtClean="0"/>
              <a:t>);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public static double</a:t>
            </a:r>
            <a:r>
              <a:rPr lang="en-US" dirty="0" smtClean="0">
                <a:solidFill>
                  <a:srgbClr val="002060"/>
                </a:solidFill>
              </a:rPr>
              <a:t> calcMedia1(</a:t>
            </a:r>
            <a:r>
              <a:rPr lang="en-US" b="1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a[], </a:t>
            </a:r>
            <a:r>
              <a:rPr lang="en-US" b="1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n){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</a:t>
            </a:r>
            <a:r>
              <a:rPr lang="en-US" b="1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soma = 0;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</a:t>
            </a:r>
            <a:r>
              <a:rPr lang="en-US" b="1" dirty="0" smtClean="0">
                <a:solidFill>
                  <a:srgbClr val="002060"/>
                </a:solidFill>
              </a:rPr>
              <a:t>double</a:t>
            </a:r>
            <a:r>
              <a:rPr lang="en-US" dirty="0" smtClean="0">
                <a:solidFill>
                  <a:srgbClr val="002060"/>
                </a:solidFill>
              </a:rPr>
              <a:t> m;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</a:t>
            </a:r>
            <a:r>
              <a:rPr lang="en-US" b="1" dirty="0" smtClean="0">
                <a:solidFill>
                  <a:srgbClr val="002060"/>
                </a:solidFill>
              </a:rPr>
              <a:t>for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b="1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 = 0 ; </a:t>
            </a:r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 &lt; n ; </a:t>
            </a:r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++){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  soma += a[</a:t>
            </a:r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];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}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m = (</a:t>
            </a:r>
            <a:r>
              <a:rPr lang="en-US" b="1" dirty="0" smtClean="0">
                <a:solidFill>
                  <a:srgbClr val="002060"/>
                </a:solidFill>
              </a:rPr>
              <a:t>double</a:t>
            </a:r>
            <a:r>
              <a:rPr lang="en-US" dirty="0" smtClean="0">
                <a:solidFill>
                  <a:srgbClr val="002060"/>
                </a:solidFill>
              </a:rPr>
              <a:t>)soma / n;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</a:t>
            </a:r>
            <a:r>
              <a:rPr lang="en-US" b="1" dirty="0" smtClean="0">
                <a:solidFill>
                  <a:srgbClr val="002060"/>
                </a:solidFill>
              </a:rPr>
              <a:t>return</a:t>
            </a:r>
            <a:r>
              <a:rPr lang="en-US" dirty="0" smtClean="0">
                <a:solidFill>
                  <a:srgbClr val="002060"/>
                </a:solidFill>
              </a:rPr>
              <a:t> m;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}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public static double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calcMedia2(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a[],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n) {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soma = 0; 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= 0;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&lt; n ;soma += a[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++]);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return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(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double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)soma / n;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}</a:t>
            </a:r>
          </a:p>
          <a:p>
            <a:r>
              <a:rPr lang="en-US" b="1" dirty="0" smtClean="0"/>
              <a:t>public static void</a:t>
            </a:r>
            <a:r>
              <a:rPr lang="en-US" dirty="0" smtClean="0"/>
              <a:t> main (String </a:t>
            </a:r>
            <a:r>
              <a:rPr lang="en-US" dirty="0" err="1" smtClean="0"/>
              <a:t>args</a:t>
            </a:r>
            <a:r>
              <a:rPr lang="en-US" dirty="0" smtClean="0"/>
              <a:t>[])       {</a:t>
            </a:r>
          </a:p>
          <a:p>
            <a:r>
              <a:rPr lang="en-US" dirty="0" smtClean="0"/>
              <a:t>  </a:t>
            </a:r>
            <a:r>
              <a:rPr lang="en-US" b="1" dirty="0" err="1" smtClean="0"/>
              <a:t>int</a:t>
            </a:r>
            <a:r>
              <a:rPr lang="en-US" dirty="0" smtClean="0"/>
              <a:t> b[]={10,20,30,40,50};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2060"/>
                </a:solidFill>
              </a:rPr>
              <a:t>calcMedia1(b, </a:t>
            </a:r>
            <a:r>
              <a:rPr lang="en-US" dirty="0" err="1" smtClean="0">
                <a:solidFill>
                  <a:srgbClr val="002060"/>
                </a:solidFill>
              </a:rPr>
              <a:t>b.length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calcMedia2(b,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b.length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 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438" y="-100524"/>
            <a:ext cx="3282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i="1" dirty="0" smtClean="0"/>
              <a:t>Exemplo: calcular média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2819399"/>
            <a:ext cx="1219200" cy="1150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76200"/>
            <a:ext cx="4620880" cy="6186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java.util</a:t>
            </a:r>
            <a:r>
              <a:rPr lang="en-US" dirty="0" smtClean="0"/>
              <a:t>.*;    </a:t>
            </a:r>
          </a:p>
          <a:p>
            <a:r>
              <a:rPr lang="en-US" b="1" dirty="0" smtClean="0"/>
              <a:t>public class</a:t>
            </a:r>
            <a:r>
              <a:rPr lang="en-US" dirty="0" smtClean="0"/>
              <a:t> array_soma1 {</a:t>
            </a:r>
          </a:p>
          <a:p>
            <a:r>
              <a:rPr lang="en-US" dirty="0" smtClean="0"/>
              <a:t>  </a:t>
            </a:r>
            <a:r>
              <a:rPr lang="en-US" b="1" dirty="0" smtClean="0"/>
              <a:t>static</a:t>
            </a:r>
            <a:r>
              <a:rPr lang="en-US" dirty="0" smtClean="0"/>
              <a:t> Scanner read = </a:t>
            </a:r>
            <a:r>
              <a:rPr lang="en-US" b="1" dirty="0" smtClean="0"/>
              <a:t>new</a:t>
            </a:r>
            <a:r>
              <a:rPr lang="en-US" dirty="0" smtClean="0"/>
              <a:t> Scanner(</a:t>
            </a:r>
            <a:r>
              <a:rPr lang="en-US" dirty="0" err="1" smtClean="0"/>
              <a:t>System.in</a:t>
            </a:r>
            <a:r>
              <a:rPr lang="en-US" dirty="0" smtClean="0"/>
              <a:t>);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public static double</a:t>
            </a:r>
            <a:r>
              <a:rPr lang="en-US" dirty="0" smtClean="0">
                <a:solidFill>
                  <a:srgbClr val="002060"/>
                </a:solidFill>
              </a:rPr>
              <a:t> calcMedia1(</a:t>
            </a:r>
            <a:r>
              <a:rPr lang="en-US" b="1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a[], </a:t>
            </a:r>
            <a:r>
              <a:rPr lang="en-US" b="1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n){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</a:t>
            </a:r>
            <a:r>
              <a:rPr lang="en-US" b="1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soma = 0;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</a:t>
            </a:r>
            <a:r>
              <a:rPr lang="en-US" b="1" dirty="0" smtClean="0">
                <a:solidFill>
                  <a:srgbClr val="002060"/>
                </a:solidFill>
              </a:rPr>
              <a:t>double</a:t>
            </a:r>
            <a:r>
              <a:rPr lang="en-US" dirty="0" smtClean="0">
                <a:solidFill>
                  <a:srgbClr val="002060"/>
                </a:solidFill>
              </a:rPr>
              <a:t> m;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</a:t>
            </a:r>
            <a:r>
              <a:rPr lang="en-US" b="1" dirty="0" smtClean="0">
                <a:solidFill>
                  <a:srgbClr val="002060"/>
                </a:solidFill>
              </a:rPr>
              <a:t>for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b="1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 = 0 ; </a:t>
            </a:r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 &lt; n ; </a:t>
            </a:r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++){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  soma += a[</a:t>
            </a:r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];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}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m = (</a:t>
            </a:r>
            <a:r>
              <a:rPr lang="en-US" b="1" dirty="0" smtClean="0">
                <a:solidFill>
                  <a:srgbClr val="002060"/>
                </a:solidFill>
              </a:rPr>
              <a:t>double</a:t>
            </a:r>
            <a:r>
              <a:rPr lang="en-US" dirty="0" smtClean="0">
                <a:solidFill>
                  <a:srgbClr val="002060"/>
                </a:solidFill>
              </a:rPr>
              <a:t>)soma / n;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</a:t>
            </a:r>
            <a:r>
              <a:rPr lang="en-US" b="1" dirty="0" smtClean="0">
                <a:solidFill>
                  <a:srgbClr val="002060"/>
                </a:solidFill>
              </a:rPr>
              <a:t>return</a:t>
            </a:r>
            <a:r>
              <a:rPr lang="en-US" dirty="0" smtClean="0">
                <a:solidFill>
                  <a:srgbClr val="002060"/>
                </a:solidFill>
              </a:rPr>
              <a:t> m;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}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public static double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calcMedia2(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a[],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n) {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soma = 0; 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= 0;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&lt; n ;soma += a[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++]);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return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(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double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)soma / n;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}</a:t>
            </a:r>
          </a:p>
          <a:p>
            <a:r>
              <a:rPr lang="en-US" b="1" dirty="0" smtClean="0"/>
              <a:t>public static void</a:t>
            </a:r>
            <a:r>
              <a:rPr lang="en-US" dirty="0" smtClean="0"/>
              <a:t> main (String </a:t>
            </a:r>
            <a:r>
              <a:rPr lang="en-US" dirty="0" err="1" smtClean="0"/>
              <a:t>args</a:t>
            </a:r>
            <a:r>
              <a:rPr lang="en-US" dirty="0" smtClean="0"/>
              <a:t>[])       {</a:t>
            </a:r>
          </a:p>
          <a:p>
            <a:r>
              <a:rPr lang="en-US" dirty="0" smtClean="0"/>
              <a:t>  </a:t>
            </a:r>
            <a:r>
              <a:rPr lang="en-US" b="1" dirty="0" err="1" smtClean="0"/>
              <a:t>int</a:t>
            </a:r>
            <a:r>
              <a:rPr lang="en-US" dirty="0" smtClean="0"/>
              <a:t> b[]={10,20,30,40,50};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2060"/>
                </a:solidFill>
              </a:rPr>
              <a:t>calcMedia1(b, </a:t>
            </a:r>
            <a:r>
              <a:rPr lang="en-US" dirty="0" err="1" smtClean="0">
                <a:solidFill>
                  <a:srgbClr val="002060"/>
                </a:solidFill>
              </a:rPr>
              <a:t>b.length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calcMedia2(b,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b.length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 }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200400" y="1219200"/>
            <a:ext cx="1771126" cy="606193"/>
            <a:chOff x="3200400" y="1219200"/>
            <a:chExt cx="1771126" cy="606193"/>
          </a:xfrm>
        </p:grpSpPr>
        <p:cxnSp>
          <p:nvCxnSpPr>
            <p:cNvPr id="6" name="Elbow Connector 5"/>
            <p:cNvCxnSpPr/>
            <p:nvPr/>
          </p:nvCxnSpPr>
          <p:spPr>
            <a:xfrm rot="16200000" flipH="1">
              <a:off x="3429000" y="1219200"/>
              <a:ext cx="228600" cy="22860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00400" y="1456061"/>
              <a:ext cx="17711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6CC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Argumento </a:t>
              </a:r>
              <a:r>
                <a:rPr lang="pt-PT" dirty="0" err="1" smtClean="0"/>
                <a:t>array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78105" y="311944"/>
            <a:ext cx="4813496" cy="1043090"/>
            <a:chOff x="4178105" y="311944"/>
            <a:chExt cx="4813496" cy="1043090"/>
          </a:xfrm>
        </p:grpSpPr>
        <p:sp>
          <p:nvSpPr>
            <p:cNvPr id="12" name="Freeform 11"/>
            <p:cNvSpPr/>
            <p:nvPr/>
          </p:nvSpPr>
          <p:spPr>
            <a:xfrm>
              <a:off x="4178105" y="773723"/>
              <a:ext cx="935501" cy="581311"/>
            </a:xfrm>
            <a:custGeom>
              <a:avLst/>
              <a:gdLst>
                <a:gd name="connsiteX0" fmla="*/ 0 w 935501"/>
                <a:gd name="connsiteY0" fmla="*/ 471268 h 581311"/>
                <a:gd name="connsiteX1" fmla="*/ 225083 w 935501"/>
                <a:gd name="connsiteY1" fmla="*/ 548640 h 581311"/>
                <a:gd name="connsiteX2" fmla="*/ 935501 w 935501"/>
                <a:gd name="connsiteY2" fmla="*/ 0 h 58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5501" h="581311">
                  <a:moveTo>
                    <a:pt x="0" y="471268"/>
                  </a:moveTo>
                  <a:cubicBezTo>
                    <a:pt x="34583" y="549226"/>
                    <a:pt x="69166" y="627185"/>
                    <a:pt x="225083" y="548640"/>
                  </a:cubicBezTo>
                  <a:cubicBezTo>
                    <a:pt x="381000" y="470095"/>
                    <a:pt x="658250" y="235047"/>
                    <a:pt x="935501" y="0"/>
                  </a:cubicBezTo>
                </a:path>
              </a:pathLst>
            </a:cu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13607" y="311944"/>
              <a:ext cx="3877994" cy="923330"/>
            </a:xfrm>
            <a:prstGeom prst="rect">
              <a:avLst/>
            </a:prstGeom>
            <a:noFill/>
            <a:ln>
              <a:solidFill>
                <a:srgbClr val="66CC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Argumento </a:t>
              </a:r>
              <a:r>
                <a:rPr lang="pt-PT" dirty="0" smtClean="0">
                  <a:solidFill>
                    <a:srgbClr val="FF0000"/>
                  </a:solidFill>
                </a:rPr>
                <a:t>n</a:t>
              </a:r>
              <a:r>
                <a:rPr lang="pt-PT" dirty="0" smtClean="0"/>
                <a:t> que é tamanho de </a:t>
              </a:r>
              <a:r>
                <a:rPr lang="pt-PT" dirty="0" err="1" smtClean="0"/>
                <a:t>array</a:t>
              </a:r>
              <a:r>
                <a:rPr lang="pt-PT" dirty="0" smtClean="0"/>
                <a:t>.</a:t>
              </a:r>
            </a:p>
            <a:p>
              <a:r>
                <a:rPr lang="pt-PT" dirty="0" smtClean="0"/>
                <a:t>É melhor utilizar valor </a:t>
              </a:r>
              <a:r>
                <a:rPr lang="pt-PT" dirty="0" err="1" smtClean="0">
                  <a:solidFill>
                    <a:srgbClr val="FF0000"/>
                  </a:solidFill>
                </a:rPr>
                <a:t>a.length</a:t>
              </a:r>
              <a:r>
                <a:rPr lang="pt-PT" dirty="0" smtClean="0"/>
                <a:t> dentro da função com só um argumento </a:t>
              </a:r>
              <a:r>
                <a:rPr lang="pt-PT" dirty="0" smtClean="0">
                  <a:solidFill>
                    <a:srgbClr val="FF0000"/>
                  </a:solidFill>
                </a:rPr>
                <a:t>a</a:t>
              </a:r>
              <a:r>
                <a:rPr lang="pt-PT" dirty="0" smtClean="0"/>
                <a:t> 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773280" y="914400"/>
            <a:ext cx="957372" cy="3886200"/>
            <a:chOff x="4773280" y="914400"/>
            <a:chExt cx="957372" cy="3886200"/>
          </a:xfrm>
        </p:grpSpPr>
        <p:sp>
          <p:nvSpPr>
            <p:cNvPr id="16" name="Right Brace 15"/>
            <p:cNvSpPr/>
            <p:nvPr/>
          </p:nvSpPr>
          <p:spPr>
            <a:xfrm>
              <a:off x="4773280" y="914400"/>
              <a:ext cx="560720" cy="2286000"/>
            </a:xfrm>
            <a:prstGeom prst="righ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Brace 16"/>
            <p:cNvSpPr/>
            <p:nvPr/>
          </p:nvSpPr>
          <p:spPr>
            <a:xfrm>
              <a:off x="4800600" y="3429000"/>
              <a:ext cx="560720" cy="1371600"/>
            </a:xfrm>
            <a:prstGeom prst="righ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4012906" y="2965328"/>
              <a:ext cx="306616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Estas funções são semelhantes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984540" y="5184640"/>
            <a:ext cx="4977220" cy="429276"/>
            <a:chOff x="2984540" y="5184640"/>
            <a:chExt cx="4977220" cy="429276"/>
          </a:xfrm>
        </p:grpSpPr>
        <p:sp>
          <p:nvSpPr>
            <p:cNvPr id="20" name="Freeform 19"/>
            <p:cNvSpPr/>
            <p:nvPr/>
          </p:nvSpPr>
          <p:spPr>
            <a:xfrm>
              <a:off x="2984540" y="5184640"/>
              <a:ext cx="2073235" cy="244610"/>
            </a:xfrm>
            <a:custGeom>
              <a:avLst/>
              <a:gdLst>
                <a:gd name="connsiteX0" fmla="*/ 30123 w 2073235"/>
                <a:gd name="connsiteY0" fmla="*/ 166029 h 244610"/>
                <a:gd name="connsiteX1" fmla="*/ 80129 w 2073235"/>
                <a:gd name="connsiteY1" fmla="*/ 137454 h 244610"/>
                <a:gd name="connsiteX2" fmla="*/ 715923 w 2073235"/>
                <a:gd name="connsiteY2" fmla="*/ 1723 h 244610"/>
                <a:gd name="connsiteX3" fmla="*/ 2073235 w 2073235"/>
                <a:gd name="connsiteY3" fmla="*/ 244610 h 24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3235" h="244610">
                  <a:moveTo>
                    <a:pt x="30123" y="166029"/>
                  </a:moveTo>
                  <a:cubicBezTo>
                    <a:pt x="-2024" y="165433"/>
                    <a:pt x="-34171" y="164838"/>
                    <a:pt x="80129" y="137454"/>
                  </a:cubicBezTo>
                  <a:cubicBezTo>
                    <a:pt x="194429" y="110070"/>
                    <a:pt x="383739" y="-16136"/>
                    <a:pt x="715923" y="1723"/>
                  </a:cubicBezTo>
                  <a:cubicBezTo>
                    <a:pt x="1048107" y="19582"/>
                    <a:pt x="1560671" y="132096"/>
                    <a:pt x="2073235" y="244610"/>
                  </a:cubicBezTo>
                </a:path>
              </a:pathLst>
            </a:custGeom>
            <a:noFill/>
            <a:ln w="3175">
              <a:solidFill>
                <a:srgbClr val="008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66672" y="5244584"/>
              <a:ext cx="2895088" cy="369332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Chamada da primeira função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971800" y="5851390"/>
            <a:ext cx="4963505" cy="370818"/>
            <a:chOff x="2971800" y="5851390"/>
            <a:chExt cx="4963505" cy="370818"/>
          </a:xfrm>
        </p:grpSpPr>
        <p:sp>
          <p:nvSpPr>
            <p:cNvPr id="22" name="Freeform 21"/>
            <p:cNvSpPr/>
            <p:nvPr/>
          </p:nvSpPr>
          <p:spPr>
            <a:xfrm flipV="1">
              <a:off x="2971800" y="5851390"/>
              <a:ext cx="2073235" cy="244610"/>
            </a:xfrm>
            <a:custGeom>
              <a:avLst/>
              <a:gdLst>
                <a:gd name="connsiteX0" fmla="*/ 30123 w 2073235"/>
                <a:gd name="connsiteY0" fmla="*/ 166029 h 244610"/>
                <a:gd name="connsiteX1" fmla="*/ 80129 w 2073235"/>
                <a:gd name="connsiteY1" fmla="*/ 137454 h 244610"/>
                <a:gd name="connsiteX2" fmla="*/ 715923 w 2073235"/>
                <a:gd name="connsiteY2" fmla="*/ 1723 h 244610"/>
                <a:gd name="connsiteX3" fmla="*/ 2073235 w 2073235"/>
                <a:gd name="connsiteY3" fmla="*/ 244610 h 24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3235" h="244610">
                  <a:moveTo>
                    <a:pt x="30123" y="166029"/>
                  </a:moveTo>
                  <a:cubicBezTo>
                    <a:pt x="-2024" y="165433"/>
                    <a:pt x="-34171" y="164838"/>
                    <a:pt x="80129" y="137454"/>
                  </a:cubicBezTo>
                  <a:cubicBezTo>
                    <a:pt x="194429" y="110070"/>
                    <a:pt x="383739" y="-16136"/>
                    <a:pt x="715923" y="1723"/>
                  </a:cubicBezTo>
                  <a:cubicBezTo>
                    <a:pt x="1048107" y="19582"/>
                    <a:pt x="1560671" y="132096"/>
                    <a:pt x="2073235" y="244610"/>
                  </a:cubicBezTo>
                </a:path>
              </a:pathLst>
            </a:custGeom>
            <a:noFill/>
            <a:ln w="3175">
              <a:solidFill>
                <a:srgbClr val="008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43488" y="5852876"/>
              <a:ext cx="2891817" cy="369332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Chamada da segunda função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1187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102" y="0"/>
            <a:ext cx="5008098" cy="64633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 </a:t>
            </a:r>
          </a:p>
          <a:p>
            <a:r>
              <a:rPr lang="en-US" b="1" dirty="0"/>
              <a:t>public class</a:t>
            </a:r>
            <a:r>
              <a:rPr lang="en-US" dirty="0"/>
              <a:t> </a:t>
            </a:r>
            <a:r>
              <a:rPr lang="en-US" dirty="0" err="1" smtClean="0"/>
              <a:t>ReadWrite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b="1" dirty="0"/>
              <a:t>static</a:t>
            </a:r>
            <a:r>
              <a:rPr lang="en-US" dirty="0"/>
              <a:t> Scanner read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b="1" dirty="0"/>
              <a:t>public static void</a:t>
            </a:r>
            <a:r>
              <a:rPr lang="en-US" dirty="0"/>
              <a:t> main (String </a:t>
            </a:r>
            <a:r>
              <a:rPr lang="en-US" dirty="0" err="1"/>
              <a:t>args</a:t>
            </a:r>
            <a:r>
              <a:rPr lang="en-US" dirty="0"/>
              <a:t>[])       {</a:t>
            </a:r>
          </a:p>
          <a:p>
            <a:r>
              <a:rPr lang="en-US" dirty="0"/>
              <a:t>  String s;</a:t>
            </a:r>
          </a:p>
          <a:p>
            <a:r>
              <a:rPr lang="en-US" dirty="0"/>
              <a:t>  </a:t>
            </a:r>
            <a:r>
              <a:rPr lang="en-US" b="1" dirty="0" err="1"/>
              <a:t>int</a:t>
            </a:r>
            <a:r>
              <a:rPr lang="en-US" dirty="0"/>
              <a:t> a;</a:t>
            </a:r>
          </a:p>
          <a:p>
            <a:r>
              <a:rPr lang="en-US" dirty="0"/>
              <a:t>  </a:t>
            </a:r>
            <a:r>
              <a:rPr lang="en-US" b="1" dirty="0"/>
              <a:t>double</a:t>
            </a:r>
            <a:r>
              <a:rPr lang="en-US" dirty="0"/>
              <a:t> d;</a:t>
            </a:r>
          </a:p>
          <a:p>
            <a:r>
              <a:rPr lang="en-US" dirty="0"/>
              <a:t>  </a:t>
            </a:r>
            <a:r>
              <a:rPr lang="en-US" b="1" dirty="0"/>
              <a:t>char</a:t>
            </a:r>
            <a:r>
              <a:rPr lang="en-US" dirty="0"/>
              <a:t> c;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008000"/>
                </a:solidFill>
              </a:rPr>
              <a:t>do</a:t>
            </a:r>
            <a:r>
              <a:rPr lang="en-US" dirty="0">
                <a:solidFill>
                  <a:srgbClr val="008000"/>
                </a:solidFill>
              </a:rPr>
              <a:t> {</a:t>
            </a:r>
          </a:p>
          <a:p>
            <a:r>
              <a:rPr lang="en-US" dirty="0"/>
              <a:t>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Inteiro</a:t>
            </a:r>
            <a:r>
              <a:rPr lang="en-US" dirty="0"/>
              <a:t>  ? ");</a:t>
            </a:r>
          </a:p>
          <a:p>
            <a:r>
              <a:rPr lang="en-US" dirty="0"/>
              <a:t>  a = </a:t>
            </a:r>
            <a:r>
              <a:rPr lang="en-US" dirty="0" err="1"/>
              <a:t>read.nextInt</a:t>
            </a:r>
            <a:r>
              <a:rPr lang="en-US" dirty="0"/>
              <a:t>(); </a:t>
            </a:r>
          </a:p>
          <a:p>
            <a:r>
              <a:rPr lang="en-US" dirty="0"/>
              <a:t>  </a:t>
            </a:r>
            <a:r>
              <a:rPr lang="en-US" dirty="0" err="1"/>
              <a:t>System.out.print</a:t>
            </a:r>
            <a:r>
              <a:rPr lang="en-US" dirty="0"/>
              <a:t>("Char  ? 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</a:t>
            </a:r>
            <a:r>
              <a:rPr lang="en-US" b="1" dirty="0" smtClean="0">
                <a:solidFill>
                  <a:srgbClr val="C00000"/>
                </a:solidFill>
              </a:rPr>
              <a:t>while</a:t>
            </a:r>
            <a:r>
              <a:rPr lang="en-US" dirty="0" smtClean="0">
                <a:solidFill>
                  <a:srgbClr val="C00000"/>
                </a:solidFill>
              </a:rPr>
              <a:t> ((s=</a:t>
            </a:r>
            <a:r>
              <a:rPr lang="en-US" dirty="0" err="1" smtClean="0">
                <a:solidFill>
                  <a:srgbClr val="C00000"/>
                </a:solidFill>
              </a:rPr>
              <a:t>read.nextLine</a:t>
            </a:r>
            <a:r>
              <a:rPr lang="en-US" dirty="0" smtClean="0">
                <a:solidFill>
                  <a:srgbClr val="C00000"/>
                </a:solidFill>
              </a:rPr>
              <a:t>()).length() == 0);</a:t>
            </a:r>
          </a:p>
          <a:p>
            <a:r>
              <a:rPr lang="en-US" dirty="0" smtClean="0"/>
              <a:t>  </a:t>
            </a:r>
            <a:r>
              <a:rPr lang="en-US" dirty="0"/>
              <a:t>c = </a:t>
            </a:r>
            <a:r>
              <a:rPr lang="en-US" dirty="0" err="1"/>
              <a:t>s.charAt</a:t>
            </a:r>
            <a:r>
              <a:rPr lang="en-US" dirty="0"/>
              <a:t>(0);  </a:t>
            </a:r>
          </a:p>
          <a:p>
            <a:r>
              <a:rPr lang="en-US" dirty="0"/>
              <a:t>  </a:t>
            </a:r>
            <a:r>
              <a:rPr lang="en-US" dirty="0" err="1"/>
              <a:t>System.out.print</a:t>
            </a:r>
            <a:r>
              <a:rPr lang="en-US" dirty="0"/>
              <a:t>("Double  ? ");</a:t>
            </a:r>
          </a:p>
          <a:p>
            <a:r>
              <a:rPr lang="en-US" dirty="0"/>
              <a:t>  d = </a:t>
            </a:r>
            <a:r>
              <a:rPr lang="en-US" dirty="0" err="1"/>
              <a:t>read.nextDouble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Linha</a:t>
            </a:r>
            <a:r>
              <a:rPr lang="en-US" dirty="0"/>
              <a:t>  ? "); 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while</a:t>
            </a:r>
            <a:r>
              <a:rPr lang="en-US" dirty="0" smtClean="0">
                <a:solidFill>
                  <a:srgbClr val="C00000"/>
                </a:solidFill>
              </a:rPr>
              <a:t> ((s=</a:t>
            </a:r>
            <a:r>
              <a:rPr lang="en-US" dirty="0" err="1" smtClean="0">
                <a:solidFill>
                  <a:srgbClr val="C00000"/>
                </a:solidFill>
              </a:rPr>
              <a:t>read.nextLine</a:t>
            </a:r>
            <a:r>
              <a:rPr lang="en-US" dirty="0" smtClean="0">
                <a:solidFill>
                  <a:srgbClr val="C00000"/>
                </a:solidFill>
              </a:rPr>
              <a:t>()).length() == 0);</a:t>
            </a:r>
            <a:r>
              <a:rPr lang="en-US" dirty="0" smtClean="0"/>
              <a:t>    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System.out.printf</a:t>
            </a:r>
            <a:r>
              <a:rPr lang="en-US" dirty="0"/>
              <a:t>("a = %d; d = %f; c = %c\n",</a:t>
            </a:r>
            <a:r>
              <a:rPr lang="en-US" dirty="0" err="1"/>
              <a:t>a,d,c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("s = "+s);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008000"/>
                </a:solidFill>
              </a:rPr>
              <a:t>} </a:t>
            </a:r>
            <a:r>
              <a:rPr lang="en-US" b="1" dirty="0">
                <a:solidFill>
                  <a:srgbClr val="008000"/>
                </a:solidFill>
              </a:rPr>
              <a:t>while</a:t>
            </a:r>
            <a:r>
              <a:rPr lang="en-US" dirty="0">
                <a:solidFill>
                  <a:srgbClr val="008000"/>
                </a:solidFill>
              </a:rPr>
              <a:t>(</a:t>
            </a:r>
            <a:r>
              <a:rPr lang="en-US" dirty="0" err="1">
                <a:solidFill>
                  <a:srgbClr val="008000"/>
                </a:solidFill>
              </a:rPr>
              <a:t>s.charAt</a:t>
            </a:r>
            <a:r>
              <a:rPr lang="en-US" dirty="0">
                <a:solidFill>
                  <a:srgbClr val="008000"/>
                </a:solidFill>
              </a:rPr>
              <a:t>(0) != '0');</a:t>
            </a:r>
          </a:p>
          <a:p>
            <a:r>
              <a:rPr lang="en-US" dirty="0"/>
              <a:t>                  }                                                                 </a:t>
            </a:r>
          </a:p>
          <a:p>
            <a:r>
              <a:rPr lang="en-US" dirty="0"/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99" y="76200"/>
            <a:ext cx="3814509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0" y="2743200"/>
            <a:ext cx="272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1. Ler inteiro: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read.nextInt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();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05400" y="3135868"/>
            <a:ext cx="3795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2</a:t>
            </a:r>
            <a:r>
              <a:rPr lang="pt-PT" dirty="0" smtClean="0"/>
              <a:t>. Ler </a:t>
            </a:r>
            <a:r>
              <a:rPr lang="pt-PT" dirty="0" err="1" smtClean="0"/>
              <a:t>carater</a:t>
            </a:r>
            <a:r>
              <a:rPr lang="pt-PT" dirty="0" smtClean="0"/>
              <a:t>: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read.nextLine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().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charAt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(0);</a:t>
            </a:r>
          </a:p>
          <a:p>
            <a:r>
              <a:rPr lang="en-US" dirty="0"/>
              <a:t>	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read.next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 ().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charAt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(0);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0" y="3745468"/>
            <a:ext cx="2800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3</a:t>
            </a:r>
            <a:r>
              <a:rPr lang="pt-PT" dirty="0" smtClean="0"/>
              <a:t>. Ler real: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read.nextDouble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();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	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ou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read.nextFloat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();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66692" y="4459069"/>
            <a:ext cx="266290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PT" dirty="0" smtClean="0"/>
              <a:t>4. Ler linha: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read.nextLine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();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dirty="0"/>
              <a:t>	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read.next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();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05400" y="5228272"/>
            <a:ext cx="4038600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dirty="0" smtClean="0"/>
              <a:t>Pode aparecer um problema quando vai ler </a:t>
            </a:r>
            <a:r>
              <a:rPr lang="pt-PT" i="1" dirty="0" smtClean="0"/>
              <a:t>linhas/</a:t>
            </a:r>
            <a:r>
              <a:rPr lang="pt-PT" i="1" dirty="0" err="1" smtClean="0"/>
              <a:t>carateres</a:t>
            </a:r>
            <a:r>
              <a:rPr lang="pt-PT" dirty="0" smtClean="0"/>
              <a:t> depois de leitura de </a:t>
            </a:r>
            <a:r>
              <a:rPr lang="pt-PT" i="1" dirty="0" smtClean="0"/>
              <a:t>inteiros e reais</a:t>
            </a:r>
            <a:r>
              <a:rPr lang="pt-PT" dirty="0" smtClean="0"/>
              <a:t>. Pode usar instruções:</a:t>
            </a:r>
          </a:p>
          <a:p>
            <a:r>
              <a:rPr lang="pt-PT" dirty="0" smtClean="0"/>
              <a:t> </a:t>
            </a:r>
            <a:r>
              <a:rPr lang="en-US" b="1" dirty="0">
                <a:solidFill>
                  <a:srgbClr val="C00000"/>
                </a:solidFill>
              </a:rPr>
              <a:t>while</a:t>
            </a:r>
            <a:r>
              <a:rPr lang="en-US" dirty="0">
                <a:solidFill>
                  <a:srgbClr val="C00000"/>
                </a:solidFill>
              </a:rPr>
              <a:t> ((s=</a:t>
            </a:r>
            <a:r>
              <a:rPr lang="en-US" dirty="0" err="1">
                <a:solidFill>
                  <a:srgbClr val="C00000"/>
                </a:solidFill>
              </a:rPr>
              <a:t>read.nextLine</a:t>
            </a:r>
            <a:r>
              <a:rPr lang="en-US" dirty="0">
                <a:solidFill>
                  <a:srgbClr val="C00000"/>
                </a:solidFill>
              </a:rPr>
              <a:t>()).length() == 0);</a:t>
            </a:r>
          </a:p>
          <a:p>
            <a:r>
              <a:rPr lang="en-US" b="1" dirty="0">
                <a:solidFill>
                  <a:srgbClr val="C00000"/>
                </a:solidFill>
              </a:rPr>
              <a:t>while</a:t>
            </a:r>
            <a:r>
              <a:rPr lang="en-US" dirty="0">
                <a:solidFill>
                  <a:srgbClr val="C00000"/>
                </a:solidFill>
              </a:rPr>
              <a:t> ((s=</a:t>
            </a:r>
            <a:r>
              <a:rPr lang="en-US" dirty="0" err="1">
                <a:solidFill>
                  <a:srgbClr val="C00000"/>
                </a:solidFill>
              </a:rPr>
              <a:t>read.nextLine</a:t>
            </a:r>
            <a:r>
              <a:rPr lang="en-US" dirty="0">
                <a:solidFill>
                  <a:srgbClr val="C00000"/>
                </a:solidFill>
              </a:rPr>
              <a:t>()).</a:t>
            </a:r>
            <a:r>
              <a:rPr lang="en-US" dirty="0" err="1">
                <a:solidFill>
                  <a:srgbClr val="C00000"/>
                </a:solidFill>
              </a:rPr>
              <a:t>isEmpty</a:t>
            </a:r>
            <a:r>
              <a:rPr lang="en-US" dirty="0">
                <a:solidFill>
                  <a:srgbClr val="C00000"/>
                </a:solidFill>
              </a:rPr>
              <a:t>());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61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0"/>
            <a:ext cx="4620880" cy="6186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java.util</a:t>
            </a:r>
            <a:r>
              <a:rPr lang="en-US" dirty="0" smtClean="0"/>
              <a:t>.*;    </a:t>
            </a:r>
          </a:p>
          <a:p>
            <a:r>
              <a:rPr lang="en-US" b="1" dirty="0" smtClean="0"/>
              <a:t>public class</a:t>
            </a:r>
            <a:r>
              <a:rPr lang="en-US" dirty="0" smtClean="0"/>
              <a:t> array_soma1 {</a:t>
            </a:r>
          </a:p>
          <a:p>
            <a:r>
              <a:rPr lang="en-US" dirty="0" smtClean="0"/>
              <a:t>  </a:t>
            </a:r>
            <a:r>
              <a:rPr lang="en-US" b="1" dirty="0" smtClean="0"/>
              <a:t>static</a:t>
            </a:r>
            <a:r>
              <a:rPr lang="en-US" dirty="0" smtClean="0"/>
              <a:t> Scanner read = </a:t>
            </a:r>
            <a:r>
              <a:rPr lang="en-US" b="1" dirty="0" smtClean="0"/>
              <a:t>new</a:t>
            </a:r>
            <a:r>
              <a:rPr lang="en-US" dirty="0" smtClean="0"/>
              <a:t> Scanner(</a:t>
            </a:r>
            <a:r>
              <a:rPr lang="en-US" dirty="0" err="1" smtClean="0"/>
              <a:t>System.in</a:t>
            </a:r>
            <a:r>
              <a:rPr lang="en-US" dirty="0" smtClean="0"/>
              <a:t>);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public static double</a:t>
            </a:r>
            <a:r>
              <a:rPr lang="en-US" dirty="0" smtClean="0">
                <a:solidFill>
                  <a:srgbClr val="002060"/>
                </a:solidFill>
              </a:rPr>
              <a:t> calcMedia1(</a:t>
            </a:r>
            <a:r>
              <a:rPr lang="en-US" b="1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a[], </a:t>
            </a:r>
            <a:r>
              <a:rPr lang="en-US" b="1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n){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</a:t>
            </a:r>
            <a:r>
              <a:rPr lang="en-US" b="1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soma = 0;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</a:t>
            </a:r>
            <a:r>
              <a:rPr lang="en-US" b="1" dirty="0" smtClean="0">
                <a:solidFill>
                  <a:srgbClr val="002060"/>
                </a:solidFill>
              </a:rPr>
              <a:t>double</a:t>
            </a:r>
            <a:r>
              <a:rPr lang="en-US" dirty="0" smtClean="0">
                <a:solidFill>
                  <a:srgbClr val="002060"/>
                </a:solidFill>
              </a:rPr>
              <a:t> m;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</a:t>
            </a:r>
            <a:r>
              <a:rPr lang="en-US" b="1" dirty="0" smtClean="0">
                <a:solidFill>
                  <a:srgbClr val="002060"/>
                </a:solidFill>
              </a:rPr>
              <a:t>for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b="1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 = 0 ; </a:t>
            </a:r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 &lt; n ; </a:t>
            </a:r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++){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  soma += a[</a:t>
            </a:r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];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}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m = (</a:t>
            </a:r>
            <a:r>
              <a:rPr lang="en-US" b="1" dirty="0" smtClean="0">
                <a:solidFill>
                  <a:srgbClr val="002060"/>
                </a:solidFill>
              </a:rPr>
              <a:t>double</a:t>
            </a:r>
            <a:r>
              <a:rPr lang="en-US" dirty="0" smtClean="0">
                <a:solidFill>
                  <a:srgbClr val="002060"/>
                </a:solidFill>
              </a:rPr>
              <a:t>)soma / n;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</a:t>
            </a:r>
            <a:r>
              <a:rPr lang="en-US" b="1" dirty="0" smtClean="0">
                <a:solidFill>
                  <a:srgbClr val="002060"/>
                </a:solidFill>
              </a:rPr>
              <a:t>return</a:t>
            </a:r>
            <a:r>
              <a:rPr lang="en-US" dirty="0" smtClean="0">
                <a:solidFill>
                  <a:srgbClr val="002060"/>
                </a:solidFill>
              </a:rPr>
              <a:t> m;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}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public static double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calcMedia2(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a[],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n) {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soma = 0; 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= 0;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&lt; n ;soma += a[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++]);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return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(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double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)soma / n;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}</a:t>
            </a:r>
          </a:p>
          <a:p>
            <a:r>
              <a:rPr lang="en-US" b="1" dirty="0" smtClean="0"/>
              <a:t>public static void</a:t>
            </a:r>
            <a:r>
              <a:rPr lang="en-US" dirty="0" smtClean="0"/>
              <a:t> main (String </a:t>
            </a:r>
            <a:r>
              <a:rPr lang="en-US" dirty="0" err="1" smtClean="0"/>
              <a:t>args</a:t>
            </a:r>
            <a:r>
              <a:rPr lang="en-US" dirty="0" smtClean="0"/>
              <a:t>[])       {</a:t>
            </a:r>
          </a:p>
          <a:p>
            <a:r>
              <a:rPr lang="en-US" dirty="0" smtClean="0"/>
              <a:t>  </a:t>
            </a:r>
            <a:r>
              <a:rPr lang="en-US" b="1" dirty="0" err="1" smtClean="0"/>
              <a:t>int</a:t>
            </a:r>
            <a:r>
              <a:rPr lang="en-US" dirty="0" smtClean="0"/>
              <a:t> b[]={10,20,30,40,50};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2060"/>
                </a:solidFill>
              </a:rPr>
              <a:t>calcMedia1(b, </a:t>
            </a:r>
            <a:r>
              <a:rPr lang="en-US" dirty="0" err="1" smtClean="0">
                <a:solidFill>
                  <a:srgbClr val="002060"/>
                </a:solidFill>
              </a:rPr>
              <a:t>b.length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calcMedia2(b,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b.length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 }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2376308"/>
            <a:ext cx="1219200" cy="1150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4038600" y="2743200"/>
            <a:ext cx="1752600" cy="259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495800" y="3429000"/>
            <a:ext cx="1371600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69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443091"/>
            <a:ext cx="8522782" cy="54784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/>
              <a:t>import </a:t>
            </a:r>
            <a:r>
              <a:rPr lang="en-US" sz="1000" dirty="0" err="1" smtClean="0"/>
              <a:t>java.util</a:t>
            </a:r>
            <a:r>
              <a:rPr lang="en-US" sz="1000" dirty="0" smtClean="0"/>
              <a:t>.*;    </a:t>
            </a:r>
          </a:p>
          <a:p>
            <a:r>
              <a:rPr lang="en-US" sz="1000" dirty="0" smtClean="0"/>
              <a:t>public class array_soma1 {</a:t>
            </a:r>
          </a:p>
          <a:p>
            <a:r>
              <a:rPr lang="en-US" sz="1000" dirty="0" smtClean="0"/>
              <a:t>  static Scanner read = new Scanner(</a:t>
            </a:r>
            <a:r>
              <a:rPr lang="en-US" sz="1000" dirty="0" err="1" smtClean="0"/>
              <a:t>System.in</a:t>
            </a:r>
            <a:r>
              <a:rPr lang="en-US" sz="1000" dirty="0" smtClean="0"/>
              <a:t>);</a:t>
            </a:r>
          </a:p>
          <a:p>
            <a:r>
              <a:rPr lang="en-US" sz="1000" dirty="0" smtClean="0">
                <a:solidFill>
                  <a:srgbClr val="002060"/>
                </a:solidFill>
              </a:rPr>
              <a:t>public static double calcMedia1(</a:t>
            </a:r>
            <a:r>
              <a:rPr lang="en-US" sz="1000" dirty="0" err="1" smtClean="0">
                <a:solidFill>
                  <a:srgbClr val="002060"/>
                </a:solidFill>
              </a:rPr>
              <a:t>int</a:t>
            </a:r>
            <a:r>
              <a:rPr lang="en-US" sz="1000" dirty="0" smtClean="0">
                <a:solidFill>
                  <a:srgbClr val="002060"/>
                </a:solidFill>
              </a:rPr>
              <a:t> a[], </a:t>
            </a:r>
            <a:r>
              <a:rPr lang="en-US" sz="1000" dirty="0" err="1" smtClean="0">
                <a:solidFill>
                  <a:srgbClr val="002060"/>
                </a:solidFill>
              </a:rPr>
              <a:t>int</a:t>
            </a:r>
            <a:r>
              <a:rPr lang="en-US" sz="1000" dirty="0" smtClean="0">
                <a:solidFill>
                  <a:srgbClr val="002060"/>
                </a:solidFill>
              </a:rPr>
              <a:t> n){</a:t>
            </a:r>
          </a:p>
          <a:p>
            <a:r>
              <a:rPr lang="en-US" sz="1000" dirty="0" smtClean="0">
                <a:solidFill>
                  <a:srgbClr val="002060"/>
                </a:solidFill>
              </a:rPr>
              <a:t>    </a:t>
            </a:r>
            <a:r>
              <a:rPr lang="en-US" sz="1000" dirty="0" err="1" smtClean="0">
                <a:solidFill>
                  <a:srgbClr val="002060"/>
                </a:solidFill>
              </a:rPr>
              <a:t>int</a:t>
            </a:r>
            <a:r>
              <a:rPr lang="en-US" sz="1000" dirty="0" smtClean="0">
                <a:solidFill>
                  <a:srgbClr val="002060"/>
                </a:solidFill>
              </a:rPr>
              <a:t> soma = 0;</a:t>
            </a:r>
          </a:p>
          <a:p>
            <a:r>
              <a:rPr lang="en-US" sz="1000" dirty="0" smtClean="0">
                <a:solidFill>
                  <a:srgbClr val="002060"/>
                </a:solidFill>
              </a:rPr>
              <a:t>    double m;</a:t>
            </a:r>
          </a:p>
          <a:p>
            <a:r>
              <a:rPr lang="en-US" sz="1000" dirty="0" smtClean="0">
                <a:solidFill>
                  <a:srgbClr val="002060"/>
                </a:solidFill>
              </a:rPr>
              <a:t>    for(</a:t>
            </a:r>
            <a:r>
              <a:rPr lang="en-US" sz="1000" dirty="0" err="1" smtClean="0">
                <a:solidFill>
                  <a:srgbClr val="002060"/>
                </a:solidFill>
              </a:rPr>
              <a:t>int</a:t>
            </a:r>
            <a:r>
              <a:rPr lang="en-US" sz="1000" dirty="0" smtClean="0">
                <a:solidFill>
                  <a:srgbClr val="002060"/>
                </a:solidFill>
              </a:rPr>
              <a:t> </a:t>
            </a:r>
            <a:r>
              <a:rPr lang="en-US" sz="1000" dirty="0" err="1" smtClean="0">
                <a:solidFill>
                  <a:srgbClr val="002060"/>
                </a:solidFill>
              </a:rPr>
              <a:t>i</a:t>
            </a:r>
            <a:r>
              <a:rPr lang="en-US" sz="1000" dirty="0" smtClean="0">
                <a:solidFill>
                  <a:srgbClr val="002060"/>
                </a:solidFill>
              </a:rPr>
              <a:t> = 0 ; </a:t>
            </a:r>
            <a:r>
              <a:rPr lang="en-US" sz="1000" dirty="0" err="1" smtClean="0">
                <a:solidFill>
                  <a:srgbClr val="002060"/>
                </a:solidFill>
              </a:rPr>
              <a:t>i</a:t>
            </a:r>
            <a:r>
              <a:rPr lang="en-US" sz="1000" dirty="0" smtClean="0">
                <a:solidFill>
                  <a:srgbClr val="002060"/>
                </a:solidFill>
              </a:rPr>
              <a:t> &lt; n ; </a:t>
            </a:r>
            <a:r>
              <a:rPr lang="en-US" sz="1000" dirty="0" err="1" smtClean="0">
                <a:solidFill>
                  <a:srgbClr val="002060"/>
                </a:solidFill>
              </a:rPr>
              <a:t>i</a:t>
            </a:r>
            <a:r>
              <a:rPr lang="en-US" sz="1000" dirty="0" smtClean="0">
                <a:solidFill>
                  <a:srgbClr val="002060"/>
                </a:solidFill>
              </a:rPr>
              <a:t>++){</a:t>
            </a:r>
          </a:p>
          <a:p>
            <a:r>
              <a:rPr lang="en-US" sz="1000" dirty="0" smtClean="0">
                <a:solidFill>
                  <a:srgbClr val="002060"/>
                </a:solidFill>
              </a:rPr>
              <a:t>      soma += a[</a:t>
            </a:r>
            <a:r>
              <a:rPr lang="en-US" sz="1000" dirty="0" err="1" smtClean="0">
                <a:solidFill>
                  <a:srgbClr val="002060"/>
                </a:solidFill>
              </a:rPr>
              <a:t>i</a:t>
            </a:r>
            <a:r>
              <a:rPr lang="en-US" sz="1000" dirty="0" smtClean="0">
                <a:solidFill>
                  <a:srgbClr val="002060"/>
                </a:solidFill>
              </a:rPr>
              <a:t>];</a:t>
            </a:r>
          </a:p>
          <a:p>
            <a:r>
              <a:rPr lang="en-US" sz="1000" dirty="0" smtClean="0">
                <a:solidFill>
                  <a:srgbClr val="002060"/>
                </a:solidFill>
              </a:rPr>
              <a:t>    }</a:t>
            </a:r>
          </a:p>
          <a:p>
            <a:r>
              <a:rPr lang="en-US" sz="1000" dirty="0" smtClean="0">
                <a:solidFill>
                  <a:srgbClr val="002060"/>
                </a:solidFill>
              </a:rPr>
              <a:t>    m = (double)soma / n;</a:t>
            </a:r>
          </a:p>
          <a:p>
            <a:r>
              <a:rPr lang="en-US" sz="1000" dirty="0" smtClean="0">
                <a:solidFill>
                  <a:srgbClr val="002060"/>
                </a:solidFill>
              </a:rPr>
              <a:t>    return m;</a:t>
            </a:r>
          </a:p>
          <a:p>
            <a:r>
              <a:rPr lang="en-US" sz="1000" dirty="0" smtClean="0">
                <a:solidFill>
                  <a:srgbClr val="002060"/>
                </a:solidFill>
              </a:rPr>
              <a:t>  }</a:t>
            </a:r>
          </a:p>
          <a:p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public static double calcMedia2(</a:t>
            </a:r>
            <a:r>
              <a:rPr lang="en-US" sz="1000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 a[], </a:t>
            </a:r>
            <a:r>
              <a:rPr lang="en-US" sz="1000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 n) {</a:t>
            </a:r>
          </a:p>
          <a:p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sz="1000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 soma = 0; </a:t>
            </a:r>
          </a:p>
          <a:p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   for(</a:t>
            </a:r>
            <a:r>
              <a:rPr lang="en-US" sz="1000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dirty="0" err="1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 = 0; </a:t>
            </a:r>
            <a:r>
              <a:rPr lang="en-US" sz="1000" dirty="0" err="1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 &lt; n ;soma += a[</a:t>
            </a:r>
            <a:r>
              <a:rPr lang="en-US" sz="1000" dirty="0" err="1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++]);</a:t>
            </a:r>
          </a:p>
          <a:p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    return (double)soma / n;</a:t>
            </a:r>
          </a:p>
          <a:p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  }</a:t>
            </a:r>
          </a:p>
          <a:p>
            <a:r>
              <a:rPr lang="en-US" b="1" dirty="0" smtClean="0"/>
              <a:t>public static void </a:t>
            </a:r>
            <a:r>
              <a:rPr lang="en-US" dirty="0" smtClean="0"/>
              <a:t>main (String </a:t>
            </a:r>
            <a:r>
              <a:rPr lang="en-US" dirty="0" err="1" smtClean="0"/>
              <a:t>args</a:t>
            </a:r>
            <a:r>
              <a:rPr lang="en-US" dirty="0" smtClean="0"/>
              <a:t>[])       {</a:t>
            </a:r>
          </a:p>
          <a:p>
            <a:r>
              <a:rPr lang="en-US" dirty="0" smtClean="0"/>
              <a:t>  </a:t>
            </a:r>
            <a:r>
              <a:rPr lang="en-US" b="1" dirty="0" err="1" smtClean="0"/>
              <a:t>int</a:t>
            </a:r>
            <a:r>
              <a:rPr lang="en-US" dirty="0" smtClean="0"/>
              <a:t> b[]={10,20,30,40,50};</a:t>
            </a:r>
          </a:p>
          <a:p>
            <a:r>
              <a:rPr lang="en-US" dirty="0" smtClean="0"/>
              <a:t>  </a:t>
            </a:r>
            <a:r>
              <a:rPr lang="en-US" b="1" dirty="0" smtClean="0"/>
              <a:t>long</a:t>
            </a:r>
            <a:r>
              <a:rPr lang="en-US" dirty="0" smtClean="0"/>
              <a:t> </a:t>
            </a:r>
            <a:r>
              <a:rPr lang="en-US" dirty="0" err="1" smtClean="0"/>
              <a:t>time,time_end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rgbClr val="FF00FF"/>
                </a:solidFill>
              </a:rPr>
              <a:t>time=</a:t>
            </a:r>
            <a:r>
              <a:rPr lang="en-US" dirty="0" err="1" smtClean="0">
                <a:solidFill>
                  <a:srgbClr val="FF00FF"/>
                </a:solidFill>
              </a:rPr>
              <a:t>System.nanoTime</a:t>
            </a:r>
            <a:r>
              <a:rPr lang="en-US" dirty="0" smtClean="0">
                <a:solidFill>
                  <a:srgbClr val="FF00FF"/>
                </a:solidFill>
              </a:rPr>
              <a:t>(); </a:t>
            </a:r>
            <a:r>
              <a:rPr lang="en-US" dirty="0" err="1" smtClean="0"/>
              <a:t>System.out.println</a:t>
            </a:r>
            <a:r>
              <a:rPr lang="en-US" dirty="0" smtClean="0"/>
              <a:t>(calcMedia1(b, </a:t>
            </a:r>
            <a:r>
              <a:rPr lang="en-US" dirty="0" err="1" smtClean="0"/>
              <a:t>b.length</a:t>
            </a:r>
            <a:r>
              <a:rPr lang="en-US" dirty="0" smtClean="0"/>
              <a:t>)); </a:t>
            </a:r>
          </a:p>
          <a:p>
            <a:r>
              <a:rPr lang="en-US" dirty="0" smtClean="0"/>
              <a:t>  </a:t>
            </a:r>
            <a:r>
              <a:rPr lang="en-US" dirty="0" err="1" smtClean="0">
                <a:solidFill>
                  <a:srgbClr val="FF00FF"/>
                </a:solidFill>
              </a:rPr>
              <a:t>time_end</a:t>
            </a:r>
            <a:r>
              <a:rPr lang="en-US" dirty="0" smtClean="0">
                <a:solidFill>
                  <a:srgbClr val="FF00FF"/>
                </a:solidFill>
              </a:rPr>
              <a:t>=</a:t>
            </a:r>
            <a:r>
              <a:rPr lang="en-US" dirty="0" err="1" smtClean="0">
                <a:solidFill>
                  <a:srgbClr val="FF00FF"/>
                </a:solidFill>
              </a:rPr>
              <a:t>System.nanoTime</a:t>
            </a:r>
            <a:r>
              <a:rPr lang="en-US" dirty="0" smtClean="0">
                <a:solidFill>
                  <a:srgbClr val="FF00FF"/>
                </a:solidFill>
              </a:rPr>
              <a:t>();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System.out.printf</a:t>
            </a:r>
            <a:r>
              <a:rPr lang="en-US" dirty="0" smtClean="0"/>
              <a:t>("measured time (in ms): %.3f\n",(</a:t>
            </a:r>
            <a:r>
              <a:rPr lang="en-US" b="1" dirty="0" smtClean="0"/>
              <a:t>double</a:t>
            </a:r>
            <a:r>
              <a:rPr lang="en-US" dirty="0" smtClean="0"/>
              <a:t>)(</a:t>
            </a:r>
            <a:r>
              <a:rPr lang="en-US" dirty="0" err="1" smtClean="0"/>
              <a:t>time_end</a:t>
            </a:r>
            <a:r>
              <a:rPr lang="en-US" dirty="0" smtClean="0"/>
              <a:t>-time)/1000000.);</a:t>
            </a: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time=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System.nanoTime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(); </a:t>
            </a:r>
            <a:r>
              <a:rPr lang="en-US" dirty="0" err="1" smtClean="0"/>
              <a:t>System.out.println</a:t>
            </a:r>
            <a:r>
              <a:rPr lang="en-US" dirty="0" smtClean="0"/>
              <a:t>(calcMedia2(b, </a:t>
            </a:r>
            <a:r>
              <a:rPr lang="en-US" dirty="0" err="1" smtClean="0"/>
              <a:t>b.length</a:t>
            </a:r>
            <a:r>
              <a:rPr lang="en-US" dirty="0" smtClean="0"/>
              <a:t>)); </a:t>
            </a:r>
          </a:p>
          <a:p>
            <a:r>
              <a:rPr lang="en-US" dirty="0" smtClean="0"/>
              <a:t> 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time_end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=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System.nanoTime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();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System.out.printf</a:t>
            </a:r>
            <a:r>
              <a:rPr lang="en-US" dirty="0" smtClean="0"/>
              <a:t>("measured time (in ms): %.3f\n",(</a:t>
            </a:r>
            <a:r>
              <a:rPr lang="en-US" b="1" dirty="0" smtClean="0"/>
              <a:t>double</a:t>
            </a:r>
            <a:r>
              <a:rPr lang="en-US" dirty="0" smtClean="0"/>
              <a:t>)(</a:t>
            </a:r>
            <a:r>
              <a:rPr lang="en-US" dirty="0" err="1" smtClean="0"/>
              <a:t>time_end</a:t>
            </a:r>
            <a:r>
              <a:rPr lang="en-US" dirty="0" smtClean="0"/>
              <a:t>-time)/1000000.);</a:t>
            </a:r>
          </a:p>
          <a:p>
            <a:r>
              <a:rPr lang="en-US" dirty="0" smtClean="0"/>
              <a:t>} 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438" y="-100524"/>
            <a:ext cx="3863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i="1" dirty="0" smtClean="0"/>
              <a:t>Exemplo: tempo de execução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990600"/>
            <a:ext cx="4404674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457200"/>
            <a:ext cx="8532400" cy="6032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/>
              <a:t>import </a:t>
            </a:r>
            <a:r>
              <a:rPr lang="en-US" sz="1000" dirty="0" err="1" smtClean="0"/>
              <a:t>java.util</a:t>
            </a:r>
            <a:r>
              <a:rPr lang="en-US" sz="1000" dirty="0" smtClean="0"/>
              <a:t>.*;    </a:t>
            </a:r>
          </a:p>
          <a:p>
            <a:r>
              <a:rPr lang="en-US" sz="1000" dirty="0" smtClean="0"/>
              <a:t>public class array_soma1 {</a:t>
            </a:r>
          </a:p>
          <a:p>
            <a:r>
              <a:rPr lang="en-US" sz="1000" dirty="0" smtClean="0"/>
              <a:t>  static Scanner read = new Scanner(</a:t>
            </a:r>
            <a:r>
              <a:rPr lang="en-US" sz="1000" dirty="0" err="1" smtClean="0"/>
              <a:t>System.in</a:t>
            </a:r>
            <a:r>
              <a:rPr lang="en-US" sz="1000" dirty="0" smtClean="0"/>
              <a:t>);</a:t>
            </a:r>
          </a:p>
          <a:p>
            <a:r>
              <a:rPr lang="en-US" sz="1000" dirty="0" smtClean="0">
                <a:solidFill>
                  <a:srgbClr val="002060"/>
                </a:solidFill>
              </a:rPr>
              <a:t>public static double calcMedia1(</a:t>
            </a:r>
            <a:r>
              <a:rPr lang="en-US" sz="1000" dirty="0" err="1" smtClean="0">
                <a:solidFill>
                  <a:srgbClr val="002060"/>
                </a:solidFill>
              </a:rPr>
              <a:t>int</a:t>
            </a:r>
            <a:r>
              <a:rPr lang="en-US" sz="1000" dirty="0" smtClean="0">
                <a:solidFill>
                  <a:srgbClr val="002060"/>
                </a:solidFill>
              </a:rPr>
              <a:t> a[], </a:t>
            </a:r>
            <a:r>
              <a:rPr lang="en-US" sz="1000" dirty="0" err="1" smtClean="0">
                <a:solidFill>
                  <a:srgbClr val="002060"/>
                </a:solidFill>
              </a:rPr>
              <a:t>int</a:t>
            </a:r>
            <a:r>
              <a:rPr lang="en-US" sz="1000" dirty="0" smtClean="0">
                <a:solidFill>
                  <a:srgbClr val="002060"/>
                </a:solidFill>
              </a:rPr>
              <a:t> n){</a:t>
            </a:r>
          </a:p>
          <a:p>
            <a:r>
              <a:rPr lang="en-US" sz="1000" dirty="0" smtClean="0">
                <a:solidFill>
                  <a:srgbClr val="002060"/>
                </a:solidFill>
              </a:rPr>
              <a:t>    </a:t>
            </a:r>
            <a:r>
              <a:rPr lang="en-US" sz="1000" dirty="0" err="1" smtClean="0">
                <a:solidFill>
                  <a:srgbClr val="002060"/>
                </a:solidFill>
              </a:rPr>
              <a:t>int</a:t>
            </a:r>
            <a:r>
              <a:rPr lang="en-US" sz="1000" dirty="0" smtClean="0">
                <a:solidFill>
                  <a:srgbClr val="002060"/>
                </a:solidFill>
              </a:rPr>
              <a:t> soma = 0;</a:t>
            </a:r>
          </a:p>
          <a:p>
            <a:r>
              <a:rPr lang="en-US" sz="1000" dirty="0" smtClean="0">
                <a:solidFill>
                  <a:srgbClr val="002060"/>
                </a:solidFill>
              </a:rPr>
              <a:t>    double m;</a:t>
            </a:r>
          </a:p>
          <a:p>
            <a:r>
              <a:rPr lang="en-US" sz="1000" dirty="0" smtClean="0">
                <a:solidFill>
                  <a:srgbClr val="002060"/>
                </a:solidFill>
              </a:rPr>
              <a:t>    for(</a:t>
            </a:r>
            <a:r>
              <a:rPr lang="en-US" sz="1000" dirty="0" err="1" smtClean="0">
                <a:solidFill>
                  <a:srgbClr val="002060"/>
                </a:solidFill>
              </a:rPr>
              <a:t>int</a:t>
            </a:r>
            <a:r>
              <a:rPr lang="en-US" sz="1000" dirty="0" smtClean="0">
                <a:solidFill>
                  <a:srgbClr val="002060"/>
                </a:solidFill>
              </a:rPr>
              <a:t> </a:t>
            </a:r>
            <a:r>
              <a:rPr lang="en-US" sz="1000" dirty="0" err="1" smtClean="0">
                <a:solidFill>
                  <a:srgbClr val="002060"/>
                </a:solidFill>
              </a:rPr>
              <a:t>i</a:t>
            </a:r>
            <a:r>
              <a:rPr lang="en-US" sz="1000" dirty="0" smtClean="0">
                <a:solidFill>
                  <a:srgbClr val="002060"/>
                </a:solidFill>
              </a:rPr>
              <a:t> = 0 ; </a:t>
            </a:r>
            <a:r>
              <a:rPr lang="en-US" sz="1000" dirty="0" err="1" smtClean="0">
                <a:solidFill>
                  <a:srgbClr val="002060"/>
                </a:solidFill>
              </a:rPr>
              <a:t>i</a:t>
            </a:r>
            <a:r>
              <a:rPr lang="en-US" sz="1000" dirty="0" smtClean="0">
                <a:solidFill>
                  <a:srgbClr val="002060"/>
                </a:solidFill>
              </a:rPr>
              <a:t> &lt; n ; </a:t>
            </a:r>
            <a:r>
              <a:rPr lang="en-US" sz="1000" dirty="0" err="1" smtClean="0">
                <a:solidFill>
                  <a:srgbClr val="002060"/>
                </a:solidFill>
              </a:rPr>
              <a:t>i</a:t>
            </a:r>
            <a:r>
              <a:rPr lang="en-US" sz="1000" dirty="0" smtClean="0">
                <a:solidFill>
                  <a:srgbClr val="002060"/>
                </a:solidFill>
              </a:rPr>
              <a:t>++){</a:t>
            </a:r>
          </a:p>
          <a:p>
            <a:r>
              <a:rPr lang="en-US" sz="1000" dirty="0" smtClean="0">
                <a:solidFill>
                  <a:srgbClr val="002060"/>
                </a:solidFill>
              </a:rPr>
              <a:t>      soma += a[</a:t>
            </a:r>
            <a:r>
              <a:rPr lang="en-US" sz="1000" dirty="0" err="1" smtClean="0">
                <a:solidFill>
                  <a:srgbClr val="002060"/>
                </a:solidFill>
              </a:rPr>
              <a:t>i</a:t>
            </a:r>
            <a:r>
              <a:rPr lang="en-US" sz="1000" dirty="0" smtClean="0">
                <a:solidFill>
                  <a:srgbClr val="002060"/>
                </a:solidFill>
              </a:rPr>
              <a:t>];</a:t>
            </a:r>
          </a:p>
          <a:p>
            <a:r>
              <a:rPr lang="en-US" sz="1000" dirty="0" smtClean="0">
                <a:solidFill>
                  <a:srgbClr val="002060"/>
                </a:solidFill>
              </a:rPr>
              <a:t>    }</a:t>
            </a:r>
          </a:p>
          <a:p>
            <a:r>
              <a:rPr lang="en-US" sz="1000" dirty="0" smtClean="0">
                <a:solidFill>
                  <a:srgbClr val="002060"/>
                </a:solidFill>
              </a:rPr>
              <a:t>    m = (double)soma / n;</a:t>
            </a:r>
          </a:p>
          <a:p>
            <a:r>
              <a:rPr lang="en-US" sz="1000" dirty="0" smtClean="0">
                <a:solidFill>
                  <a:srgbClr val="002060"/>
                </a:solidFill>
              </a:rPr>
              <a:t>    return m;</a:t>
            </a:r>
          </a:p>
          <a:p>
            <a:r>
              <a:rPr lang="en-US" sz="1000" dirty="0" smtClean="0">
                <a:solidFill>
                  <a:srgbClr val="002060"/>
                </a:solidFill>
              </a:rPr>
              <a:t>  }</a:t>
            </a:r>
          </a:p>
          <a:p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public static double calcMedia2(</a:t>
            </a:r>
            <a:r>
              <a:rPr lang="en-US" sz="1000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 a[], </a:t>
            </a:r>
            <a:r>
              <a:rPr lang="en-US" sz="1000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 n) {</a:t>
            </a:r>
          </a:p>
          <a:p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sz="1000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 soma = 0; </a:t>
            </a:r>
          </a:p>
          <a:p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   for(</a:t>
            </a:r>
            <a:r>
              <a:rPr lang="en-US" sz="1000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dirty="0" err="1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 = 0; </a:t>
            </a:r>
            <a:r>
              <a:rPr lang="en-US" sz="1000" dirty="0" err="1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 &lt; n ;soma += a[</a:t>
            </a:r>
            <a:r>
              <a:rPr lang="en-US" sz="1000" dirty="0" err="1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++]);</a:t>
            </a:r>
          </a:p>
          <a:p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    return (double)soma / n;</a:t>
            </a:r>
          </a:p>
          <a:p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  }</a:t>
            </a:r>
          </a:p>
          <a:p>
            <a:r>
              <a:rPr lang="en-US" b="1" dirty="0" smtClean="0"/>
              <a:t>public static void </a:t>
            </a:r>
            <a:r>
              <a:rPr lang="en-US" dirty="0" smtClean="0"/>
              <a:t>main (String </a:t>
            </a:r>
            <a:r>
              <a:rPr lang="en-US" dirty="0" err="1" smtClean="0"/>
              <a:t>args</a:t>
            </a:r>
            <a:r>
              <a:rPr lang="en-US" dirty="0" smtClean="0"/>
              <a:t>[])       {</a:t>
            </a:r>
          </a:p>
          <a:p>
            <a:r>
              <a:rPr lang="en-US" dirty="0" smtClean="0"/>
              <a:t>  </a:t>
            </a:r>
            <a:r>
              <a:rPr lang="en-US" b="1" dirty="0" err="1" smtClean="0"/>
              <a:t>int</a:t>
            </a:r>
            <a:r>
              <a:rPr lang="en-US" dirty="0" smtClean="0"/>
              <a:t> b[]={10,20,30,40,50};</a:t>
            </a:r>
          </a:p>
          <a:p>
            <a:r>
              <a:rPr lang="en-US" dirty="0" smtClean="0"/>
              <a:t>  </a:t>
            </a:r>
            <a:r>
              <a:rPr lang="en-US" b="1" dirty="0" smtClean="0"/>
              <a:t>long</a:t>
            </a:r>
            <a:r>
              <a:rPr lang="en-US" dirty="0" smtClean="0"/>
              <a:t> </a:t>
            </a:r>
            <a:r>
              <a:rPr lang="en-US" dirty="0" err="1" smtClean="0"/>
              <a:t>time,time_end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rgbClr val="FF00FF"/>
                </a:solidFill>
              </a:rPr>
              <a:t>time=</a:t>
            </a:r>
            <a:r>
              <a:rPr lang="en-US" dirty="0" err="1" smtClean="0">
                <a:solidFill>
                  <a:srgbClr val="FF00FF"/>
                </a:solidFill>
              </a:rPr>
              <a:t>System.nanoTime</a:t>
            </a:r>
            <a:r>
              <a:rPr lang="en-US" dirty="0" smtClean="0">
                <a:solidFill>
                  <a:srgbClr val="FF00FF"/>
                </a:solidFill>
              </a:rPr>
              <a:t>(); </a:t>
            </a:r>
            <a:endParaRPr lang="en-US" dirty="0" smtClean="0">
              <a:solidFill>
                <a:srgbClr val="FF00FF"/>
              </a:solidFill>
            </a:endParaRPr>
          </a:p>
          <a:p>
            <a:r>
              <a:rPr lang="en-US" dirty="0">
                <a:solidFill>
                  <a:srgbClr val="FF00FF"/>
                </a:solidFill>
              </a:rPr>
              <a:t> </a:t>
            </a:r>
            <a:r>
              <a:rPr lang="en-US" dirty="0" smtClean="0">
                <a:solidFill>
                  <a:srgbClr val="FF00FF"/>
                </a:solidFill>
              </a:rPr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(calcMedia1(b</a:t>
            </a:r>
            <a:r>
              <a:rPr lang="en-US" dirty="0" smtClean="0"/>
              <a:t>, </a:t>
            </a:r>
            <a:r>
              <a:rPr lang="en-US" dirty="0" err="1" smtClean="0"/>
              <a:t>b.length</a:t>
            </a:r>
            <a:r>
              <a:rPr lang="en-US" dirty="0" smtClean="0"/>
              <a:t>)); </a:t>
            </a:r>
          </a:p>
          <a:p>
            <a:r>
              <a:rPr lang="en-US" dirty="0" smtClean="0"/>
              <a:t>  </a:t>
            </a:r>
            <a:r>
              <a:rPr lang="en-US" dirty="0" smtClean="0"/>
              <a:t>     </a:t>
            </a:r>
            <a:r>
              <a:rPr lang="en-US" dirty="0" err="1" smtClean="0">
                <a:solidFill>
                  <a:srgbClr val="FF00FF"/>
                </a:solidFill>
              </a:rPr>
              <a:t>time_end</a:t>
            </a:r>
            <a:r>
              <a:rPr lang="en-US" dirty="0" smtClean="0">
                <a:solidFill>
                  <a:srgbClr val="FF00FF"/>
                </a:solidFill>
              </a:rPr>
              <a:t>=</a:t>
            </a:r>
            <a:r>
              <a:rPr lang="en-US" dirty="0" err="1" smtClean="0">
                <a:solidFill>
                  <a:srgbClr val="FF00FF"/>
                </a:solidFill>
              </a:rPr>
              <a:t>System.nanoTime</a:t>
            </a:r>
            <a:r>
              <a:rPr lang="en-US" dirty="0" smtClean="0">
                <a:solidFill>
                  <a:srgbClr val="FF00FF"/>
                </a:solidFill>
              </a:rPr>
              <a:t>();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System.out.printf</a:t>
            </a:r>
            <a:r>
              <a:rPr lang="en-US" dirty="0" smtClean="0"/>
              <a:t>("measured time (in ms): %.3f\n",(</a:t>
            </a:r>
            <a:r>
              <a:rPr lang="en-US" b="1" dirty="0" smtClean="0"/>
              <a:t>double</a:t>
            </a:r>
            <a:r>
              <a:rPr lang="en-US" dirty="0" smtClean="0"/>
              <a:t>)(</a:t>
            </a:r>
            <a:r>
              <a:rPr lang="en-US" dirty="0" err="1" smtClean="0"/>
              <a:t>time_end</a:t>
            </a:r>
            <a:r>
              <a:rPr lang="en-US" dirty="0" smtClean="0"/>
              <a:t>-time)/1000000.);</a:t>
            </a:r>
          </a:p>
          <a:p>
            <a:r>
              <a:rPr lang="en-US" dirty="0" smtClean="0"/>
              <a:t>  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time=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System.nanoTime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(); </a:t>
            </a: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(calcMedia2(b</a:t>
            </a:r>
            <a:r>
              <a:rPr lang="en-US" dirty="0" smtClean="0"/>
              <a:t>, </a:t>
            </a:r>
            <a:r>
              <a:rPr lang="en-US" dirty="0" err="1" smtClean="0"/>
              <a:t>b.length</a:t>
            </a:r>
            <a:r>
              <a:rPr lang="en-US" dirty="0" smtClean="0"/>
              <a:t>)); </a:t>
            </a:r>
          </a:p>
          <a:p>
            <a:r>
              <a:rPr lang="en-US" dirty="0" smtClean="0"/>
              <a:t>  </a:t>
            </a:r>
            <a:r>
              <a:rPr lang="en-US" dirty="0" smtClean="0"/>
              <a:t>    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time_end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=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System.nanoTime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();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System.out.printf</a:t>
            </a:r>
            <a:r>
              <a:rPr lang="en-US" dirty="0" smtClean="0"/>
              <a:t>("measured time (in ms): %.3f\n",(</a:t>
            </a:r>
            <a:r>
              <a:rPr lang="en-US" b="1" dirty="0" smtClean="0"/>
              <a:t>double</a:t>
            </a:r>
            <a:r>
              <a:rPr lang="en-US" dirty="0" smtClean="0"/>
              <a:t>)(</a:t>
            </a:r>
            <a:r>
              <a:rPr lang="en-US" dirty="0" err="1" smtClean="0"/>
              <a:t>time_end</a:t>
            </a:r>
            <a:r>
              <a:rPr lang="en-US" dirty="0" smtClean="0"/>
              <a:t>-time)/1000000.);</a:t>
            </a:r>
          </a:p>
          <a:p>
            <a:r>
              <a:rPr lang="en-US" dirty="0" smtClean="0"/>
              <a:t>} 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66" y="41791"/>
            <a:ext cx="912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Saber o tempo de execução é importante para avaliar e comparar vários algoritmos alternativos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682205" y="719142"/>
            <a:ext cx="3697580" cy="3231352"/>
            <a:chOff x="2682205" y="719142"/>
            <a:chExt cx="3697580" cy="3231352"/>
          </a:xfrm>
        </p:grpSpPr>
        <p:sp>
          <p:nvSpPr>
            <p:cNvPr id="6" name="Freeform 5"/>
            <p:cNvSpPr/>
            <p:nvPr/>
          </p:nvSpPr>
          <p:spPr>
            <a:xfrm>
              <a:off x="2682205" y="719142"/>
              <a:ext cx="1954089" cy="3231352"/>
            </a:xfrm>
            <a:custGeom>
              <a:avLst/>
              <a:gdLst>
                <a:gd name="connsiteX0" fmla="*/ 3845 w 1954089"/>
                <a:gd name="connsiteY0" fmla="*/ 3231352 h 3231352"/>
                <a:gd name="connsiteX1" fmla="*/ 253876 w 1954089"/>
                <a:gd name="connsiteY1" fmla="*/ 3152771 h 3231352"/>
                <a:gd name="connsiteX2" fmla="*/ 1625476 w 1954089"/>
                <a:gd name="connsiteY2" fmla="*/ 2938458 h 3231352"/>
                <a:gd name="connsiteX3" fmla="*/ 1032545 w 1954089"/>
                <a:gd name="connsiteY3" fmla="*/ 452433 h 3231352"/>
                <a:gd name="connsiteX4" fmla="*/ 1954089 w 1954089"/>
                <a:gd name="connsiteY4" fmla="*/ 9521 h 323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4089" h="3231352">
                  <a:moveTo>
                    <a:pt x="3845" y="3231352"/>
                  </a:moveTo>
                  <a:cubicBezTo>
                    <a:pt x="-6276" y="3216469"/>
                    <a:pt x="-16396" y="3201587"/>
                    <a:pt x="253876" y="3152771"/>
                  </a:cubicBezTo>
                  <a:cubicBezTo>
                    <a:pt x="524148" y="3103955"/>
                    <a:pt x="1495698" y="3388514"/>
                    <a:pt x="1625476" y="2938458"/>
                  </a:cubicBezTo>
                  <a:cubicBezTo>
                    <a:pt x="1755254" y="2488402"/>
                    <a:pt x="977776" y="940589"/>
                    <a:pt x="1032545" y="452433"/>
                  </a:cubicBezTo>
                  <a:cubicBezTo>
                    <a:pt x="1087314" y="-35723"/>
                    <a:pt x="1520701" y="-13101"/>
                    <a:pt x="1954089" y="9521"/>
                  </a:cubicBezTo>
                </a:path>
              </a:pathLst>
            </a:custGeom>
            <a:noFill/>
            <a:ln w="6350">
              <a:solidFill>
                <a:srgbClr val="008000"/>
              </a:solidFill>
              <a:prstDash val="sysDot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36294" y="719142"/>
              <a:ext cx="174349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8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Ler tempo inicial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7594" y="1578391"/>
            <a:ext cx="3386436" cy="3111577"/>
            <a:chOff x="3607594" y="1578391"/>
            <a:chExt cx="3386436" cy="3111577"/>
          </a:xfrm>
        </p:grpSpPr>
        <p:sp>
          <p:nvSpPr>
            <p:cNvPr id="8" name="Freeform 7"/>
            <p:cNvSpPr/>
            <p:nvPr/>
          </p:nvSpPr>
          <p:spPr>
            <a:xfrm>
              <a:off x="3607594" y="1578391"/>
              <a:ext cx="1978729" cy="3111577"/>
            </a:xfrm>
            <a:custGeom>
              <a:avLst/>
              <a:gdLst>
                <a:gd name="connsiteX0" fmla="*/ 0 w 1978729"/>
                <a:gd name="connsiteY0" fmla="*/ 3022184 h 3111577"/>
                <a:gd name="connsiteX1" fmla="*/ 1821656 w 1978729"/>
                <a:gd name="connsiteY1" fmla="*/ 3015040 h 3111577"/>
                <a:gd name="connsiteX2" fmla="*/ 1771650 w 1978729"/>
                <a:gd name="connsiteY2" fmla="*/ 2036347 h 3111577"/>
                <a:gd name="connsiteX3" fmla="*/ 842962 w 1978729"/>
                <a:gd name="connsiteY3" fmla="*/ 243265 h 3111577"/>
                <a:gd name="connsiteX4" fmla="*/ 1764506 w 1978729"/>
                <a:gd name="connsiteY4" fmla="*/ 64672 h 3111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729" h="3111577">
                  <a:moveTo>
                    <a:pt x="0" y="3022184"/>
                  </a:moveTo>
                  <a:cubicBezTo>
                    <a:pt x="763190" y="3100765"/>
                    <a:pt x="1526381" y="3179346"/>
                    <a:pt x="1821656" y="3015040"/>
                  </a:cubicBezTo>
                  <a:cubicBezTo>
                    <a:pt x="2116931" y="2850734"/>
                    <a:pt x="1934766" y="2498309"/>
                    <a:pt x="1771650" y="2036347"/>
                  </a:cubicBezTo>
                  <a:cubicBezTo>
                    <a:pt x="1608534" y="1574385"/>
                    <a:pt x="844153" y="571877"/>
                    <a:pt x="842962" y="243265"/>
                  </a:cubicBezTo>
                  <a:cubicBezTo>
                    <a:pt x="841771" y="-85347"/>
                    <a:pt x="1303138" y="-10338"/>
                    <a:pt x="1764506" y="64672"/>
                  </a:cubicBezTo>
                </a:path>
              </a:pathLst>
            </a:custGeom>
            <a:noFill/>
            <a:ln w="6350">
              <a:solidFill>
                <a:srgbClr val="008000"/>
              </a:solidFill>
              <a:prstDash val="sysDot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83589" y="1654968"/>
              <a:ext cx="161044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8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Ler tempo final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605050" y="3897868"/>
            <a:ext cx="2091150" cy="826532"/>
            <a:chOff x="5605050" y="3897868"/>
            <a:chExt cx="2091150" cy="826532"/>
          </a:xfrm>
        </p:grpSpPr>
        <p:sp>
          <p:nvSpPr>
            <p:cNvPr id="10" name="Left Brace 9"/>
            <p:cNvSpPr/>
            <p:nvPr/>
          </p:nvSpPr>
          <p:spPr>
            <a:xfrm rot="5400000">
              <a:off x="6400800" y="3810000"/>
              <a:ext cx="457200" cy="1371600"/>
            </a:xfrm>
            <a:prstGeom prst="leftBrac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05050" y="3897868"/>
              <a:ext cx="2091150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Imprimir a diferença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3358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98002"/>
            <a:ext cx="7961937" cy="5526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6983" y="-100524"/>
            <a:ext cx="852380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Pode encontrar função</a:t>
            </a:r>
            <a:r>
              <a:rPr lang="en-US" sz="2800" dirty="0">
                <a:solidFill>
                  <a:srgbClr val="FF00FF"/>
                </a:solidFill>
              </a:rPr>
              <a:t> </a:t>
            </a:r>
            <a:r>
              <a:rPr lang="en-US" sz="2800" dirty="0" err="1" smtClean="0">
                <a:solidFill>
                  <a:srgbClr val="FF00FF"/>
                </a:solidFill>
              </a:rPr>
              <a:t>nanoTime</a:t>
            </a:r>
            <a:r>
              <a:rPr lang="en-US" sz="2800" dirty="0" smtClean="0">
                <a:solidFill>
                  <a:srgbClr val="FF00FF"/>
                </a:solidFill>
              </a:rPr>
              <a:t>()</a:t>
            </a:r>
            <a:r>
              <a:rPr lang="pt-PT" sz="2800" b="1" i="1" dirty="0" smtClean="0"/>
              <a:t> em classe </a:t>
            </a:r>
            <a:r>
              <a:rPr lang="pt-PT" sz="2800" b="1" i="1" dirty="0" err="1" smtClean="0">
                <a:latin typeface="Arial Narrow" panose="020B0606020202030204" pitchFamily="34" charset="0"/>
              </a:rPr>
              <a:t>System</a:t>
            </a:r>
            <a:r>
              <a:rPr lang="pt-PT" sz="2800" b="1" i="1" dirty="0" smtClean="0"/>
              <a:t>:</a:t>
            </a:r>
          </a:p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docs.oracle.com/javase/8/docs/api/java/lang/System.html</a:t>
            </a:r>
            <a:r>
              <a:rPr lang="en-US" sz="2400" dirty="0" smtClean="0"/>
              <a:t>  </a:t>
            </a:r>
            <a:endParaRPr lang="pt-PT" sz="2400" b="1" i="1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457200" y="1752600"/>
            <a:ext cx="8001000" cy="1219200"/>
          </a:xfrm>
          <a:prstGeom prst="round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7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457200"/>
            <a:ext cx="8532400" cy="6032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/>
              <a:t>import </a:t>
            </a:r>
            <a:r>
              <a:rPr lang="en-US" sz="1000" dirty="0" err="1" smtClean="0"/>
              <a:t>java.util</a:t>
            </a:r>
            <a:r>
              <a:rPr lang="en-US" sz="1000" dirty="0" smtClean="0"/>
              <a:t>.*;    </a:t>
            </a:r>
          </a:p>
          <a:p>
            <a:r>
              <a:rPr lang="en-US" sz="1000" dirty="0" smtClean="0"/>
              <a:t>public class array_soma1 {</a:t>
            </a:r>
          </a:p>
          <a:p>
            <a:r>
              <a:rPr lang="en-US" sz="1000" dirty="0" smtClean="0"/>
              <a:t>  static Scanner read = new Scanner(</a:t>
            </a:r>
            <a:r>
              <a:rPr lang="en-US" sz="1000" dirty="0" err="1" smtClean="0"/>
              <a:t>System.in</a:t>
            </a:r>
            <a:r>
              <a:rPr lang="en-US" sz="1000" dirty="0" smtClean="0"/>
              <a:t>);</a:t>
            </a:r>
          </a:p>
          <a:p>
            <a:r>
              <a:rPr lang="en-US" sz="1000" dirty="0" smtClean="0">
                <a:solidFill>
                  <a:srgbClr val="002060"/>
                </a:solidFill>
              </a:rPr>
              <a:t>public static double calcMedia1(</a:t>
            </a:r>
            <a:r>
              <a:rPr lang="en-US" sz="1000" dirty="0" err="1" smtClean="0">
                <a:solidFill>
                  <a:srgbClr val="002060"/>
                </a:solidFill>
              </a:rPr>
              <a:t>int</a:t>
            </a:r>
            <a:r>
              <a:rPr lang="en-US" sz="1000" dirty="0" smtClean="0">
                <a:solidFill>
                  <a:srgbClr val="002060"/>
                </a:solidFill>
              </a:rPr>
              <a:t> a[], </a:t>
            </a:r>
            <a:r>
              <a:rPr lang="en-US" sz="1000" dirty="0" err="1" smtClean="0">
                <a:solidFill>
                  <a:srgbClr val="002060"/>
                </a:solidFill>
              </a:rPr>
              <a:t>int</a:t>
            </a:r>
            <a:r>
              <a:rPr lang="en-US" sz="1000" dirty="0" smtClean="0">
                <a:solidFill>
                  <a:srgbClr val="002060"/>
                </a:solidFill>
              </a:rPr>
              <a:t> n){</a:t>
            </a:r>
          </a:p>
          <a:p>
            <a:r>
              <a:rPr lang="en-US" sz="1000" dirty="0" smtClean="0">
                <a:solidFill>
                  <a:srgbClr val="002060"/>
                </a:solidFill>
              </a:rPr>
              <a:t>    </a:t>
            </a:r>
            <a:r>
              <a:rPr lang="en-US" sz="1000" dirty="0" err="1" smtClean="0">
                <a:solidFill>
                  <a:srgbClr val="002060"/>
                </a:solidFill>
              </a:rPr>
              <a:t>int</a:t>
            </a:r>
            <a:r>
              <a:rPr lang="en-US" sz="1000" dirty="0" smtClean="0">
                <a:solidFill>
                  <a:srgbClr val="002060"/>
                </a:solidFill>
              </a:rPr>
              <a:t> soma = 0;</a:t>
            </a:r>
          </a:p>
          <a:p>
            <a:r>
              <a:rPr lang="en-US" sz="1000" dirty="0" smtClean="0">
                <a:solidFill>
                  <a:srgbClr val="002060"/>
                </a:solidFill>
              </a:rPr>
              <a:t>    double m;</a:t>
            </a:r>
          </a:p>
          <a:p>
            <a:r>
              <a:rPr lang="en-US" sz="1000" dirty="0" smtClean="0">
                <a:solidFill>
                  <a:srgbClr val="002060"/>
                </a:solidFill>
              </a:rPr>
              <a:t>    for(</a:t>
            </a:r>
            <a:r>
              <a:rPr lang="en-US" sz="1000" dirty="0" err="1" smtClean="0">
                <a:solidFill>
                  <a:srgbClr val="002060"/>
                </a:solidFill>
              </a:rPr>
              <a:t>int</a:t>
            </a:r>
            <a:r>
              <a:rPr lang="en-US" sz="1000" dirty="0" smtClean="0">
                <a:solidFill>
                  <a:srgbClr val="002060"/>
                </a:solidFill>
              </a:rPr>
              <a:t> </a:t>
            </a:r>
            <a:r>
              <a:rPr lang="en-US" sz="1000" dirty="0" err="1" smtClean="0">
                <a:solidFill>
                  <a:srgbClr val="002060"/>
                </a:solidFill>
              </a:rPr>
              <a:t>i</a:t>
            </a:r>
            <a:r>
              <a:rPr lang="en-US" sz="1000" dirty="0" smtClean="0">
                <a:solidFill>
                  <a:srgbClr val="002060"/>
                </a:solidFill>
              </a:rPr>
              <a:t> = 0 ; </a:t>
            </a:r>
            <a:r>
              <a:rPr lang="en-US" sz="1000" dirty="0" err="1" smtClean="0">
                <a:solidFill>
                  <a:srgbClr val="002060"/>
                </a:solidFill>
              </a:rPr>
              <a:t>i</a:t>
            </a:r>
            <a:r>
              <a:rPr lang="en-US" sz="1000" dirty="0" smtClean="0">
                <a:solidFill>
                  <a:srgbClr val="002060"/>
                </a:solidFill>
              </a:rPr>
              <a:t> &lt; n ; </a:t>
            </a:r>
            <a:r>
              <a:rPr lang="en-US" sz="1000" dirty="0" err="1" smtClean="0">
                <a:solidFill>
                  <a:srgbClr val="002060"/>
                </a:solidFill>
              </a:rPr>
              <a:t>i</a:t>
            </a:r>
            <a:r>
              <a:rPr lang="en-US" sz="1000" dirty="0" smtClean="0">
                <a:solidFill>
                  <a:srgbClr val="002060"/>
                </a:solidFill>
              </a:rPr>
              <a:t>++){</a:t>
            </a:r>
          </a:p>
          <a:p>
            <a:r>
              <a:rPr lang="en-US" sz="1000" dirty="0" smtClean="0">
                <a:solidFill>
                  <a:srgbClr val="002060"/>
                </a:solidFill>
              </a:rPr>
              <a:t>      soma += a[</a:t>
            </a:r>
            <a:r>
              <a:rPr lang="en-US" sz="1000" dirty="0" err="1" smtClean="0">
                <a:solidFill>
                  <a:srgbClr val="002060"/>
                </a:solidFill>
              </a:rPr>
              <a:t>i</a:t>
            </a:r>
            <a:r>
              <a:rPr lang="en-US" sz="1000" dirty="0" smtClean="0">
                <a:solidFill>
                  <a:srgbClr val="002060"/>
                </a:solidFill>
              </a:rPr>
              <a:t>];</a:t>
            </a:r>
          </a:p>
          <a:p>
            <a:r>
              <a:rPr lang="en-US" sz="1000" dirty="0" smtClean="0">
                <a:solidFill>
                  <a:srgbClr val="002060"/>
                </a:solidFill>
              </a:rPr>
              <a:t>    }</a:t>
            </a:r>
          </a:p>
          <a:p>
            <a:r>
              <a:rPr lang="en-US" sz="1000" dirty="0" smtClean="0">
                <a:solidFill>
                  <a:srgbClr val="002060"/>
                </a:solidFill>
              </a:rPr>
              <a:t>    m = (double)soma / n;</a:t>
            </a:r>
          </a:p>
          <a:p>
            <a:r>
              <a:rPr lang="en-US" sz="1000" dirty="0" smtClean="0">
                <a:solidFill>
                  <a:srgbClr val="002060"/>
                </a:solidFill>
              </a:rPr>
              <a:t>    return m;</a:t>
            </a:r>
          </a:p>
          <a:p>
            <a:r>
              <a:rPr lang="en-US" sz="1000" dirty="0" smtClean="0">
                <a:solidFill>
                  <a:srgbClr val="002060"/>
                </a:solidFill>
              </a:rPr>
              <a:t>  }</a:t>
            </a:r>
          </a:p>
          <a:p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public static double calcMedia2(</a:t>
            </a:r>
            <a:r>
              <a:rPr lang="en-US" sz="1000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 a[], </a:t>
            </a:r>
            <a:r>
              <a:rPr lang="en-US" sz="1000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 n) {</a:t>
            </a:r>
          </a:p>
          <a:p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sz="1000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 soma = 0; </a:t>
            </a:r>
          </a:p>
          <a:p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   for(</a:t>
            </a:r>
            <a:r>
              <a:rPr lang="en-US" sz="1000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dirty="0" err="1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 = 0; </a:t>
            </a:r>
            <a:r>
              <a:rPr lang="en-US" sz="1000" dirty="0" err="1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 &lt; n ;soma += a[</a:t>
            </a:r>
            <a:r>
              <a:rPr lang="en-US" sz="1000" dirty="0" err="1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++]);</a:t>
            </a:r>
          </a:p>
          <a:p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    return (double)soma / n;</a:t>
            </a:r>
          </a:p>
          <a:p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  }</a:t>
            </a:r>
          </a:p>
          <a:p>
            <a:r>
              <a:rPr lang="en-US" b="1" dirty="0" smtClean="0"/>
              <a:t>public static void </a:t>
            </a:r>
            <a:r>
              <a:rPr lang="en-US" dirty="0" smtClean="0"/>
              <a:t>main (String </a:t>
            </a:r>
            <a:r>
              <a:rPr lang="en-US" dirty="0" err="1" smtClean="0"/>
              <a:t>args</a:t>
            </a:r>
            <a:r>
              <a:rPr lang="en-US" dirty="0" smtClean="0"/>
              <a:t>[])       {</a:t>
            </a:r>
          </a:p>
          <a:p>
            <a:r>
              <a:rPr lang="en-US" dirty="0" smtClean="0"/>
              <a:t>  </a:t>
            </a:r>
            <a:r>
              <a:rPr lang="en-US" b="1" dirty="0" err="1" smtClean="0"/>
              <a:t>int</a:t>
            </a:r>
            <a:r>
              <a:rPr lang="en-US" dirty="0" smtClean="0"/>
              <a:t> b[]={10,20,30,40,50};</a:t>
            </a:r>
          </a:p>
          <a:p>
            <a:r>
              <a:rPr lang="en-US" dirty="0" smtClean="0"/>
              <a:t>  </a:t>
            </a:r>
            <a:r>
              <a:rPr lang="en-US" b="1" dirty="0" smtClean="0"/>
              <a:t>long</a:t>
            </a:r>
            <a:r>
              <a:rPr lang="en-US" dirty="0" smtClean="0"/>
              <a:t> </a:t>
            </a:r>
            <a:r>
              <a:rPr lang="en-US" dirty="0" err="1" smtClean="0"/>
              <a:t>time,time_end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rgbClr val="FF00FF"/>
                </a:solidFill>
              </a:rPr>
              <a:t>time=</a:t>
            </a:r>
            <a:r>
              <a:rPr lang="en-US" dirty="0" err="1" smtClean="0">
                <a:solidFill>
                  <a:srgbClr val="FF00FF"/>
                </a:solidFill>
              </a:rPr>
              <a:t>System.nanoTime</a:t>
            </a:r>
            <a:r>
              <a:rPr lang="en-US" dirty="0" smtClean="0">
                <a:solidFill>
                  <a:srgbClr val="FF00FF"/>
                </a:solidFill>
              </a:rPr>
              <a:t>(); </a:t>
            </a:r>
            <a:endParaRPr lang="en-US" dirty="0" smtClean="0">
              <a:solidFill>
                <a:srgbClr val="FF00FF"/>
              </a:solidFill>
            </a:endParaRPr>
          </a:p>
          <a:p>
            <a:r>
              <a:rPr lang="en-US" dirty="0">
                <a:solidFill>
                  <a:srgbClr val="FF00FF"/>
                </a:solidFill>
              </a:rPr>
              <a:t> </a:t>
            </a:r>
            <a:r>
              <a:rPr lang="en-US" dirty="0" smtClean="0">
                <a:solidFill>
                  <a:srgbClr val="FF00FF"/>
                </a:solidFill>
              </a:rPr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(calcMedia1(b</a:t>
            </a:r>
            <a:r>
              <a:rPr lang="en-US" dirty="0" smtClean="0"/>
              <a:t>, </a:t>
            </a:r>
            <a:r>
              <a:rPr lang="en-US" dirty="0" err="1" smtClean="0"/>
              <a:t>b.length</a:t>
            </a:r>
            <a:r>
              <a:rPr lang="en-US" dirty="0" smtClean="0"/>
              <a:t>)); </a:t>
            </a:r>
          </a:p>
          <a:p>
            <a:r>
              <a:rPr lang="en-US" dirty="0" smtClean="0"/>
              <a:t>  </a:t>
            </a:r>
            <a:r>
              <a:rPr lang="en-US" dirty="0" smtClean="0"/>
              <a:t>     </a:t>
            </a:r>
            <a:r>
              <a:rPr lang="en-US" dirty="0" err="1" smtClean="0">
                <a:solidFill>
                  <a:srgbClr val="FF00FF"/>
                </a:solidFill>
              </a:rPr>
              <a:t>time_end</a:t>
            </a:r>
            <a:r>
              <a:rPr lang="en-US" dirty="0" smtClean="0">
                <a:solidFill>
                  <a:srgbClr val="FF00FF"/>
                </a:solidFill>
              </a:rPr>
              <a:t>=</a:t>
            </a:r>
            <a:r>
              <a:rPr lang="en-US" dirty="0" err="1" smtClean="0">
                <a:solidFill>
                  <a:srgbClr val="FF00FF"/>
                </a:solidFill>
              </a:rPr>
              <a:t>System.nanoTime</a:t>
            </a:r>
            <a:r>
              <a:rPr lang="en-US" dirty="0" smtClean="0">
                <a:solidFill>
                  <a:srgbClr val="FF00FF"/>
                </a:solidFill>
              </a:rPr>
              <a:t>();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System.out.printf</a:t>
            </a:r>
            <a:r>
              <a:rPr lang="en-US" dirty="0" smtClean="0"/>
              <a:t>("measured time (in ms): %.3f\n",(</a:t>
            </a:r>
            <a:r>
              <a:rPr lang="en-US" b="1" dirty="0" smtClean="0"/>
              <a:t>double</a:t>
            </a:r>
            <a:r>
              <a:rPr lang="en-US" dirty="0" smtClean="0"/>
              <a:t>)(</a:t>
            </a:r>
            <a:r>
              <a:rPr lang="en-US" dirty="0" err="1" smtClean="0"/>
              <a:t>time_end</a:t>
            </a:r>
            <a:r>
              <a:rPr lang="en-US" dirty="0" smtClean="0"/>
              <a:t>-time)/1000000.);</a:t>
            </a:r>
          </a:p>
          <a:p>
            <a:r>
              <a:rPr lang="en-US" dirty="0" smtClean="0"/>
              <a:t>  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time=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System.nanoTime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(); </a:t>
            </a: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(calcMedia2(b</a:t>
            </a:r>
            <a:r>
              <a:rPr lang="en-US" dirty="0" smtClean="0"/>
              <a:t>, </a:t>
            </a:r>
            <a:r>
              <a:rPr lang="en-US" dirty="0" err="1" smtClean="0"/>
              <a:t>b.length</a:t>
            </a:r>
            <a:r>
              <a:rPr lang="en-US" dirty="0" smtClean="0"/>
              <a:t>)); </a:t>
            </a:r>
          </a:p>
          <a:p>
            <a:r>
              <a:rPr lang="en-US" dirty="0" smtClean="0"/>
              <a:t>  </a:t>
            </a:r>
            <a:r>
              <a:rPr lang="en-US" dirty="0" smtClean="0"/>
              <a:t>    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time_end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=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System.nanoTime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();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System.out.printf</a:t>
            </a:r>
            <a:r>
              <a:rPr lang="en-US" dirty="0" smtClean="0"/>
              <a:t>("measured time (in ms): %.3f\n",(</a:t>
            </a:r>
            <a:r>
              <a:rPr lang="en-US" b="1" dirty="0" smtClean="0"/>
              <a:t>double</a:t>
            </a:r>
            <a:r>
              <a:rPr lang="en-US" dirty="0" smtClean="0"/>
              <a:t>)(</a:t>
            </a:r>
            <a:r>
              <a:rPr lang="en-US" dirty="0" err="1" smtClean="0"/>
              <a:t>time_end</a:t>
            </a:r>
            <a:r>
              <a:rPr lang="en-US" dirty="0" smtClean="0"/>
              <a:t>-time)/1000000.);</a:t>
            </a:r>
          </a:p>
          <a:p>
            <a:r>
              <a:rPr lang="en-US" dirty="0" smtClean="0"/>
              <a:t>} }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441965" y="3393281"/>
            <a:ext cx="3136869" cy="1331119"/>
            <a:chOff x="5441965" y="3393281"/>
            <a:chExt cx="3136869" cy="1331119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7086600" y="4038600"/>
              <a:ext cx="6096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441965" y="3393281"/>
              <a:ext cx="3136869" cy="64633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Dividir por 1000000. para obter tempo em </a:t>
              </a:r>
              <a:r>
                <a:rPr lang="pt-PT" dirty="0" err="1" smtClean="0"/>
                <a:t>milisegundos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029200" y="2382129"/>
            <a:ext cx="2773696" cy="2342271"/>
            <a:chOff x="5029200" y="2382129"/>
            <a:chExt cx="2773696" cy="2342271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5029200" y="2743200"/>
              <a:ext cx="457200" cy="1981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049129" y="2382129"/>
              <a:ext cx="2753767" cy="369332"/>
            </a:xfrm>
            <a:prstGeom prst="rect">
              <a:avLst/>
            </a:prstGeom>
            <a:solidFill>
              <a:srgbClr val="FF99FF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Converter </a:t>
              </a:r>
              <a:r>
                <a:rPr lang="pt-PT" b="1" dirty="0" err="1" smtClean="0"/>
                <a:t>long</a:t>
              </a:r>
              <a:r>
                <a:rPr lang="pt-PT" dirty="0" smtClean="0"/>
                <a:t> para </a:t>
              </a:r>
              <a:r>
                <a:rPr lang="pt-PT" b="1" dirty="0" err="1" smtClean="0"/>
                <a:t>double</a:t>
              </a:r>
              <a:endParaRPr lang="en-US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4502" y="732692"/>
            <a:ext cx="7751298" cy="3991708"/>
            <a:chOff x="554502" y="732692"/>
            <a:chExt cx="7751298" cy="3991708"/>
          </a:xfrm>
        </p:grpSpPr>
        <p:sp>
          <p:nvSpPr>
            <p:cNvPr id="14" name="Rectangle 13"/>
            <p:cNvSpPr/>
            <p:nvPr/>
          </p:nvSpPr>
          <p:spPr>
            <a:xfrm>
              <a:off x="554502" y="3962400"/>
              <a:ext cx="4515729" cy="762000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24200" y="732692"/>
              <a:ext cx="5181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>
                  <a:solidFill>
                    <a:schemeClr val="tx1"/>
                  </a:solidFill>
                </a:rPr>
                <a:t>Tempo de execução da primeira função calcMedia1 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61536" y="1447800"/>
            <a:ext cx="7744264" cy="4405532"/>
            <a:chOff x="561536" y="1447800"/>
            <a:chExt cx="7744264" cy="4405532"/>
          </a:xfrm>
        </p:grpSpPr>
        <p:sp>
          <p:nvSpPr>
            <p:cNvPr id="16" name="Rectangle 15"/>
            <p:cNvSpPr/>
            <p:nvPr/>
          </p:nvSpPr>
          <p:spPr>
            <a:xfrm>
              <a:off x="3124200" y="1447800"/>
              <a:ext cx="5181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>
                  <a:solidFill>
                    <a:schemeClr val="tx1"/>
                  </a:solidFill>
                </a:rPr>
                <a:t>Tempo de execução da segunda função calcMedia2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61536" y="5091332"/>
              <a:ext cx="4515729" cy="762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601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443091"/>
            <a:ext cx="8522782" cy="54784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/>
              <a:t>import </a:t>
            </a:r>
            <a:r>
              <a:rPr lang="en-US" sz="1000" dirty="0" err="1" smtClean="0"/>
              <a:t>java.util</a:t>
            </a:r>
            <a:r>
              <a:rPr lang="en-US" sz="1000" dirty="0" smtClean="0"/>
              <a:t>.*;    </a:t>
            </a:r>
          </a:p>
          <a:p>
            <a:r>
              <a:rPr lang="en-US" sz="1000" dirty="0" smtClean="0"/>
              <a:t>public class array_soma1 {</a:t>
            </a:r>
          </a:p>
          <a:p>
            <a:r>
              <a:rPr lang="en-US" sz="1000" dirty="0" smtClean="0"/>
              <a:t>  static Scanner read = new Scanner(</a:t>
            </a:r>
            <a:r>
              <a:rPr lang="en-US" sz="1000" dirty="0" err="1" smtClean="0"/>
              <a:t>System.in</a:t>
            </a:r>
            <a:r>
              <a:rPr lang="en-US" sz="1000" dirty="0" smtClean="0"/>
              <a:t>);</a:t>
            </a:r>
          </a:p>
          <a:p>
            <a:r>
              <a:rPr lang="en-US" sz="1000" dirty="0" smtClean="0">
                <a:solidFill>
                  <a:srgbClr val="002060"/>
                </a:solidFill>
              </a:rPr>
              <a:t>public static double calcMedia1(</a:t>
            </a:r>
            <a:r>
              <a:rPr lang="en-US" sz="1000" dirty="0" err="1" smtClean="0">
                <a:solidFill>
                  <a:srgbClr val="002060"/>
                </a:solidFill>
              </a:rPr>
              <a:t>int</a:t>
            </a:r>
            <a:r>
              <a:rPr lang="en-US" sz="1000" dirty="0" smtClean="0">
                <a:solidFill>
                  <a:srgbClr val="002060"/>
                </a:solidFill>
              </a:rPr>
              <a:t> a[], </a:t>
            </a:r>
            <a:r>
              <a:rPr lang="en-US" sz="1000" dirty="0" err="1" smtClean="0">
                <a:solidFill>
                  <a:srgbClr val="002060"/>
                </a:solidFill>
              </a:rPr>
              <a:t>int</a:t>
            </a:r>
            <a:r>
              <a:rPr lang="en-US" sz="1000" dirty="0" smtClean="0">
                <a:solidFill>
                  <a:srgbClr val="002060"/>
                </a:solidFill>
              </a:rPr>
              <a:t> n){</a:t>
            </a:r>
          </a:p>
          <a:p>
            <a:r>
              <a:rPr lang="en-US" sz="1000" dirty="0" smtClean="0">
                <a:solidFill>
                  <a:srgbClr val="002060"/>
                </a:solidFill>
              </a:rPr>
              <a:t>    </a:t>
            </a:r>
            <a:r>
              <a:rPr lang="en-US" sz="1000" dirty="0" err="1" smtClean="0">
                <a:solidFill>
                  <a:srgbClr val="002060"/>
                </a:solidFill>
              </a:rPr>
              <a:t>int</a:t>
            </a:r>
            <a:r>
              <a:rPr lang="en-US" sz="1000" dirty="0" smtClean="0">
                <a:solidFill>
                  <a:srgbClr val="002060"/>
                </a:solidFill>
              </a:rPr>
              <a:t> soma = 0;</a:t>
            </a:r>
          </a:p>
          <a:p>
            <a:r>
              <a:rPr lang="en-US" sz="1000" dirty="0" smtClean="0">
                <a:solidFill>
                  <a:srgbClr val="002060"/>
                </a:solidFill>
              </a:rPr>
              <a:t>    double m;</a:t>
            </a:r>
          </a:p>
          <a:p>
            <a:r>
              <a:rPr lang="en-US" sz="1000" dirty="0" smtClean="0">
                <a:solidFill>
                  <a:srgbClr val="002060"/>
                </a:solidFill>
              </a:rPr>
              <a:t>    for(</a:t>
            </a:r>
            <a:r>
              <a:rPr lang="en-US" sz="1000" dirty="0" err="1" smtClean="0">
                <a:solidFill>
                  <a:srgbClr val="002060"/>
                </a:solidFill>
              </a:rPr>
              <a:t>int</a:t>
            </a:r>
            <a:r>
              <a:rPr lang="en-US" sz="1000" dirty="0" smtClean="0">
                <a:solidFill>
                  <a:srgbClr val="002060"/>
                </a:solidFill>
              </a:rPr>
              <a:t> </a:t>
            </a:r>
            <a:r>
              <a:rPr lang="en-US" sz="1000" dirty="0" err="1" smtClean="0">
                <a:solidFill>
                  <a:srgbClr val="002060"/>
                </a:solidFill>
              </a:rPr>
              <a:t>i</a:t>
            </a:r>
            <a:r>
              <a:rPr lang="en-US" sz="1000" dirty="0" smtClean="0">
                <a:solidFill>
                  <a:srgbClr val="002060"/>
                </a:solidFill>
              </a:rPr>
              <a:t> = 0 ; </a:t>
            </a:r>
            <a:r>
              <a:rPr lang="en-US" sz="1000" dirty="0" err="1" smtClean="0">
                <a:solidFill>
                  <a:srgbClr val="002060"/>
                </a:solidFill>
              </a:rPr>
              <a:t>i</a:t>
            </a:r>
            <a:r>
              <a:rPr lang="en-US" sz="1000" dirty="0" smtClean="0">
                <a:solidFill>
                  <a:srgbClr val="002060"/>
                </a:solidFill>
              </a:rPr>
              <a:t> &lt; n ; </a:t>
            </a:r>
            <a:r>
              <a:rPr lang="en-US" sz="1000" dirty="0" err="1" smtClean="0">
                <a:solidFill>
                  <a:srgbClr val="002060"/>
                </a:solidFill>
              </a:rPr>
              <a:t>i</a:t>
            </a:r>
            <a:r>
              <a:rPr lang="en-US" sz="1000" dirty="0" smtClean="0">
                <a:solidFill>
                  <a:srgbClr val="002060"/>
                </a:solidFill>
              </a:rPr>
              <a:t>++){</a:t>
            </a:r>
          </a:p>
          <a:p>
            <a:r>
              <a:rPr lang="en-US" sz="1000" dirty="0" smtClean="0">
                <a:solidFill>
                  <a:srgbClr val="002060"/>
                </a:solidFill>
              </a:rPr>
              <a:t>      soma += a[</a:t>
            </a:r>
            <a:r>
              <a:rPr lang="en-US" sz="1000" dirty="0" err="1" smtClean="0">
                <a:solidFill>
                  <a:srgbClr val="002060"/>
                </a:solidFill>
              </a:rPr>
              <a:t>i</a:t>
            </a:r>
            <a:r>
              <a:rPr lang="en-US" sz="1000" dirty="0" smtClean="0">
                <a:solidFill>
                  <a:srgbClr val="002060"/>
                </a:solidFill>
              </a:rPr>
              <a:t>];</a:t>
            </a:r>
          </a:p>
          <a:p>
            <a:r>
              <a:rPr lang="en-US" sz="1000" dirty="0" smtClean="0">
                <a:solidFill>
                  <a:srgbClr val="002060"/>
                </a:solidFill>
              </a:rPr>
              <a:t>    }</a:t>
            </a:r>
          </a:p>
          <a:p>
            <a:r>
              <a:rPr lang="en-US" sz="1000" dirty="0" smtClean="0">
                <a:solidFill>
                  <a:srgbClr val="002060"/>
                </a:solidFill>
              </a:rPr>
              <a:t>    m = (double)soma / n;</a:t>
            </a:r>
          </a:p>
          <a:p>
            <a:r>
              <a:rPr lang="en-US" sz="1000" dirty="0" smtClean="0">
                <a:solidFill>
                  <a:srgbClr val="002060"/>
                </a:solidFill>
              </a:rPr>
              <a:t>    return m;</a:t>
            </a:r>
          </a:p>
          <a:p>
            <a:r>
              <a:rPr lang="en-US" sz="1000" dirty="0" smtClean="0">
                <a:solidFill>
                  <a:srgbClr val="002060"/>
                </a:solidFill>
              </a:rPr>
              <a:t>  }</a:t>
            </a:r>
          </a:p>
          <a:p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public static double calcMedia2(</a:t>
            </a:r>
            <a:r>
              <a:rPr lang="en-US" sz="1000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 a[], </a:t>
            </a:r>
            <a:r>
              <a:rPr lang="en-US" sz="1000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 n) {</a:t>
            </a:r>
          </a:p>
          <a:p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sz="1000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 soma = 0; </a:t>
            </a:r>
          </a:p>
          <a:p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   for(</a:t>
            </a:r>
            <a:r>
              <a:rPr lang="en-US" sz="1000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dirty="0" err="1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 = 0; </a:t>
            </a:r>
            <a:r>
              <a:rPr lang="en-US" sz="1000" dirty="0" err="1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 &lt; n ;soma += a[</a:t>
            </a:r>
            <a:r>
              <a:rPr lang="en-US" sz="1000" dirty="0" err="1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++]);</a:t>
            </a:r>
          </a:p>
          <a:p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    return (double)soma / n;</a:t>
            </a:r>
          </a:p>
          <a:p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  }</a:t>
            </a:r>
          </a:p>
          <a:p>
            <a:r>
              <a:rPr lang="en-US" b="1" dirty="0" smtClean="0"/>
              <a:t>public static void </a:t>
            </a:r>
            <a:r>
              <a:rPr lang="en-US" dirty="0" smtClean="0"/>
              <a:t>main (String </a:t>
            </a:r>
            <a:r>
              <a:rPr lang="en-US" dirty="0" err="1" smtClean="0"/>
              <a:t>args</a:t>
            </a:r>
            <a:r>
              <a:rPr lang="en-US" dirty="0" smtClean="0"/>
              <a:t>[])       {</a:t>
            </a:r>
          </a:p>
          <a:p>
            <a:r>
              <a:rPr lang="en-US" dirty="0" smtClean="0"/>
              <a:t>  </a:t>
            </a:r>
            <a:r>
              <a:rPr lang="en-US" b="1" dirty="0" err="1" smtClean="0"/>
              <a:t>int</a:t>
            </a:r>
            <a:r>
              <a:rPr lang="en-US" dirty="0" smtClean="0"/>
              <a:t> b[]={10,20,30,40,50};</a:t>
            </a:r>
          </a:p>
          <a:p>
            <a:r>
              <a:rPr lang="en-US" dirty="0" smtClean="0"/>
              <a:t>  </a:t>
            </a:r>
            <a:r>
              <a:rPr lang="en-US" b="1" dirty="0" smtClean="0"/>
              <a:t>long</a:t>
            </a:r>
            <a:r>
              <a:rPr lang="en-US" dirty="0" smtClean="0"/>
              <a:t> </a:t>
            </a:r>
            <a:r>
              <a:rPr lang="en-US" dirty="0" err="1" smtClean="0"/>
              <a:t>time,time_end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rgbClr val="FF00FF"/>
                </a:solidFill>
              </a:rPr>
              <a:t>time=</a:t>
            </a:r>
            <a:r>
              <a:rPr lang="en-US" dirty="0" err="1" smtClean="0">
                <a:solidFill>
                  <a:srgbClr val="FF00FF"/>
                </a:solidFill>
              </a:rPr>
              <a:t>System.nanoTime</a:t>
            </a:r>
            <a:r>
              <a:rPr lang="en-US" dirty="0" smtClean="0">
                <a:solidFill>
                  <a:srgbClr val="FF00FF"/>
                </a:solidFill>
              </a:rPr>
              <a:t>(); </a:t>
            </a:r>
            <a:r>
              <a:rPr lang="en-US" dirty="0" err="1" smtClean="0"/>
              <a:t>System.out.println</a:t>
            </a:r>
            <a:r>
              <a:rPr lang="en-US" dirty="0" smtClean="0"/>
              <a:t>(calcMedia1(b, </a:t>
            </a:r>
            <a:r>
              <a:rPr lang="en-US" dirty="0" err="1" smtClean="0"/>
              <a:t>b.length</a:t>
            </a:r>
            <a:r>
              <a:rPr lang="en-US" dirty="0" smtClean="0"/>
              <a:t>)); </a:t>
            </a:r>
          </a:p>
          <a:p>
            <a:r>
              <a:rPr lang="en-US" dirty="0" smtClean="0"/>
              <a:t>  </a:t>
            </a:r>
            <a:r>
              <a:rPr lang="en-US" dirty="0" err="1" smtClean="0">
                <a:solidFill>
                  <a:srgbClr val="FF00FF"/>
                </a:solidFill>
              </a:rPr>
              <a:t>time_end</a:t>
            </a:r>
            <a:r>
              <a:rPr lang="en-US" dirty="0" smtClean="0">
                <a:solidFill>
                  <a:srgbClr val="FF00FF"/>
                </a:solidFill>
              </a:rPr>
              <a:t>=</a:t>
            </a:r>
            <a:r>
              <a:rPr lang="en-US" dirty="0" err="1" smtClean="0">
                <a:solidFill>
                  <a:srgbClr val="FF00FF"/>
                </a:solidFill>
              </a:rPr>
              <a:t>System.nanoTime</a:t>
            </a:r>
            <a:r>
              <a:rPr lang="en-US" dirty="0" smtClean="0">
                <a:solidFill>
                  <a:srgbClr val="FF00FF"/>
                </a:solidFill>
              </a:rPr>
              <a:t>();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System.out.printf</a:t>
            </a:r>
            <a:r>
              <a:rPr lang="en-US" dirty="0" smtClean="0"/>
              <a:t>("measured time (in ms): %.3f\n",(</a:t>
            </a:r>
            <a:r>
              <a:rPr lang="en-US" b="1" dirty="0" smtClean="0"/>
              <a:t>double</a:t>
            </a:r>
            <a:r>
              <a:rPr lang="en-US" dirty="0" smtClean="0"/>
              <a:t>)(</a:t>
            </a:r>
            <a:r>
              <a:rPr lang="en-US" dirty="0" err="1" smtClean="0"/>
              <a:t>time_end</a:t>
            </a:r>
            <a:r>
              <a:rPr lang="en-US" dirty="0" smtClean="0"/>
              <a:t>-time)/1000000.);</a:t>
            </a: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time=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System.nanoTime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(); </a:t>
            </a:r>
            <a:r>
              <a:rPr lang="en-US" dirty="0" err="1" smtClean="0"/>
              <a:t>System.out.println</a:t>
            </a:r>
            <a:r>
              <a:rPr lang="en-US" dirty="0" smtClean="0"/>
              <a:t>(calcMedia2(b, </a:t>
            </a:r>
            <a:r>
              <a:rPr lang="en-US" dirty="0" err="1" smtClean="0"/>
              <a:t>b.length</a:t>
            </a:r>
            <a:r>
              <a:rPr lang="en-US" dirty="0" smtClean="0"/>
              <a:t>)); </a:t>
            </a:r>
          </a:p>
          <a:p>
            <a:r>
              <a:rPr lang="en-US" dirty="0" smtClean="0"/>
              <a:t> 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time_end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=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System.nanoTime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();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System.out.printf</a:t>
            </a:r>
            <a:r>
              <a:rPr lang="en-US" dirty="0" smtClean="0"/>
              <a:t>("measured time (in ms): %.3f\n",(</a:t>
            </a:r>
            <a:r>
              <a:rPr lang="en-US" b="1" dirty="0" smtClean="0"/>
              <a:t>double</a:t>
            </a:r>
            <a:r>
              <a:rPr lang="en-US" dirty="0" smtClean="0"/>
              <a:t>)(</a:t>
            </a:r>
            <a:r>
              <a:rPr lang="en-US" dirty="0" err="1" smtClean="0"/>
              <a:t>time_end</a:t>
            </a:r>
            <a:r>
              <a:rPr lang="en-US" dirty="0" smtClean="0"/>
              <a:t>-time)/1000000.);</a:t>
            </a:r>
          </a:p>
          <a:p>
            <a:r>
              <a:rPr lang="en-US" dirty="0" smtClean="0"/>
              <a:t>} }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990600"/>
            <a:ext cx="4404674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604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0570" y="2133600"/>
            <a:ext cx="813383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Exemplos com </a:t>
            </a:r>
            <a:r>
              <a:rPr lang="pt-PT" sz="3600" b="1" i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arrays</a:t>
            </a:r>
            <a:r>
              <a:rPr lang="pt-PT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das aulas anteriores</a:t>
            </a:r>
            <a:endParaRPr lang="en-US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90908" y="3284358"/>
            <a:ext cx="21531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Aula 3 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529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" y="838200"/>
            <a:ext cx="7772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for_and_array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FF"/>
                </a:solidFill>
              </a:rPr>
              <a:t>a</a:t>
            </a:r>
            <a:r>
              <a:rPr lang="en-US" dirty="0" smtClean="0"/>
              <a:t>[] </a:t>
            </a:r>
            <a:r>
              <a:rPr lang="en-US" dirty="0"/>
              <a:t>= { 1, 2, 3, 4, 5 };</a:t>
            </a:r>
          </a:p>
          <a:p>
            <a:r>
              <a:rPr lang="en-US" dirty="0"/>
              <a:t>     //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declarar</a:t>
            </a:r>
            <a:r>
              <a:rPr lang="en-US" dirty="0"/>
              <a:t> array </a:t>
            </a:r>
            <a:r>
              <a:rPr lang="en-US" dirty="0" err="1"/>
              <a:t>como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 a[] = { 1, 2, 3, 4, 5 };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rgbClr val="C00000"/>
                </a:solidFill>
              </a:rPr>
              <a:t>for(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= 0;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&lt; </a:t>
            </a:r>
            <a:r>
              <a:rPr lang="en-US" dirty="0" err="1">
                <a:solidFill>
                  <a:srgbClr val="FF00FF"/>
                </a:solidFill>
              </a:rPr>
              <a:t>a</a:t>
            </a:r>
            <a:r>
              <a:rPr lang="en-US" dirty="0" err="1">
                <a:solidFill>
                  <a:srgbClr val="C00000"/>
                </a:solidFill>
              </a:rPr>
              <a:t>.length</a:t>
            </a:r>
            <a:r>
              <a:rPr lang="en-US" dirty="0">
                <a:solidFill>
                  <a:srgbClr val="C00000"/>
                </a:solidFill>
              </a:rPr>
              <a:t>;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++)</a:t>
            </a:r>
          </a:p>
          <a:p>
            <a:r>
              <a:rPr lang="en-US" dirty="0">
                <a:solidFill>
                  <a:srgbClr val="C00000"/>
                </a:solidFill>
              </a:rPr>
              <a:t>         </a:t>
            </a:r>
            <a:r>
              <a:rPr lang="en-US" dirty="0" err="1">
                <a:solidFill>
                  <a:srgbClr val="C00000"/>
                </a:solidFill>
              </a:rPr>
              <a:t>System.out.println</a:t>
            </a:r>
            <a:r>
              <a:rPr lang="en-US" dirty="0">
                <a:solidFill>
                  <a:srgbClr val="C00000"/>
                </a:solidFill>
              </a:rPr>
              <a:t>("a[" +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+ "] = " + </a:t>
            </a:r>
            <a:r>
              <a:rPr lang="en-US" dirty="0">
                <a:solidFill>
                  <a:srgbClr val="FF00FF"/>
                </a:solidFill>
              </a:rPr>
              <a:t>a</a:t>
            </a:r>
            <a:r>
              <a:rPr lang="en-US" dirty="0">
                <a:solidFill>
                  <a:srgbClr val="C00000"/>
                </a:solidFill>
              </a:rPr>
              <a:t>[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]);</a:t>
            </a:r>
          </a:p>
          <a:p>
            <a:r>
              <a:rPr lang="en-US" dirty="0"/>
              <a:t>     </a:t>
            </a:r>
            <a:r>
              <a:rPr lang="en-US" dirty="0" err="1"/>
              <a:t>System.out.println</a:t>
            </a:r>
            <a:r>
              <a:rPr lang="en-US" dirty="0"/>
              <a:t>("--------------------------------------------");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rgbClr val="008000"/>
                </a:solidFill>
              </a:rPr>
              <a:t>for(</a:t>
            </a:r>
            <a:r>
              <a:rPr lang="en-US" dirty="0" err="1">
                <a:solidFill>
                  <a:srgbClr val="008000"/>
                </a:solidFill>
              </a:rPr>
              <a:t>int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i</a:t>
            </a:r>
            <a:r>
              <a:rPr lang="en-US" dirty="0">
                <a:solidFill>
                  <a:srgbClr val="008000"/>
                </a:solidFill>
              </a:rPr>
              <a:t> = a.length-1; </a:t>
            </a:r>
            <a:r>
              <a:rPr lang="en-US" dirty="0" err="1">
                <a:solidFill>
                  <a:srgbClr val="008000"/>
                </a:solidFill>
              </a:rPr>
              <a:t>i</a:t>
            </a:r>
            <a:r>
              <a:rPr lang="en-US" dirty="0">
                <a:solidFill>
                  <a:srgbClr val="008000"/>
                </a:solidFill>
              </a:rPr>
              <a:t> &gt;= 0; </a:t>
            </a:r>
            <a:r>
              <a:rPr lang="en-US" dirty="0" err="1">
                <a:solidFill>
                  <a:srgbClr val="008000"/>
                </a:solidFill>
              </a:rPr>
              <a:t>i</a:t>
            </a:r>
            <a:r>
              <a:rPr lang="en-US" dirty="0">
                <a:solidFill>
                  <a:srgbClr val="008000"/>
                </a:solidFill>
              </a:rPr>
              <a:t>--)</a:t>
            </a:r>
          </a:p>
          <a:p>
            <a:r>
              <a:rPr lang="en-US" dirty="0">
                <a:solidFill>
                  <a:srgbClr val="008000"/>
                </a:solidFill>
              </a:rPr>
              <a:t>         </a:t>
            </a:r>
            <a:r>
              <a:rPr lang="en-US" dirty="0" err="1">
                <a:solidFill>
                  <a:srgbClr val="008000"/>
                </a:solidFill>
              </a:rPr>
              <a:t>System.out.println</a:t>
            </a:r>
            <a:r>
              <a:rPr lang="en-US" dirty="0">
                <a:solidFill>
                  <a:srgbClr val="008000"/>
                </a:solidFill>
              </a:rPr>
              <a:t>("a[" + </a:t>
            </a:r>
            <a:r>
              <a:rPr lang="en-US" dirty="0" err="1">
                <a:solidFill>
                  <a:srgbClr val="008000"/>
                </a:solidFill>
              </a:rPr>
              <a:t>i</a:t>
            </a:r>
            <a:r>
              <a:rPr lang="en-US" dirty="0">
                <a:solidFill>
                  <a:srgbClr val="008000"/>
                </a:solidFill>
              </a:rPr>
              <a:t> + "] = " + a[</a:t>
            </a:r>
            <a:r>
              <a:rPr lang="en-US" dirty="0" err="1">
                <a:solidFill>
                  <a:srgbClr val="008000"/>
                </a:solidFill>
              </a:rPr>
              <a:t>i</a:t>
            </a:r>
            <a:r>
              <a:rPr lang="en-US" dirty="0">
                <a:solidFill>
                  <a:srgbClr val="008000"/>
                </a:solidFill>
              </a:rPr>
              <a:t>]);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914400"/>
            <a:ext cx="1371600" cy="3850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0" y="4953000"/>
            <a:ext cx="5807424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CC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FF0000"/>
                </a:solidFill>
              </a:rPr>
              <a:t>Leitura de </a:t>
            </a:r>
            <a:r>
              <a:rPr lang="pt-PT" dirty="0" err="1" smtClean="0">
                <a:solidFill>
                  <a:srgbClr val="FF0000"/>
                </a:solidFill>
              </a:rPr>
              <a:t>array</a:t>
            </a:r>
            <a:r>
              <a:rPr lang="pt-PT" dirty="0" smtClean="0">
                <a:solidFill>
                  <a:srgbClr val="FF0000"/>
                </a:solidFill>
              </a:rPr>
              <a:t> </a:t>
            </a:r>
            <a:r>
              <a:rPr lang="pt-PT" dirty="0" smtClean="0">
                <a:solidFill>
                  <a:srgbClr val="FF00FF"/>
                </a:solidFill>
              </a:rPr>
              <a:t>a</a:t>
            </a:r>
            <a:r>
              <a:rPr lang="pt-PT" dirty="0" smtClean="0"/>
              <a:t> e </a:t>
            </a:r>
            <a:r>
              <a:rPr lang="pt-PT" dirty="0" smtClean="0">
                <a:solidFill>
                  <a:srgbClr val="008000"/>
                </a:solidFill>
              </a:rPr>
              <a:t>impressão de </a:t>
            </a:r>
            <a:r>
              <a:rPr lang="pt-PT" dirty="0" err="1" smtClean="0">
                <a:solidFill>
                  <a:srgbClr val="008000"/>
                </a:solidFill>
              </a:rPr>
              <a:t>array</a:t>
            </a:r>
            <a:r>
              <a:rPr lang="pt-PT" dirty="0" smtClean="0">
                <a:solidFill>
                  <a:srgbClr val="008000"/>
                </a:solidFill>
              </a:rPr>
              <a:t> </a:t>
            </a:r>
            <a:r>
              <a:rPr lang="pt-PT" dirty="0" smtClean="0">
                <a:solidFill>
                  <a:srgbClr val="FF00FF"/>
                </a:solidFill>
              </a:rPr>
              <a:t>a</a:t>
            </a:r>
            <a:r>
              <a:rPr lang="pt-PT" dirty="0" smtClean="0">
                <a:solidFill>
                  <a:srgbClr val="008000"/>
                </a:solidFill>
              </a:rPr>
              <a:t> por ordem inversa 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7" name="Straight Arrow Connector 6"/>
          <p:cNvCxnSpPr>
            <a:endCxn id="8" idx="1"/>
          </p:cNvCxnSpPr>
          <p:nvPr/>
        </p:nvCxnSpPr>
        <p:spPr>
          <a:xfrm flipV="1">
            <a:off x="6400800" y="3868298"/>
            <a:ext cx="914400" cy="1160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/>
          <p:cNvSpPr/>
          <p:nvPr/>
        </p:nvSpPr>
        <p:spPr>
          <a:xfrm>
            <a:off x="7315200" y="2971800"/>
            <a:ext cx="228600" cy="17929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2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864" y="-46913"/>
            <a:ext cx="3457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 i="1"/>
            </a:lvl1pPr>
          </a:lstStyle>
          <a:p>
            <a:r>
              <a:rPr lang="pt-PT" dirty="0"/>
              <a:t>Exemplo </a:t>
            </a:r>
            <a:r>
              <a:rPr lang="pt-PT" dirty="0" smtClean="0"/>
              <a:t>14 da aula 3:</a:t>
            </a:r>
            <a:endParaRPr lang="pt-PT" dirty="0"/>
          </a:p>
        </p:txBody>
      </p:sp>
      <p:sp>
        <p:nvSpPr>
          <p:cNvPr id="7" name="TextBox 6"/>
          <p:cNvSpPr txBox="1"/>
          <p:nvPr/>
        </p:nvSpPr>
        <p:spPr>
          <a:xfrm>
            <a:off x="64504" y="7203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                           </a:t>
            </a:r>
            <a:r>
              <a:rPr lang="pt-PT" sz="2400" dirty="0" smtClean="0"/>
              <a:t>                     O </a:t>
            </a:r>
            <a:r>
              <a:rPr lang="pt-PT" sz="2400" dirty="0" smtClean="0"/>
              <a:t>seguinte exemplo permite gerar dados aleatoriamente e ordenar dados utilizando uma rede de ordenação: 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775692"/>
            <a:ext cx="8170122" cy="59093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b="1" dirty="0"/>
              <a:t>public class </a:t>
            </a:r>
            <a:r>
              <a:rPr lang="en-US" dirty="0" err="1"/>
              <a:t>sorting_network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b="1" dirty="0"/>
              <a:t>static</a:t>
            </a:r>
            <a:r>
              <a:rPr lang="en-US" dirty="0"/>
              <a:t> Random rand = </a:t>
            </a:r>
            <a:r>
              <a:rPr lang="en-US" b="1" dirty="0"/>
              <a:t>new</a:t>
            </a:r>
            <a:r>
              <a:rPr lang="en-US" dirty="0"/>
              <a:t> Random();</a:t>
            </a:r>
          </a:p>
          <a:p>
            <a:r>
              <a:rPr lang="en-US" dirty="0"/>
              <a:t> </a:t>
            </a:r>
            <a:r>
              <a:rPr lang="en-US" b="1" dirty="0"/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{  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N = 64, </a:t>
            </a:r>
            <a:r>
              <a:rPr lang="en-US" dirty="0" err="1"/>
              <a:t>tmp</a:t>
            </a:r>
            <a:r>
              <a:rPr lang="en-US" dirty="0" smtClean="0"/>
              <a:t>;  // N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valor de 2**R, R = 0,1,2,3,4,5,6,7,8,9,10,…</a:t>
            </a:r>
            <a:endParaRPr lang="en-US" dirty="0"/>
          </a:p>
          <a:p>
            <a:r>
              <a:rPr lang="en-US" b="1" dirty="0"/>
              <a:t>    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a[]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[N];</a:t>
            </a:r>
          </a:p>
          <a:p>
            <a:r>
              <a:rPr lang="en-US" dirty="0"/>
              <a:t>   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a.length</a:t>
            </a:r>
            <a:r>
              <a:rPr lang="en-US" dirty="0"/>
              <a:t>; 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{  a[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rand.nextInt</a:t>
            </a:r>
            <a:r>
              <a:rPr lang="en-US" dirty="0"/>
              <a:t>(1000);</a:t>
            </a:r>
          </a:p>
          <a:p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("a[" + </a:t>
            </a:r>
            <a:r>
              <a:rPr lang="en-US" dirty="0" err="1"/>
              <a:t>i</a:t>
            </a:r>
            <a:r>
              <a:rPr lang="en-US" dirty="0"/>
              <a:t> + "] = " + a[</a:t>
            </a:r>
            <a:r>
              <a:rPr lang="en-US" dirty="0" err="1"/>
              <a:t>i</a:t>
            </a:r>
            <a:r>
              <a:rPr lang="en-US" dirty="0" smtClean="0"/>
              <a:t>]);  </a:t>
            </a:r>
            <a:r>
              <a:rPr lang="en-US" dirty="0"/>
              <a:t>}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("----------------------------------------------");</a:t>
            </a:r>
          </a:p>
          <a:p>
            <a:r>
              <a:rPr lang="en-US" b="1" dirty="0"/>
              <a:t>      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k = 0; k &lt; N/2; k++)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rgbClr val="FF0066"/>
                </a:solidFill>
              </a:rPr>
              <a:t>{</a:t>
            </a:r>
          </a:p>
          <a:p>
            <a:r>
              <a:rPr lang="en-US" dirty="0"/>
              <a:t>        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a.length</a:t>
            </a:r>
            <a:r>
              <a:rPr lang="en-US" dirty="0"/>
              <a:t>/2; 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      </a:t>
            </a:r>
            <a:r>
              <a:rPr lang="en-US" b="1" dirty="0"/>
              <a:t>if</a:t>
            </a:r>
            <a:r>
              <a:rPr lang="en-US" dirty="0"/>
              <a:t> (a[2*</a:t>
            </a:r>
            <a:r>
              <a:rPr lang="en-US" dirty="0" err="1"/>
              <a:t>i</a:t>
            </a:r>
            <a:r>
              <a:rPr lang="en-US" dirty="0"/>
              <a:t>] &lt; a[2*i+1]) </a:t>
            </a:r>
            <a:r>
              <a:rPr lang="en-US" dirty="0">
                <a:solidFill>
                  <a:srgbClr val="7030A0"/>
                </a:solidFill>
              </a:rPr>
              <a:t>{</a:t>
            </a:r>
            <a:r>
              <a:rPr lang="en-US" dirty="0"/>
              <a:t> </a:t>
            </a:r>
            <a:r>
              <a:rPr lang="en-US" dirty="0" err="1"/>
              <a:t>tmp</a:t>
            </a:r>
            <a:r>
              <a:rPr lang="en-US" dirty="0"/>
              <a:t> = a[2*</a:t>
            </a:r>
            <a:r>
              <a:rPr lang="en-US" dirty="0" err="1"/>
              <a:t>i</a:t>
            </a:r>
            <a:r>
              <a:rPr lang="en-US" dirty="0"/>
              <a:t>]; a[2*</a:t>
            </a:r>
            <a:r>
              <a:rPr lang="en-US" dirty="0" err="1"/>
              <a:t>i</a:t>
            </a:r>
            <a:r>
              <a:rPr lang="en-US" dirty="0"/>
              <a:t>] = a[2*i+1]; a[2*i+1] = </a:t>
            </a:r>
            <a:r>
              <a:rPr lang="en-US" dirty="0" err="1"/>
              <a:t>tmp</a:t>
            </a:r>
            <a:r>
              <a:rPr lang="en-US" dirty="0"/>
              <a:t>; </a:t>
            </a:r>
            <a:r>
              <a:rPr lang="en-US" dirty="0">
                <a:solidFill>
                  <a:srgbClr val="7030A0"/>
                </a:solidFill>
              </a:rPr>
              <a:t>}</a:t>
            </a:r>
            <a:r>
              <a:rPr lang="en-US" dirty="0"/>
              <a:t>  </a:t>
            </a:r>
          </a:p>
          <a:p>
            <a:r>
              <a:rPr lang="en-US" dirty="0"/>
              <a:t>        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a.length</a:t>
            </a:r>
            <a:r>
              <a:rPr lang="en-US" dirty="0"/>
              <a:t>/2-1; 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      </a:t>
            </a:r>
            <a:r>
              <a:rPr lang="en-US" b="1" dirty="0"/>
              <a:t>if</a:t>
            </a:r>
            <a:r>
              <a:rPr lang="en-US" dirty="0"/>
              <a:t> (a[2*i+1] &lt; a[2*i+2]) </a:t>
            </a:r>
            <a:r>
              <a:rPr lang="en-US" dirty="0">
                <a:solidFill>
                  <a:srgbClr val="7030A0"/>
                </a:solidFill>
              </a:rPr>
              <a:t>{</a:t>
            </a:r>
            <a:r>
              <a:rPr lang="en-US" dirty="0"/>
              <a:t> </a:t>
            </a:r>
            <a:r>
              <a:rPr lang="en-US" dirty="0" err="1"/>
              <a:t>tmp</a:t>
            </a:r>
            <a:r>
              <a:rPr lang="en-US" dirty="0"/>
              <a:t> = a[2*i+1]; a[2*i+1] = a[2*i+2]; a[2*i+2] = </a:t>
            </a:r>
            <a:r>
              <a:rPr lang="en-US" dirty="0" err="1"/>
              <a:t>tmp</a:t>
            </a:r>
            <a:r>
              <a:rPr lang="en-US" dirty="0"/>
              <a:t>; </a:t>
            </a:r>
            <a:r>
              <a:rPr lang="en-US" dirty="0">
                <a:solidFill>
                  <a:srgbClr val="7030A0"/>
                </a:solidFill>
              </a:rPr>
              <a:t>}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rgbClr val="FF0066"/>
                </a:solidFill>
              </a:rPr>
              <a:t>}</a:t>
            </a:r>
          </a:p>
          <a:p>
            <a:r>
              <a:rPr lang="en-US" dirty="0"/>
              <a:t>   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a.length</a:t>
            </a:r>
            <a:r>
              <a:rPr lang="en-US" dirty="0"/>
              <a:t>;  </a:t>
            </a:r>
            <a:r>
              <a:rPr lang="en-US" dirty="0" err="1"/>
              <a:t>i</a:t>
            </a:r>
            <a:r>
              <a:rPr lang="en-US" dirty="0"/>
              <a:t>++)  </a:t>
            </a:r>
            <a:r>
              <a:rPr lang="en-US" dirty="0">
                <a:solidFill>
                  <a:srgbClr val="7030A0"/>
                </a:solidFill>
              </a:rPr>
              <a:t>{</a:t>
            </a:r>
            <a:r>
              <a:rPr lang="en-US" dirty="0"/>
              <a:t>  </a:t>
            </a:r>
            <a:r>
              <a:rPr lang="en-US" dirty="0" err="1"/>
              <a:t>System.out.printf</a:t>
            </a:r>
            <a:r>
              <a:rPr lang="en-US" dirty="0"/>
              <a:t>("%10d; ",a[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                                             </a:t>
            </a:r>
            <a:r>
              <a:rPr lang="en-US" b="1" dirty="0"/>
              <a:t>if</a:t>
            </a:r>
            <a:r>
              <a:rPr lang="en-US" dirty="0"/>
              <a:t> (((i+1)%10) == 0) </a:t>
            </a:r>
            <a:r>
              <a:rPr lang="en-US" dirty="0" err="1"/>
              <a:t>System.out.println</a:t>
            </a:r>
            <a:r>
              <a:rPr lang="en-US" dirty="0"/>
              <a:t>();      </a:t>
            </a:r>
            <a:r>
              <a:rPr lang="en-US" dirty="0">
                <a:solidFill>
                  <a:srgbClr val="7030A0"/>
                </a:solidFill>
              </a:rPr>
              <a:t>}</a:t>
            </a:r>
            <a:r>
              <a:rPr lang="en-US" dirty="0"/>
              <a:t> </a:t>
            </a:r>
          </a:p>
          <a:p>
            <a:r>
              <a:rPr lang="en-US" dirty="0" smtClean="0"/>
              <a:t>}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90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717546" cy="3222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38600" y="914400"/>
            <a:ext cx="1655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N = </a:t>
            </a:r>
            <a:r>
              <a:rPr lang="en-US" dirty="0" smtClean="0"/>
              <a:t>16, </a:t>
            </a:r>
            <a:r>
              <a:rPr lang="en-US" dirty="0" err="1"/>
              <a:t>tmp</a:t>
            </a:r>
            <a:r>
              <a:rPr lang="en-US" dirty="0"/>
              <a:t>;</a:t>
            </a:r>
          </a:p>
        </p:txBody>
      </p:sp>
      <p:sp>
        <p:nvSpPr>
          <p:cNvPr id="6" name="Right Brace 5"/>
          <p:cNvSpPr/>
          <p:nvPr/>
        </p:nvSpPr>
        <p:spPr>
          <a:xfrm>
            <a:off x="914400" y="1219200"/>
            <a:ext cx="381000" cy="2743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04778" y="2406134"/>
            <a:ext cx="2820709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 smtClean="0"/>
              <a:t>Gerar dados aleatoriamente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 rot="16200000">
            <a:off x="4152900" y="571500"/>
            <a:ext cx="1143000" cy="8382000"/>
          </a:xfrm>
          <a:prstGeom prst="leftBrac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0" y="5332774"/>
            <a:ext cx="1826206" cy="369332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 smtClean="0"/>
              <a:t>Dados ordenados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86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102" y="0"/>
            <a:ext cx="5008098" cy="64633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 </a:t>
            </a:r>
          </a:p>
          <a:p>
            <a:r>
              <a:rPr lang="en-US" b="1" dirty="0"/>
              <a:t>public class</a:t>
            </a:r>
            <a:r>
              <a:rPr lang="en-US" dirty="0"/>
              <a:t> ReadWrite1 {</a:t>
            </a:r>
          </a:p>
          <a:p>
            <a:r>
              <a:rPr lang="en-US" dirty="0"/>
              <a:t>  </a:t>
            </a:r>
            <a:r>
              <a:rPr lang="en-US" b="1" dirty="0"/>
              <a:t>static</a:t>
            </a:r>
            <a:r>
              <a:rPr lang="en-US" dirty="0"/>
              <a:t> Scanner read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b="1" dirty="0"/>
              <a:t>public static void</a:t>
            </a:r>
            <a:r>
              <a:rPr lang="en-US" dirty="0"/>
              <a:t> main (String </a:t>
            </a:r>
            <a:r>
              <a:rPr lang="en-US" dirty="0" err="1"/>
              <a:t>args</a:t>
            </a:r>
            <a:r>
              <a:rPr lang="en-US" dirty="0"/>
              <a:t>[])       {</a:t>
            </a:r>
          </a:p>
          <a:p>
            <a:r>
              <a:rPr lang="en-US" dirty="0"/>
              <a:t>  String s;</a:t>
            </a:r>
          </a:p>
          <a:p>
            <a:r>
              <a:rPr lang="en-US" dirty="0"/>
              <a:t>  </a:t>
            </a:r>
            <a:r>
              <a:rPr lang="en-US" b="1" dirty="0" err="1"/>
              <a:t>int</a:t>
            </a:r>
            <a:r>
              <a:rPr lang="en-US" dirty="0"/>
              <a:t> a;</a:t>
            </a:r>
          </a:p>
          <a:p>
            <a:r>
              <a:rPr lang="en-US" dirty="0"/>
              <a:t>  </a:t>
            </a:r>
            <a:r>
              <a:rPr lang="en-US" b="1" dirty="0"/>
              <a:t>double</a:t>
            </a:r>
            <a:r>
              <a:rPr lang="en-US" dirty="0"/>
              <a:t> d;</a:t>
            </a:r>
          </a:p>
          <a:p>
            <a:r>
              <a:rPr lang="en-US" dirty="0"/>
              <a:t>  </a:t>
            </a:r>
            <a:r>
              <a:rPr lang="en-US" b="1" dirty="0"/>
              <a:t>char</a:t>
            </a:r>
            <a:r>
              <a:rPr lang="en-US" dirty="0"/>
              <a:t> c;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008000"/>
                </a:solidFill>
              </a:rPr>
              <a:t>do</a:t>
            </a:r>
            <a:r>
              <a:rPr lang="en-US" dirty="0">
                <a:solidFill>
                  <a:srgbClr val="008000"/>
                </a:solidFill>
              </a:rPr>
              <a:t> {</a:t>
            </a:r>
          </a:p>
          <a:p>
            <a:r>
              <a:rPr lang="en-US" dirty="0"/>
              <a:t>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Inteiro</a:t>
            </a:r>
            <a:r>
              <a:rPr lang="en-US" dirty="0"/>
              <a:t>  ? ");</a:t>
            </a:r>
          </a:p>
          <a:p>
            <a:r>
              <a:rPr lang="en-US" dirty="0"/>
              <a:t>  a = </a:t>
            </a:r>
            <a:r>
              <a:rPr lang="en-US" dirty="0" err="1"/>
              <a:t>read.nextInt</a:t>
            </a:r>
            <a:r>
              <a:rPr lang="en-US" dirty="0"/>
              <a:t>(); </a:t>
            </a:r>
          </a:p>
          <a:p>
            <a:r>
              <a:rPr lang="en-US" dirty="0"/>
              <a:t>  </a:t>
            </a:r>
            <a:r>
              <a:rPr lang="en-US" dirty="0" err="1"/>
              <a:t>System.out.print</a:t>
            </a:r>
            <a:r>
              <a:rPr lang="en-US" dirty="0"/>
              <a:t>("Char  ? ");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C00000"/>
                </a:solidFill>
              </a:rPr>
              <a:t>while</a:t>
            </a:r>
            <a:r>
              <a:rPr lang="en-US" dirty="0">
                <a:solidFill>
                  <a:srgbClr val="C00000"/>
                </a:solidFill>
              </a:rPr>
              <a:t> ((s=</a:t>
            </a:r>
            <a:r>
              <a:rPr lang="en-US" dirty="0" err="1">
                <a:solidFill>
                  <a:srgbClr val="C00000"/>
                </a:solidFill>
              </a:rPr>
              <a:t>read.nextLine</a:t>
            </a:r>
            <a:r>
              <a:rPr lang="en-US" dirty="0">
                <a:solidFill>
                  <a:srgbClr val="C00000"/>
                </a:solidFill>
              </a:rPr>
              <a:t>()).</a:t>
            </a:r>
            <a:r>
              <a:rPr lang="en-US" dirty="0" err="1">
                <a:solidFill>
                  <a:srgbClr val="C00000"/>
                </a:solidFill>
              </a:rPr>
              <a:t>isEmpty</a:t>
            </a:r>
            <a:r>
              <a:rPr lang="en-US" dirty="0">
                <a:solidFill>
                  <a:srgbClr val="C00000"/>
                </a:solidFill>
              </a:rPr>
              <a:t>());</a:t>
            </a:r>
          </a:p>
          <a:p>
            <a:r>
              <a:rPr lang="en-US" dirty="0"/>
              <a:t>  c = </a:t>
            </a:r>
            <a:r>
              <a:rPr lang="en-US" dirty="0" err="1"/>
              <a:t>s.charAt</a:t>
            </a:r>
            <a:r>
              <a:rPr lang="en-US" dirty="0"/>
              <a:t>(0);  </a:t>
            </a:r>
          </a:p>
          <a:p>
            <a:r>
              <a:rPr lang="en-US" dirty="0"/>
              <a:t>  </a:t>
            </a:r>
            <a:r>
              <a:rPr lang="en-US" dirty="0" err="1"/>
              <a:t>System.out.print</a:t>
            </a:r>
            <a:r>
              <a:rPr lang="en-US" dirty="0"/>
              <a:t>("Double  ? ");</a:t>
            </a:r>
          </a:p>
          <a:p>
            <a:r>
              <a:rPr lang="en-US" dirty="0"/>
              <a:t>  d = </a:t>
            </a:r>
            <a:r>
              <a:rPr lang="en-US" dirty="0" err="1"/>
              <a:t>read.nextDouble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Linha</a:t>
            </a:r>
            <a:r>
              <a:rPr lang="en-US" dirty="0"/>
              <a:t>  ? "); 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while</a:t>
            </a:r>
            <a:r>
              <a:rPr lang="en-US" dirty="0">
                <a:solidFill>
                  <a:srgbClr val="C00000"/>
                </a:solidFill>
              </a:rPr>
              <a:t> ((s=</a:t>
            </a:r>
            <a:r>
              <a:rPr lang="en-US" dirty="0" err="1">
                <a:solidFill>
                  <a:srgbClr val="C00000"/>
                </a:solidFill>
              </a:rPr>
              <a:t>read.nextLine</a:t>
            </a:r>
            <a:r>
              <a:rPr lang="en-US" dirty="0">
                <a:solidFill>
                  <a:srgbClr val="C00000"/>
                </a:solidFill>
              </a:rPr>
              <a:t>()).</a:t>
            </a:r>
            <a:r>
              <a:rPr lang="en-US" dirty="0" err="1">
                <a:solidFill>
                  <a:srgbClr val="C00000"/>
                </a:solidFill>
              </a:rPr>
              <a:t>isEmpty</a:t>
            </a:r>
            <a:r>
              <a:rPr lang="en-US" dirty="0">
                <a:solidFill>
                  <a:srgbClr val="C00000"/>
                </a:solidFill>
              </a:rPr>
              <a:t>());</a:t>
            </a:r>
            <a:r>
              <a:rPr lang="en-US" dirty="0"/>
              <a:t>    </a:t>
            </a:r>
          </a:p>
          <a:p>
            <a:r>
              <a:rPr lang="en-US" dirty="0"/>
              <a:t>  </a:t>
            </a:r>
            <a:r>
              <a:rPr lang="en-US" dirty="0" err="1"/>
              <a:t>System.out.printf</a:t>
            </a:r>
            <a:r>
              <a:rPr lang="en-US" dirty="0"/>
              <a:t>("a = %d; d = %f; c = %c\n",</a:t>
            </a:r>
            <a:r>
              <a:rPr lang="en-US" dirty="0" err="1"/>
              <a:t>a,d,c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("s = "+s);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008000"/>
                </a:solidFill>
              </a:rPr>
              <a:t>} </a:t>
            </a:r>
            <a:r>
              <a:rPr lang="en-US" b="1" dirty="0">
                <a:solidFill>
                  <a:srgbClr val="008000"/>
                </a:solidFill>
              </a:rPr>
              <a:t>while</a:t>
            </a:r>
            <a:r>
              <a:rPr lang="en-US" dirty="0">
                <a:solidFill>
                  <a:srgbClr val="008000"/>
                </a:solidFill>
              </a:rPr>
              <a:t>(</a:t>
            </a:r>
            <a:r>
              <a:rPr lang="en-US" dirty="0" err="1">
                <a:solidFill>
                  <a:srgbClr val="008000"/>
                </a:solidFill>
              </a:rPr>
              <a:t>s.charAt</a:t>
            </a:r>
            <a:r>
              <a:rPr lang="en-US" dirty="0">
                <a:solidFill>
                  <a:srgbClr val="008000"/>
                </a:solidFill>
              </a:rPr>
              <a:t>(0) != '0');</a:t>
            </a:r>
          </a:p>
          <a:p>
            <a:r>
              <a:rPr lang="en-US" dirty="0"/>
              <a:t>                  }                                                                 </a:t>
            </a:r>
          </a:p>
          <a:p>
            <a:r>
              <a:rPr lang="en-US" dirty="0"/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99" y="76200"/>
            <a:ext cx="3814509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09692" y="2590800"/>
            <a:ext cx="3653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1. Declaração de </a:t>
            </a:r>
            <a:r>
              <a:rPr lang="pt-PT" i="1" dirty="0" err="1" smtClean="0"/>
              <a:t>String</a:t>
            </a:r>
            <a:r>
              <a:rPr lang="pt-PT" dirty="0" smtClean="0"/>
              <a:t>: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tring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nome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;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05400" y="3135868"/>
            <a:ext cx="362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2</a:t>
            </a:r>
            <a:r>
              <a:rPr lang="pt-PT" dirty="0" smtClean="0"/>
              <a:t>. </a:t>
            </a:r>
            <a:r>
              <a:rPr lang="pt-PT" dirty="0"/>
              <a:t>Declaração de </a:t>
            </a:r>
            <a:r>
              <a:rPr lang="pt-PT" i="1" dirty="0" err="1" smtClean="0"/>
              <a:t>carater</a:t>
            </a:r>
            <a:r>
              <a:rPr lang="pt-PT" dirty="0" smtClean="0"/>
              <a:t>: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char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nome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;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5401" y="3516868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3</a:t>
            </a:r>
            <a:r>
              <a:rPr lang="pt-PT" dirty="0" smtClean="0"/>
              <a:t>. </a:t>
            </a:r>
            <a:r>
              <a:rPr lang="pt-PT" dirty="0"/>
              <a:t>Declaração de </a:t>
            </a:r>
            <a:r>
              <a:rPr lang="pt-PT" i="1" dirty="0" smtClean="0"/>
              <a:t>real</a:t>
            </a:r>
            <a:r>
              <a:rPr lang="pt-PT" dirty="0" smtClean="0"/>
              <a:t>: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float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nome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;</a:t>
            </a:r>
            <a:r>
              <a:rPr lang="pt-PT" dirty="0" smtClean="0"/>
              <a:t> </a:t>
            </a:r>
          </a:p>
          <a:p>
            <a:r>
              <a:rPr lang="pt-PT" dirty="0"/>
              <a:t>	</a:t>
            </a:r>
            <a:r>
              <a:rPr lang="pt-PT" dirty="0" smtClean="0"/>
              <a:t>ou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double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nome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5400" y="4191000"/>
            <a:ext cx="4038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4. Declaração de booleano: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boolean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nome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4843464"/>
            <a:ext cx="4038600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dirty="0" smtClean="0"/>
              <a:t>A função </a:t>
            </a:r>
            <a:r>
              <a:rPr lang="pt-PT" i="1" dirty="0" err="1" smtClean="0">
                <a:solidFill>
                  <a:srgbClr val="C00000"/>
                </a:solidFill>
              </a:rPr>
              <a:t>String</a:t>
            </a:r>
            <a:r>
              <a:rPr lang="pt-PT" i="1" dirty="0" smtClean="0">
                <a:solidFill>
                  <a:srgbClr val="C00000"/>
                </a:solidFill>
              </a:rPr>
              <a:t>.</a:t>
            </a:r>
            <a:r>
              <a:rPr lang="en-US" dirty="0" err="1" smtClean="0">
                <a:solidFill>
                  <a:srgbClr val="C00000"/>
                </a:solidFill>
              </a:rPr>
              <a:t>isEmpty</a:t>
            </a:r>
            <a:r>
              <a:rPr lang="en-US" dirty="0" smtClean="0">
                <a:solidFill>
                  <a:srgbClr val="C00000"/>
                </a:solidFill>
              </a:rPr>
              <a:t>() </a:t>
            </a:r>
            <a:r>
              <a:rPr lang="en-US" dirty="0" smtClean="0"/>
              <a:t>da </a:t>
            </a:r>
            <a:r>
              <a:rPr lang="pt-PT" dirty="0" smtClean="0"/>
              <a:t>classe </a:t>
            </a:r>
            <a:r>
              <a:rPr lang="pt-PT" i="1" dirty="0" err="1" smtClean="0"/>
              <a:t>String</a:t>
            </a:r>
            <a:r>
              <a:rPr lang="pt-PT" dirty="0" smtClean="0"/>
              <a:t> verifica se </a:t>
            </a:r>
            <a:r>
              <a:rPr lang="pt-PT" i="1" dirty="0" err="1" smtClean="0"/>
              <a:t>String</a:t>
            </a:r>
            <a:r>
              <a:rPr lang="pt-PT" dirty="0" smtClean="0"/>
              <a:t> está vazia:</a:t>
            </a:r>
          </a:p>
          <a:p>
            <a:r>
              <a:rPr lang="en-US" i="1" dirty="0" err="1">
                <a:solidFill>
                  <a:srgbClr val="C00000"/>
                </a:solidFill>
              </a:rPr>
              <a:t>boolean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isEmpty</a:t>
            </a:r>
            <a:r>
              <a:rPr lang="en-US" i="1" dirty="0">
                <a:solidFill>
                  <a:srgbClr val="C00000"/>
                </a:solidFill>
              </a:rPr>
              <a:t>()</a:t>
            </a:r>
          </a:p>
          <a:p>
            <a:r>
              <a:rPr lang="en-US" i="1" dirty="0"/>
              <a:t>Returns true if, and only if, length() is </a:t>
            </a:r>
            <a:r>
              <a:rPr lang="en-US" i="1" dirty="0" smtClean="0"/>
              <a:t>0</a:t>
            </a:r>
            <a:endParaRPr lang="en-US" dirty="0"/>
          </a:p>
          <a:p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docs.oracle.com/javase/8/docs/api/java/lang/String.html</a:t>
            </a:r>
            <a:r>
              <a:rPr lang="en-US" dirty="0" smtClean="0"/>
              <a:t> 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9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" y="872490"/>
            <a:ext cx="8170122" cy="59093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b="1" dirty="0"/>
              <a:t>public class </a:t>
            </a:r>
            <a:r>
              <a:rPr lang="en-US" dirty="0" err="1"/>
              <a:t>sorting_network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b="1" dirty="0"/>
              <a:t>static</a:t>
            </a:r>
            <a:r>
              <a:rPr lang="en-US" dirty="0"/>
              <a:t> Random rand = </a:t>
            </a:r>
            <a:r>
              <a:rPr lang="en-US" b="1" dirty="0"/>
              <a:t>new</a:t>
            </a:r>
            <a:r>
              <a:rPr lang="en-US" dirty="0"/>
              <a:t> Random();</a:t>
            </a:r>
          </a:p>
          <a:p>
            <a:r>
              <a:rPr lang="en-US" dirty="0"/>
              <a:t> </a:t>
            </a:r>
            <a:r>
              <a:rPr lang="en-US" b="1" dirty="0"/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{  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N = 64, </a:t>
            </a:r>
            <a:r>
              <a:rPr lang="en-US" dirty="0" err="1"/>
              <a:t>tmp</a:t>
            </a:r>
            <a:r>
              <a:rPr lang="en-US" dirty="0" smtClean="0"/>
              <a:t>;  // N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valor de 2**R, R = 0,1,2,3,4,5,6,7,8,9,10,…</a:t>
            </a:r>
            <a:endParaRPr lang="en-US" dirty="0"/>
          </a:p>
          <a:p>
            <a:r>
              <a:rPr lang="en-US" b="1" dirty="0"/>
              <a:t>    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a[]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[N];</a:t>
            </a:r>
          </a:p>
          <a:p>
            <a:r>
              <a:rPr lang="en-US" dirty="0"/>
              <a:t>   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a.length</a:t>
            </a:r>
            <a:r>
              <a:rPr lang="en-US" dirty="0"/>
              <a:t>; 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{  a[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rand.nextInt</a:t>
            </a:r>
            <a:r>
              <a:rPr lang="en-US" dirty="0"/>
              <a:t>(1000);</a:t>
            </a:r>
          </a:p>
          <a:p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("a[" + </a:t>
            </a:r>
            <a:r>
              <a:rPr lang="en-US" dirty="0" err="1"/>
              <a:t>i</a:t>
            </a:r>
            <a:r>
              <a:rPr lang="en-US" dirty="0"/>
              <a:t> + "] = " + a[</a:t>
            </a:r>
            <a:r>
              <a:rPr lang="en-US" dirty="0" err="1"/>
              <a:t>i</a:t>
            </a:r>
            <a:r>
              <a:rPr lang="en-US" dirty="0" smtClean="0"/>
              <a:t>]);  </a:t>
            </a:r>
            <a:r>
              <a:rPr lang="en-US" dirty="0"/>
              <a:t>}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("----------------------------------------------");</a:t>
            </a:r>
          </a:p>
          <a:p>
            <a:r>
              <a:rPr lang="en-US" b="1" dirty="0"/>
              <a:t>      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k = 0; k &lt; N/2; k++)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rgbClr val="FF0066"/>
                </a:solidFill>
              </a:rPr>
              <a:t>{</a:t>
            </a:r>
          </a:p>
          <a:p>
            <a:r>
              <a:rPr lang="en-US" dirty="0"/>
              <a:t>        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a.length</a:t>
            </a:r>
            <a:r>
              <a:rPr lang="en-US" dirty="0"/>
              <a:t>/2; 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      </a:t>
            </a:r>
            <a:r>
              <a:rPr lang="en-US" b="1" dirty="0"/>
              <a:t>if</a:t>
            </a:r>
            <a:r>
              <a:rPr lang="en-US" dirty="0"/>
              <a:t> (a[2*</a:t>
            </a:r>
            <a:r>
              <a:rPr lang="en-US" dirty="0" err="1"/>
              <a:t>i</a:t>
            </a:r>
            <a:r>
              <a:rPr lang="en-US" dirty="0"/>
              <a:t>] &lt; a[2*i+1]) </a:t>
            </a:r>
            <a:r>
              <a:rPr lang="en-US" dirty="0">
                <a:solidFill>
                  <a:srgbClr val="7030A0"/>
                </a:solidFill>
              </a:rPr>
              <a:t>{</a:t>
            </a:r>
            <a:r>
              <a:rPr lang="en-US" dirty="0"/>
              <a:t> </a:t>
            </a:r>
            <a:r>
              <a:rPr lang="en-US" dirty="0" err="1"/>
              <a:t>tmp</a:t>
            </a:r>
            <a:r>
              <a:rPr lang="en-US" dirty="0"/>
              <a:t> = a[2*</a:t>
            </a:r>
            <a:r>
              <a:rPr lang="en-US" dirty="0" err="1"/>
              <a:t>i</a:t>
            </a:r>
            <a:r>
              <a:rPr lang="en-US" dirty="0"/>
              <a:t>]; a[2*</a:t>
            </a:r>
            <a:r>
              <a:rPr lang="en-US" dirty="0" err="1"/>
              <a:t>i</a:t>
            </a:r>
            <a:r>
              <a:rPr lang="en-US" dirty="0"/>
              <a:t>] = a[2*i+1]; a[2*i+1] = </a:t>
            </a:r>
            <a:r>
              <a:rPr lang="en-US" dirty="0" err="1"/>
              <a:t>tmp</a:t>
            </a:r>
            <a:r>
              <a:rPr lang="en-US" dirty="0"/>
              <a:t>; </a:t>
            </a:r>
            <a:r>
              <a:rPr lang="en-US" dirty="0">
                <a:solidFill>
                  <a:srgbClr val="7030A0"/>
                </a:solidFill>
              </a:rPr>
              <a:t>}</a:t>
            </a:r>
            <a:r>
              <a:rPr lang="en-US" dirty="0"/>
              <a:t>  </a:t>
            </a:r>
          </a:p>
          <a:p>
            <a:r>
              <a:rPr lang="en-US" dirty="0"/>
              <a:t>        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a.length</a:t>
            </a:r>
            <a:r>
              <a:rPr lang="en-US" dirty="0"/>
              <a:t>/2-1; 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      </a:t>
            </a:r>
            <a:r>
              <a:rPr lang="en-US" b="1" dirty="0"/>
              <a:t>if</a:t>
            </a:r>
            <a:r>
              <a:rPr lang="en-US" dirty="0"/>
              <a:t> (a[2*i+1] &lt; a[2*i+2]) </a:t>
            </a:r>
            <a:r>
              <a:rPr lang="en-US" dirty="0">
                <a:solidFill>
                  <a:srgbClr val="7030A0"/>
                </a:solidFill>
              </a:rPr>
              <a:t>{</a:t>
            </a:r>
            <a:r>
              <a:rPr lang="en-US" dirty="0"/>
              <a:t> </a:t>
            </a:r>
            <a:r>
              <a:rPr lang="en-US" dirty="0" err="1"/>
              <a:t>tmp</a:t>
            </a:r>
            <a:r>
              <a:rPr lang="en-US" dirty="0"/>
              <a:t> = a[2*i+1]; a[2*i+1] = a[2*i+2]; a[2*i+2] = </a:t>
            </a:r>
            <a:r>
              <a:rPr lang="en-US" dirty="0" err="1"/>
              <a:t>tmp</a:t>
            </a:r>
            <a:r>
              <a:rPr lang="en-US" dirty="0"/>
              <a:t>; </a:t>
            </a:r>
            <a:r>
              <a:rPr lang="en-US" dirty="0">
                <a:solidFill>
                  <a:srgbClr val="7030A0"/>
                </a:solidFill>
              </a:rPr>
              <a:t>}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rgbClr val="FF0066"/>
                </a:solidFill>
              </a:rPr>
              <a:t>}</a:t>
            </a:r>
          </a:p>
          <a:p>
            <a:r>
              <a:rPr lang="en-US" dirty="0"/>
              <a:t>   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a.length</a:t>
            </a:r>
            <a:r>
              <a:rPr lang="en-US" dirty="0"/>
              <a:t>;  </a:t>
            </a:r>
            <a:r>
              <a:rPr lang="en-US" dirty="0" err="1"/>
              <a:t>i</a:t>
            </a:r>
            <a:r>
              <a:rPr lang="en-US" dirty="0"/>
              <a:t>++)  </a:t>
            </a:r>
            <a:r>
              <a:rPr lang="en-US" dirty="0">
                <a:solidFill>
                  <a:srgbClr val="7030A0"/>
                </a:solidFill>
              </a:rPr>
              <a:t>{</a:t>
            </a:r>
            <a:r>
              <a:rPr lang="en-US" dirty="0"/>
              <a:t>  </a:t>
            </a:r>
            <a:r>
              <a:rPr lang="en-US" dirty="0" err="1"/>
              <a:t>System.out.printf</a:t>
            </a:r>
            <a:r>
              <a:rPr lang="en-US" dirty="0"/>
              <a:t>("%10d; ",a[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                                             </a:t>
            </a:r>
            <a:r>
              <a:rPr lang="en-US" b="1" dirty="0"/>
              <a:t>if</a:t>
            </a:r>
            <a:r>
              <a:rPr lang="en-US" dirty="0"/>
              <a:t> (((i+1)%10) == 0) </a:t>
            </a:r>
            <a:r>
              <a:rPr lang="en-US" dirty="0" err="1"/>
              <a:t>System.out.println</a:t>
            </a:r>
            <a:r>
              <a:rPr lang="en-US" dirty="0"/>
              <a:t>();      </a:t>
            </a:r>
            <a:r>
              <a:rPr lang="en-US" dirty="0">
                <a:solidFill>
                  <a:srgbClr val="7030A0"/>
                </a:solidFill>
              </a:rPr>
              <a:t>}</a:t>
            </a:r>
            <a:r>
              <a:rPr lang="en-US" dirty="0"/>
              <a:t> </a:t>
            </a:r>
          </a:p>
          <a:p>
            <a:r>
              <a:rPr lang="en-US" dirty="0" smtClean="0"/>
              <a:t>}   }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124200" y="2819400"/>
            <a:ext cx="2973109" cy="533400"/>
            <a:chOff x="3124200" y="2819400"/>
            <a:chExt cx="2973109" cy="533400"/>
          </a:xfrm>
        </p:grpSpPr>
        <p:sp>
          <p:nvSpPr>
            <p:cNvPr id="6" name="Right Brace 5"/>
            <p:cNvSpPr/>
            <p:nvPr/>
          </p:nvSpPr>
          <p:spPr>
            <a:xfrm>
              <a:off x="3124200" y="2819400"/>
              <a:ext cx="152400" cy="533400"/>
            </a:xfrm>
            <a:prstGeom prst="rightBrac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76600" y="2901434"/>
              <a:ext cx="2820709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Gerar dados aleatoriamente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4800" y="93237"/>
            <a:ext cx="8729529" cy="5774163"/>
            <a:chOff x="304800" y="93237"/>
            <a:chExt cx="8729529" cy="5774163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400" y="93237"/>
              <a:ext cx="4690929" cy="204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304800" y="3962400"/>
              <a:ext cx="7696200" cy="19050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7998006" y="2050256"/>
              <a:ext cx="535358" cy="1927180"/>
            </a:xfrm>
            <a:custGeom>
              <a:avLst/>
              <a:gdLst>
                <a:gd name="connsiteX0" fmla="*/ 2994 w 535358"/>
                <a:gd name="connsiteY0" fmla="*/ 1921669 h 1927180"/>
                <a:gd name="connsiteX1" fmla="*/ 53000 w 535358"/>
                <a:gd name="connsiteY1" fmla="*/ 1843088 h 1927180"/>
                <a:gd name="connsiteX2" fmla="*/ 517344 w 535358"/>
                <a:gd name="connsiteY2" fmla="*/ 1078707 h 1927180"/>
                <a:gd name="connsiteX3" fmla="*/ 395900 w 535358"/>
                <a:gd name="connsiteY3" fmla="*/ 0 h 1927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5358" h="1927180">
                  <a:moveTo>
                    <a:pt x="2994" y="1921669"/>
                  </a:moveTo>
                  <a:cubicBezTo>
                    <a:pt x="-14866" y="1952625"/>
                    <a:pt x="53000" y="1843088"/>
                    <a:pt x="53000" y="1843088"/>
                  </a:cubicBezTo>
                  <a:cubicBezTo>
                    <a:pt x="138725" y="1702594"/>
                    <a:pt x="460194" y="1385888"/>
                    <a:pt x="517344" y="1078707"/>
                  </a:cubicBezTo>
                  <a:cubicBezTo>
                    <a:pt x="574494" y="771526"/>
                    <a:pt x="485197" y="385763"/>
                    <a:pt x="395900" y="0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69515" y="2901434"/>
              <a:ext cx="1636285" cy="646331"/>
            </a:xfrm>
            <a:prstGeom prst="rect">
              <a:avLst/>
            </a:prstGeom>
            <a:solidFill>
              <a:srgbClr val="FF7C80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Rede de ordenação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669515" y="5943600"/>
            <a:ext cx="2480074" cy="457200"/>
            <a:chOff x="6669515" y="5943600"/>
            <a:chExt cx="2480074" cy="457200"/>
          </a:xfrm>
        </p:grpSpPr>
        <p:sp>
          <p:nvSpPr>
            <p:cNvPr id="13" name="Right Brace 12"/>
            <p:cNvSpPr/>
            <p:nvPr/>
          </p:nvSpPr>
          <p:spPr>
            <a:xfrm>
              <a:off x="6669515" y="5943600"/>
              <a:ext cx="188485" cy="4572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58000" y="5987534"/>
              <a:ext cx="2291589" cy="369332"/>
            </a:xfrm>
            <a:prstGeom prst="rect">
              <a:avLst/>
            </a:prstGeom>
            <a:solidFill>
              <a:srgbClr val="CCFF66"/>
            </a:solidFill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Imprimir os resultados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52400" y="228600"/>
            <a:ext cx="4069768" cy="2133600"/>
            <a:chOff x="152400" y="228600"/>
            <a:chExt cx="4069768" cy="2133600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914400" y="609600"/>
              <a:ext cx="381000" cy="1752600"/>
            </a:xfrm>
            <a:prstGeom prst="straightConnector1">
              <a:avLst/>
            </a:prstGeom>
            <a:ln>
              <a:solidFill>
                <a:srgbClr val="FF7C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52400" y="228600"/>
              <a:ext cx="4069768" cy="369332"/>
            </a:xfrm>
            <a:prstGeom prst="rect">
              <a:avLst/>
            </a:prstGeom>
            <a:noFill/>
            <a:ln>
              <a:solidFill>
                <a:srgbClr val="FF7C8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Pode alterar para 4,8,16,32,64,128,256,…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270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0"/>
            <a:ext cx="8734379" cy="67403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b="1" dirty="0"/>
              <a:t>public class </a:t>
            </a:r>
            <a:r>
              <a:rPr lang="en-US" dirty="0" err="1"/>
              <a:t>sorting_network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b="1" dirty="0"/>
              <a:t>static</a:t>
            </a:r>
            <a:r>
              <a:rPr lang="en-US" dirty="0"/>
              <a:t> Random rand = </a:t>
            </a:r>
            <a:r>
              <a:rPr lang="en-US" b="1" dirty="0"/>
              <a:t>new</a:t>
            </a:r>
            <a:r>
              <a:rPr lang="en-US" dirty="0"/>
              <a:t> Random();</a:t>
            </a:r>
          </a:p>
          <a:p>
            <a:r>
              <a:rPr lang="en-US" dirty="0"/>
              <a:t> </a:t>
            </a:r>
            <a:r>
              <a:rPr lang="en-US" b="1" dirty="0"/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{  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N = 64, </a:t>
            </a:r>
            <a:r>
              <a:rPr lang="en-US" dirty="0" err="1"/>
              <a:t>tmp</a:t>
            </a:r>
            <a:r>
              <a:rPr lang="en-US" dirty="0" smtClean="0"/>
              <a:t>;  // N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valor de 2**R, R = 0,1,2,3,4,5,6,7,8,9,10,…</a:t>
            </a:r>
            <a:endParaRPr lang="en-US" dirty="0"/>
          </a:p>
          <a:p>
            <a:r>
              <a:rPr lang="en-US" b="1" dirty="0"/>
              <a:t>    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a[]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[N];</a:t>
            </a:r>
          </a:p>
          <a:p>
            <a:r>
              <a:rPr lang="en-US" dirty="0"/>
              <a:t>   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a.length</a:t>
            </a:r>
            <a:r>
              <a:rPr lang="en-US" dirty="0"/>
              <a:t>; 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{  a[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rand.nextInt</a:t>
            </a:r>
            <a:r>
              <a:rPr lang="en-US" dirty="0"/>
              <a:t>(1000);</a:t>
            </a:r>
          </a:p>
          <a:p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("a[" + </a:t>
            </a:r>
            <a:r>
              <a:rPr lang="en-US" dirty="0" err="1"/>
              <a:t>i</a:t>
            </a:r>
            <a:r>
              <a:rPr lang="en-US" dirty="0"/>
              <a:t> + "] = " + a[</a:t>
            </a:r>
            <a:r>
              <a:rPr lang="en-US" dirty="0" err="1"/>
              <a:t>i</a:t>
            </a:r>
            <a:r>
              <a:rPr lang="en-US" dirty="0" smtClean="0"/>
              <a:t>]);  </a:t>
            </a:r>
            <a:r>
              <a:rPr lang="en-US" dirty="0"/>
              <a:t>}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 smtClean="0"/>
              <a:t>("----------------------------------------------");</a:t>
            </a:r>
          </a:p>
          <a:p>
            <a:r>
              <a:rPr lang="en-US" dirty="0">
                <a:solidFill>
                  <a:srgbClr val="FF00FF"/>
                </a:solidFill>
              </a:rPr>
              <a:t>long time=</a:t>
            </a:r>
            <a:r>
              <a:rPr lang="en-US" dirty="0" err="1">
                <a:solidFill>
                  <a:srgbClr val="FF00FF"/>
                </a:solidFill>
              </a:rPr>
              <a:t>System.nanoTime</a:t>
            </a:r>
            <a:r>
              <a:rPr lang="en-US" dirty="0">
                <a:solidFill>
                  <a:srgbClr val="FF00FF"/>
                </a:solidFill>
              </a:rPr>
              <a:t>(); </a:t>
            </a:r>
            <a:endParaRPr lang="en-US" dirty="0">
              <a:solidFill>
                <a:srgbClr val="FF00FF"/>
              </a:solidFill>
            </a:endParaRPr>
          </a:p>
          <a:p>
            <a:r>
              <a:rPr lang="en-US" b="1" dirty="0"/>
              <a:t>      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k = 0; k &lt; N/2; k++)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rgbClr val="FF0066"/>
                </a:solidFill>
              </a:rPr>
              <a:t>{</a:t>
            </a:r>
          </a:p>
          <a:p>
            <a:r>
              <a:rPr lang="en-US" dirty="0"/>
              <a:t>        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a.length</a:t>
            </a:r>
            <a:r>
              <a:rPr lang="en-US" dirty="0"/>
              <a:t>/2; 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      </a:t>
            </a:r>
            <a:r>
              <a:rPr lang="en-US" b="1" dirty="0"/>
              <a:t>if</a:t>
            </a:r>
            <a:r>
              <a:rPr lang="en-US" dirty="0"/>
              <a:t> (a[2*</a:t>
            </a:r>
            <a:r>
              <a:rPr lang="en-US" dirty="0" err="1"/>
              <a:t>i</a:t>
            </a:r>
            <a:r>
              <a:rPr lang="en-US" dirty="0"/>
              <a:t>] &lt; a[2*i+1]) </a:t>
            </a:r>
            <a:r>
              <a:rPr lang="en-US" dirty="0">
                <a:solidFill>
                  <a:srgbClr val="7030A0"/>
                </a:solidFill>
              </a:rPr>
              <a:t>{</a:t>
            </a:r>
            <a:r>
              <a:rPr lang="en-US" dirty="0"/>
              <a:t> </a:t>
            </a:r>
            <a:r>
              <a:rPr lang="en-US" dirty="0" err="1"/>
              <a:t>tmp</a:t>
            </a:r>
            <a:r>
              <a:rPr lang="en-US" dirty="0"/>
              <a:t> = a[2*</a:t>
            </a:r>
            <a:r>
              <a:rPr lang="en-US" dirty="0" err="1"/>
              <a:t>i</a:t>
            </a:r>
            <a:r>
              <a:rPr lang="en-US" dirty="0"/>
              <a:t>]; a[2*</a:t>
            </a:r>
            <a:r>
              <a:rPr lang="en-US" dirty="0" err="1"/>
              <a:t>i</a:t>
            </a:r>
            <a:r>
              <a:rPr lang="en-US" dirty="0"/>
              <a:t>] = a[2*i+1]; a[2*i+1] = </a:t>
            </a:r>
            <a:r>
              <a:rPr lang="en-US" dirty="0" err="1"/>
              <a:t>tmp</a:t>
            </a:r>
            <a:r>
              <a:rPr lang="en-US" dirty="0"/>
              <a:t>; </a:t>
            </a:r>
            <a:r>
              <a:rPr lang="en-US" dirty="0">
                <a:solidFill>
                  <a:srgbClr val="7030A0"/>
                </a:solidFill>
              </a:rPr>
              <a:t>}</a:t>
            </a:r>
            <a:r>
              <a:rPr lang="en-US" dirty="0"/>
              <a:t>  </a:t>
            </a:r>
          </a:p>
          <a:p>
            <a:r>
              <a:rPr lang="en-US" dirty="0"/>
              <a:t>        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a.length</a:t>
            </a:r>
            <a:r>
              <a:rPr lang="en-US" dirty="0"/>
              <a:t>/2-1; 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      </a:t>
            </a:r>
            <a:r>
              <a:rPr lang="en-US" b="1" dirty="0"/>
              <a:t>if</a:t>
            </a:r>
            <a:r>
              <a:rPr lang="en-US" dirty="0"/>
              <a:t> (a[2*i+1] &lt; a[2*i+2]) </a:t>
            </a:r>
            <a:r>
              <a:rPr lang="en-US" dirty="0">
                <a:solidFill>
                  <a:srgbClr val="7030A0"/>
                </a:solidFill>
              </a:rPr>
              <a:t>{</a:t>
            </a:r>
            <a:r>
              <a:rPr lang="en-US" dirty="0"/>
              <a:t> </a:t>
            </a:r>
            <a:r>
              <a:rPr lang="en-US" dirty="0" err="1"/>
              <a:t>tmp</a:t>
            </a:r>
            <a:r>
              <a:rPr lang="en-US" dirty="0"/>
              <a:t> = a[2*i+1]; a[2*i+1] = a[2*i+2]; a[2*i+2] = </a:t>
            </a:r>
            <a:r>
              <a:rPr lang="en-US" dirty="0" err="1"/>
              <a:t>tmp</a:t>
            </a:r>
            <a:r>
              <a:rPr lang="en-US" dirty="0"/>
              <a:t>; </a:t>
            </a:r>
            <a:r>
              <a:rPr lang="en-US" dirty="0">
                <a:solidFill>
                  <a:srgbClr val="7030A0"/>
                </a:solidFill>
              </a:rPr>
              <a:t>}</a:t>
            </a:r>
          </a:p>
          <a:p>
            <a:r>
              <a:rPr lang="en-US" dirty="0"/>
              <a:t>      </a:t>
            </a:r>
            <a:r>
              <a:rPr lang="en-US" dirty="0" smtClean="0">
                <a:solidFill>
                  <a:srgbClr val="FF0066"/>
                </a:solidFill>
              </a:rPr>
              <a:t>}</a:t>
            </a:r>
          </a:p>
          <a:p>
            <a:r>
              <a:rPr lang="en-US" dirty="0">
                <a:solidFill>
                  <a:srgbClr val="FF00FF"/>
                </a:solidFill>
              </a:rPr>
              <a:t>long </a:t>
            </a:r>
            <a:r>
              <a:rPr lang="en-US" dirty="0" err="1">
                <a:solidFill>
                  <a:srgbClr val="FF00FF"/>
                </a:solidFill>
              </a:rPr>
              <a:t>time_end</a:t>
            </a:r>
            <a:r>
              <a:rPr lang="en-US" dirty="0">
                <a:solidFill>
                  <a:srgbClr val="FF00FF"/>
                </a:solidFill>
              </a:rPr>
              <a:t>=</a:t>
            </a:r>
            <a:r>
              <a:rPr lang="en-US" dirty="0" err="1">
                <a:solidFill>
                  <a:srgbClr val="FF00FF"/>
                </a:solidFill>
              </a:rPr>
              <a:t>System.nanoTime</a:t>
            </a:r>
            <a:r>
              <a:rPr lang="en-US" dirty="0">
                <a:solidFill>
                  <a:srgbClr val="FF00FF"/>
                </a:solidFill>
              </a:rPr>
              <a:t>();</a:t>
            </a:r>
          </a:p>
          <a:p>
            <a:r>
              <a:rPr lang="en-US" dirty="0" err="1" smtClean="0">
                <a:solidFill>
                  <a:srgbClr val="FF00FF"/>
                </a:solidFill>
              </a:rPr>
              <a:t>System.out.printf</a:t>
            </a:r>
            <a:r>
              <a:rPr lang="en-US" dirty="0">
                <a:solidFill>
                  <a:srgbClr val="FF00FF"/>
                </a:solidFill>
              </a:rPr>
              <a:t>("measured time (in </a:t>
            </a:r>
            <a:r>
              <a:rPr lang="en-US" dirty="0" err="1">
                <a:solidFill>
                  <a:srgbClr val="FF00FF"/>
                </a:solidFill>
              </a:rPr>
              <a:t>ms</a:t>
            </a:r>
            <a:r>
              <a:rPr lang="en-US" dirty="0">
                <a:solidFill>
                  <a:srgbClr val="FF00FF"/>
                </a:solidFill>
              </a:rPr>
              <a:t>): %.3f\n",(double)(</a:t>
            </a:r>
            <a:r>
              <a:rPr lang="en-US" dirty="0" err="1">
                <a:solidFill>
                  <a:srgbClr val="FF00FF"/>
                </a:solidFill>
              </a:rPr>
              <a:t>time_end</a:t>
            </a:r>
            <a:r>
              <a:rPr lang="en-US" dirty="0">
                <a:solidFill>
                  <a:srgbClr val="FF00FF"/>
                </a:solidFill>
              </a:rPr>
              <a:t>-time)/1000000.);</a:t>
            </a:r>
          </a:p>
          <a:p>
            <a:r>
              <a:rPr lang="en-US" dirty="0"/>
              <a:t>   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a.length</a:t>
            </a:r>
            <a:r>
              <a:rPr lang="en-US" dirty="0"/>
              <a:t>;  </a:t>
            </a:r>
            <a:r>
              <a:rPr lang="en-US" dirty="0" err="1"/>
              <a:t>i</a:t>
            </a:r>
            <a:r>
              <a:rPr lang="en-US" dirty="0"/>
              <a:t>++)  </a:t>
            </a:r>
            <a:r>
              <a:rPr lang="en-US" dirty="0">
                <a:solidFill>
                  <a:srgbClr val="7030A0"/>
                </a:solidFill>
              </a:rPr>
              <a:t>{</a:t>
            </a:r>
            <a:r>
              <a:rPr lang="en-US" dirty="0"/>
              <a:t>  </a:t>
            </a:r>
            <a:r>
              <a:rPr lang="en-US" dirty="0" err="1"/>
              <a:t>System.out.printf</a:t>
            </a:r>
            <a:r>
              <a:rPr lang="en-US" dirty="0"/>
              <a:t>("%10d; ",a[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                                             </a:t>
            </a:r>
            <a:r>
              <a:rPr lang="en-US" b="1" dirty="0"/>
              <a:t>if</a:t>
            </a:r>
            <a:r>
              <a:rPr lang="en-US" dirty="0"/>
              <a:t> (((i+1)%10) == 0) </a:t>
            </a:r>
            <a:r>
              <a:rPr lang="en-US" dirty="0" err="1"/>
              <a:t>System.out.println</a:t>
            </a:r>
            <a:r>
              <a:rPr lang="en-US" dirty="0"/>
              <a:t>();      </a:t>
            </a:r>
            <a:r>
              <a:rPr lang="en-US" dirty="0">
                <a:solidFill>
                  <a:srgbClr val="7030A0"/>
                </a:solidFill>
              </a:rPr>
              <a:t>}</a:t>
            </a:r>
            <a:r>
              <a:rPr lang="en-US" dirty="0"/>
              <a:t> </a:t>
            </a:r>
          </a:p>
          <a:p>
            <a:r>
              <a:rPr lang="en-US" dirty="0" smtClean="0"/>
              <a:t>}   }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701938" y="24394"/>
            <a:ext cx="5100435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pt-PT" sz="2400" b="1" i="1" dirty="0" smtClean="0"/>
              <a:t>Vamos encontrar o </a:t>
            </a:r>
            <a:r>
              <a:rPr lang="pt-PT" sz="2400" b="1" i="1" dirty="0" smtClean="0"/>
              <a:t>tempo de execução</a:t>
            </a:r>
          </a:p>
        </p:txBody>
      </p:sp>
    </p:spTree>
    <p:extLst>
      <p:ext uri="{BB962C8B-B14F-4D97-AF65-F5344CB8AC3E}">
        <p14:creationId xmlns:p14="http://schemas.microsoft.com/office/powerpoint/2010/main" val="97733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" y="1295400"/>
            <a:ext cx="9067800" cy="362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0480" y="4336256"/>
            <a:ext cx="2362200" cy="152400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38600" y="914400"/>
            <a:ext cx="1655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N = </a:t>
            </a:r>
            <a:r>
              <a:rPr lang="en-US" dirty="0" smtClean="0"/>
              <a:t>16, </a:t>
            </a:r>
            <a:r>
              <a:rPr lang="en-US" dirty="0" err="1"/>
              <a:t>tmp</a:t>
            </a:r>
            <a:r>
              <a:rPr lang="en-US" dirty="0"/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90800" y="140453"/>
            <a:ext cx="3447995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pt-PT" sz="2400" b="1" i="1" dirty="0" smtClean="0"/>
              <a:t>Os resultados para N = 16</a:t>
            </a:r>
            <a:endParaRPr lang="pt-PT" sz="24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122546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96" y="685800"/>
            <a:ext cx="8564904" cy="6138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1502898"/>
            <a:ext cx="2362200" cy="152400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29400" y="186619"/>
            <a:ext cx="188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N = </a:t>
            </a:r>
            <a:r>
              <a:rPr lang="en-US" dirty="0" smtClean="0"/>
              <a:t>1024, </a:t>
            </a:r>
            <a:r>
              <a:rPr lang="en-US" dirty="0" err="1"/>
              <a:t>tmp</a:t>
            </a:r>
            <a:r>
              <a:rPr lang="en-US" dirty="0"/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90800" y="140453"/>
            <a:ext cx="3758978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pt-PT" sz="2400" b="1" i="1" dirty="0" smtClean="0"/>
              <a:t>Os resultados para N = 1024</a:t>
            </a:r>
            <a:endParaRPr lang="pt-PT" sz="24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172422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152400"/>
            <a:ext cx="3457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 i="1"/>
            </a:lvl1pPr>
          </a:lstStyle>
          <a:p>
            <a:r>
              <a:rPr lang="pt-PT" dirty="0"/>
              <a:t>Exemplo </a:t>
            </a:r>
            <a:r>
              <a:rPr lang="pt-PT" dirty="0" smtClean="0"/>
              <a:t>15 da aula 3:</a:t>
            </a:r>
            <a:endParaRPr lang="pt-PT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845403"/>
            <a:ext cx="891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Aplicação da rede em baixo a dois conjuntos ordenados permite encontrar o conjunto maior (em cima) e o conjunto menor (em baixo)</a:t>
            </a:r>
            <a:endParaRPr 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209800" y="2662648"/>
            <a:ext cx="2594" cy="1961754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83643" y="21855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77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8396" y="24705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37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27858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18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81553" y="3070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6</a:t>
            </a:r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 flipH="1">
            <a:off x="889849" y="2185542"/>
            <a:ext cx="336396" cy="125466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18837" y="3453786"/>
            <a:ext cx="18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Dados ordenados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447800" y="2349610"/>
            <a:ext cx="1991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447800" y="2654410"/>
            <a:ext cx="1991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47800" y="2959210"/>
            <a:ext cx="1991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447800" y="3264010"/>
            <a:ext cx="1991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47800" y="4014802"/>
            <a:ext cx="1991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447800" y="4319602"/>
            <a:ext cx="1991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447800" y="4624402"/>
            <a:ext cx="1991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447800" y="4929202"/>
            <a:ext cx="1991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83643" y="38507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66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98396" y="41357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50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66800" y="44510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41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81553" y="4736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6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865868" y="2332588"/>
            <a:ext cx="19191" cy="2604852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565904" y="2942064"/>
            <a:ext cx="2594" cy="1377538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903034" y="3255794"/>
            <a:ext cx="0" cy="759008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73241" y="20425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C00000"/>
                </a:solidFill>
              </a:rPr>
              <a:t>77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87994" y="23275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C00000"/>
                </a:solidFill>
              </a:rPr>
              <a:t>41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56398" y="26428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C00000"/>
                </a:solidFill>
              </a:rPr>
              <a:t>50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71151" y="29278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C00000"/>
                </a:solidFill>
              </a:rPr>
              <a:t>66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73241" y="3707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B050"/>
                </a:solidFill>
              </a:rPr>
              <a:t>6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87994" y="39927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B050"/>
                </a:solidFill>
              </a:rPr>
              <a:t>18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56398" y="43080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B050"/>
                </a:solidFill>
              </a:rPr>
              <a:t>37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71151" y="4593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00B050"/>
                </a:solidFill>
              </a:rPr>
              <a:t>6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6" name="Right Brace 35"/>
          <p:cNvSpPr/>
          <p:nvPr/>
        </p:nvSpPr>
        <p:spPr>
          <a:xfrm flipH="1">
            <a:off x="892098" y="3871332"/>
            <a:ext cx="336396" cy="125466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/>
          <p:cNvSpPr/>
          <p:nvPr/>
        </p:nvSpPr>
        <p:spPr>
          <a:xfrm>
            <a:off x="3350551" y="2094570"/>
            <a:ext cx="336396" cy="1254666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/>
          <p:cNvSpPr/>
          <p:nvPr/>
        </p:nvSpPr>
        <p:spPr>
          <a:xfrm>
            <a:off x="3352800" y="3780360"/>
            <a:ext cx="336396" cy="1254666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2961529" y="2480268"/>
            <a:ext cx="18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C00000"/>
                </a:solidFill>
              </a:rPr>
              <a:t>O conjunto maior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 rot="16200000">
            <a:off x="2893064" y="4313200"/>
            <a:ext cx="18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B050"/>
                </a:solidFill>
              </a:rPr>
              <a:t>O conjunto menor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58827" y="1981200"/>
            <a:ext cx="4908973" cy="33239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public class </a:t>
            </a:r>
            <a:r>
              <a:rPr lang="en-US" sz="1400" dirty="0"/>
              <a:t>sort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</a:t>
            </a:r>
            <a:r>
              <a:rPr lang="en-US" sz="1400" b="1" dirty="0"/>
              <a:t>public static void </a:t>
            </a:r>
            <a:r>
              <a:rPr lang="en-US" sz="1400" dirty="0"/>
              <a:t>main(String[] </a:t>
            </a:r>
            <a:r>
              <a:rPr lang="en-US" sz="1400" dirty="0" err="1"/>
              <a:t>args</a:t>
            </a:r>
            <a:r>
              <a:rPr lang="en-US" sz="1400" dirty="0"/>
              <a:t>)</a:t>
            </a:r>
          </a:p>
          <a:p>
            <a:r>
              <a:rPr lang="en-US" sz="1400" dirty="0"/>
              <a:t> {    </a:t>
            </a:r>
            <a:r>
              <a:rPr lang="en-US" sz="1400" b="1" dirty="0" err="1"/>
              <a:t>int</a:t>
            </a:r>
            <a:r>
              <a:rPr lang="en-US" sz="1400" dirty="0"/>
              <a:t>[] A = { 66,45,23,18,15,11,7,7 }; </a:t>
            </a:r>
          </a:p>
          <a:p>
            <a:r>
              <a:rPr lang="en-US" sz="1400" dirty="0"/>
              <a:t>      </a:t>
            </a:r>
            <a:r>
              <a:rPr lang="en-US" sz="1400" b="1" dirty="0" err="1"/>
              <a:t>int</a:t>
            </a:r>
            <a:r>
              <a:rPr lang="en-US" sz="1400" dirty="0"/>
              <a:t>[] B = { 91,40,35,30,5,4,3,1 };</a:t>
            </a:r>
          </a:p>
          <a:p>
            <a:r>
              <a:rPr lang="en-US" sz="1400" dirty="0"/>
              <a:t>      </a:t>
            </a:r>
            <a:r>
              <a:rPr lang="en-US" sz="1400" b="1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tmp</a:t>
            </a:r>
            <a:r>
              <a:rPr lang="en-US" sz="1400" dirty="0"/>
              <a:t>;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  </a:t>
            </a:r>
            <a:r>
              <a:rPr lang="en-US" sz="1400" b="1" dirty="0">
                <a:solidFill>
                  <a:srgbClr val="002060"/>
                </a:solidFill>
              </a:rPr>
              <a:t>for</a:t>
            </a:r>
            <a:r>
              <a:rPr lang="en-US" sz="1400" dirty="0">
                <a:solidFill>
                  <a:srgbClr val="002060"/>
                </a:solidFill>
              </a:rPr>
              <a:t> (</a:t>
            </a:r>
            <a:r>
              <a:rPr lang="en-US" sz="1400" b="1" dirty="0" err="1">
                <a:solidFill>
                  <a:srgbClr val="002060"/>
                </a:solidFill>
              </a:rPr>
              <a:t>int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i</a:t>
            </a:r>
            <a:r>
              <a:rPr lang="en-US" sz="1400" dirty="0">
                <a:solidFill>
                  <a:srgbClr val="002060"/>
                </a:solidFill>
              </a:rPr>
              <a:t> = 0, j = A.length-1; </a:t>
            </a:r>
            <a:r>
              <a:rPr lang="en-US" sz="1400" dirty="0" err="1">
                <a:solidFill>
                  <a:srgbClr val="002060"/>
                </a:solidFill>
              </a:rPr>
              <a:t>i</a:t>
            </a:r>
            <a:r>
              <a:rPr lang="en-US" sz="1400" dirty="0">
                <a:solidFill>
                  <a:srgbClr val="002060"/>
                </a:solidFill>
              </a:rPr>
              <a:t> &lt; </a:t>
            </a:r>
            <a:r>
              <a:rPr lang="en-US" sz="1400" dirty="0" err="1">
                <a:solidFill>
                  <a:srgbClr val="002060"/>
                </a:solidFill>
              </a:rPr>
              <a:t>A.length</a:t>
            </a:r>
            <a:r>
              <a:rPr lang="en-US" sz="1400" dirty="0">
                <a:solidFill>
                  <a:srgbClr val="002060"/>
                </a:solidFill>
              </a:rPr>
              <a:t>; </a:t>
            </a:r>
            <a:r>
              <a:rPr lang="en-US" sz="1400" dirty="0" err="1">
                <a:solidFill>
                  <a:srgbClr val="002060"/>
                </a:solidFill>
              </a:rPr>
              <a:t>i</a:t>
            </a:r>
            <a:r>
              <a:rPr lang="en-US" sz="1400" dirty="0">
                <a:solidFill>
                  <a:srgbClr val="002060"/>
                </a:solidFill>
              </a:rPr>
              <a:t>++, j--)   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      </a:t>
            </a:r>
            <a:r>
              <a:rPr lang="en-US" sz="1400" b="1" dirty="0">
                <a:solidFill>
                  <a:srgbClr val="002060"/>
                </a:solidFill>
              </a:rPr>
              <a:t>if</a:t>
            </a:r>
            <a:r>
              <a:rPr lang="en-US" sz="1400" dirty="0">
                <a:solidFill>
                  <a:srgbClr val="002060"/>
                </a:solidFill>
              </a:rPr>
              <a:t> (A[</a:t>
            </a:r>
            <a:r>
              <a:rPr lang="en-US" sz="1400" dirty="0" err="1">
                <a:solidFill>
                  <a:srgbClr val="002060"/>
                </a:solidFill>
              </a:rPr>
              <a:t>i</a:t>
            </a:r>
            <a:r>
              <a:rPr lang="en-US" sz="1400" dirty="0">
                <a:solidFill>
                  <a:srgbClr val="002060"/>
                </a:solidFill>
              </a:rPr>
              <a:t>] &lt; B[j]) { </a:t>
            </a:r>
            <a:r>
              <a:rPr lang="en-US" sz="1400" dirty="0" err="1">
                <a:solidFill>
                  <a:srgbClr val="002060"/>
                </a:solidFill>
              </a:rPr>
              <a:t>tmp</a:t>
            </a:r>
            <a:r>
              <a:rPr lang="en-US" sz="1400" dirty="0">
                <a:solidFill>
                  <a:srgbClr val="002060"/>
                </a:solidFill>
              </a:rPr>
              <a:t> = A[</a:t>
            </a:r>
            <a:r>
              <a:rPr lang="en-US" sz="1400" dirty="0" err="1">
                <a:solidFill>
                  <a:srgbClr val="002060"/>
                </a:solidFill>
              </a:rPr>
              <a:t>i</a:t>
            </a:r>
            <a:r>
              <a:rPr lang="en-US" sz="1400" dirty="0">
                <a:solidFill>
                  <a:srgbClr val="002060"/>
                </a:solidFill>
              </a:rPr>
              <a:t>]; A[</a:t>
            </a:r>
            <a:r>
              <a:rPr lang="en-US" sz="1400" dirty="0" err="1">
                <a:solidFill>
                  <a:srgbClr val="002060"/>
                </a:solidFill>
              </a:rPr>
              <a:t>i</a:t>
            </a:r>
            <a:r>
              <a:rPr lang="en-US" sz="1400" dirty="0">
                <a:solidFill>
                  <a:srgbClr val="002060"/>
                </a:solidFill>
              </a:rPr>
              <a:t>] = B[j]; B[j] = </a:t>
            </a:r>
            <a:r>
              <a:rPr lang="en-US" sz="1400" dirty="0" err="1">
                <a:solidFill>
                  <a:srgbClr val="002060"/>
                </a:solidFill>
              </a:rPr>
              <a:t>tmp</a:t>
            </a:r>
            <a:r>
              <a:rPr lang="en-US" sz="1400" dirty="0">
                <a:solidFill>
                  <a:srgbClr val="002060"/>
                </a:solidFill>
              </a:rPr>
              <a:t>;  }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System.out.println</a:t>
            </a:r>
            <a:r>
              <a:rPr lang="en-US" sz="1400" dirty="0"/>
              <a:t>("-------------</a:t>
            </a:r>
            <a:r>
              <a:rPr lang="en-US" sz="1400" dirty="0" err="1"/>
              <a:t>conjunto</a:t>
            </a:r>
            <a:r>
              <a:rPr lang="en-US" sz="1400" dirty="0"/>
              <a:t> A--------------");</a:t>
            </a:r>
          </a:p>
          <a:p>
            <a:r>
              <a:rPr lang="en-US" sz="1400" b="1" dirty="0"/>
              <a:t>      for</a:t>
            </a:r>
            <a:r>
              <a:rPr lang="en-US" sz="1400" dirty="0"/>
              <a:t>(</a:t>
            </a:r>
            <a:r>
              <a:rPr lang="en-US" sz="1400" b="1" dirty="0" err="1"/>
              <a:t>in</a:t>
            </a:r>
            <a:r>
              <a:rPr lang="en-US" sz="1400" dirty="0" err="1"/>
              <a:t>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</a:t>
            </a:r>
            <a:r>
              <a:rPr lang="en-US" sz="1400" dirty="0" err="1"/>
              <a:t>A.length</a:t>
            </a:r>
            <a:r>
              <a:rPr lang="en-US" sz="1400" dirty="0"/>
              <a:t>;  </a:t>
            </a:r>
            <a:r>
              <a:rPr lang="en-US" sz="1400" dirty="0" err="1"/>
              <a:t>i</a:t>
            </a:r>
            <a:r>
              <a:rPr lang="en-US" sz="1400" dirty="0"/>
              <a:t>++)  </a:t>
            </a:r>
            <a:r>
              <a:rPr lang="en-US" sz="1400" dirty="0" err="1"/>
              <a:t>System.out.printf</a:t>
            </a:r>
            <a:r>
              <a:rPr lang="en-US" sz="1400" dirty="0"/>
              <a:t>("%3d; ",A[</a:t>
            </a:r>
            <a:r>
              <a:rPr lang="en-US" sz="1400" dirty="0" err="1"/>
              <a:t>i</a:t>
            </a:r>
            <a:r>
              <a:rPr lang="en-US" sz="1400" dirty="0"/>
              <a:t>]);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System.out.println</a:t>
            </a:r>
            <a:r>
              <a:rPr lang="en-US" sz="1400" dirty="0"/>
              <a:t>("\n-------------</a:t>
            </a:r>
            <a:r>
              <a:rPr lang="en-US" sz="1400" dirty="0" err="1"/>
              <a:t>conjunto</a:t>
            </a:r>
            <a:r>
              <a:rPr lang="en-US" sz="1400" dirty="0"/>
              <a:t> B--------------");</a:t>
            </a:r>
          </a:p>
          <a:p>
            <a:r>
              <a:rPr lang="en-US" sz="1400" dirty="0"/>
              <a:t>      </a:t>
            </a:r>
            <a:r>
              <a:rPr lang="en-US" sz="1400" b="1" dirty="0"/>
              <a:t>for</a:t>
            </a:r>
            <a:r>
              <a:rPr lang="en-US" sz="1400" dirty="0"/>
              <a:t>(</a:t>
            </a:r>
            <a:r>
              <a:rPr lang="en-US" sz="1400" b="1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</a:t>
            </a:r>
            <a:r>
              <a:rPr lang="en-US" sz="1400" dirty="0" err="1"/>
              <a:t>B.length</a:t>
            </a:r>
            <a:r>
              <a:rPr lang="en-US" sz="1400" dirty="0"/>
              <a:t>;  </a:t>
            </a:r>
            <a:r>
              <a:rPr lang="en-US" sz="1400" dirty="0" err="1"/>
              <a:t>i</a:t>
            </a:r>
            <a:r>
              <a:rPr lang="en-US" sz="1400" dirty="0"/>
              <a:t>++)  </a:t>
            </a:r>
            <a:r>
              <a:rPr lang="en-US" sz="1400" dirty="0" err="1"/>
              <a:t>System.out.printf</a:t>
            </a:r>
            <a:r>
              <a:rPr lang="en-US" sz="1400" dirty="0"/>
              <a:t>("%3d; ",B[</a:t>
            </a:r>
            <a:r>
              <a:rPr lang="en-US" sz="1400" dirty="0" err="1"/>
              <a:t>i</a:t>
            </a:r>
            <a:r>
              <a:rPr lang="en-US" sz="1400" dirty="0"/>
              <a:t>]);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System.out.println</a:t>
            </a:r>
            <a:r>
              <a:rPr lang="en-US" sz="1400" dirty="0"/>
              <a:t>();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716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1447800"/>
            <a:ext cx="6407139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public class </a:t>
            </a:r>
            <a:r>
              <a:rPr lang="en-US" dirty="0"/>
              <a:t>sort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en-US" b="1" dirty="0"/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{    </a:t>
            </a:r>
            <a:r>
              <a:rPr lang="en-US" b="1" dirty="0" err="1"/>
              <a:t>int</a:t>
            </a:r>
            <a:r>
              <a:rPr lang="en-US" dirty="0"/>
              <a:t>[] A = { 66,45,23,18,15,11,7,7 }; </a:t>
            </a:r>
          </a:p>
          <a:p>
            <a:r>
              <a:rPr lang="en-US" dirty="0"/>
              <a:t>      </a:t>
            </a:r>
            <a:r>
              <a:rPr lang="en-US" b="1" dirty="0" err="1"/>
              <a:t>int</a:t>
            </a:r>
            <a:r>
              <a:rPr lang="en-US" dirty="0"/>
              <a:t>[] B = { 91,40,35,30,5,4,3,1 };</a:t>
            </a:r>
          </a:p>
          <a:p>
            <a:r>
              <a:rPr lang="en-US" dirty="0"/>
              <a:t>     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tmp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      </a:t>
            </a:r>
            <a:r>
              <a:rPr lang="en-US" b="1" dirty="0">
                <a:solidFill>
                  <a:srgbClr val="002060"/>
                </a:solidFill>
              </a:rPr>
              <a:t>for</a:t>
            </a:r>
            <a:r>
              <a:rPr lang="en-US" dirty="0">
                <a:solidFill>
                  <a:srgbClr val="002060"/>
                </a:solidFill>
              </a:rPr>
              <a:t> (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= 0, j = A.length-1;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&lt; </a:t>
            </a:r>
            <a:r>
              <a:rPr lang="en-US" dirty="0" err="1">
                <a:solidFill>
                  <a:srgbClr val="002060"/>
                </a:solidFill>
              </a:rPr>
              <a:t>A.length</a:t>
            </a:r>
            <a:r>
              <a:rPr lang="en-US" dirty="0">
                <a:solidFill>
                  <a:srgbClr val="002060"/>
                </a:solidFill>
              </a:rPr>
              <a:t>;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++, j--)   </a:t>
            </a:r>
          </a:p>
          <a:p>
            <a:r>
              <a:rPr lang="en-US" dirty="0">
                <a:solidFill>
                  <a:srgbClr val="002060"/>
                </a:solidFill>
              </a:rPr>
              <a:t>          </a:t>
            </a:r>
            <a:r>
              <a:rPr lang="en-US" b="1" dirty="0">
                <a:solidFill>
                  <a:srgbClr val="002060"/>
                </a:solidFill>
              </a:rPr>
              <a:t>if</a:t>
            </a:r>
            <a:r>
              <a:rPr lang="en-US" dirty="0">
                <a:solidFill>
                  <a:srgbClr val="002060"/>
                </a:solidFill>
              </a:rPr>
              <a:t> (A[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] &lt; B[j]) { </a:t>
            </a:r>
            <a:r>
              <a:rPr lang="en-US" dirty="0" err="1">
                <a:solidFill>
                  <a:srgbClr val="002060"/>
                </a:solidFill>
              </a:rPr>
              <a:t>tmp</a:t>
            </a:r>
            <a:r>
              <a:rPr lang="en-US" dirty="0">
                <a:solidFill>
                  <a:srgbClr val="002060"/>
                </a:solidFill>
              </a:rPr>
              <a:t> = A[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]; A[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] = B[j]; B[j] = </a:t>
            </a:r>
            <a:r>
              <a:rPr lang="en-US" dirty="0" err="1">
                <a:solidFill>
                  <a:srgbClr val="002060"/>
                </a:solidFill>
              </a:rPr>
              <a:t>tmp</a:t>
            </a:r>
            <a:r>
              <a:rPr lang="en-US" dirty="0">
                <a:solidFill>
                  <a:srgbClr val="002060"/>
                </a:solidFill>
              </a:rPr>
              <a:t>;  }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("-------------</a:t>
            </a:r>
            <a:r>
              <a:rPr lang="en-US" dirty="0" err="1"/>
              <a:t>conjunto</a:t>
            </a:r>
            <a:r>
              <a:rPr lang="en-US" dirty="0"/>
              <a:t> A--------------");</a:t>
            </a:r>
          </a:p>
          <a:p>
            <a:r>
              <a:rPr lang="en-US" b="1" dirty="0"/>
              <a:t>      for</a:t>
            </a:r>
            <a:r>
              <a:rPr lang="en-US" dirty="0"/>
              <a:t>(</a:t>
            </a:r>
            <a:r>
              <a:rPr lang="en-US" b="1" dirty="0" err="1"/>
              <a:t>in</a:t>
            </a:r>
            <a:r>
              <a:rPr lang="en-US" dirty="0" err="1"/>
              <a:t>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A.length</a:t>
            </a:r>
            <a:r>
              <a:rPr lang="en-US" dirty="0"/>
              <a:t>;  </a:t>
            </a:r>
            <a:r>
              <a:rPr lang="en-US" dirty="0" err="1"/>
              <a:t>i</a:t>
            </a:r>
            <a:r>
              <a:rPr lang="en-US" dirty="0"/>
              <a:t>++)  </a:t>
            </a:r>
            <a:r>
              <a:rPr lang="en-US" dirty="0" err="1"/>
              <a:t>System.out.printf</a:t>
            </a:r>
            <a:r>
              <a:rPr lang="en-US" dirty="0"/>
              <a:t>("%3d; ",A[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("\n-------------</a:t>
            </a:r>
            <a:r>
              <a:rPr lang="en-US" dirty="0" err="1"/>
              <a:t>conjunto</a:t>
            </a:r>
            <a:r>
              <a:rPr lang="en-US" dirty="0"/>
              <a:t> B--------------");</a:t>
            </a:r>
          </a:p>
          <a:p>
            <a:r>
              <a:rPr lang="en-US" dirty="0"/>
              <a:t>   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B.length</a:t>
            </a:r>
            <a:r>
              <a:rPr lang="en-US" dirty="0"/>
              <a:t>;  </a:t>
            </a:r>
            <a:r>
              <a:rPr lang="en-US" dirty="0" err="1"/>
              <a:t>i</a:t>
            </a:r>
            <a:r>
              <a:rPr lang="en-US" dirty="0"/>
              <a:t>++)  </a:t>
            </a:r>
            <a:r>
              <a:rPr lang="en-US" dirty="0" err="1"/>
              <a:t>System.out.printf</a:t>
            </a:r>
            <a:r>
              <a:rPr lang="en-US" dirty="0"/>
              <a:t>("%3d; ",B[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599" y="408434"/>
            <a:ext cx="4390751" cy="248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01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0570" y="2133600"/>
            <a:ext cx="813383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Exemplos com </a:t>
            </a:r>
            <a:r>
              <a:rPr lang="pt-PT" sz="3600" b="1" i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arrays</a:t>
            </a:r>
            <a:r>
              <a:rPr lang="pt-PT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das aulas anteriores</a:t>
            </a:r>
            <a:endParaRPr lang="en-US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90908" y="3284358"/>
            <a:ext cx="21531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Aula 5 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51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9250"/>
            <a:ext cx="8001000" cy="6771084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import</a:t>
            </a:r>
            <a:r>
              <a:rPr lang="en-US" sz="1400" dirty="0"/>
              <a:t> </a:t>
            </a:r>
            <a:r>
              <a:rPr lang="en-US" sz="1400" dirty="0" err="1"/>
              <a:t>java.util</a:t>
            </a:r>
            <a:r>
              <a:rPr lang="en-US" sz="1400" dirty="0"/>
              <a:t>.*;</a:t>
            </a:r>
          </a:p>
          <a:p>
            <a:r>
              <a:rPr lang="en-US" sz="1400" b="1" dirty="0"/>
              <a:t>public class</a:t>
            </a:r>
            <a:r>
              <a:rPr lang="en-US" sz="1400" dirty="0"/>
              <a:t> </a:t>
            </a:r>
            <a:r>
              <a:rPr lang="en-US" sz="1400" dirty="0" err="1"/>
              <a:t>funcoes_booleanas</a:t>
            </a:r>
            <a:endParaRPr lang="en-US" sz="1400" dirty="0"/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</a:t>
            </a:r>
            <a:r>
              <a:rPr lang="en-US" sz="1400" b="1" dirty="0"/>
              <a:t>static</a:t>
            </a:r>
            <a:r>
              <a:rPr lang="en-US" sz="1400" dirty="0"/>
              <a:t> Scanner </a:t>
            </a:r>
            <a:r>
              <a:rPr lang="en-US" sz="1400" dirty="0" err="1"/>
              <a:t>sc</a:t>
            </a:r>
            <a:r>
              <a:rPr lang="en-US" sz="1400" dirty="0"/>
              <a:t> = </a:t>
            </a:r>
            <a:r>
              <a:rPr lang="en-US" sz="1400" b="1" dirty="0"/>
              <a:t>new</a:t>
            </a:r>
            <a:r>
              <a:rPr lang="en-US" sz="1400" dirty="0"/>
              <a:t> Scanner(System.in);</a:t>
            </a:r>
          </a:p>
          <a:p>
            <a:r>
              <a:rPr lang="en-US" sz="1400" dirty="0"/>
              <a:t> 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</a:t>
            </a:r>
          </a:p>
          <a:p>
            <a:r>
              <a:rPr lang="en-US" sz="1400" dirty="0"/>
              <a:t> {      </a:t>
            </a:r>
            <a:r>
              <a:rPr lang="en-US" sz="1400" b="1" dirty="0" err="1">
                <a:solidFill>
                  <a:srgbClr val="C00000"/>
                </a:solidFill>
              </a:rPr>
              <a:t>int</a:t>
            </a:r>
            <a:r>
              <a:rPr lang="en-US" sz="1400" dirty="0">
                <a:solidFill>
                  <a:srgbClr val="C00000"/>
                </a:solidFill>
              </a:rPr>
              <a:t> a[] = { 0, 1, 2, 3 };</a:t>
            </a:r>
          </a:p>
          <a:p>
            <a:r>
              <a:rPr lang="en-US" sz="1400" dirty="0"/>
              <a:t>        </a:t>
            </a:r>
            <a:r>
              <a:rPr lang="en-US" sz="1400" b="1" dirty="0"/>
              <a:t>for</a:t>
            </a:r>
            <a:r>
              <a:rPr lang="en-US" sz="1400" dirty="0"/>
              <a:t>(</a:t>
            </a:r>
            <a:r>
              <a:rPr lang="en-US" sz="1400" b="1" dirty="0"/>
              <a:t>char</a:t>
            </a:r>
            <a:r>
              <a:rPr lang="en-US" sz="1400" dirty="0"/>
              <a:t> op = '&amp;';(op == '&amp;') || (op == '|') || (op == '^');) </a:t>
            </a:r>
          </a:p>
          <a:p>
            <a:r>
              <a:rPr lang="en-US" sz="1400" dirty="0"/>
              <a:t>        { </a:t>
            </a:r>
            <a:r>
              <a:rPr lang="en-US" sz="1400" dirty="0" err="1"/>
              <a:t>System.out.print</a:t>
            </a:r>
            <a:r>
              <a:rPr lang="en-US" sz="1400" dirty="0"/>
              <a:t>("</a:t>
            </a:r>
            <a:r>
              <a:rPr lang="en-US" sz="1400" dirty="0" err="1"/>
              <a:t>operacao</a:t>
            </a:r>
            <a:r>
              <a:rPr lang="en-US" sz="1400" dirty="0"/>
              <a:t> ?  ");</a:t>
            </a:r>
          </a:p>
          <a:p>
            <a:r>
              <a:rPr lang="en-US" sz="1400" dirty="0"/>
              <a:t>          op = </a:t>
            </a:r>
            <a:r>
              <a:rPr lang="en-US" sz="1400" dirty="0" err="1"/>
              <a:t>sc.next</a:t>
            </a:r>
            <a:r>
              <a:rPr lang="en-US" sz="1400" dirty="0"/>
              <a:t>().</a:t>
            </a:r>
            <a:r>
              <a:rPr lang="en-US" sz="1400" dirty="0" err="1"/>
              <a:t>charAt</a:t>
            </a:r>
            <a:r>
              <a:rPr lang="en-US" sz="1400" dirty="0"/>
              <a:t>(0);</a:t>
            </a:r>
          </a:p>
          <a:p>
            <a:r>
              <a:rPr lang="en-US" sz="1400" dirty="0"/>
              <a:t>          </a:t>
            </a:r>
            <a:r>
              <a:rPr lang="en-US" sz="1400" dirty="0" err="1">
                <a:solidFill>
                  <a:srgbClr val="008000"/>
                </a:solidFill>
              </a:rPr>
              <a:t>AndOrXor</a:t>
            </a:r>
            <a:r>
              <a:rPr lang="en-US" sz="1400" dirty="0">
                <a:solidFill>
                  <a:srgbClr val="008000"/>
                </a:solidFill>
              </a:rPr>
              <a:t>(</a:t>
            </a:r>
            <a:r>
              <a:rPr lang="en-US" sz="1400" dirty="0" err="1">
                <a:solidFill>
                  <a:srgbClr val="008000"/>
                </a:solidFill>
              </a:rPr>
              <a:t>op,</a:t>
            </a:r>
            <a:r>
              <a:rPr lang="en-US" sz="1400" dirty="0" err="1">
                <a:solidFill>
                  <a:srgbClr val="C00000"/>
                </a:solidFill>
              </a:rPr>
              <a:t>a</a:t>
            </a:r>
            <a:r>
              <a:rPr lang="en-US" sz="1400" dirty="0">
                <a:solidFill>
                  <a:srgbClr val="008000"/>
                </a:solidFill>
              </a:rPr>
              <a:t>)</a:t>
            </a:r>
            <a:r>
              <a:rPr lang="en-US" sz="1400" dirty="0"/>
              <a:t>;                  }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 </a:t>
            </a:r>
            <a:r>
              <a:rPr lang="en-US" sz="1400" b="1" dirty="0">
                <a:solidFill>
                  <a:srgbClr val="008000"/>
                </a:solidFill>
              </a:rPr>
              <a:t>public static void </a:t>
            </a:r>
            <a:r>
              <a:rPr lang="en-US" sz="1400" dirty="0" err="1">
                <a:solidFill>
                  <a:srgbClr val="008000"/>
                </a:solidFill>
              </a:rPr>
              <a:t>AndOrXor</a:t>
            </a:r>
            <a:r>
              <a:rPr lang="en-US" sz="1400" dirty="0">
                <a:solidFill>
                  <a:srgbClr val="008000"/>
                </a:solidFill>
              </a:rPr>
              <a:t>(</a:t>
            </a:r>
            <a:r>
              <a:rPr lang="en-US" sz="1400" b="1" dirty="0">
                <a:solidFill>
                  <a:srgbClr val="008000"/>
                </a:solidFill>
              </a:rPr>
              <a:t>char</a:t>
            </a:r>
            <a:r>
              <a:rPr lang="en-US" sz="1400" dirty="0">
                <a:solidFill>
                  <a:srgbClr val="008000"/>
                </a:solidFill>
              </a:rPr>
              <a:t> </a:t>
            </a:r>
            <a:r>
              <a:rPr lang="en-US" sz="1400" dirty="0" err="1">
                <a:solidFill>
                  <a:srgbClr val="008000"/>
                </a:solidFill>
              </a:rPr>
              <a:t>operacao,</a:t>
            </a:r>
            <a:r>
              <a:rPr lang="en-US" sz="1400" b="1" dirty="0" err="1">
                <a:solidFill>
                  <a:srgbClr val="008000"/>
                </a:solidFill>
              </a:rPr>
              <a:t>int</a:t>
            </a:r>
            <a:r>
              <a:rPr lang="en-US" sz="1400" dirty="0">
                <a:solidFill>
                  <a:srgbClr val="008000"/>
                </a:solidFill>
              </a:rPr>
              <a:t> </a:t>
            </a:r>
            <a:r>
              <a:rPr lang="en-US" sz="1400" dirty="0">
                <a:solidFill>
                  <a:srgbClr val="C00000"/>
                </a:solidFill>
              </a:rPr>
              <a:t>a</a:t>
            </a:r>
            <a:r>
              <a:rPr lang="en-US" sz="1400" dirty="0">
                <a:solidFill>
                  <a:srgbClr val="008000"/>
                </a:solidFill>
              </a:rPr>
              <a:t>[])</a:t>
            </a:r>
          </a:p>
          <a:p>
            <a:r>
              <a:rPr lang="en-US" sz="1400" dirty="0">
                <a:solidFill>
                  <a:srgbClr val="008000"/>
                </a:solidFill>
              </a:rPr>
              <a:t>  {</a:t>
            </a:r>
          </a:p>
          <a:p>
            <a:r>
              <a:rPr lang="en-US" sz="1400" dirty="0">
                <a:solidFill>
                  <a:srgbClr val="008000"/>
                </a:solidFill>
              </a:rPr>
              <a:t>        </a:t>
            </a:r>
            <a:r>
              <a:rPr lang="en-US" sz="1400" b="1" dirty="0">
                <a:solidFill>
                  <a:srgbClr val="008000"/>
                </a:solidFill>
              </a:rPr>
              <a:t>switc</a:t>
            </a:r>
            <a:r>
              <a:rPr lang="en-US" sz="1400" dirty="0">
                <a:solidFill>
                  <a:srgbClr val="008000"/>
                </a:solidFill>
              </a:rPr>
              <a:t>h(</a:t>
            </a:r>
            <a:r>
              <a:rPr lang="en-US" sz="1400" dirty="0" err="1">
                <a:solidFill>
                  <a:srgbClr val="008000"/>
                </a:solidFill>
              </a:rPr>
              <a:t>operacao</a:t>
            </a:r>
            <a:r>
              <a:rPr lang="en-US" sz="1400" dirty="0">
                <a:solidFill>
                  <a:srgbClr val="008000"/>
                </a:solidFill>
              </a:rPr>
              <a:t>)</a:t>
            </a:r>
          </a:p>
          <a:p>
            <a:r>
              <a:rPr lang="en-US" sz="1400" dirty="0">
                <a:solidFill>
                  <a:srgbClr val="008000"/>
                </a:solidFill>
              </a:rPr>
              <a:t>        {</a:t>
            </a:r>
          </a:p>
          <a:p>
            <a:r>
              <a:rPr lang="en-US" sz="1400" dirty="0">
                <a:solidFill>
                  <a:srgbClr val="008000"/>
                </a:solidFill>
              </a:rPr>
              <a:t>          </a:t>
            </a:r>
            <a:r>
              <a:rPr lang="en-US" sz="1400" b="1" dirty="0">
                <a:solidFill>
                  <a:srgbClr val="008000"/>
                </a:solidFill>
              </a:rPr>
              <a:t>cas</a:t>
            </a:r>
            <a:r>
              <a:rPr lang="en-US" sz="1400" dirty="0">
                <a:solidFill>
                  <a:srgbClr val="008000"/>
                </a:solidFill>
              </a:rPr>
              <a:t>e '^': </a:t>
            </a:r>
            <a:r>
              <a:rPr lang="en-US" sz="1400" dirty="0" err="1">
                <a:solidFill>
                  <a:srgbClr val="008000"/>
                </a:solidFill>
              </a:rPr>
              <a:t>System.out.println</a:t>
            </a:r>
            <a:r>
              <a:rPr lang="en-US" sz="1400" dirty="0">
                <a:solidFill>
                  <a:srgbClr val="008000"/>
                </a:solidFill>
              </a:rPr>
              <a:t>("</a:t>
            </a:r>
            <a:r>
              <a:rPr lang="en-US" sz="1400" dirty="0" err="1">
                <a:solidFill>
                  <a:srgbClr val="008000"/>
                </a:solidFill>
              </a:rPr>
              <a:t>operacao</a:t>
            </a:r>
            <a:r>
              <a:rPr lang="en-US" sz="1400" dirty="0">
                <a:solidFill>
                  <a:srgbClr val="008000"/>
                </a:solidFill>
              </a:rPr>
              <a:t> ^ :");</a:t>
            </a:r>
          </a:p>
          <a:p>
            <a:r>
              <a:rPr lang="en-US" sz="1400" dirty="0">
                <a:solidFill>
                  <a:srgbClr val="008000"/>
                </a:solidFill>
              </a:rPr>
              <a:t>             </a:t>
            </a:r>
            <a:r>
              <a:rPr lang="en-US" sz="1400" b="1" dirty="0">
                <a:solidFill>
                  <a:srgbClr val="008000"/>
                </a:solidFill>
              </a:rPr>
              <a:t>for </a:t>
            </a:r>
            <a:r>
              <a:rPr lang="en-US" sz="1400" dirty="0">
                <a:solidFill>
                  <a:srgbClr val="008000"/>
                </a:solidFill>
              </a:rPr>
              <a:t>(</a:t>
            </a:r>
            <a:r>
              <a:rPr lang="en-US" sz="1400" b="1" dirty="0" err="1">
                <a:solidFill>
                  <a:srgbClr val="008000"/>
                </a:solidFill>
              </a:rPr>
              <a:t>int</a:t>
            </a:r>
            <a:r>
              <a:rPr lang="en-US" sz="1400" dirty="0">
                <a:solidFill>
                  <a:srgbClr val="008000"/>
                </a:solidFill>
              </a:rPr>
              <a:t> </a:t>
            </a:r>
            <a:r>
              <a:rPr lang="en-US" sz="1400" dirty="0" err="1">
                <a:solidFill>
                  <a:srgbClr val="008000"/>
                </a:solidFill>
              </a:rPr>
              <a:t>i</a:t>
            </a:r>
            <a:r>
              <a:rPr lang="en-US" sz="1400" dirty="0">
                <a:solidFill>
                  <a:srgbClr val="008000"/>
                </a:solidFill>
              </a:rPr>
              <a:t> = 0; </a:t>
            </a:r>
            <a:r>
              <a:rPr lang="en-US" sz="1400" dirty="0" err="1">
                <a:solidFill>
                  <a:srgbClr val="008000"/>
                </a:solidFill>
              </a:rPr>
              <a:t>i</a:t>
            </a:r>
            <a:r>
              <a:rPr lang="en-US" sz="1400" dirty="0">
                <a:solidFill>
                  <a:srgbClr val="008000"/>
                </a:solidFill>
              </a:rPr>
              <a:t> &lt; </a:t>
            </a:r>
            <a:r>
              <a:rPr lang="en-US" sz="1400" dirty="0" err="1">
                <a:solidFill>
                  <a:srgbClr val="008000"/>
                </a:solidFill>
              </a:rPr>
              <a:t>a.length</a:t>
            </a:r>
            <a:r>
              <a:rPr lang="en-US" sz="1400" dirty="0">
                <a:solidFill>
                  <a:srgbClr val="008000"/>
                </a:solidFill>
              </a:rPr>
              <a:t>; </a:t>
            </a:r>
            <a:r>
              <a:rPr lang="en-US" sz="1400" dirty="0" err="1">
                <a:solidFill>
                  <a:srgbClr val="008000"/>
                </a:solidFill>
              </a:rPr>
              <a:t>i</a:t>
            </a:r>
            <a:r>
              <a:rPr lang="en-US" sz="1400" dirty="0">
                <a:solidFill>
                  <a:srgbClr val="008000"/>
                </a:solidFill>
              </a:rPr>
              <a:t>++)</a:t>
            </a:r>
          </a:p>
          <a:p>
            <a:r>
              <a:rPr lang="en-US" sz="1400" dirty="0">
                <a:solidFill>
                  <a:srgbClr val="008000"/>
                </a:solidFill>
              </a:rPr>
              <a:t>               </a:t>
            </a:r>
            <a:r>
              <a:rPr lang="en-US" sz="1400" dirty="0" err="1">
                <a:solidFill>
                  <a:srgbClr val="008000"/>
                </a:solidFill>
              </a:rPr>
              <a:t>System.out.print</a:t>
            </a:r>
            <a:r>
              <a:rPr lang="en-US" sz="1400" dirty="0">
                <a:solidFill>
                  <a:srgbClr val="008000"/>
                </a:solidFill>
              </a:rPr>
              <a:t>(((a[</a:t>
            </a:r>
            <a:r>
              <a:rPr lang="en-US" sz="1400" dirty="0" err="1">
                <a:solidFill>
                  <a:srgbClr val="008000"/>
                </a:solidFill>
              </a:rPr>
              <a:t>i</a:t>
            </a:r>
            <a:r>
              <a:rPr lang="en-US" sz="1400" dirty="0">
                <a:solidFill>
                  <a:srgbClr val="008000"/>
                </a:solidFill>
              </a:rPr>
              <a:t>] &amp; 0x2)&gt;&gt;1) + "   " + (a[</a:t>
            </a:r>
            <a:r>
              <a:rPr lang="en-US" sz="1400" dirty="0" err="1">
                <a:solidFill>
                  <a:srgbClr val="008000"/>
                </a:solidFill>
              </a:rPr>
              <a:t>i</a:t>
            </a:r>
            <a:r>
              <a:rPr lang="en-US" sz="1400" dirty="0">
                <a:solidFill>
                  <a:srgbClr val="008000"/>
                </a:solidFill>
              </a:rPr>
              <a:t>] &amp; 0x1) + "   " + (((a[</a:t>
            </a:r>
            <a:r>
              <a:rPr lang="en-US" sz="1400" dirty="0" err="1">
                <a:solidFill>
                  <a:srgbClr val="008000"/>
                </a:solidFill>
              </a:rPr>
              <a:t>i</a:t>
            </a:r>
            <a:r>
              <a:rPr lang="en-US" sz="1400" dirty="0">
                <a:solidFill>
                  <a:srgbClr val="008000"/>
                </a:solidFill>
              </a:rPr>
              <a:t>] &amp; 0x2)&gt;&gt;1) ^ (a[</a:t>
            </a:r>
            <a:r>
              <a:rPr lang="en-US" sz="1400" dirty="0" err="1">
                <a:solidFill>
                  <a:srgbClr val="008000"/>
                </a:solidFill>
              </a:rPr>
              <a:t>i</a:t>
            </a:r>
            <a:r>
              <a:rPr lang="en-US" sz="1400" dirty="0">
                <a:solidFill>
                  <a:srgbClr val="008000"/>
                </a:solidFill>
              </a:rPr>
              <a:t>] &amp; 0x1)) + '\n');</a:t>
            </a:r>
          </a:p>
          <a:p>
            <a:r>
              <a:rPr lang="en-US" sz="1400" dirty="0">
                <a:solidFill>
                  <a:srgbClr val="008000"/>
                </a:solidFill>
              </a:rPr>
              <a:t>             </a:t>
            </a:r>
            <a:r>
              <a:rPr lang="en-US" sz="1400" b="1" dirty="0">
                <a:solidFill>
                  <a:srgbClr val="008000"/>
                </a:solidFill>
              </a:rPr>
              <a:t>break</a:t>
            </a:r>
            <a:r>
              <a:rPr lang="en-US" sz="1400" dirty="0">
                <a:solidFill>
                  <a:srgbClr val="008000"/>
                </a:solidFill>
              </a:rPr>
              <a:t>;</a:t>
            </a:r>
          </a:p>
          <a:p>
            <a:r>
              <a:rPr lang="en-US" sz="1400" dirty="0">
                <a:solidFill>
                  <a:srgbClr val="008000"/>
                </a:solidFill>
              </a:rPr>
              <a:t>          </a:t>
            </a:r>
            <a:r>
              <a:rPr lang="en-US" sz="1400" b="1" dirty="0">
                <a:solidFill>
                  <a:srgbClr val="008000"/>
                </a:solidFill>
              </a:rPr>
              <a:t>case</a:t>
            </a:r>
            <a:r>
              <a:rPr lang="en-US" sz="1400" dirty="0">
                <a:solidFill>
                  <a:srgbClr val="008000"/>
                </a:solidFill>
              </a:rPr>
              <a:t> '|': </a:t>
            </a:r>
            <a:r>
              <a:rPr lang="en-US" sz="1400" dirty="0" err="1">
                <a:solidFill>
                  <a:srgbClr val="008000"/>
                </a:solidFill>
              </a:rPr>
              <a:t>System.out.println</a:t>
            </a:r>
            <a:r>
              <a:rPr lang="en-US" sz="1400" dirty="0">
                <a:solidFill>
                  <a:srgbClr val="008000"/>
                </a:solidFill>
              </a:rPr>
              <a:t>("</a:t>
            </a:r>
            <a:r>
              <a:rPr lang="en-US" sz="1400" dirty="0" err="1">
                <a:solidFill>
                  <a:srgbClr val="008000"/>
                </a:solidFill>
              </a:rPr>
              <a:t>operacao</a:t>
            </a:r>
            <a:r>
              <a:rPr lang="en-US" sz="1400" dirty="0">
                <a:solidFill>
                  <a:srgbClr val="008000"/>
                </a:solidFill>
              </a:rPr>
              <a:t> | :");</a:t>
            </a:r>
          </a:p>
          <a:p>
            <a:r>
              <a:rPr lang="en-US" sz="1400" b="1" dirty="0">
                <a:solidFill>
                  <a:srgbClr val="008000"/>
                </a:solidFill>
              </a:rPr>
              <a:t>             for </a:t>
            </a:r>
            <a:r>
              <a:rPr lang="en-US" sz="1400" dirty="0">
                <a:solidFill>
                  <a:srgbClr val="008000"/>
                </a:solidFill>
              </a:rPr>
              <a:t>(</a:t>
            </a:r>
            <a:r>
              <a:rPr lang="en-US" sz="1400" b="1" dirty="0" err="1">
                <a:solidFill>
                  <a:srgbClr val="008000"/>
                </a:solidFill>
              </a:rPr>
              <a:t>int</a:t>
            </a:r>
            <a:r>
              <a:rPr lang="en-US" sz="1400" dirty="0">
                <a:solidFill>
                  <a:srgbClr val="008000"/>
                </a:solidFill>
              </a:rPr>
              <a:t> </a:t>
            </a:r>
            <a:r>
              <a:rPr lang="en-US" sz="1400" dirty="0" err="1">
                <a:solidFill>
                  <a:srgbClr val="008000"/>
                </a:solidFill>
              </a:rPr>
              <a:t>i</a:t>
            </a:r>
            <a:r>
              <a:rPr lang="en-US" sz="1400" dirty="0">
                <a:solidFill>
                  <a:srgbClr val="008000"/>
                </a:solidFill>
              </a:rPr>
              <a:t> = 0; </a:t>
            </a:r>
            <a:r>
              <a:rPr lang="en-US" sz="1400" dirty="0" err="1">
                <a:solidFill>
                  <a:srgbClr val="008000"/>
                </a:solidFill>
              </a:rPr>
              <a:t>i</a:t>
            </a:r>
            <a:r>
              <a:rPr lang="en-US" sz="1400" dirty="0">
                <a:solidFill>
                  <a:srgbClr val="008000"/>
                </a:solidFill>
              </a:rPr>
              <a:t> &lt; </a:t>
            </a:r>
            <a:r>
              <a:rPr lang="en-US" sz="1400" dirty="0" err="1">
                <a:solidFill>
                  <a:srgbClr val="008000"/>
                </a:solidFill>
              </a:rPr>
              <a:t>a.length</a:t>
            </a:r>
            <a:r>
              <a:rPr lang="en-US" sz="1400" dirty="0">
                <a:solidFill>
                  <a:srgbClr val="008000"/>
                </a:solidFill>
              </a:rPr>
              <a:t>; </a:t>
            </a:r>
            <a:r>
              <a:rPr lang="en-US" sz="1400" dirty="0" err="1">
                <a:solidFill>
                  <a:srgbClr val="008000"/>
                </a:solidFill>
              </a:rPr>
              <a:t>i</a:t>
            </a:r>
            <a:r>
              <a:rPr lang="en-US" sz="1400" dirty="0">
                <a:solidFill>
                  <a:srgbClr val="008000"/>
                </a:solidFill>
              </a:rPr>
              <a:t>++)</a:t>
            </a:r>
          </a:p>
          <a:p>
            <a:r>
              <a:rPr lang="en-US" sz="1400" dirty="0">
                <a:solidFill>
                  <a:srgbClr val="008000"/>
                </a:solidFill>
              </a:rPr>
              <a:t>               </a:t>
            </a:r>
            <a:r>
              <a:rPr lang="en-US" sz="1400" dirty="0" err="1">
                <a:solidFill>
                  <a:srgbClr val="008000"/>
                </a:solidFill>
              </a:rPr>
              <a:t>System.out.print</a:t>
            </a:r>
            <a:r>
              <a:rPr lang="en-US" sz="1400" dirty="0">
                <a:solidFill>
                  <a:srgbClr val="008000"/>
                </a:solidFill>
              </a:rPr>
              <a:t>(((a[</a:t>
            </a:r>
            <a:r>
              <a:rPr lang="en-US" sz="1400" dirty="0" err="1">
                <a:solidFill>
                  <a:srgbClr val="008000"/>
                </a:solidFill>
              </a:rPr>
              <a:t>i</a:t>
            </a:r>
            <a:r>
              <a:rPr lang="en-US" sz="1400" dirty="0">
                <a:solidFill>
                  <a:srgbClr val="008000"/>
                </a:solidFill>
              </a:rPr>
              <a:t>] &amp; 0x2)&gt;&gt;1) + "   " + (a[</a:t>
            </a:r>
            <a:r>
              <a:rPr lang="en-US" sz="1400" dirty="0" err="1">
                <a:solidFill>
                  <a:srgbClr val="008000"/>
                </a:solidFill>
              </a:rPr>
              <a:t>i</a:t>
            </a:r>
            <a:r>
              <a:rPr lang="en-US" sz="1400" dirty="0">
                <a:solidFill>
                  <a:srgbClr val="008000"/>
                </a:solidFill>
              </a:rPr>
              <a:t>] &amp; 0x1) + "   " + (((a[</a:t>
            </a:r>
            <a:r>
              <a:rPr lang="en-US" sz="1400" dirty="0" err="1">
                <a:solidFill>
                  <a:srgbClr val="008000"/>
                </a:solidFill>
              </a:rPr>
              <a:t>i</a:t>
            </a:r>
            <a:r>
              <a:rPr lang="en-US" sz="1400" dirty="0">
                <a:solidFill>
                  <a:srgbClr val="008000"/>
                </a:solidFill>
              </a:rPr>
              <a:t>] &amp; 0x2)&gt;&gt;1) | (a[</a:t>
            </a:r>
            <a:r>
              <a:rPr lang="en-US" sz="1400" dirty="0" err="1">
                <a:solidFill>
                  <a:srgbClr val="008000"/>
                </a:solidFill>
              </a:rPr>
              <a:t>i</a:t>
            </a:r>
            <a:r>
              <a:rPr lang="en-US" sz="1400" dirty="0">
                <a:solidFill>
                  <a:srgbClr val="008000"/>
                </a:solidFill>
              </a:rPr>
              <a:t>] &amp; 0x1)) + '\n');</a:t>
            </a:r>
          </a:p>
          <a:p>
            <a:r>
              <a:rPr lang="en-US" sz="1400" dirty="0">
                <a:solidFill>
                  <a:srgbClr val="008000"/>
                </a:solidFill>
              </a:rPr>
              <a:t>             </a:t>
            </a:r>
            <a:r>
              <a:rPr lang="en-US" sz="1400" b="1" dirty="0">
                <a:solidFill>
                  <a:srgbClr val="008000"/>
                </a:solidFill>
              </a:rPr>
              <a:t>break</a:t>
            </a:r>
            <a:r>
              <a:rPr lang="en-US" sz="1400" dirty="0">
                <a:solidFill>
                  <a:srgbClr val="008000"/>
                </a:solidFill>
              </a:rPr>
              <a:t>;</a:t>
            </a:r>
          </a:p>
          <a:p>
            <a:r>
              <a:rPr lang="en-US" sz="1400" dirty="0">
                <a:solidFill>
                  <a:srgbClr val="008000"/>
                </a:solidFill>
              </a:rPr>
              <a:t>          </a:t>
            </a:r>
            <a:r>
              <a:rPr lang="en-US" sz="1400" b="1" dirty="0">
                <a:solidFill>
                  <a:srgbClr val="008000"/>
                </a:solidFill>
              </a:rPr>
              <a:t>case</a:t>
            </a:r>
            <a:r>
              <a:rPr lang="en-US" sz="1400" dirty="0">
                <a:solidFill>
                  <a:srgbClr val="008000"/>
                </a:solidFill>
              </a:rPr>
              <a:t> '&amp;': </a:t>
            </a:r>
            <a:r>
              <a:rPr lang="en-US" sz="1400" dirty="0" err="1">
                <a:solidFill>
                  <a:srgbClr val="008000"/>
                </a:solidFill>
              </a:rPr>
              <a:t>System.out.println</a:t>
            </a:r>
            <a:r>
              <a:rPr lang="en-US" sz="1400" dirty="0">
                <a:solidFill>
                  <a:srgbClr val="008000"/>
                </a:solidFill>
              </a:rPr>
              <a:t>("</a:t>
            </a:r>
            <a:r>
              <a:rPr lang="en-US" sz="1400" dirty="0" err="1">
                <a:solidFill>
                  <a:srgbClr val="008000"/>
                </a:solidFill>
              </a:rPr>
              <a:t>operacao</a:t>
            </a:r>
            <a:r>
              <a:rPr lang="en-US" sz="1400" dirty="0">
                <a:solidFill>
                  <a:srgbClr val="008000"/>
                </a:solidFill>
              </a:rPr>
              <a:t> &amp; :");</a:t>
            </a:r>
          </a:p>
          <a:p>
            <a:r>
              <a:rPr lang="en-US" sz="1400" dirty="0">
                <a:solidFill>
                  <a:srgbClr val="008000"/>
                </a:solidFill>
              </a:rPr>
              <a:t>             </a:t>
            </a:r>
            <a:r>
              <a:rPr lang="en-US" sz="1400" b="1" dirty="0">
                <a:solidFill>
                  <a:srgbClr val="008000"/>
                </a:solidFill>
              </a:rPr>
              <a:t>for </a:t>
            </a:r>
            <a:r>
              <a:rPr lang="en-US" sz="1400" dirty="0">
                <a:solidFill>
                  <a:srgbClr val="008000"/>
                </a:solidFill>
              </a:rPr>
              <a:t>(</a:t>
            </a:r>
            <a:r>
              <a:rPr lang="en-US" sz="1400" b="1" dirty="0" err="1">
                <a:solidFill>
                  <a:srgbClr val="008000"/>
                </a:solidFill>
              </a:rPr>
              <a:t>int</a:t>
            </a:r>
            <a:r>
              <a:rPr lang="en-US" sz="1400" dirty="0">
                <a:solidFill>
                  <a:srgbClr val="008000"/>
                </a:solidFill>
              </a:rPr>
              <a:t> </a:t>
            </a:r>
            <a:r>
              <a:rPr lang="en-US" sz="1400" dirty="0" err="1">
                <a:solidFill>
                  <a:srgbClr val="008000"/>
                </a:solidFill>
              </a:rPr>
              <a:t>i</a:t>
            </a:r>
            <a:r>
              <a:rPr lang="en-US" sz="1400" dirty="0">
                <a:solidFill>
                  <a:srgbClr val="008000"/>
                </a:solidFill>
              </a:rPr>
              <a:t> = 0; </a:t>
            </a:r>
            <a:r>
              <a:rPr lang="en-US" sz="1400" dirty="0" err="1">
                <a:solidFill>
                  <a:srgbClr val="008000"/>
                </a:solidFill>
              </a:rPr>
              <a:t>i</a:t>
            </a:r>
            <a:r>
              <a:rPr lang="en-US" sz="1400" dirty="0">
                <a:solidFill>
                  <a:srgbClr val="008000"/>
                </a:solidFill>
              </a:rPr>
              <a:t> &lt; </a:t>
            </a:r>
            <a:r>
              <a:rPr lang="en-US" sz="1400" dirty="0" err="1">
                <a:solidFill>
                  <a:srgbClr val="008000"/>
                </a:solidFill>
              </a:rPr>
              <a:t>a.length</a:t>
            </a:r>
            <a:r>
              <a:rPr lang="en-US" sz="1400" dirty="0">
                <a:solidFill>
                  <a:srgbClr val="008000"/>
                </a:solidFill>
              </a:rPr>
              <a:t>; </a:t>
            </a:r>
            <a:r>
              <a:rPr lang="en-US" sz="1400" dirty="0" err="1">
                <a:solidFill>
                  <a:srgbClr val="008000"/>
                </a:solidFill>
              </a:rPr>
              <a:t>i</a:t>
            </a:r>
            <a:r>
              <a:rPr lang="en-US" sz="1400" dirty="0">
                <a:solidFill>
                  <a:srgbClr val="008000"/>
                </a:solidFill>
              </a:rPr>
              <a:t>++)</a:t>
            </a:r>
          </a:p>
          <a:p>
            <a:r>
              <a:rPr lang="en-US" sz="1400" dirty="0">
                <a:solidFill>
                  <a:srgbClr val="008000"/>
                </a:solidFill>
              </a:rPr>
              <a:t>               </a:t>
            </a:r>
            <a:r>
              <a:rPr lang="en-US" sz="1400" dirty="0" err="1">
                <a:solidFill>
                  <a:srgbClr val="008000"/>
                </a:solidFill>
              </a:rPr>
              <a:t>System.out.print</a:t>
            </a:r>
            <a:r>
              <a:rPr lang="en-US" sz="1400" dirty="0">
                <a:solidFill>
                  <a:srgbClr val="008000"/>
                </a:solidFill>
              </a:rPr>
              <a:t>(((a[</a:t>
            </a:r>
            <a:r>
              <a:rPr lang="en-US" sz="1400" dirty="0" err="1">
                <a:solidFill>
                  <a:srgbClr val="008000"/>
                </a:solidFill>
              </a:rPr>
              <a:t>i</a:t>
            </a:r>
            <a:r>
              <a:rPr lang="en-US" sz="1400" dirty="0">
                <a:solidFill>
                  <a:srgbClr val="008000"/>
                </a:solidFill>
              </a:rPr>
              <a:t>] &amp; 0x2)&gt;&gt;1) + "   " + (a[</a:t>
            </a:r>
            <a:r>
              <a:rPr lang="en-US" sz="1400" dirty="0" err="1">
                <a:solidFill>
                  <a:srgbClr val="008000"/>
                </a:solidFill>
              </a:rPr>
              <a:t>i</a:t>
            </a:r>
            <a:r>
              <a:rPr lang="en-US" sz="1400" dirty="0">
                <a:solidFill>
                  <a:srgbClr val="008000"/>
                </a:solidFill>
              </a:rPr>
              <a:t>] &amp; 0x1) + "   " + (((a[</a:t>
            </a:r>
            <a:r>
              <a:rPr lang="en-US" sz="1400" dirty="0" err="1">
                <a:solidFill>
                  <a:srgbClr val="008000"/>
                </a:solidFill>
              </a:rPr>
              <a:t>i</a:t>
            </a:r>
            <a:r>
              <a:rPr lang="en-US" sz="1400" dirty="0">
                <a:solidFill>
                  <a:srgbClr val="008000"/>
                </a:solidFill>
              </a:rPr>
              <a:t>] &amp; 0x2)&gt;&gt;1) &amp; (a[</a:t>
            </a:r>
            <a:r>
              <a:rPr lang="en-US" sz="1400" dirty="0" err="1">
                <a:solidFill>
                  <a:srgbClr val="008000"/>
                </a:solidFill>
              </a:rPr>
              <a:t>i</a:t>
            </a:r>
            <a:r>
              <a:rPr lang="en-US" sz="1400" dirty="0">
                <a:solidFill>
                  <a:srgbClr val="008000"/>
                </a:solidFill>
              </a:rPr>
              <a:t>] &amp; 0x1)) + '\n');</a:t>
            </a:r>
          </a:p>
          <a:p>
            <a:r>
              <a:rPr lang="en-US" sz="1400" dirty="0">
                <a:solidFill>
                  <a:srgbClr val="008000"/>
                </a:solidFill>
              </a:rPr>
              <a:t>            </a:t>
            </a:r>
            <a:r>
              <a:rPr lang="en-US" sz="1400" b="1" dirty="0">
                <a:solidFill>
                  <a:srgbClr val="008000"/>
                </a:solidFill>
              </a:rPr>
              <a:t> break</a:t>
            </a:r>
            <a:r>
              <a:rPr lang="en-US" sz="1400" dirty="0">
                <a:solidFill>
                  <a:srgbClr val="008000"/>
                </a:solidFill>
              </a:rPr>
              <a:t>;   </a:t>
            </a:r>
          </a:p>
          <a:p>
            <a:r>
              <a:rPr lang="en-US" sz="1400" dirty="0">
                <a:solidFill>
                  <a:srgbClr val="008000"/>
                </a:solidFill>
              </a:rPr>
              <a:t>          </a:t>
            </a:r>
            <a:r>
              <a:rPr lang="en-US" sz="1400" b="1" dirty="0">
                <a:solidFill>
                  <a:srgbClr val="008000"/>
                </a:solidFill>
              </a:rPr>
              <a:t>default</a:t>
            </a:r>
            <a:r>
              <a:rPr lang="en-US" sz="1400" dirty="0">
                <a:solidFill>
                  <a:srgbClr val="008000"/>
                </a:solidFill>
              </a:rPr>
              <a:t>: </a:t>
            </a:r>
            <a:r>
              <a:rPr lang="en-US" sz="1400" dirty="0" err="1">
                <a:solidFill>
                  <a:srgbClr val="008000"/>
                </a:solidFill>
              </a:rPr>
              <a:t>System.out.println</a:t>
            </a:r>
            <a:r>
              <a:rPr lang="en-US" sz="1400" dirty="0">
                <a:solidFill>
                  <a:srgbClr val="008000"/>
                </a:solidFill>
              </a:rPr>
              <a:t>("</a:t>
            </a:r>
            <a:r>
              <a:rPr lang="en-US" sz="1400" dirty="0" err="1">
                <a:solidFill>
                  <a:srgbClr val="008000"/>
                </a:solidFill>
              </a:rPr>
              <a:t>operacao</a:t>
            </a:r>
            <a:r>
              <a:rPr lang="en-US" sz="1400" dirty="0">
                <a:solidFill>
                  <a:srgbClr val="008000"/>
                </a:solidFill>
              </a:rPr>
              <a:t> </a:t>
            </a:r>
            <a:r>
              <a:rPr lang="en-US" sz="1400" dirty="0" err="1">
                <a:solidFill>
                  <a:srgbClr val="008000"/>
                </a:solidFill>
              </a:rPr>
              <a:t>errada</a:t>
            </a:r>
            <a:r>
              <a:rPr lang="en-US" sz="1400" dirty="0">
                <a:solidFill>
                  <a:srgbClr val="008000"/>
                </a:solidFill>
              </a:rPr>
              <a:t>");</a:t>
            </a:r>
          </a:p>
          <a:p>
            <a:r>
              <a:rPr lang="en-US" sz="1400" dirty="0">
                <a:solidFill>
                  <a:srgbClr val="008000"/>
                </a:solidFill>
              </a:rPr>
              <a:t>        }</a:t>
            </a:r>
          </a:p>
          <a:p>
            <a:r>
              <a:rPr lang="en-US" sz="1400" dirty="0" smtClean="0">
                <a:solidFill>
                  <a:srgbClr val="008000"/>
                </a:solidFill>
              </a:rPr>
              <a:t>}</a:t>
            </a:r>
            <a:r>
              <a:rPr lang="en-US" sz="1400" dirty="0" smtClean="0"/>
              <a:t>      }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069930" y="29250"/>
            <a:ext cx="1981200" cy="954107"/>
          </a:xfrm>
          <a:prstGeom prst="rect">
            <a:avLst/>
          </a:prstGeom>
          <a:solidFill>
            <a:srgbClr val="FF7C8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i="1"/>
            </a:lvl1pPr>
          </a:lstStyle>
          <a:p>
            <a:pPr algn="ctr"/>
            <a:r>
              <a:rPr lang="pt-PT" dirty="0"/>
              <a:t>Exemplo </a:t>
            </a:r>
            <a:r>
              <a:rPr lang="pt-PT" dirty="0" smtClean="0"/>
              <a:t>A2 da aula 5:</a:t>
            </a:r>
            <a:endParaRPr lang="pt-PT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306" y="0"/>
            <a:ext cx="2000694" cy="3611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101344" y="1065074"/>
            <a:ext cx="1937879" cy="1754326"/>
          </a:xfrm>
          <a:prstGeom prst="rect">
            <a:avLst/>
          </a:prstGeom>
          <a:solidFill>
            <a:srgbClr val="FF7C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Imprimir a tabela de verdade para operações booleanas ^, |, </a:t>
            </a:r>
            <a:r>
              <a:rPr lang="pt-PT" dirty="0" smtClean="0"/>
              <a:t>&amp; aplicadas </a:t>
            </a:r>
            <a:r>
              <a:rPr lang="pt-PT" dirty="0"/>
              <a:t>a 2 </a:t>
            </a:r>
            <a:r>
              <a:rPr lang="pt-PT" dirty="0" smtClean="0"/>
              <a:t>variáveis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43200" y="-76200"/>
            <a:ext cx="31165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5400" b="1" cap="none" spc="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Conclusão</a:t>
            </a:r>
            <a:endParaRPr lang="pt-PT" sz="5400" b="1" cap="none" spc="0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986135"/>
            <a:ext cx="883940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400" cap="none" spc="0" dirty="0" smtClean="0">
                <a:ln w="11430"/>
              </a:rPr>
              <a:t>Para </a:t>
            </a:r>
            <a:r>
              <a:rPr lang="pt-PT" sz="2400" cap="none" spc="0" dirty="0" err="1" smtClean="0">
                <a:ln w="11430"/>
              </a:rPr>
              <a:t>objetos</a:t>
            </a:r>
            <a:r>
              <a:rPr lang="pt-PT" sz="2400" cap="none" spc="0" dirty="0" smtClean="0">
                <a:ln w="11430"/>
              </a:rPr>
              <a:t> dos tipos </a:t>
            </a:r>
            <a:r>
              <a:rPr lang="pt-PT" sz="2400" cap="none" spc="0" dirty="0" smtClean="0">
                <a:ln w="11430"/>
                <a:solidFill>
                  <a:srgbClr val="008000"/>
                </a:solidFill>
              </a:rPr>
              <a:t>registos</a:t>
            </a:r>
            <a:r>
              <a:rPr lang="pt-PT" sz="2400" cap="none" spc="0" dirty="0" smtClean="0">
                <a:ln w="11430"/>
              </a:rPr>
              <a:t>, </a:t>
            </a:r>
            <a:r>
              <a:rPr lang="pt-PT" sz="2400" cap="none" spc="0" dirty="0" err="1" smtClean="0">
                <a:ln w="11430"/>
                <a:solidFill>
                  <a:srgbClr val="008000"/>
                </a:solidFill>
              </a:rPr>
              <a:t>String</a:t>
            </a:r>
            <a:r>
              <a:rPr lang="pt-PT" sz="2400" cap="none" spc="0" dirty="0" smtClean="0">
                <a:ln w="11430"/>
              </a:rPr>
              <a:t>, </a:t>
            </a:r>
            <a:r>
              <a:rPr lang="pt-PT" sz="2400" cap="none" spc="0" dirty="0" err="1" smtClean="0">
                <a:ln w="11430"/>
                <a:solidFill>
                  <a:srgbClr val="008000"/>
                </a:solidFill>
              </a:rPr>
              <a:t>arrays</a:t>
            </a:r>
            <a:r>
              <a:rPr lang="pt-PT" sz="2400" cap="none" spc="0" dirty="0" smtClean="0">
                <a:ln w="11430"/>
              </a:rPr>
              <a:t> é necess</a:t>
            </a:r>
            <a:r>
              <a:rPr lang="pt-PT" sz="2400" dirty="0" smtClean="0">
                <a:ln w="11430"/>
              </a:rPr>
              <a:t>ário</a:t>
            </a:r>
            <a:r>
              <a:rPr lang="pt-PT" sz="2400" cap="none" spc="0" dirty="0" smtClean="0">
                <a:ln w="11430"/>
              </a:rPr>
              <a:t> declarar referências e reservar memória referenciada </a:t>
            </a:r>
            <a:endParaRPr lang="pt-PT" sz="2400" cap="none" spc="0" dirty="0">
              <a:ln w="1143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9967" y="1900535"/>
            <a:ext cx="888163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400" dirty="0" smtClean="0">
                <a:ln w="11430"/>
              </a:rPr>
              <a:t>Memória pode ser reservada em qualquer função. Pode devolver uma referência para memória reservada e utilizar memória reservada fora da função</a:t>
            </a:r>
            <a:endParaRPr lang="pt-PT" sz="2400" dirty="0">
              <a:ln w="1143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5414783"/>
            <a:ext cx="8476526" cy="1200329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400" dirty="0" smtClean="0">
                <a:ln w="11430"/>
              </a:rPr>
              <a:t>A devolução da função </a:t>
            </a:r>
            <a:r>
              <a:rPr lang="pt-PT" sz="2400" dirty="0" smtClean="0">
                <a:ln w="11430"/>
                <a:solidFill>
                  <a:srgbClr val="FF00FF"/>
                </a:solidFill>
              </a:rPr>
              <a:t>F</a:t>
            </a:r>
            <a:r>
              <a:rPr lang="pt-PT" sz="2400" dirty="0" smtClean="0">
                <a:ln w="11430"/>
              </a:rPr>
              <a:t> duma referência </a:t>
            </a:r>
            <a:r>
              <a:rPr lang="pt-PT" sz="2400" dirty="0">
                <a:ln w="11430"/>
              </a:rPr>
              <a:t>dos tipos </a:t>
            </a:r>
            <a:r>
              <a:rPr lang="pt-PT" sz="2400" dirty="0">
                <a:ln w="11430"/>
                <a:solidFill>
                  <a:srgbClr val="008000"/>
                </a:solidFill>
              </a:rPr>
              <a:t>registos</a:t>
            </a:r>
            <a:r>
              <a:rPr lang="pt-PT" sz="2400" dirty="0">
                <a:ln w="11430"/>
              </a:rPr>
              <a:t>, </a:t>
            </a:r>
            <a:r>
              <a:rPr lang="pt-PT" sz="2400" dirty="0" err="1">
                <a:ln w="11430"/>
                <a:solidFill>
                  <a:srgbClr val="008000"/>
                </a:solidFill>
              </a:rPr>
              <a:t>String</a:t>
            </a:r>
            <a:r>
              <a:rPr lang="pt-PT" sz="2400" dirty="0">
                <a:ln w="11430"/>
              </a:rPr>
              <a:t>, </a:t>
            </a:r>
            <a:r>
              <a:rPr lang="pt-PT" sz="2400" dirty="0" err="1">
                <a:ln w="11430"/>
                <a:solidFill>
                  <a:srgbClr val="008000"/>
                </a:solidFill>
              </a:rPr>
              <a:t>arrays</a:t>
            </a:r>
            <a:r>
              <a:rPr lang="pt-PT" sz="2400" dirty="0">
                <a:ln w="11430"/>
              </a:rPr>
              <a:t> </a:t>
            </a:r>
            <a:r>
              <a:rPr lang="pt-PT" sz="2400" dirty="0" smtClean="0">
                <a:ln w="11430"/>
              </a:rPr>
              <a:t>permite aceder a memória (reservada dentro da função </a:t>
            </a:r>
            <a:r>
              <a:rPr lang="pt-PT" sz="2400" dirty="0" smtClean="0">
                <a:ln w="11430"/>
                <a:solidFill>
                  <a:srgbClr val="FF00FF"/>
                </a:solidFill>
              </a:rPr>
              <a:t>F</a:t>
            </a:r>
            <a:r>
              <a:rPr lang="pt-PT" sz="2400" dirty="0" smtClean="0">
                <a:ln w="11430"/>
              </a:rPr>
              <a:t>) fora da função </a:t>
            </a:r>
            <a:r>
              <a:rPr lang="pt-PT" sz="2400" dirty="0">
                <a:ln w="11430"/>
                <a:solidFill>
                  <a:srgbClr val="FF00FF"/>
                </a:solidFill>
              </a:rPr>
              <a:t>F</a:t>
            </a:r>
            <a:r>
              <a:rPr lang="pt-PT" sz="2400" dirty="0" smtClean="0">
                <a:ln w="11430"/>
              </a:rPr>
              <a:t>, i.e. noutra função que recebe o valor devolvido </a:t>
            </a:r>
            <a:endParaRPr lang="pt-PT" sz="2400" dirty="0">
              <a:ln w="1143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3352800"/>
            <a:ext cx="83241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400" dirty="0" smtClean="0">
                <a:ln w="11430"/>
              </a:rPr>
              <a:t>Geralmente não pode utilizar </a:t>
            </a:r>
            <a:r>
              <a:rPr lang="pt-PT" sz="2400" dirty="0" err="1" smtClean="0">
                <a:ln w="11430"/>
              </a:rPr>
              <a:t>objetos</a:t>
            </a:r>
            <a:r>
              <a:rPr lang="pt-PT" sz="2400" dirty="0" smtClean="0">
                <a:ln w="11430"/>
              </a:rPr>
              <a:t> </a:t>
            </a:r>
            <a:r>
              <a:rPr lang="pt-PT" sz="2400" dirty="0">
                <a:ln w="11430"/>
              </a:rPr>
              <a:t>dos tipos </a:t>
            </a:r>
            <a:r>
              <a:rPr lang="pt-PT" sz="2400" dirty="0">
                <a:ln w="11430"/>
                <a:solidFill>
                  <a:srgbClr val="008000"/>
                </a:solidFill>
              </a:rPr>
              <a:t>registos</a:t>
            </a:r>
            <a:r>
              <a:rPr lang="pt-PT" sz="2400" dirty="0">
                <a:ln w="11430"/>
              </a:rPr>
              <a:t>, </a:t>
            </a:r>
            <a:r>
              <a:rPr lang="pt-PT" sz="2400" dirty="0" err="1">
                <a:ln w="11430"/>
                <a:solidFill>
                  <a:srgbClr val="008000"/>
                </a:solidFill>
              </a:rPr>
              <a:t>String</a:t>
            </a:r>
            <a:r>
              <a:rPr lang="pt-PT" sz="2400" dirty="0">
                <a:ln w="11430"/>
              </a:rPr>
              <a:t>, </a:t>
            </a:r>
            <a:r>
              <a:rPr lang="pt-PT" sz="2400" dirty="0" err="1" smtClean="0">
                <a:ln w="11430"/>
                <a:solidFill>
                  <a:srgbClr val="008000"/>
                </a:solidFill>
              </a:rPr>
              <a:t>arrays</a:t>
            </a:r>
            <a:r>
              <a:rPr lang="pt-PT" sz="2400" dirty="0" smtClean="0">
                <a:ln w="11430"/>
              </a:rPr>
              <a:t> sem reservar a memória </a:t>
            </a:r>
            <a:endParaRPr lang="pt-PT" sz="2400" dirty="0">
              <a:ln w="1143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4405312"/>
            <a:ext cx="83241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400" dirty="0" smtClean="0">
                <a:ln w="11430"/>
              </a:rPr>
              <a:t>Passando argumentos dos tipos </a:t>
            </a:r>
            <a:r>
              <a:rPr lang="pt-PT" sz="2400" dirty="0">
                <a:ln w="11430"/>
                <a:solidFill>
                  <a:srgbClr val="008000"/>
                </a:solidFill>
              </a:rPr>
              <a:t>registos</a:t>
            </a:r>
            <a:r>
              <a:rPr lang="pt-PT" sz="2400" dirty="0">
                <a:ln w="11430"/>
              </a:rPr>
              <a:t>, </a:t>
            </a:r>
            <a:r>
              <a:rPr lang="pt-PT" sz="2400" dirty="0" err="1">
                <a:ln w="11430"/>
                <a:solidFill>
                  <a:srgbClr val="008000"/>
                </a:solidFill>
              </a:rPr>
              <a:t>String</a:t>
            </a:r>
            <a:r>
              <a:rPr lang="pt-PT" sz="2400" dirty="0">
                <a:ln w="11430"/>
              </a:rPr>
              <a:t>, </a:t>
            </a:r>
            <a:r>
              <a:rPr lang="pt-PT" sz="2400" dirty="0" err="1">
                <a:ln w="11430"/>
                <a:solidFill>
                  <a:srgbClr val="008000"/>
                </a:solidFill>
              </a:rPr>
              <a:t>arrays</a:t>
            </a:r>
            <a:r>
              <a:rPr lang="pt-PT" sz="2400" dirty="0">
                <a:ln w="11430"/>
              </a:rPr>
              <a:t> </a:t>
            </a:r>
            <a:r>
              <a:rPr lang="pt-PT" sz="2400" dirty="0" smtClean="0">
                <a:ln w="11430"/>
              </a:rPr>
              <a:t>a função pode aceder aos elementos na memória reservada fora da função  </a:t>
            </a:r>
            <a:r>
              <a:rPr lang="pt-PT" sz="2400" b="1" cap="none" spc="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endParaRPr lang="pt-PT" sz="2400" b="1" cap="none" spc="0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577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/>
      <p:bldP spid="1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6500" y="-76200"/>
            <a:ext cx="690996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4000" b="1" cap="none" spc="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Erros mais comuns na avaliação</a:t>
            </a:r>
            <a:endParaRPr lang="pt-PT" sz="4000" b="1" cap="none" spc="0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685800"/>
            <a:ext cx="883940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400" cap="none" spc="0" dirty="0" smtClean="0">
                <a:ln w="11430"/>
              </a:rPr>
              <a:t>(;) ponto e vírgula depois de declaração de funções: F( … ); { … } </a:t>
            </a:r>
            <a:endParaRPr lang="pt-PT" sz="2400" cap="none" spc="0" dirty="0">
              <a:ln w="1143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9967" y="1295400"/>
            <a:ext cx="88816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400" dirty="0" smtClean="0">
                <a:ln w="11430"/>
              </a:rPr>
              <a:t>Em muitas outras situações (;) ponto e vírgula foi usado erradamente</a:t>
            </a:r>
            <a:endParaRPr lang="pt-PT" sz="2400" dirty="0">
              <a:ln w="1143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3505200"/>
            <a:ext cx="8324126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400" dirty="0" smtClean="0">
                <a:ln w="11430"/>
              </a:rPr>
              <a:t>Uso </a:t>
            </a:r>
            <a:r>
              <a:rPr lang="pt-PT" sz="2400" dirty="0" err="1" smtClean="0">
                <a:ln w="11430"/>
              </a:rPr>
              <a:t>incorreto</a:t>
            </a:r>
            <a:r>
              <a:rPr lang="pt-PT" sz="2400" dirty="0" smtClean="0">
                <a:ln w="11430"/>
              </a:rPr>
              <a:t> de funções</a:t>
            </a:r>
            <a:endParaRPr lang="pt-PT" sz="2400" dirty="0">
              <a:ln w="1143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8317" y="1981200"/>
            <a:ext cx="8324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400" dirty="0" smtClean="0">
                <a:ln w="11430"/>
              </a:rPr>
              <a:t>Declaração de campos para registos não necessários </a:t>
            </a:r>
            <a:endParaRPr lang="pt-PT" sz="2400" dirty="0">
              <a:ln w="1143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2743200"/>
            <a:ext cx="8324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400" dirty="0" smtClean="0">
                <a:ln w="11430"/>
              </a:rPr>
              <a:t>Utilização de formatação errada (ex.: %d, %f, etc.)  </a:t>
            </a:r>
            <a:r>
              <a:rPr lang="pt-PT" sz="2400" b="1" cap="none" spc="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endParaRPr lang="pt-PT" sz="2400" b="1" cap="none" spc="0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848600" y="-76200"/>
            <a:ext cx="730892" cy="919399"/>
            <a:chOff x="7848600" y="223601"/>
            <a:chExt cx="730892" cy="919399"/>
          </a:xfrm>
        </p:grpSpPr>
        <p:cxnSp>
          <p:nvCxnSpPr>
            <p:cNvPr id="4" name="Straight Arrow Connector 3"/>
            <p:cNvCxnSpPr/>
            <p:nvPr/>
          </p:nvCxnSpPr>
          <p:spPr>
            <a:xfrm flipH="1">
              <a:off x="7848600" y="533400"/>
              <a:ext cx="3048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01000" y="223601"/>
              <a:ext cx="578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>
                  <a:solidFill>
                    <a:srgbClr val="002060"/>
                  </a:solidFill>
                </a:rPr>
                <a:t>erro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09967" y="4191000"/>
            <a:ext cx="8881836" cy="1200329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400" dirty="0" smtClean="0">
                <a:ln w="11430"/>
              </a:rPr>
              <a:t>Não deve tentar implementar o código completo a partir de início. É significativamente mais simples implementar e verificar partes, i.e. abordar o </a:t>
            </a:r>
            <a:r>
              <a:rPr lang="pt-PT" sz="2400" dirty="0" err="1" smtClean="0">
                <a:ln w="11430"/>
              </a:rPr>
              <a:t>projeto</a:t>
            </a:r>
            <a:r>
              <a:rPr lang="pt-PT" sz="2400" dirty="0" smtClean="0">
                <a:ln w="11430"/>
              </a:rPr>
              <a:t> complexo parte a parte   </a:t>
            </a:r>
            <a:endParaRPr lang="pt-PT" sz="2400" dirty="0">
              <a:ln w="1143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2400" y="5505271"/>
            <a:ext cx="8881836" cy="830997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400" dirty="0" smtClean="0">
                <a:ln w="11430"/>
              </a:rPr>
              <a:t>Sugestão: verifique cada função autónoma com cuidado antes de integrar esta função no </a:t>
            </a:r>
            <a:r>
              <a:rPr lang="pt-PT" sz="2400" dirty="0" err="1" smtClean="0">
                <a:ln w="11430"/>
              </a:rPr>
              <a:t>projeto</a:t>
            </a:r>
            <a:r>
              <a:rPr lang="pt-PT" sz="2400" dirty="0" smtClean="0">
                <a:ln w="11430"/>
              </a:rPr>
              <a:t>    </a:t>
            </a:r>
            <a:endParaRPr lang="pt-PT" sz="2400" dirty="0">
              <a:ln w="11430"/>
            </a:endParaRPr>
          </a:p>
        </p:txBody>
      </p:sp>
    </p:spTree>
    <p:extLst>
      <p:ext uri="{BB962C8B-B14F-4D97-AF65-F5344CB8AC3E}">
        <p14:creationId xmlns:p14="http://schemas.microsoft.com/office/powerpoint/2010/main" val="193858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23659" y="76200"/>
            <a:ext cx="390760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Regras importantes</a:t>
            </a:r>
            <a:endParaRPr lang="en-US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143000"/>
            <a:ext cx="86867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PT" dirty="0" err="1" smtClean="0"/>
              <a:t>String</a:t>
            </a:r>
            <a:r>
              <a:rPr lang="pt-PT" dirty="0" smtClean="0"/>
              <a:t> deve ser declarada. Declaração </a:t>
            </a:r>
            <a:r>
              <a:rPr lang="pt-PT" dirty="0" err="1" smtClean="0">
                <a:solidFill>
                  <a:srgbClr val="C00000"/>
                </a:solidFill>
              </a:rPr>
              <a:t>String</a:t>
            </a:r>
            <a:r>
              <a:rPr lang="pt-PT" dirty="0" smtClean="0">
                <a:solidFill>
                  <a:srgbClr val="C00000"/>
                </a:solidFill>
              </a:rPr>
              <a:t> s;</a:t>
            </a:r>
            <a:r>
              <a:rPr lang="pt-PT" dirty="0" smtClean="0"/>
              <a:t> apenas cria uma referência </a:t>
            </a:r>
            <a:r>
              <a:rPr lang="pt-PT" dirty="0" smtClean="0">
                <a:solidFill>
                  <a:srgbClr val="C00000"/>
                </a:solidFill>
              </a:rPr>
              <a:t>s</a:t>
            </a:r>
            <a:r>
              <a:rPr lang="pt-PT" dirty="0" smtClean="0"/>
              <a:t>.</a:t>
            </a:r>
          </a:p>
          <a:p>
            <a:pPr marL="342900" indent="-342900">
              <a:buAutoNum type="arabicPeriod"/>
            </a:pPr>
            <a:endParaRPr lang="pt-PT" dirty="0" smtClean="0"/>
          </a:p>
          <a:p>
            <a:pPr marL="342900" indent="-342900">
              <a:buAutoNum type="arabicPeriod"/>
            </a:pPr>
            <a:r>
              <a:rPr lang="pt-PT" dirty="0" smtClean="0"/>
              <a:t>Outro exemplo </a:t>
            </a:r>
            <a:r>
              <a:rPr lang="pt-PT" dirty="0" err="1">
                <a:solidFill>
                  <a:srgbClr val="C00000"/>
                </a:solidFill>
              </a:rPr>
              <a:t>String</a:t>
            </a:r>
            <a:r>
              <a:rPr lang="pt-PT" dirty="0">
                <a:solidFill>
                  <a:srgbClr val="C00000"/>
                </a:solidFill>
              </a:rPr>
              <a:t> </a:t>
            </a:r>
            <a:r>
              <a:rPr lang="pt-PT" dirty="0" smtClean="0">
                <a:solidFill>
                  <a:srgbClr val="C00000"/>
                </a:solidFill>
              </a:rPr>
              <a:t>s = </a:t>
            </a:r>
            <a:r>
              <a:rPr lang="pt-PT" b="1" dirty="0" err="1" smtClean="0">
                <a:solidFill>
                  <a:srgbClr val="C00000"/>
                </a:solidFill>
              </a:rPr>
              <a:t>null</a:t>
            </a:r>
            <a:r>
              <a:rPr lang="pt-PT" dirty="0" smtClean="0">
                <a:solidFill>
                  <a:srgbClr val="C00000"/>
                </a:solidFill>
              </a:rPr>
              <a:t>; </a:t>
            </a:r>
            <a:r>
              <a:rPr lang="pt-PT" dirty="0" smtClean="0"/>
              <a:t>também apenas </a:t>
            </a:r>
            <a:r>
              <a:rPr lang="pt-PT" dirty="0"/>
              <a:t>cria uma referência </a:t>
            </a:r>
            <a:r>
              <a:rPr lang="pt-PT" u="sng" dirty="0" smtClean="0"/>
              <a:t>i.e</a:t>
            </a:r>
            <a:r>
              <a:rPr lang="pt-PT" u="sng" dirty="0"/>
              <a:t>. ainda não temos memória para elementos de </a:t>
            </a:r>
            <a:r>
              <a:rPr lang="pt-PT" u="sng" dirty="0" err="1" smtClean="0"/>
              <a:t>String</a:t>
            </a:r>
            <a:r>
              <a:rPr lang="pt-PT" dirty="0" smtClean="0"/>
              <a:t>.</a:t>
            </a:r>
          </a:p>
          <a:p>
            <a:pPr marL="342900" indent="-342900">
              <a:buAutoNum type="arabicPeriod"/>
            </a:pPr>
            <a:endParaRPr lang="pt-PT" u="sng" dirty="0"/>
          </a:p>
          <a:p>
            <a:pPr marL="342900" indent="-342900">
              <a:buAutoNum type="arabicPeriod"/>
            </a:pPr>
            <a:r>
              <a:rPr lang="pt-PT" u="sng" dirty="0" smtClean="0"/>
              <a:t>Memória para elementos de </a:t>
            </a:r>
            <a:r>
              <a:rPr lang="pt-PT" u="sng" dirty="0" err="1" smtClean="0"/>
              <a:t>String</a:t>
            </a:r>
            <a:r>
              <a:rPr lang="pt-PT" u="sng" dirty="0" smtClean="0"/>
              <a:t> pode ser criada como:</a:t>
            </a:r>
            <a:r>
              <a:rPr lang="en-US" u="sng" dirty="0"/>
              <a:t> </a:t>
            </a:r>
            <a:r>
              <a:rPr lang="pt-PT" dirty="0" err="1">
                <a:solidFill>
                  <a:srgbClr val="C00000"/>
                </a:solidFill>
              </a:rPr>
              <a:t>String</a:t>
            </a:r>
            <a:r>
              <a:rPr lang="pt-PT" dirty="0">
                <a:solidFill>
                  <a:srgbClr val="C00000"/>
                </a:solidFill>
              </a:rPr>
              <a:t> </a:t>
            </a:r>
            <a:r>
              <a:rPr lang="pt-PT" dirty="0" smtClean="0">
                <a:solidFill>
                  <a:srgbClr val="C00000"/>
                </a:solidFill>
              </a:rPr>
              <a:t>s = </a:t>
            </a:r>
            <a:r>
              <a:rPr lang="pt-PT" dirty="0" err="1" smtClean="0">
                <a:solidFill>
                  <a:srgbClr val="C00000"/>
                </a:solidFill>
              </a:rPr>
              <a:t>new</a:t>
            </a:r>
            <a:r>
              <a:rPr lang="pt-PT" dirty="0" smtClean="0">
                <a:solidFill>
                  <a:srgbClr val="C00000"/>
                </a:solidFill>
              </a:rPr>
              <a:t> </a:t>
            </a:r>
            <a:r>
              <a:rPr lang="pt-PT" dirty="0" err="1" smtClean="0">
                <a:solidFill>
                  <a:srgbClr val="C00000"/>
                </a:solidFill>
              </a:rPr>
              <a:t>String</a:t>
            </a:r>
            <a:r>
              <a:rPr lang="pt-PT" dirty="0" smtClean="0">
                <a:solidFill>
                  <a:srgbClr val="C00000"/>
                </a:solidFill>
              </a:rPr>
              <a:t>();</a:t>
            </a:r>
            <a:r>
              <a:rPr lang="pt-PT" dirty="0"/>
              <a:t> ou</a:t>
            </a:r>
            <a:r>
              <a:rPr lang="pt-PT" dirty="0" smtClean="0">
                <a:solidFill>
                  <a:srgbClr val="C00000"/>
                </a:solidFill>
              </a:rPr>
              <a:t> </a:t>
            </a:r>
            <a:r>
              <a:rPr lang="pt-PT" dirty="0" err="1" smtClean="0">
                <a:solidFill>
                  <a:srgbClr val="C00000"/>
                </a:solidFill>
              </a:rPr>
              <a:t>String</a:t>
            </a:r>
            <a:r>
              <a:rPr lang="pt-PT" dirty="0" smtClean="0">
                <a:solidFill>
                  <a:srgbClr val="C00000"/>
                </a:solidFill>
              </a:rPr>
              <a:t> cidade </a:t>
            </a:r>
            <a:r>
              <a:rPr lang="pt-PT" dirty="0">
                <a:solidFill>
                  <a:srgbClr val="C00000"/>
                </a:solidFill>
              </a:rPr>
              <a:t>= "</a:t>
            </a:r>
            <a:r>
              <a:rPr lang="pt-PT" dirty="0" smtClean="0">
                <a:solidFill>
                  <a:srgbClr val="C00000"/>
                </a:solidFill>
              </a:rPr>
              <a:t>Aveiro";</a:t>
            </a:r>
            <a:r>
              <a:rPr lang="pt-PT" dirty="0"/>
              <a:t> ou </a:t>
            </a:r>
            <a:r>
              <a:rPr lang="pt-PT" dirty="0" err="1">
                <a:solidFill>
                  <a:srgbClr val="C00000"/>
                </a:solidFill>
              </a:rPr>
              <a:t>String</a:t>
            </a:r>
            <a:r>
              <a:rPr lang="pt-PT" dirty="0">
                <a:solidFill>
                  <a:srgbClr val="C00000"/>
                </a:solidFill>
              </a:rPr>
              <a:t> </a:t>
            </a:r>
            <a:r>
              <a:rPr lang="pt-PT" dirty="0" err="1" smtClean="0">
                <a:solidFill>
                  <a:srgbClr val="C00000"/>
                </a:solidFill>
              </a:rPr>
              <a:t>city</a:t>
            </a:r>
            <a:r>
              <a:rPr lang="pt-PT" dirty="0" smtClean="0">
                <a:solidFill>
                  <a:srgbClr val="C00000"/>
                </a:solidFill>
              </a:rPr>
              <a:t> </a:t>
            </a:r>
            <a:r>
              <a:rPr lang="pt-PT" dirty="0">
                <a:solidFill>
                  <a:srgbClr val="C00000"/>
                </a:solidFill>
              </a:rPr>
              <a:t>= </a:t>
            </a:r>
            <a:r>
              <a:rPr lang="pt-PT" dirty="0" err="1">
                <a:solidFill>
                  <a:srgbClr val="C00000"/>
                </a:solidFill>
              </a:rPr>
              <a:t>new</a:t>
            </a:r>
            <a:r>
              <a:rPr lang="pt-PT" dirty="0">
                <a:solidFill>
                  <a:srgbClr val="C00000"/>
                </a:solidFill>
              </a:rPr>
              <a:t> </a:t>
            </a:r>
            <a:r>
              <a:rPr lang="pt-PT" dirty="0" err="1">
                <a:solidFill>
                  <a:srgbClr val="C00000"/>
                </a:solidFill>
              </a:rPr>
              <a:t>String</a:t>
            </a:r>
            <a:r>
              <a:rPr lang="pt-PT" dirty="0" smtClean="0">
                <a:solidFill>
                  <a:srgbClr val="C00000"/>
                </a:solidFill>
              </a:rPr>
              <a:t>(</a:t>
            </a:r>
            <a:r>
              <a:rPr lang="pt-PT" dirty="0">
                <a:solidFill>
                  <a:srgbClr val="C00000"/>
                </a:solidFill>
              </a:rPr>
              <a:t>"Aveiro</a:t>
            </a:r>
            <a:r>
              <a:rPr lang="pt-PT" dirty="0" smtClean="0">
                <a:solidFill>
                  <a:srgbClr val="C00000"/>
                </a:solidFill>
              </a:rPr>
              <a:t>"); </a:t>
            </a:r>
            <a:r>
              <a:rPr lang="pt-PT" dirty="0" smtClean="0"/>
              <a:t>ou de </a:t>
            </a:r>
            <a:r>
              <a:rPr lang="pt-PT" dirty="0"/>
              <a:t>alguma forma </a:t>
            </a:r>
            <a:r>
              <a:rPr lang="pt-PT" dirty="0" smtClean="0"/>
              <a:t>semelhante</a:t>
            </a:r>
            <a:r>
              <a:rPr lang="pt-PT" dirty="0"/>
              <a:t> </a:t>
            </a:r>
            <a:r>
              <a:rPr lang="pt-PT" dirty="0" smtClean="0"/>
              <a:t>.</a:t>
            </a:r>
          </a:p>
          <a:p>
            <a:pPr marL="342900" indent="-342900">
              <a:buAutoNum type="arabicPeriod"/>
            </a:pPr>
            <a:endParaRPr lang="pt-PT" dirty="0"/>
          </a:p>
          <a:p>
            <a:pPr marL="342900" indent="-342900">
              <a:buAutoNum type="arabicPeriod"/>
            </a:pPr>
            <a:r>
              <a:rPr lang="pt-PT" dirty="0" smtClean="0"/>
              <a:t>Elementos de </a:t>
            </a:r>
            <a:r>
              <a:rPr lang="pt-PT" i="1" dirty="0" err="1" smtClean="0"/>
              <a:t>String</a:t>
            </a:r>
            <a:r>
              <a:rPr lang="pt-PT" dirty="0" smtClean="0"/>
              <a:t> geralmente não podem ser alterados mas o valor de referência pode, por exemplo: </a:t>
            </a:r>
            <a:r>
              <a:rPr lang="pt-PT" dirty="0" err="1">
                <a:solidFill>
                  <a:srgbClr val="C00000"/>
                </a:solidFill>
              </a:rPr>
              <a:t>String</a:t>
            </a:r>
            <a:r>
              <a:rPr lang="pt-PT" dirty="0">
                <a:solidFill>
                  <a:srgbClr val="C00000"/>
                </a:solidFill>
              </a:rPr>
              <a:t> </a:t>
            </a:r>
            <a:r>
              <a:rPr lang="pt-PT" dirty="0" smtClean="0">
                <a:solidFill>
                  <a:srgbClr val="C00000"/>
                </a:solidFill>
              </a:rPr>
              <a:t>a </a:t>
            </a:r>
            <a:r>
              <a:rPr lang="pt-PT" dirty="0">
                <a:solidFill>
                  <a:srgbClr val="C00000"/>
                </a:solidFill>
              </a:rPr>
              <a:t>= "Aveiro</a:t>
            </a:r>
            <a:r>
              <a:rPr lang="pt-PT" dirty="0" smtClean="0">
                <a:solidFill>
                  <a:srgbClr val="C00000"/>
                </a:solidFill>
              </a:rPr>
              <a:t>"; </a:t>
            </a:r>
            <a:r>
              <a:rPr lang="pt-PT" dirty="0" err="1">
                <a:solidFill>
                  <a:srgbClr val="C00000"/>
                </a:solidFill>
              </a:rPr>
              <a:t>String</a:t>
            </a:r>
            <a:r>
              <a:rPr lang="pt-PT" dirty="0">
                <a:solidFill>
                  <a:srgbClr val="C00000"/>
                </a:solidFill>
              </a:rPr>
              <a:t> </a:t>
            </a:r>
            <a:r>
              <a:rPr lang="pt-PT" dirty="0" smtClean="0">
                <a:solidFill>
                  <a:srgbClr val="C00000"/>
                </a:solidFill>
              </a:rPr>
              <a:t>b </a:t>
            </a:r>
            <a:r>
              <a:rPr lang="pt-PT" dirty="0">
                <a:solidFill>
                  <a:srgbClr val="C00000"/>
                </a:solidFill>
              </a:rPr>
              <a:t>= "</a:t>
            </a:r>
            <a:r>
              <a:rPr lang="pt-PT" dirty="0" smtClean="0">
                <a:solidFill>
                  <a:srgbClr val="C00000"/>
                </a:solidFill>
              </a:rPr>
              <a:t>Portugal"; a = b;  </a:t>
            </a:r>
            <a:r>
              <a:rPr lang="pt-PT" dirty="0" smtClean="0"/>
              <a:t>Agora a e b referenciam a mesma palavra </a:t>
            </a:r>
            <a:r>
              <a:rPr lang="pt-PT" dirty="0">
                <a:solidFill>
                  <a:srgbClr val="C00000"/>
                </a:solidFill>
              </a:rPr>
              <a:t>"</a:t>
            </a:r>
            <a:r>
              <a:rPr lang="pt-PT" dirty="0" smtClean="0">
                <a:solidFill>
                  <a:srgbClr val="C00000"/>
                </a:solidFill>
              </a:rPr>
              <a:t>Portugal"</a:t>
            </a:r>
            <a:r>
              <a:rPr lang="pt-PT" dirty="0" smtClean="0"/>
              <a:t>, i.e. as linhas </a:t>
            </a:r>
            <a:r>
              <a:rPr lang="pt-PT" dirty="0" err="1" smtClean="0">
                <a:solidFill>
                  <a:schemeClr val="accent6">
                    <a:lumMod val="50000"/>
                  </a:schemeClr>
                </a:solidFill>
              </a:rPr>
              <a:t>System.out.println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</a:rPr>
              <a:t>(a);</a:t>
            </a:r>
            <a:r>
              <a:rPr lang="pt-PT" dirty="0" smtClean="0"/>
              <a:t> e </a:t>
            </a:r>
            <a:r>
              <a:rPr lang="pt-PT" dirty="0" err="1" smtClean="0">
                <a:solidFill>
                  <a:schemeClr val="accent6">
                    <a:lumMod val="50000"/>
                  </a:schemeClr>
                </a:solidFill>
              </a:rPr>
              <a:t>System.out.println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</a:rPr>
              <a:t>(b);</a:t>
            </a:r>
            <a:r>
              <a:rPr lang="pt-PT" dirty="0" smtClean="0"/>
              <a:t> vão imprimir a mesma palavra </a:t>
            </a:r>
            <a:r>
              <a:rPr lang="pt-PT" dirty="0">
                <a:solidFill>
                  <a:srgbClr val="C00000"/>
                </a:solidFill>
              </a:rPr>
              <a:t>"Portugal"</a:t>
            </a:r>
            <a:r>
              <a:rPr lang="pt-PT" dirty="0" smtClean="0"/>
              <a:t>. </a:t>
            </a:r>
          </a:p>
          <a:p>
            <a:pPr marL="342900" indent="-342900">
              <a:buAutoNum type="arabicPeriod"/>
            </a:pPr>
            <a:endParaRPr lang="pt-PT" dirty="0"/>
          </a:p>
          <a:p>
            <a:pPr marL="342900" indent="-342900">
              <a:buAutoNum type="arabicPeriod"/>
            </a:pPr>
            <a:r>
              <a:rPr lang="pt-PT" dirty="0" smtClean="0"/>
              <a:t>Operador </a:t>
            </a:r>
            <a:r>
              <a:rPr lang="pt-PT" dirty="0" smtClean="0">
                <a:solidFill>
                  <a:srgbClr val="FF0000"/>
                </a:solidFill>
              </a:rPr>
              <a:t>+</a:t>
            </a:r>
            <a:r>
              <a:rPr lang="pt-PT" dirty="0" smtClean="0"/>
              <a:t> permite fazer concatenação de </a:t>
            </a:r>
            <a:r>
              <a:rPr lang="pt-PT" dirty="0" err="1" smtClean="0"/>
              <a:t>Strings</a:t>
            </a:r>
            <a:r>
              <a:rPr lang="pt-PT" dirty="0" smtClean="0"/>
              <a:t>, por exemplo, </a:t>
            </a:r>
            <a:r>
              <a:rPr lang="pt-PT" dirty="0" err="1">
                <a:solidFill>
                  <a:srgbClr val="C00000"/>
                </a:solidFill>
              </a:rPr>
              <a:t>String</a:t>
            </a:r>
            <a:r>
              <a:rPr lang="pt-PT" dirty="0">
                <a:solidFill>
                  <a:srgbClr val="C00000"/>
                </a:solidFill>
              </a:rPr>
              <a:t> </a:t>
            </a:r>
            <a:r>
              <a:rPr lang="pt-PT" dirty="0" smtClean="0">
                <a:solidFill>
                  <a:srgbClr val="C00000"/>
                </a:solidFill>
              </a:rPr>
              <a:t>aa </a:t>
            </a:r>
            <a:r>
              <a:rPr lang="pt-PT" dirty="0">
                <a:solidFill>
                  <a:srgbClr val="C00000"/>
                </a:solidFill>
              </a:rPr>
              <a:t>= "Aveiro"; </a:t>
            </a:r>
            <a:r>
              <a:rPr lang="pt-PT" dirty="0" err="1">
                <a:solidFill>
                  <a:srgbClr val="C00000"/>
                </a:solidFill>
              </a:rPr>
              <a:t>String</a:t>
            </a:r>
            <a:r>
              <a:rPr lang="pt-PT" dirty="0">
                <a:solidFill>
                  <a:srgbClr val="C00000"/>
                </a:solidFill>
              </a:rPr>
              <a:t> </a:t>
            </a:r>
            <a:r>
              <a:rPr lang="pt-PT" dirty="0" err="1" smtClean="0">
                <a:solidFill>
                  <a:srgbClr val="C00000"/>
                </a:solidFill>
              </a:rPr>
              <a:t>bb</a:t>
            </a:r>
            <a:r>
              <a:rPr lang="pt-PT" dirty="0" smtClean="0">
                <a:solidFill>
                  <a:srgbClr val="C00000"/>
                </a:solidFill>
              </a:rPr>
              <a:t> </a:t>
            </a:r>
            <a:r>
              <a:rPr lang="pt-PT" dirty="0">
                <a:solidFill>
                  <a:srgbClr val="C00000"/>
                </a:solidFill>
              </a:rPr>
              <a:t>= "</a:t>
            </a:r>
            <a:r>
              <a:rPr lang="pt-PT" dirty="0" smtClean="0">
                <a:solidFill>
                  <a:srgbClr val="C00000"/>
                </a:solidFill>
              </a:rPr>
              <a:t>Portugal"; </a:t>
            </a:r>
            <a:r>
              <a:rPr lang="pt-PT" dirty="0" err="1" smtClean="0">
                <a:solidFill>
                  <a:srgbClr val="C00000"/>
                </a:solidFill>
              </a:rPr>
              <a:t>String</a:t>
            </a:r>
            <a:r>
              <a:rPr lang="pt-PT" dirty="0" smtClean="0">
                <a:solidFill>
                  <a:srgbClr val="C00000"/>
                </a:solidFill>
              </a:rPr>
              <a:t> c=aa+ </a:t>
            </a:r>
            <a:r>
              <a:rPr lang="pt-PT" dirty="0">
                <a:solidFill>
                  <a:srgbClr val="C00000"/>
                </a:solidFill>
              </a:rPr>
              <a:t>"</a:t>
            </a:r>
            <a:r>
              <a:rPr lang="pt-PT" dirty="0" smtClean="0">
                <a:solidFill>
                  <a:srgbClr val="C00000"/>
                </a:solidFill>
              </a:rPr>
              <a:t> - "+</a:t>
            </a:r>
            <a:r>
              <a:rPr lang="pt-PT" dirty="0" err="1" smtClean="0">
                <a:solidFill>
                  <a:srgbClr val="C00000"/>
                </a:solidFill>
              </a:rPr>
              <a:t>bb</a:t>
            </a:r>
            <a:r>
              <a:rPr lang="pt-PT" dirty="0" smtClean="0">
                <a:solidFill>
                  <a:srgbClr val="C00000"/>
                </a:solidFill>
              </a:rPr>
              <a:t>; </a:t>
            </a:r>
            <a:r>
              <a:rPr lang="pt-PT" dirty="0"/>
              <a:t>permite declarar</a:t>
            </a:r>
            <a:r>
              <a:rPr lang="pt-PT" dirty="0"/>
              <a:t> </a:t>
            </a:r>
            <a:r>
              <a:rPr lang="pt-PT" dirty="0" err="1"/>
              <a:t>String</a:t>
            </a:r>
            <a:r>
              <a:rPr lang="pt-PT" dirty="0" smtClean="0">
                <a:solidFill>
                  <a:srgbClr val="C00000"/>
                </a:solidFill>
              </a:rPr>
              <a:t> "Aveiro - Portugal</a:t>
            </a:r>
            <a:r>
              <a:rPr lang="pt-PT" dirty="0">
                <a:solidFill>
                  <a:srgbClr val="C00000"/>
                </a:solidFill>
              </a:rPr>
              <a:t>"</a:t>
            </a:r>
            <a:r>
              <a:rPr lang="pt-PT" dirty="0" smtClean="0">
                <a:solidFill>
                  <a:srgbClr val="C00000"/>
                </a:solidFill>
              </a:rPr>
              <a:t> </a:t>
            </a:r>
            <a:r>
              <a:rPr lang="pt-PT" dirty="0" smtClean="0"/>
              <a:t>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2020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81868" y="76200"/>
            <a:ext cx="76763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Relação entre </a:t>
            </a:r>
            <a:r>
              <a:rPr lang="pt-PT" sz="3600" b="1" i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Strings</a:t>
            </a:r>
            <a:r>
              <a:rPr lang="pt-PT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e funções de Java</a:t>
            </a:r>
            <a:endParaRPr lang="en-US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143000"/>
            <a:ext cx="86867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PT" dirty="0" smtClean="0"/>
              <a:t>A chamada da função </a:t>
            </a:r>
            <a:r>
              <a:rPr lang="pt-PT" dirty="0" smtClean="0">
                <a:solidFill>
                  <a:srgbClr val="C00000"/>
                </a:solidFill>
              </a:rPr>
              <a:t>F</a:t>
            </a:r>
            <a:r>
              <a:rPr lang="pt-PT" dirty="0" smtClean="0"/>
              <a:t> passando </a:t>
            </a:r>
            <a:r>
              <a:rPr lang="pt-PT" dirty="0" err="1" smtClean="0"/>
              <a:t>String</a:t>
            </a:r>
            <a:r>
              <a:rPr lang="pt-PT" dirty="0" smtClean="0"/>
              <a:t> </a:t>
            </a:r>
            <a:r>
              <a:rPr lang="pt-PT" dirty="0" smtClean="0">
                <a:solidFill>
                  <a:srgbClr val="C00000"/>
                </a:solidFill>
              </a:rPr>
              <a:t>s</a:t>
            </a:r>
            <a:r>
              <a:rPr lang="pt-PT" dirty="0" smtClean="0"/>
              <a:t> (</a:t>
            </a:r>
            <a:r>
              <a:rPr lang="pt-PT" dirty="0" smtClean="0">
                <a:solidFill>
                  <a:srgbClr val="C00000"/>
                </a:solidFill>
              </a:rPr>
              <a:t>F(s)</a:t>
            </a:r>
            <a:r>
              <a:rPr lang="pt-PT" dirty="0" smtClean="0"/>
              <a:t>) vai copiar para dentro da função </a:t>
            </a:r>
            <a:r>
              <a:rPr lang="pt-PT" dirty="0" smtClean="0">
                <a:solidFill>
                  <a:srgbClr val="C00000"/>
                </a:solidFill>
              </a:rPr>
              <a:t>F</a:t>
            </a:r>
            <a:r>
              <a:rPr lang="pt-PT" dirty="0" smtClean="0"/>
              <a:t> só a referência </a:t>
            </a:r>
            <a:r>
              <a:rPr lang="pt-PT" dirty="0" smtClean="0">
                <a:solidFill>
                  <a:srgbClr val="C00000"/>
                </a:solidFill>
              </a:rPr>
              <a:t>s </a:t>
            </a:r>
            <a:r>
              <a:rPr lang="pt-PT" dirty="0" smtClean="0"/>
              <a:t>e os elementos de </a:t>
            </a:r>
            <a:r>
              <a:rPr lang="pt-PT" dirty="0">
                <a:solidFill>
                  <a:srgbClr val="C00000"/>
                </a:solidFill>
              </a:rPr>
              <a:t>s</a:t>
            </a:r>
            <a:r>
              <a:rPr lang="pt-PT" dirty="0" smtClean="0"/>
              <a:t> (se existirem) não vão ser copiados. </a:t>
            </a:r>
            <a:endParaRPr lang="pt-PT" dirty="0"/>
          </a:p>
          <a:p>
            <a:pPr marL="342900" indent="-342900">
              <a:buAutoNum type="arabicPeriod"/>
            </a:pPr>
            <a:endParaRPr lang="pt-PT" dirty="0" smtClean="0"/>
          </a:p>
          <a:p>
            <a:pPr marL="342900" indent="-342900">
              <a:buAutoNum type="arabicPeriod"/>
            </a:pPr>
            <a:r>
              <a:rPr lang="pt-PT" dirty="0" smtClean="0"/>
              <a:t>Quando vamos reservar memória para </a:t>
            </a:r>
            <a:r>
              <a:rPr lang="pt-PT" dirty="0" err="1" smtClean="0"/>
              <a:t>String</a:t>
            </a:r>
            <a:r>
              <a:rPr lang="pt-PT" dirty="0" smtClean="0"/>
              <a:t> </a:t>
            </a:r>
            <a:r>
              <a:rPr lang="pt-PT" dirty="0" smtClean="0">
                <a:solidFill>
                  <a:srgbClr val="C00000"/>
                </a:solidFill>
              </a:rPr>
              <a:t>st</a:t>
            </a:r>
            <a:r>
              <a:rPr lang="pt-PT" dirty="0" smtClean="0"/>
              <a:t> dentro da função </a:t>
            </a:r>
            <a:r>
              <a:rPr lang="pt-PT" dirty="0" smtClean="0">
                <a:solidFill>
                  <a:srgbClr val="C00000"/>
                </a:solidFill>
              </a:rPr>
              <a:t>F</a:t>
            </a:r>
            <a:r>
              <a:rPr lang="pt-PT" dirty="0" smtClean="0"/>
              <a:t> (por exemplo, </a:t>
            </a:r>
            <a:r>
              <a:rPr lang="pt-PT" dirty="0" err="1" smtClean="0">
                <a:solidFill>
                  <a:srgbClr val="C00000"/>
                </a:solidFill>
              </a:rPr>
              <a:t>String</a:t>
            </a:r>
            <a:r>
              <a:rPr lang="pt-PT" dirty="0" smtClean="0"/>
              <a:t> </a:t>
            </a:r>
            <a:r>
              <a:rPr lang="pt-PT" dirty="0" smtClean="0">
                <a:solidFill>
                  <a:srgbClr val="C00000"/>
                </a:solidFill>
              </a:rPr>
              <a:t>st </a:t>
            </a:r>
            <a:r>
              <a:rPr lang="pt-PT" dirty="0">
                <a:solidFill>
                  <a:srgbClr val="C00000"/>
                </a:solidFill>
              </a:rPr>
              <a:t>= </a:t>
            </a:r>
            <a:r>
              <a:rPr lang="pt-PT" dirty="0" err="1">
                <a:solidFill>
                  <a:srgbClr val="C00000"/>
                </a:solidFill>
              </a:rPr>
              <a:t>new</a:t>
            </a:r>
            <a:r>
              <a:rPr lang="pt-PT" dirty="0">
                <a:solidFill>
                  <a:srgbClr val="C00000"/>
                </a:solidFill>
              </a:rPr>
              <a:t> </a:t>
            </a:r>
            <a:r>
              <a:rPr lang="pt-PT" dirty="0" err="1">
                <a:solidFill>
                  <a:srgbClr val="C00000"/>
                </a:solidFill>
              </a:rPr>
              <a:t>String</a:t>
            </a:r>
            <a:r>
              <a:rPr lang="pt-PT" dirty="0">
                <a:solidFill>
                  <a:srgbClr val="C00000"/>
                </a:solidFill>
              </a:rPr>
              <a:t>();</a:t>
            </a:r>
            <a:r>
              <a:rPr lang="pt-PT" dirty="0" smtClean="0"/>
              <a:t> ) a memória para </a:t>
            </a:r>
            <a:r>
              <a:rPr lang="pt-PT" dirty="0" smtClean="0">
                <a:solidFill>
                  <a:srgbClr val="C00000"/>
                </a:solidFill>
              </a:rPr>
              <a:t>st</a:t>
            </a:r>
            <a:r>
              <a:rPr lang="pt-PT" dirty="0" smtClean="0"/>
              <a:t> vai ser reservada. Quando a função </a:t>
            </a:r>
            <a:r>
              <a:rPr lang="pt-PT" dirty="0" smtClean="0">
                <a:solidFill>
                  <a:srgbClr val="C00000"/>
                </a:solidFill>
              </a:rPr>
              <a:t>F</a:t>
            </a:r>
            <a:r>
              <a:rPr lang="pt-PT" dirty="0" smtClean="0"/>
              <a:t> vai ser terminada a referência </a:t>
            </a:r>
            <a:r>
              <a:rPr lang="pt-PT" dirty="0">
                <a:solidFill>
                  <a:srgbClr val="C00000"/>
                </a:solidFill>
              </a:rPr>
              <a:t>st</a:t>
            </a:r>
            <a:r>
              <a:rPr lang="pt-PT" dirty="0" smtClean="0"/>
              <a:t> vai ser destruída mas podemos devolver da função o valor da referência </a:t>
            </a:r>
            <a:r>
              <a:rPr lang="pt-PT" dirty="0">
                <a:solidFill>
                  <a:srgbClr val="C00000"/>
                </a:solidFill>
              </a:rPr>
              <a:t>st</a:t>
            </a:r>
            <a:r>
              <a:rPr lang="pt-PT" dirty="0" smtClean="0"/>
              <a:t>. Neste caso referência </a:t>
            </a:r>
            <a:r>
              <a:rPr lang="pt-PT" dirty="0" smtClean="0">
                <a:solidFill>
                  <a:srgbClr val="C00000"/>
                </a:solidFill>
              </a:rPr>
              <a:t>st</a:t>
            </a:r>
            <a:r>
              <a:rPr lang="pt-PT" dirty="0" smtClean="0"/>
              <a:t> fora da função tem relação com os elementos reservados dentro da função (i.e. a memória reservada dentro da função não vai ser destruída depois de terminação da função </a:t>
            </a:r>
            <a:r>
              <a:rPr lang="pt-PT" dirty="0" smtClean="0">
                <a:solidFill>
                  <a:srgbClr val="C00000"/>
                </a:solidFill>
              </a:rPr>
              <a:t>F</a:t>
            </a:r>
            <a:r>
              <a:rPr lang="pt-PT" dirty="0" smtClean="0"/>
              <a:t>). Então, memória reservada dentro da função por operador </a:t>
            </a:r>
            <a:r>
              <a:rPr lang="pt-PT" b="1" dirty="0" err="1" smtClean="0"/>
              <a:t>new</a:t>
            </a:r>
            <a:r>
              <a:rPr lang="pt-PT" dirty="0" smtClean="0"/>
              <a:t> pode ser usada fora da função depois de terminação da função. </a:t>
            </a:r>
          </a:p>
          <a:p>
            <a:pPr marL="342900" indent="-342900">
              <a:buAutoNum type="arabicPeriod"/>
            </a:pPr>
            <a:endParaRPr lang="pt-PT" u="sng" dirty="0"/>
          </a:p>
          <a:p>
            <a:pPr marL="342900" indent="-342900">
              <a:buAutoNum type="arabicPeriod"/>
            </a:pPr>
            <a:r>
              <a:rPr lang="pt-PT" dirty="0" smtClean="0"/>
              <a:t>Cada função pode devolver só um valor mas o valor do tipo referência é, de fato, um endereço de um conjunto de valores e este conjunto pode ser: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PT" dirty="0" smtClean="0"/>
              <a:t>Um </a:t>
            </a:r>
            <a:r>
              <a:rPr lang="pt-PT" dirty="0" err="1" smtClean="0"/>
              <a:t>objeto</a:t>
            </a:r>
            <a:r>
              <a:rPr lang="pt-PT" dirty="0" smtClean="0"/>
              <a:t> do tipo </a:t>
            </a:r>
            <a:r>
              <a:rPr lang="pt-PT" b="1" dirty="0" err="1" smtClean="0"/>
              <a:t>class</a:t>
            </a:r>
            <a:r>
              <a:rPr lang="pt-PT" dirty="0" smtClean="0"/>
              <a:t> (um registo);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PT" dirty="0" err="1" smtClean="0"/>
              <a:t>String</a:t>
            </a:r>
            <a:r>
              <a:rPr lang="pt-PT" dirty="0" smtClean="0"/>
              <a:t>.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PT" dirty="0" err="1" smtClean="0"/>
              <a:t>Array</a:t>
            </a:r>
            <a:r>
              <a:rPr lang="pt-PT" dirty="0" smtClean="0"/>
              <a:t> que vamos abordar hoje.</a:t>
            </a:r>
          </a:p>
        </p:txBody>
      </p:sp>
    </p:spTree>
    <p:extLst>
      <p:ext uri="{BB962C8B-B14F-4D97-AF65-F5344CB8AC3E}">
        <p14:creationId xmlns:p14="http://schemas.microsoft.com/office/powerpoint/2010/main" val="196329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01958" y="0"/>
            <a:ext cx="46558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Introdução às expressões regulares</a:t>
            </a:r>
            <a:endParaRPr lang="en-US" sz="2400" b="1" i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685800"/>
            <a:ext cx="87249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Expressão regular em Java permite </a:t>
            </a:r>
            <a:r>
              <a:rPr lang="pt-PT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descrever </a:t>
            </a:r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"</a:t>
            </a:r>
            <a:r>
              <a:rPr lang="pt-PT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S</a:t>
            </a:r>
            <a:r>
              <a:rPr lang="pt-PT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trings</a:t>
            </a:r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" numa forma geral que permite </a:t>
            </a:r>
            <a:r>
              <a:rPr lang="pt-PT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dizer </a:t>
            </a:r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"se </a:t>
            </a:r>
            <a:r>
              <a:rPr lang="pt-PT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S</a:t>
            </a:r>
            <a:r>
              <a:rPr lang="pt-PT" i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tring</a:t>
            </a:r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 </a:t>
            </a:r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tem </a:t>
            </a:r>
            <a:r>
              <a:rPr lang="pt-PT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algumas </a:t>
            </a:r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coisas", </a:t>
            </a:r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por exemplo, para dizer </a:t>
            </a:r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que um </a:t>
            </a:r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número pode </a:t>
            </a:r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ter ou </a:t>
            </a:r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não </a:t>
            </a:r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ter </a:t>
            </a:r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um sinal </a:t>
            </a:r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escreva: </a:t>
            </a:r>
            <a:endParaRPr lang="pt-PT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</a:endParaRPr>
          </a:p>
          <a:p>
            <a:pPr algn="just"/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</a:endParaRPr>
          </a:p>
          <a:p>
            <a:pPr algn="just"/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</a:rPr>
              <a:t>-?</a:t>
            </a:r>
          </a:p>
          <a:p>
            <a:pPr algn="just"/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</a:endParaRPr>
          </a:p>
          <a:p>
            <a:pPr algn="just"/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Outro exemplo duma </a:t>
            </a:r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expressão regular:</a:t>
            </a:r>
          </a:p>
          <a:p>
            <a:pPr algn="just"/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</a:endParaRPr>
          </a:p>
          <a:p>
            <a:pPr algn="just"/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-?//d+</a:t>
            </a:r>
          </a:p>
          <a:p>
            <a:pPr algn="just"/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</a:endParaRPr>
          </a:p>
          <a:p>
            <a:pPr algn="just"/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Permite descrever um ou mais dígitos (/d+) com sinal ou sem sinal (-?).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1742" y="4343400"/>
            <a:ext cx="80397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PT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</a:rPr>
              <a:t>Uma </a:t>
            </a:r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</a:rPr>
              <a:t>outra expressão regular: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C00000"/>
              </a:solidFill>
            </a:endParaRPr>
          </a:p>
          <a:p>
            <a:pPr algn="just"/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C00000"/>
              </a:solidFill>
            </a:endParaRPr>
          </a:p>
          <a:p>
            <a:pPr algn="just"/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</a:rPr>
              <a:t>-?//D+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C00000"/>
              </a:solidFill>
            </a:endParaRPr>
          </a:p>
          <a:p>
            <a:pPr algn="just"/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C00000"/>
              </a:solidFill>
            </a:endParaRPr>
          </a:p>
          <a:p>
            <a:pPr algn="just"/>
            <a:r>
              <a:rPr lang="pt-PT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</a:rPr>
              <a:t>Permite descrever um ou mais </a:t>
            </a:r>
            <a:r>
              <a:rPr lang="pt-PT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</a:rPr>
              <a:t>carateres</a:t>
            </a:r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</a:rPr>
              <a:t> </a:t>
            </a:r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</a:rPr>
              <a:t>não </a:t>
            </a:r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</a:rPr>
              <a:t>numéricos (/</a:t>
            </a:r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</a:rPr>
              <a:t>D+) </a:t>
            </a:r>
            <a:r>
              <a:rPr lang="pt-PT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</a:rPr>
              <a:t>com </a:t>
            </a:r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</a:rPr>
              <a:t>ou </a:t>
            </a:r>
            <a:r>
              <a:rPr lang="pt-PT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</a:rPr>
              <a:t>sem sinal </a:t>
            </a:r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</a:rPr>
              <a:t>(-?).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10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94396" y="0"/>
            <a:ext cx="77400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PT" sz="2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Ver, por exemplo, o livro de </a:t>
            </a:r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8000"/>
                </a:solidFill>
              </a:rPr>
              <a:t>Bruce </a:t>
            </a:r>
            <a:r>
              <a:rPr lang="en-US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8000"/>
                </a:solidFill>
              </a:rPr>
              <a:t>Eckel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8000"/>
                </a:solidFill>
              </a:rPr>
              <a:t> </a:t>
            </a:r>
            <a:r>
              <a:rPr lang="pt-PT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8000"/>
                </a:solidFill>
              </a:rPr>
              <a:t>"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8000"/>
                </a:solidFill>
              </a:rPr>
              <a:t>Thinking </a:t>
            </a:r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8000"/>
                </a:solidFill>
              </a:rPr>
              <a:t>in </a:t>
            </a:r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8000"/>
                </a:solidFill>
              </a:rPr>
              <a:t>Java"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8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75723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14500"/>
            <a:ext cx="756285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3505200" y="5562600"/>
            <a:ext cx="46482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62400" y="5791200"/>
            <a:ext cx="3679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rgbClr val="FF0000"/>
                </a:solidFill>
              </a:rPr>
              <a:t>e outras tabelas do livro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912" y="5379184"/>
            <a:ext cx="3367088" cy="132343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A regular expression </a:t>
            </a:r>
            <a:r>
              <a:rPr lang="en-US" sz="1600" dirty="0"/>
              <a:t>is a way to describe </a:t>
            </a:r>
            <a:r>
              <a:rPr lang="en-US" sz="1600" dirty="0">
                <a:solidFill>
                  <a:srgbClr val="008000"/>
                </a:solidFill>
              </a:rPr>
              <a:t>strings</a:t>
            </a:r>
            <a:r>
              <a:rPr lang="en-US" sz="1600" dirty="0"/>
              <a:t> in general terms, so that you can say: </a:t>
            </a:r>
            <a:r>
              <a:rPr lang="en-US" sz="1600" dirty="0" smtClean="0"/>
              <a:t>"</a:t>
            </a:r>
            <a:r>
              <a:rPr lang="en-US" sz="1600" i="1" dirty="0" smtClean="0">
                <a:solidFill>
                  <a:srgbClr val="002060"/>
                </a:solidFill>
              </a:rPr>
              <a:t>If </a:t>
            </a:r>
            <a:r>
              <a:rPr lang="en-US" sz="1600" i="1" dirty="0">
                <a:solidFill>
                  <a:srgbClr val="002060"/>
                </a:solidFill>
              </a:rPr>
              <a:t>a string has these things </a:t>
            </a:r>
            <a:r>
              <a:rPr lang="en-US" sz="1600" i="1" dirty="0" smtClean="0">
                <a:solidFill>
                  <a:srgbClr val="002060"/>
                </a:solidFill>
              </a:rPr>
              <a:t>in it</a:t>
            </a:r>
            <a:r>
              <a:rPr lang="en-US" sz="1600" i="1" dirty="0">
                <a:solidFill>
                  <a:srgbClr val="002060"/>
                </a:solidFill>
              </a:rPr>
              <a:t>, then it matches what I’m looking for</a:t>
            </a:r>
            <a:r>
              <a:rPr lang="en-US" sz="1600" dirty="0" smtClean="0"/>
              <a:t>."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613094" y="6448754"/>
            <a:ext cx="1692836" cy="369332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8000"/>
                </a:solidFill>
              </a:rPr>
              <a:t>Thinking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1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6287</TotalTime>
  <Words>7588</Words>
  <Application>Microsoft Office PowerPoint</Application>
  <PresentationFormat>On-screen Show (4:3)</PresentationFormat>
  <Paragraphs>1087</Paragraphs>
  <Slides>59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556</cp:revision>
  <cp:lastPrinted>2014-11-10T12:35:03Z</cp:lastPrinted>
  <dcterms:created xsi:type="dcterms:W3CDTF">2014-09-27T14:10:02Z</dcterms:created>
  <dcterms:modified xsi:type="dcterms:W3CDTF">2014-11-18T13:10:56Z</dcterms:modified>
</cp:coreProperties>
</file>