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321" r:id="rId5"/>
    <p:sldId id="322" r:id="rId6"/>
    <p:sldId id="323" r:id="rId7"/>
    <p:sldId id="325" r:id="rId8"/>
    <p:sldId id="327" r:id="rId9"/>
    <p:sldId id="326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8" r:id="rId20"/>
    <p:sldId id="339" r:id="rId21"/>
    <p:sldId id="340" r:id="rId22"/>
    <p:sldId id="341" r:id="rId23"/>
    <p:sldId id="344" r:id="rId24"/>
    <p:sldId id="336" r:id="rId25"/>
    <p:sldId id="342" r:id="rId26"/>
    <p:sldId id="343" r:id="rId27"/>
    <p:sldId id="345" r:id="rId28"/>
    <p:sldId id="346" r:id="rId29"/>
    <p:sldId id="347" r:id="rId30"/>
    <p:sldId id="382" r:id="rId31"/>
    <p:sldId id="349" r:id="rId32"/>
    <p:sldId id="381" r:id="rId33"/>
    <p:sldId id="350" r:id="rId34"/>
    <p:sldId id="383" r:id="rId35"/>
    <p:sldId id="351" r:id="rId36"/>
    <p:sldId id="348" r:id="rId37"/>
    <p:sldId id="352" r:id="rId38"/>
    <p:sldId id="356" r:id="rId39"/>
    <p:sldId id="353" r:id="rId40"/>
    <p:sldId id="354" r:id="rId41"/>
    <p:sldId id="355" r:id="rId42"/>
    <p:sldId id="359" r:id="rId43"/>
    <p:sldId id="384" r:id="rId44"/>
    <p:sldId id="358" r:id="rId45"/>
    <p:sldId id="365" r:id="rId46"/>
    <p:sldId id="357" r:id="rId47"/>
    <p:sldId id="360" r:id="rId48"/>
    <p:sldId id="361" r:id="rId49"/>
    <p:sldId id="362" r:id="rId50"/>
    <p:sldId id="363" r:id="rId51"/>
    <p:sldId id="366" r:id="rId52"/>
    <p:sldId id="364" r:id="rId53"/>
    <p:sldId id="367" r:id="rId54"/>
    <p:sldId id="369" r:id="rId55"/>
    <p:sldId id="370" r:id="rId56"/>
    <p:sldId id="371" r:id="rId57"/>
    <p:sldId id="373" r:id="rId58"/>
    <p:sldId id="372" r:id="rId59"/>
    <p:sldId id="376" r:id="rId60"/>
    <p:sldId id="377" r:id="rId61"/>
    <p:sldId id="374" r:id="rId62"/>
    <p:sldId id="379" r:id="rId63"/>
    <p:sldId id="385" r:id="rId64"/>
    <p:sldId id="375" r:id="rId65"/>
    <p:sldId id="380" r:id="rId66"/>
    <p:sldId id="368" r:id="rId67"/>
    <p:sldId id="386" r:id="rId68"/>
    <p:sldId id="31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3399FF"/>
    <a:srgbClr val="CCFFFF"/>
    <a:srgbClr val="99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6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EFFA-5A6E-4532-8874-99E9C123800B}" type="datetime1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5CB-32DC-4C58-A6C7-B6FFE7755DDC}" type="datetime1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CE5-84A7-4673-9A39-E31E51352F48}" type="datetime1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5AAC-12DB-48DB-9BBB-EC90F902475C}" type="datetime1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C9A-4197-4CC5-8EB4-4184F0DE21E9}" type="datetime1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2966-4773-4BB1-BEBD-A89C92990852}" type="datetime1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B8-AF4E-4971-B6C7-2C74E370E55E}" type="datetime1">
              <a:rPr lang="en-US" smtClean="0"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76B-5937-4078-9743-67490B544906}" type="datetime1">
              <a:rPr lang="en-US" smtClean="0"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345B-6002-4EBE-AD9F-F9E77D8A7442}" type="datetime1">
              <a:rPr lang="en-US" smtClean="0"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833-E84B-4225-81D1-E013BF7D19FF}" type="datetime1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2BA6-D231-476C-973F-18CE0E62832D}" type="datetime1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BFB1-E3DC-42B5-9509-B1BADCA5513B}" type="datetime1">
              <a:rPr lang="en-US" smtClean="0"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8382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4000" b="1" dirty="0">
              <a:solidFill>
                <a:schemeClr val="tx1"/>
              </a:solidFill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Aulas 3 - 4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8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smtClean="0">
                <a:solidFill>
                  <a:schemeClr val="tx1"/>
                </a:solidFill>
              </a:rPr>
              <a:t>Departamento de </a:t>
            </a:r>
            <a:r>
              <a:rPr lang="pt-PT" sz="1800" dirty="0" err="1" smtClean="0">
                <a:solidFill>
                  <a:schemeClr val="tx1"/>
                </a:solidFill>
              </a:rPr>
              <a:t>Eletrónica</a:t>
            </a:r>
            <a:r>
              <a:rPr lang="pt-PT" sz="1800" dirty="0" smtClean="0">
                <a:solidFill>
                  <a:schemeClr val="tx1"/>
                </a:solidFill>
              </a:rPr>
              <a:t>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0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</a:rPr>
              <a:t>http://moodle.ua.pt/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smtClean="0"/>
              <a:t>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1297" y="914400"/>
            <a:ext cx="8439472" cy="3276600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Estruturas de controlo – repetição</a:t>
            </a:r>
          </a:p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Operadores aritméticos unários</a:t>
            </a:r>
          </a:p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Instrução de atribuição com operação</a:t>
            </a:r>
          </a:p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Instrução repetitiva </a:t>
            </a:r>
            <a:r>
              <a:rPr lang="pt-P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pt-P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PT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Instrução repetitiva </a:t>
            </a:r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Instruções de salto </a:t>
            </a:r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  <a:p>
            <a:endParaRPr lang="pt-PT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2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11</a:t>
            </a:fld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28600" y="457200"/>
            <a:ext cx="8367464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além da execução condicional de instruções, por vezes existe a necessidade de executar instruções </a:t>
            </a:r>
            <a:r>
              <a:rPr lang="pt-PT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repetidamente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um conjunto de instruções que são executadas repetidamente designamos por </a:t>
            </a:r>
            <a:r>
              <a:rPr lang="pt-PT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é constituído por uma estrutura de controlo que determina quantas vezes as instruções vão ser repetidas.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estruturas de controlo podem ser do tipo condicional (</a:t>
            </a:r>
            <a:r>
              <a:rPr lang="pt-P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pt-P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ou do tipo contador (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P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Normalmente utilizamos as estruturas do tipo condicional quando o número de iterações é desconhecido e as estruturas do tipo contador quando sabemos à partida o número de iterações.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3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12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31640" y="152400"/>
            <a:ext cx="7045598" cy="4600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Operadores aritméticos unários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911424"/>
            <a:ext cx="8568952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incremento de 1: ++ (++x, x++)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decremento de 1: -- (--x, x--)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operadores de incremento e decremento </a:t>
            </a:r>
            <a:r>
              <a:rPr lang="pt-P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atualizam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 valor de uma variável com mais ou menos uma unidade.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Colocados antes são pré-incremento e pré-decremento. Neste caso a variável é primeiro alterada antes de ser usada.</a:t>
            </a:r>
          </a:p>
          <a:p>
            <a:pPr marL="800100" lvl="3" indent="-342900" algn="just">
              <a:spcBef>
                <a:spcPts val="800"/>
              </a:spcBef>
            </a:pP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++x; </a:t>
            </a:r>
            <a:r>
              <a:rPr lang="pt-PT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equivalente a: x = x + 1; y = x; </a:t>
            </a:r>
            <a:endParaRPr lang="pt-PT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Colocados depois são pós-incremento e pós-decremento e neste caso a variável é primeiro usada na expressão onde está inserida e depois </a:t>
            </a:r>
            <a:r>
              <a:rPr lang="pt-P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atualizada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2" indent="-342900" algn="just">
              <a:spcBef>
                <a:spcPts val="800"/>
              </a:spcBef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x++; </a:t>
            </a:r>
            <a:r>
              <a:rPr lang="pt-PT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equivalente a: y = x; x = x + 1;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4</a:t>
            </a:r>
            <a:r>
              <a:rPr lang="pt-PT" dirty="0" smtClean="0">
                <a:solidFill>
                  <a:srgbClr val="002060"/>
                </a:solidFill>
              </a:rPr>
              <a:t>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13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31640" y="188640"/>
            <a:ext cx="7045598" cy="5320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Instrução de atribuição com operação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914400"/>
            <a:ext cx="8568952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É comum usar uma versão 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compacta 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operador de atribuição (=) onde este é precedido de uma operação (por exemplo +=, -= *=, /=, %=,...).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instrução resultante é equivalente a uma instrução  normal de atribuição em que a mesma variável aparece em ambos os lados do operador =.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importância desta notação tem a ver com a simplificação do código e com a clareza da operação a realizar.</a:t>
            </a:r>
          </a:p>
          <a:p>
            <a:pPr lvl="1"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 x, y, z;</a:t>
            </a:r>
          </a:p>
          <a:p>
            <a:pPr lvl="1"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vl="1"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 += 5;       </a:t>
            </a:r>
            <a:r>
              <a:rPr lang="pt-PT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equivalente a y = y + 5;</a:t>
            </a:r>
          </a:p>
          <a:p>
            <a:pPr lvl="1"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 *= 5 + x;   </a:t>
            </a:r>
            <a:r>
              <a:rPr lang="pt-PT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equivalente a z = z * (5 + x);</a:t>
            </a:r>
          </a:p>
          <a:p>
            <a:pPr lvl="1"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 += ++x;     </a:t>
            </a:r>
            <a:r>
              <a:rPr lang="pt-PT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x = x + 1; y = y + x;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5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14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87624" y="76200"/>
            <a:ext cx="7189614" cy="4600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Instrução repetitiva </a:t>
            </a:r>
            <a:r>
              <a:rPr lang="pt-P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pt-P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2743200"/>
            <a:ext cx="8224838" cy="33843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sequência de instruções colocadas no corpo do ciclo são executadas enquanto a condição for verdadeira.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a condição for falsa, o ciclo termina e o programa continua a executar o que se seguir.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diferença principal entre as duas instruções repetitivas reside no facto de no ciclo 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pt-P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sequência de instruções é executada pelo menos uma vez.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Muito cuidado na definição da condição…</a:t>
            </a:r>
          </a:p>
        </p:txBody>
      </p:sp>
      <p:sp>
        <p:nvSpPr>
          <p:cNvPr id="6" name="CaixaDeTexto 4"/>
          <p:cNvSpPr txBox="1"/>
          <p:nvPr/>
        </p:nvSpPr>
        <p:spPr>
          <a:xfrm>
            <a:off x="467544" y="838200"/>
            <a:ext cx="3960440" cy="162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instruções;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r>
              <a:rPr lang="pt-PT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(condição);</a:t>
            </a:r>
            <a:endParaRPr lang="pt-P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5"/>
          <p:cNvSpPr txBox="1"/>
          <p:nvPr/>
        </p:nvSpPr>
        <p:spPr>
          <a:xfrm>
            <a:off x="4644008" y="910208"/>
            <a:ext cx="4104456" cy="162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(condição)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 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instruções;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P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6</a:t>
            </a:r>
            <a:r>
              <a:rPr lang="pt-PT" dirty="0" smtClean="0">
                <a:solidFill>
                  <a:srgbClr val="002060"/>
                </a:solidFill>
              </a:rPr>
              <a:t>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15</a:t>
            </a:fld>
            <a:endParaRPr lang="en-US"/>
          </a:p>
        </p:txBody>
      </p:sp>
      <p:sp>
        <p:nvSpPr>
          <p:cNvPr id="4" name="CaixaDeTexto 4"/>
          <p:cNvSpPr txBox="1"/>
          <p:nvPr/>
        </p:nvSpPr>
        <p:spPr>
          <a:xfrm>
            <a:off x="543744" y="4267200"/>
            <a:ext cx="3113856" cy="162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instruções;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r>
              <a:rPr lang="pt-PT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(condição);</a:t>
            </a:r>
            <a:endParaRPr lang="pt-P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5"/>
          <p:cNvSpPr txBox="1"/>
          <p:nvPr/>
        </p:nvSpPr>
        <p:spPr>
          <a:xfrm>
            <a:off x="5181600" y="4384597"/>
            <a:ext cx="2975992" cy="162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(condição)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 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instruções;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P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96315" y="14120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86833" y="20113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en-US" dirty="0"/>
          </a:p>
        </p:txBody>
      </p:sp>
      <p:sp>
        <p:nvSpPr>
          <p:cNvPr id="43" name="Flowchart: Decision 42"/>
          <p:cNvSpPr/>
          <p:nvPr/>
        </p:nvSpPr>
        <p:spPr>
          <a:xfrm>
            <a:off x="5791200" y="1415782"/>
            <a:ext cx="2209800" cy="595587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condição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54580" y="2776577"/>
            <a:ext cx="12954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902280" y="2017144"/>
            <a:ext cx="0" cy="7479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3400" y="1066800"/>
            <a:ext cx="2667000" cy="2971800"/>
            <a:chOff x="152400" y="762000"/>
            <a:chExt cx="2667000" cy="2971800"/>
          </a:xfrm>
        </p:grpSpPr>
        <p:sp>
          <p:nvSpPr>
            <p:cNvPr id="17" name="TextBox 16"/>
            <p:cNvSpPr txBox="1"/>
            <p:nvPr/>
          </p:nvSpPr>
          <p:spPr>
            <a:xfrm>
              <a:off x="1714500" y="305383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400" y="23622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26" name="Flowchart: Decision 25"/>
            <p:cNvSpPr/>
            <p:nvPr/>
          </p:nvSpPr>
          <p:spPr>
            <a:xfrm>
              <a:off x="609600" y="2452413"/>
              <a:ext cx="2209800" cy="5955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condição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709352" y="2065757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056504" y="1521433"/>
              <a:ext cx="12954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instruções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704204" y="762000"/>
              <a:ext cx="0" cy="7479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>
              <a:off x="164757" y="1005016"/>
              <a:ext cx="1540476" cy="1754660"/>
            </a:xfrm>
            <a:custGeom>
              <a:avLst/>
              <a:gdLst>
                <a:gd name="connsiteX0" fmla="*/ 428367 w 1540476"/>
                <a:gd name="connsiteY0" fmla="*/ 1746422 h 1754660"/>
                <a:gd name="connsiteX1" fmla="*/ 8238 w 1540476"/>
                <a:gd name="connsiteY1" fmla="*/ 1754660 h 1754660"/>
                <a:gd name="connsiteX2" fmla="*/ 0 w 1540476"/>
                <a:gd name="connsiteY2" fmla="*/ 0 h 1754660"/>
                <a:gd name="connsiteX3" fmla="*/ 1540476 w 1540476"/>
                <a:gd name="connsiteY3" fmla="*/ 0 h 17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476" h="1754660">
                  <a:moveTo>
                    <a:pt x="428367" y="1746422"/>
                  </a:moveTo>
                  <a:lnTo>
                    <a:pt x="8238" y="1754660"/>
                  </a:lnTo>
                  <a:lnTo>
                    <a:pt x="0" y="0"/>
                  </a:lnTo>
                  <a:lnTo>
                    <a:pt x="1540476" y="0"/>
                  </a:lnTo>
                </a:path>
              </a:pathLst>
            </a:cu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26" idx="2"/>
            </p:cNvCxnSpPr>
            <p:nvPr/>
          </p:nvCxnSpPr>
          <p:spPr>
            <a:xfrm>
              <a:off x="1714500" y="3048000"/>
              <a:ext cx="0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657600" y="-154459"/>
            <a:ext cx="15215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Ciclos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11547" y="664020"/>
            <a:ext cx="0" cy="7479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6913605" y="1029738"/>
            <a:ext cx="1556952" cy="2636108"/>
          </a:xfrm>
          <a:custGeom>
            <a:avLst/>
            <a:gdLst>
              <a:gd name="connsiteX0" fmla="*/ 0 w 1556952"/>
              <a:gd name="connsiteY0" fmla="*/ 2290119 h 2636108"/>
              <a:gd name="connsiteX1" fmla="*/ 8238 w 1556952"/>
              <a:gd name="connsiteY1" fmla="*/ 2636108 h 2636108"/>
              <a:gd name="connsiteX2" fmla="*/ 1556952 w 1556952"/>
              <a:gd name="connsiteY2" fmla="*/ 2627870 h 2636108"/>
              <a:gd name="connsiteX3" fmla="*/ 1548714 w 1556952"/>
              <a:gd name="connsiteY3" fmla="*/ 8238 h 2636108"/>
              <a:gd name="connsiteX4" fmla="*/ 0 w 1556952"/>
              <a:gd name="connsiteY4" fmla="*/ 0 h 263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6952" h="2636108">
                <a:moveTo>
                  <a:pt x="0" y="2290119"/>
                </a:moveTo>
                <a:lnTo>
                  <a:pt x="8238" y="2636108"/>
                </a:lnTo>
                <a:lnTo>
                  <a:pt x="1556952" y="2627870"/>
                </a:lnTo>
                <a:lnTo>
                  <a:pt x="1548714" y="8238"/>
                </a:lnTo>
                <a:lnTo>
                  <a:pt x="0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43" idx="1"/>
          </p:cNvCxnSpPr>
          <p:nvPr/>
        </p:nvCxnSpPr>
        <p:spPr>
          <a:xfrm rot="10800000" flipV="1">
            <a:off x="5410200" y="1713575"/>
            <a:ext cx="381000" cy="76139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23303" y="375577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Saída do ciclo</a:t>
            </a:r>
            <a:endParaRPr lang="en-US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669898" y="242811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Saída do ciclo</a:t>
            </a:r>
            <a:endParaRPr lang="en-US" i="1" dirty="0"/>
          </a:p>
        </p:txBody>
      </p:sp>
      <p:sp>
        <p:nvSpPr>
          <p:cNvPr id="59" name="Rounded Rectangle 58"/>
          <p:cNvSpPr/>
          <p:nvPr/>
        </p:nvSpPr>
        <p:spPr>
          <a:xfrm>
            <a:off x="152400" y="838200"/>
            <a:ext cx="38862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648200" y="664020"/>
            <a:ext cx="4038600" cy="5623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287696" y="668681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Entrada do ciclo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90352" y="944657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Entrada do ciclo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97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aixaDeTexto 4"/>
          <p:cNvSpPr txBox="1"/>
          <p:nvPr/>
        </p:nvSpPr>
        <p:spPr>
          <a:xfrm>
            <a:off x="179512" y="152400"/>
            <a:ext cx="6571030" cy="476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leitura 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um 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inteiro positivo:</a:t>
            </a:r>
            <a:endParaRPr lang="pt-P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76200" y="762000"/>
            <a:ext cx="8640960" cy="2571768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pt-PT" sz="18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Um valor inteiro positivo: </a:t>
            </a:r>
            <a:r>
              <a:rPr lang="pt-PT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(x &lt;= 0);</a:t>
            </a:r>
          </a:p>
          <a:p>
            <a:pPr marL="0" indent="0">
              <a:buNone/>
            </a:pP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Valor %d lido em %d tentativas\n",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x,cont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 bwMode="auto">
          <a:xfrm>
            <a:off x="76200" y="3482344"/>
            <a:ext cx="8640960" cy="256606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x = -1, </a:t>
            </a:r>
            <a:r>
              <a:rPr kumimoji="0" lang="pt-PT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cont</a:t>
            </a: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Atenção à inicialização de x</a:t>
            </a:r>
          </a:p>
          <a:p>
            <a:pPr marL="342900" lvl="0" indent="-342900" eaLnBrk="0">
              <a:lnSpc>
                <a:spcPct val="100000"/>
              </a:lnSpc>
              <a:spcBef>
                <a:spcPts val="800"/>
              </a:spcBef>
            </a:pPr>
            <a:r>
              <a:rPr lang="pt-PT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PT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 &lt;= 0){</a:t>
            </a:r>
          </a:p>
          <a:p>
            <a:pPr marL="342900" lvl="0" indent="-342900" eaLnBrk="0">
              <a:lnSpc>
                <a:spcPct val="100000"/>
              </a:lnSpc>
              <a:spcBef>
                <a:spcPts val="800"/>
              </a:spcBef>
            </a:pP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Um valor inteiro positivo: 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kumimoji="0" lang="pt-PT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x = sc.nextInt();</a:t>
            </a: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cont++;}</a:t>
            </a:r>
          </a:p>
          <a:p>
            <a:pPr marL="342900" lvl="0" indent="-342900" eaLnBrk="0">
              <a:lnSpc>
                <a:spcPct val="100000"/>
              </a:lnSpc>
              <a:spcBef>
                <a:spcPts val="800"/>
              </a:spcBef>
              <a:defRPr/>
            </a:pPr>
            <a:r>
              <a:rPr lang="pt-PT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("Valor </a:t>
            </a:r>
            <a:r>
              <a:rPr lang="pt-PT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%d lido em %d tentativas\n",x,cont);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7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17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23402" y="73308"/>
            <a:ext cx="7045598" cy="5320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Instrução repetitiva for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1142984"/>
            <a:ext cx="8568952" cy="52383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(inicialização ; condição ; </a:t>
            </a:r>
            <a:r>
              <a:rPr lang="pt-P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instruções;</a:t>
            </a:r>
          </a:p>
          <a:p>
            <a:pPr marL="0" indent="0">
              <a:buNone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r>
              <a:rPr lang="pt-PT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 inicialização é executada em primeiro lugar e apenas uma vez.</a:t>
            </a:r>
          </a:p>
          <a:p>
            <a:pPr algn="just"/>
            <a:r>
              <a:rPr lang="pt-PT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 condição é avaliada no início de todos os ciclos e as instruções são executadas enquanto a condição for verdadeira.</a:t>
            </a:r>
          </a:p>
          <a:p>
            <a:pPr algn="just"/>
            <a:r>
              <a:rPr lang="pt-PT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 parte da </a:t>
            </a:r>
            <a:r>
              <a:rPr lang="pt-PT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é feita no final de todas as iterações.</a:t>
            </a:r>
          </a:p>
          <a:p>
            <a:pPr algn="just"/>
            <a:r>
              <a:rPr lang="pt-PT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Em geral, a função da inicialização e da </a:t>
            </a:r>
            <a:r>
              <a:rPr lang="pt-PT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é manipular variáveis de contagem utilizadas dentro do ciclo.</a:t>
            </a:r>
            <a:endParaRPr lang="pt-PT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8</a:t>
            </a:r>
            <a:r>
              <a:rPr lang="pt-PT" dirty="0" smtClean="0">
                <a:solidFill>
                  <a:srgbClr val="002060"/>
                </a:solidFill>
              </a:rPr>
              <a:t>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762000"/>
            <a:ext cx="4365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pt-PT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pt-PT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23402" y="73308"/>
            <a:ext cx="7045598" cy="5320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Instrução repetitiva for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545" y="1131332"/>
            <a:ext cx="6692255" cy="1267599"/>
            <a:chOff x="89545" y="1131332"/>
            <a:chExt cx="6692255" cy="1267599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1447800" y="1131332"/>
              <a:ext cx="457200" cy="54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63649" y="1131332"/>
              <a:ext cx="179551" cy="54506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352800" y="1131332"/>
              <a:ext cx="457200" cy="545068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9545" y="1752600"/>
              <a:ext cx="6692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Podemos apagar </a:t>
              </a:r>
              <a:r>
                <a:rPr lang="pt-PT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inicialização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e/ou </a:t>
              </a:r>
              <a:r>
                <a:rPr lang="pt-PT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condição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e/ou</a:t>
              </a:r>
              <a:r>
                <a:rPr lang="pt-PT" dirty="0" smtClean="0"/>
                <a:t> </a:t>
              </a:r>
              <a:r>
                <a:rPr lang="pt-PT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atualização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mas não podemos apagar 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pontos 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vírgula 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(;)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4800" y="2667000"/>
            <a:ext cx="80704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Exemplos:</a:t>
            </a:r>
          </a:p>
          <a:p>
            <a:r>
              <a:rPr lang="pt-PT" sz="2400" dirty="0" smtClean="0"/>
              <a:t>1) 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(;;)</a:t>
            </a:r>
            <a:r>
              <a:rPr lang="pt-PT" sz="2400" dirty="0" smtClean="0"/>
              <a:t> – ciclo infinito (pode ser útil)</a:t>
            </a:r>
          </a:p>
          <a:p>
            <a:r>
              <a:rPr lang="pt-PT" sz="2400" dirty="0" smtClean="0"/>
              <a:t>2) 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 smtClean="0">
                <a:solidFill>
                  <a:srgbClr val="C00000"/>
                </a:solidFill>
              </a:rPr>
              <a:t>int a = 10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;;)</a:t>
            </a:r>
            <a:r>
              <a:rPr lang="pt-PT" sz="2400" dirty="0" smtClean="0"/>
              <a:t> </a:t>
            </a:r>
            <a:r>
              <a:rPr lang="pt-PT" sz="2400" dirty="0"/>
              <a:t>– ciclo </a:t>
            </a:r>
            <a:r>
              <a:rPr lang="pt-PT" sz="2400" dirty="0" smtClean="0"/>
              <a:t>que </a:t>
            </a:r>
            <a:r>
              <a:rPr lang="pt-PT" sz="2400" dirty="0" smtClean="0"/>
              <a:t>só </a:t>
            </a:r>
            <a:r>
              <a:rPr lang="pt-PT" sz="2400" dirty="0"/>
              <a:t>tem </a:t>
            </a:r>
            <a:r>
              <a:rPr lang="pt-PT" sz="2400" dirty="0" smtClean="0">
                <a:solidFill>
                  <a:srgbClr val="C00000"/>
                </a:solidFill>
              </a:rPr>
              <a:t>inicialização</a:t>
            </a:r>
            <a:r>
              <a:rPr lang="pt-PT" sz="2400" dirty="0" smtClean="0"/>
              <a:t> </a:t>
            </a:r>
            <a:r>
              <a:rPr lang="pt-PT" sz="2400" dirty="0"/>
              <a:t>(pode ser útil</a:t>
            </a:r>
            <a:r>
              <a:rPr lang="pt-PT" sz="2400" dirty="0" smtClean="0"/>
              <a:t>)</a:t>
            </a:r>
          </a:p>
          <a:p>
            <a:r>
              <a:rPr lang="pt-PT" sz="2400" dirty="0" smtClean="0"/>
              <a:t>3)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(;</a:t>
            </a:r>
            <a:r>
              <a:rPr lang="pt-PT" sz="2400" dirty="0" smtClean="0">
                <a:solidFill>
                  <a:srgbClr val="00B050"/>
                </a:solidFill>
              </a:rPr>
              <a:t>a&gt;b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;)</a:t>
            </a:r>
            <a:r>
              <a:rPr lang="pt-PT" sz="2400" dirty="0" smtClean="0"/>
              <a:t> </a:t>
            </a:r>
            <a:r>
              <a:rPr lang="pt-PT" sz="2400" dirty="0"/>
              <a:t>– ciclo que </a:t>
            </a:r>
            <a:r>
              <a:rPr lang="pt-PT" sz="2400" dirty="0" smtClean="0"/>
              <a:t>só tem </a:t>
            </a:r>
            <a:r>
              <a:rPr lang="pt-PT" sz="2400" dirty="0" smtClean="0">
                <a:solidFill>
                  <a:srgbClr val="00B050"/>
                </a:solidFill>
              </a:rPr>
              <a:t>condição</a:t>
            </a:r>
            <a:r>
              <a:rPr lang="pt-PT" sz="2400" dirty="0" smtClean="0"/>
              <a:t> </a:t>
            </a:r>
            <a:r>
              <a:rPr lang="pt-PT" sz="2400" dirty="0"/>
              <a:t>(pode ser útil</a:t>
            </a:r>
            <a:r>
              <a:rPr lang="pt-PT" sz="2400" dirty="0" smtClean="0"/>
              <a:t>)</a:t>
            </a:r>
          </a:p>
          <a:p>
            <a:r>
              <a:rPr lang="pt-PT" sz="2400" dirty="0" smtClean="0"/>
              <a:t>4)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(;;</a:t>
            </a:r>
            <a:r>
              <a:rPr lang="pt-PT" sz="2400" dirty="0" smtClean="0">
                <a:solidFill>
                  <a:srgbClr val="3399FF"/>
                </a:solidFill>
              </a:rPr>
              <a:t>a++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pt-PT" sz="2400" dirty="0" smtClean="0"/>
              <a:t> </a:t>
            </a:r>
            <a:r>
              <a:rPr lang="pt-PT" sz="2400" dirty="0"/>
              <a:t>– ciclo que </a:t>
            </a:r>
            <a:r>
              <a:rPr lang="pt-PT" sz="2400" dirty="0"/>
              <a:t>só tem </a:t>
            </a:r>
            <a:r>
              <a:rPr lang="pt-PT" sz="2400" dirty="0" err="1" smtClean="0">
                <a:solidFill>
                  <a:srgbClr val="3399FF"/>
                </a:solidFill>
              </a:rPr>
              <a:t>atualização</a:t>
            </a:r>
            <a:r>
              <a:rPr lang="pt-PT" sz="2400" dirty="0" smtClean="0"/>
              <a:t> </a:t>
            </a:r>
            <a:r>
              <a:rPr lang="pt-PT" sz="2400" dirty="0"/>
              <a:t>(pode ser útil)</a:t>
            </a:r>
          </a:p>
          <a:p>
            <a:r>
              <a:rPr lang="pt-PT" sz="2400" dirty="0" smtClean="0"/>
              <a:t>5) 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</a:t>
            </a:r>
            <a:r>
              <a:rPr lang="pt-PT" sz="2400" dirty="0" smtClean="0">
                <a:solidFill>
                  <a:srgbClr val="C00000"/>
                </a:solidFill>
              </a:rPr>
              <a:t>10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00B050"/>
                </a:solidFill>
              </a:rPr>
              <a:t> a&gt;b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;)</a:t>
            </a:r>
            <a:endParaRPr lang="pt-PT" sz="2400" dirty="0" smtClean="0"/>
          </a:p>
          <a:p>
            <a:r>
              <a:rPr lang="pt-PT" sz="2400" dirty="0" smtClean="0"/>
              <a:t>6)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10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 smtClean="0">
                <a:solidFill>
                  <a:srgbClr val="00B050"/>
                </a:solidFill>
              </a:rPr>
              <a:t>a&gt;b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3399FF"/>
                </a:solidFill>
              </a:rPr>
              <a:t> a</a:t>
            </a:r>
            <a:r>
              <a:rPr lang="pt-PT" sz="2400" dirty="0" smtClean="0">
                <a:solidFill>
                  <a:srgbClr val="3399FF"/>
                </a:solidFill>
              </a:rPr>
              <a:t>++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PT" sz="2400" dirty="0" smtClean="0"/>
          </a:p>
          <a:p>
            <a:r>
              <a:rPr lang="pt-PT" sz="2400" dirty="0" smtClean="0"/>
              <a:t>7)</a:t>
            </a:r>
            <a:r>
              <a:rPr lang="pt-PT" sz="2400" dirty="0"/>
              <a:t>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10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00B050"/>
                </a:solidFill>
              </a:rPr>
              <a:t> a&gt;b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3399FF"/>
                </a:solidFill>
              </a:rPr>
              <a:t> a</a:t>
            </a:r>
            <a:r>
              <a:rPr lang="pt-PT" sz="2400" dirty="0" smtClean="0">
                <a:solidFill>
                  <a:srgbClr val="3399FF"/>
                </a:solidFill>
              </a:rPr>
              <a:t>++, b--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39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2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432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 Escreva um programa que leia uma série de números inteiros. Quando for introduzido um número negativo, o programa deve escrever quantos números foram introduzidos e terminar</a:t>
            </a:r>
            <a:endParaRPr lang="pt-PT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190" y="838200"/>
            <a:ext cx="445038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smtClean="0"/>
              <a:t>x;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0;</a:t>
            </a:r>
          </a:p>
          <a:p>
            <a:r>
              <a:rPr lang="en-US" b="1" dirty="0" smtClean="0"/>
              <a:t>do	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um </a:t>
            </a:r>
            <a:r>
              <a:rPr lang="en-US" dirty="0" err="1"/>
              <a:t>numero</a:t>
            </a:r>
            <a:r>
              <a:rPr lang="en-US" dirty="0"/>
              <a:t>: ");</a:t>
            </a:r>
          </a:p>
          <a:p>
            <a:r>
              <a:rPr lang="en-US" dirty="0"/>
              <a:t>   x = </a:t>
            </a:r>
            <a:r>
              <a:rPr lang="en-US" dirty="0" err="1"/>
              <a:t>sc.nextInt</a:t>
            </a:r>
            <a:r>
              <a:rPr lang="en-US" dirty="0"/>
              <a:t>(); n++;</a:t>
            </a:r>
          </a:p>
          <a:p>
            <a:r>
              <a:rPr lang="en-US" dirty="0"/>
              <a:t>  </a:t>
            </a:r>
            <a:r>
              <a:rPr lang="en-US" dirty="0" smtClean="0"/>
              <a:t>	} </a:t>
            </a:r>
            <a:r>
              <a:rPr lang="en-US" b="1" dirty="0"/>
              <a:t>while</a:t>
            </a:r>
            <a:r>
              <a:rPr lang="en-US" dirty="0"/>
              <a:t>(x &gt;= 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("n = "+n);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7792" y="914400"/>
            <a:ext cx="12218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do</a:t>
            </a:r>
            <a:r>
              <a:rPr lang="pt-PT" dirty="0" smtClean="0"/>
              <a:t> … </a:t>
            </a:r>
            <a:r>
              <a:rPr lang="pt-PT" b="1" dirty="0" err="1" smtClean="0"/>
              <a:t>while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90" y="2819400"/>
            <a:ext cx="4450385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</a:t>
            </a:r>
            <a:r>
              <a:rPr lang="en-US" dirty="0" smtClean="0"/>
              <a:t>0;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0;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(x </a:t>
            </a:r>
            <a:r>
              <a:rPr lang="en-US" dirty="0"/>
              <a:t>&gt;= 0</a:t>
            </a:r>
            <a:r>
              <a:rPr lang="en-US" dirty="0" smtClean="0"/>
              <a:t>)	{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um </a:t>
            </a:r>
            <a:r>
              <a:rPr lang="en-US" dirty="0" err="1"/>
              <a:t>numero</a:t>
            </a:r>
            <a:r>
              <a:rPr lang="en-US" dirty="0"/>
              <a:t>: ");</a:t>
            </a:r>
          </a:p>
          <a:p>
            <a:r>
              <a:rPr lang="en-US" dirty="0"/>
              <a:t>   x = </a:t>
            </a:r>
            <a:r>
              <a:rPr lang="en-US" dirty="0" err="1"/>
              <a:t>sc.nextInt</a:t>
            </a:r>
            <a:r>
              <a:rPr lang="en-US" dirty="0"/>
              <a:t>(); n++;</a:t>
            </a:r>
          </a:p>
          <a:p>
            <a:r>
              <a:rPr lang="en-US" dirty="0"/>
              <a:t>  </a:t>
            </a:r>
            <a:r>
              <a:rPr lang="en-US" dirty="0" smtClean="0"/>
              <a:t>		};</a:t>
            </a:r>
            <a:endParaRPr lang="en-US" dirty="0"/>
          </a:p>
          <a:p>
            <a:r>
              <a:rPr lang="en-US" dirty="0" err="1" smtClean="0"/>
              <a:t>System.out.println</a:t>
            </a:r>
            <a:r>
              <a:rPr lang="en-US" dirty="0"/>
              <a:t>("n = "+n);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2895600"/>
            <a:ext cx="7072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while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63762" y="836474"/>
            <a:ext cx="455618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x = 0</a:t>
            </a:r>
            <a:r>
              <a:rPr lang="en-US" dirty="0" smtClean="0"/>
              <a:t>;  </a:t>
            </a:r>
            <a:r>
              <a:rPr lang="en-US" b="1" dirty="0" err="1"/>
              <a:t>int</a:t>
            </a:r>
            <a:r>
              <a:rPr lang="en-US" dirty="0"/>
              <a:t> n = 0;</a:t>
            </a:r>
          </a:p>
          <a:p>
            <a:r>
              <a:rPr lang="en-US" b="1" dirty="0" smtClean="0"/>
              <a:t>for</a:t>
            </a:r>
            <a:r>
              <a:rPr lang="en-US" dirty="0"/>
              <a:t>(;x&gt;=0</a:t>
            </a:r>
            <a:r>
              <a:rPr lang="en-US" dirty="0" smtClean="0"/>
              <a:t>;)	{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um </a:t>
            </a:r>
            <a:r>
              <a:rPr lang="en-US" dirty="0" err="1"/>
              <a:t>numero</a:t>
            </a:r>
            <a:r>
              <a:rPr lang="en-US" dirty="0"/>
              <a:t>: ");</a:t>
            </a:r>
          </a:p>
          <a:p>
            <a:r>
              <a:rPr lang="en-US" dirty="0"/>
              <a:t>     x = </a:t>
            </a:r>
            <a:r>
              <a:rPr lang="en-US" dirty="0" err="1"/>
              <a:t>sc.nextInt</a:t>
            </a:r>
            <a:r>
              <a:rPr lang="en-US" dirty="0"/>
              <a:t>(); n++;</a:t>
            </a:r>
          </a:p>
          <a:p>
            <a:r>
              <a:rPr lang="en-US" dirty="0"/>
              <a:t>   </a:t>
            </a:r>
            <a:r>
              <a:rPr lang="en-US" dirty="0" smtClean="0"/>
              <a:t>		}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("n = "+n);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912674"/>
            <a:ext cx="4601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for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046274"/>
            <a:ext cx="455618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</a:t>
            </a:r>
            <a:r>
              <a:rPr lang="en-US" b="1" dirty="0" err="1"/>
              <a:t>int</a:t>
            </a:r>
            <a:r>
              <a:rPr lang="en-US" dirty="0"/>
              <a:t> n = 0;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(x = 0;x</a:t>
            </a:r>
            <a:r>
              <a:rPr lang="en-US" dirty="0"/>
              <a:t>&gt;=0</a:t>
            </a:r>
            <a:r>
              <a:rPr lang="en-US" dirty="0" smtClean="0"/>
              <a:t>;)	{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um </a:t>
            </a:r>
            <a:r>
              <a:rPr lang="en-US" dirty="0" err="1"/>
              <a:t>numero</a:t>
            </a:r>
            <a:r>
              <a:rPr lang="en-US" dirty="0"/>
              <a:t>: ");</a:t>
            </a:r>
          </a:p>
          <a:p>
            <a:r>
              <a:rPr lang="en-US" dirty="0"/>
              <a:t>     x = </a:t>
            </a:r>
            <a:r>
              <a:rPr lang="en-US" dirty="0" err="1"/>
              <a:t>sc.nextInt</a:t>
            </a:r>
            <a:r>
              <a:rPr lang="en-US" dirty="0"/>
              <a:t>(); n++;</a:t>
            </a:r>
          </a:p>
          <a:p>
            <a:r>
              <a:rPr lang="en-US" dirty="0"/>
              <a:t>   </a:t>
            </a:r>
            <a:r>
              <a:rPr lang="en-US" dirty="0" smtClean="0"/>
              <a:t>		}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("n = "+n);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80638" y="3122474"/>
            <a:ext cx="4601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for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3773" y="5410200"/>
            <a:ext cx="83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Embora qualquer dos três ciclos pode ser usado, provavelmente </a:t>
            </a:r>
            <a:r>
              <a:rPr lang="pt-PT" b="1" dirty="0" smtClean="0"/>
              <a:t>do</a:t>
            </a:r>
            <a:r>
              <a:rPr lang="pt-PT" dirty="0" smtClean="0"/>
              <a:t> … </a:t>
            </a:r>
            <a:r>
              <a:rPr lang="pt-PT" b="1" dirty="0" err="1" smtClean="0"/>
              <a:t>while</a:t>
            </a:r>
            <a:r>
              <a:rPr lang="pt-PT" dirty="0" smtClean="0"/>
              <a:t> é o melhor porque </a:t>
            </a:r>
            <a:r>
              <a:rPr lang="pt-PT" b="1" dirty="0"/>
              <a:t>do</a:t>
            </a:r>
            <a:r>
              <a:rPr lang="pt-PT" dirty="0"/>
              <a:t> … </a:t>
            </a:r>
            <a:r>
              <a:rPr lang="pt-PT" b="1" dirty="0" err="1"/>
              <a:t>while</a:t>
            </a:r>
            <a:r>
              <a:rPr lang="pt-PT" dirty="0"/>
              <a:t> é o </a:t>
            </a:r>
            <a:r>
              <a:rPr lang="pt-PT" dirty="0" smtClean="0"/>
              <a:t>mais natural para </a:t>
            </a:r>
            <a:r>
              <a:rPr lang="pt-PT" dirty="0" smtClean="0"/>
              <a:t>a tarefa </a:t>
            </a:r>
            <a:r>
              <a:rPr lang="pt-PT" dirty="0" smtClean="0"/>
              <a:t>considerada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362200"/>
            <a:ext cx="712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4953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Escreva um programa que permite </a:t>
            </a:r>
            <a:r>
              <a:rPr lang="pt-PT" sz="1600" dirty="0" smtClean="0"/>
              <a:t>calcular o </a:t>
            </a:r>
            <a:r>
              <a:rPr lang="pt-PT" sz="1600" dirty="0" err="1" smtClean="0"/>
              <a:t>fatorial</a:t>
            </a:r>
            <a:r>
              <a:rPr lang="pt-PT" sz="1600" dirty="0" smtClean="0"/>
              <a:t> de </a:t>
            </a:r>
            <a:r>
              <a:rPr lang="pt-PT" sz="1600" dirty="0" smtClean="0"/>
              <a:t>N e (1 ≤ N ≤ 10)</a:t>
            </a:r>
            <a:endParaRPr lang="pt-PT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03773" y="5181600"/>
            <a:ext cx="83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Para este exemplo ciclo </a:t>
            </a: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</a:rPr>
              <a:t>do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… </a:t>
            </a:r>
            <a:r>
              <a:rPr lang="pt-PT" b="1" dirty="0" err="1" smtClean="0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dirty="0" smtClean="0"/>
              <a:t>é o melhor para verificar dados de entrada e ciclo </a:t>
            </a:r>
            <a:r>
              <a:rPr lang="pt-PT" b="1" dirty="0" smtClean="0">
                <a:solidFill>
                  <a:srgbClr val="0070C0"/>
                </a:solidFill>
              </a:rPr>
              <a:t>for</a:t>
            </a:r>
            <a:r>
              <a:rPr lang="pt-PT" dirty="0" smtClean="0"/>
              <a:t> </a:t>
            </a:r>
            <a:r>
              <a:rPr lang="pt-PT" dirty="0"/>
              <a:t>é o </a:t>
            </a:r>
            <a:r>
              <a:rPr lang="pt-PT" dirty="0" smtClean="0"/>
              <a:t>melhor para </a:t>
            </a:r>
            <a:r>
              <a:rPr lang="pt-PT" dirty="0" smtClean="0"/>
              <a:t>calcular o </a:t>
            </a:r>
            <a:r>
              <a:rPr lang="pt-PT" dirty="0" err="1" smtClean="0"/>
              <a:t>fatorial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4341253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N, </a:t>
            </a:r>
            <a:r>
              <a:rPr lang="en-US" dirty="0" err="1">
                <a:latin typeface="Arial Narrow" panose="020B0606020202030204" pitchFamily="34" charset="0"/>
              </a:rPr>
              <a:t>fatorial</a:t>
            </a:r>
            <a:r>
              <a:rPr lang="en-US" dirty="0">
                <a:latin typeface="Arial Narrow" panose="020B0606020202030204" pitchFamily="34" charset="0"/>
              </a:rPr>
              <a:t> = 1;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do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System.out.print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Introduza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um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numero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: ");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  N 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sc.nextInt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if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(N &gt; 10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||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 &lt; 1) 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("o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número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errado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");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    }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while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(N &gt; 10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||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&lt;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1);</a:t>
            </a:r>
          </a:p>
          <a:p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for 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= 1;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&lt;= N;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++)</a:t>
            </a:r>
          </a:p>
          <a:p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fatorial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*=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fatorial</a:t>
            </a:r>
            <a:r>
              <a:rPr lang="en-US" dirty="0">
                <a:latin typeface="Arial Narrow" panose="020B0606020202030204" pitchFamily="34" charset="0"/>
              </a:rPr>
              <a:t> = "+</a:t>
            </a:r>
            <a:r>
              <a:rPr lang="en-US" dirty="0" err="1">
                <a:latin typeface="Arial Narrow" panose="020B0606020202030204" pitchFamily="34" charset="0"/>
              </a:rPr>
              <a:t>fatorial</a:t>
            </a:r>
            <a:r>
              <a:rPr lang="en-US" dirty="0">
                <a:latin typeface="Arial Narrow" panose="020B0606020202030204" pitchFamily="34" charset="0"/>
              </a:rPr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30607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7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3009900" y="3382918"/>
            <a:ext cx="0" cy="4204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83027" y="2823573"/>
            <a:ext cx="1524000" cy="602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00" y="282274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B = A % B</a:t>
            </a:r>
          </a:p>
          <a:p>
            <a:pPr algn="ctr"/>
            <a:r>
              <a:rPr lang="pt-PT" dirty="0" smtClean="0"/>
              <a:t>A = B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3</a:t>
            </a:r>
            <a:r>
              <a:rPr lang="pt-PT" sz="2800" b="1" i="1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424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</a:t>
            </a:r>
            <a:r>
              <a:rPr lang="pt-PT" sz="1600" dirty="0"/>
              <a:t>Escreva um programa que leia dois </a:t>
            </a:r>
            <a:r>
              <a:rPr lang="pt-PT" sz="1600" dirty="0" smtClean="0"/>
              <a:t>números </a:t>
            </a:r>
            <a:r>
              <a:rPr lang="pt-PT" sz="1600" dirty="0"/>
              <a:t>inteiros e determine o </a:t>
            </a:r>
            <a:r>
              <a:rPr lang="pt-PT" sz="1600" dirty="0" smtClean="0"/>
              <a:t>seu </a:t>
            </a:r>
            <a:r>
              <a:rPr lang="pt-PT" sz="1600" dirty="0" smtClean="0"/>
              <a:t>divisor máximo comum </a:t>
            </a:r>
            <a:r>
              <a:rPr lang="pt-PT" sz="1600" dirty="0" smtClean="0"/>
              <a:t>(MDC</a:t>
            </a:r>
            <a:r>
              <a:rPr lang="pt-PT" sz="1600" dirty="0"/>
              <a:t>) </a:t>
            </a:r>
            <a:r>
              <a:rPr lang="pt-PT" sz="1600" dirty="0" smtClean="0"/>
              <a:t>através </a:t>
            </a:r>
            <a:r>
              <a:rPr lang="pt-PT" sz="1600" dirty="0"/>
              <a:t>do algoritmo de Euclides</a:t>
            </a:r>
            <a:r>
              <a:rPr lang="pt-PT" sz="1600" dirty="0" smtClean="0"/>
              <a:t>. </a:t>
            </a:r>
            <a:endParaRPr lang="pt-PT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03773" y="5337346"/>
            <a:ext cx="83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Para este </a:t>
            </a:r>
            <a:r>
              <a:rPr lang="pt-PT" dirty="0" smtClean="0"/>
              <a:t>exemplo, provavelmente, </a:t>
            </a:r>
            <a:r>
              <a:rPr lang="pt-PT" dirty="0" smtClean="0"/>
              <a:t>ciclo </a:t>
            </a:r>
            <a:r>
              <a:rPr lang="pt-PT" b="1" dirty="0" err="1" smtClean="0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dirty="0" smtClean="0"/>
              <a:t>é o melhor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1752600" y="1153352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B &gt; 0</a:t>
            </a:r>
          </a:p>
        </p:txBody>
      </p:sp>
      <p:sp>
        <p:nvSpPr>
          <p:cNvPr id="22" name="Flowchart: Decision 21"/>
          <p:cNvSpPr/>
          <p:nvPr/>
        </p:nvSpPr>
        <p:spPr>
          <a:xfrm>
            <a:off x="457200" y="1998559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B</a:t>
            </a:r>
            <a:r>
              <a:rPr lang="pt-PT" sz="2000" dirty="0" smtClean="0">
                <a:solidFill>
                  <a:schemeClr val="tx1"/>
                </a:solidFill>
              </a:rPr>
              <a:t> &gt; A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829752"/>
            <a:ext cx="1524000" cy="60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724" y="281690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Trocar valores de A e 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7" idx="0"/>
          </p:cNvCxnSpPr>
          <p:nvPr/>
        </p:nvCxnSpPr>
        <p:spPr>
          <a:xfrm>
            <a:off x="1219200" y="2441746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3"/>
            <a:endCxn id="27" idx="0"/>
          </p:cNvCxnSpPr>
          <p:nvPr/>
        </p:nvCxnSpPr>
        <p:spPr>
          <a:xfrm>
            <a:off x="1981200" y="2220153"/>
            <a:ext cx="963827" cy="60342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0919" y="236554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0691" y="190834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en-US" dirty="0"/>
          </a:p>
        </p:txBody>
      </p:sp>
      <p:cxnSp>
        <p:nvCxnSpPr>
          <p:cNvPr id="34" name="Elbow Connector 33"/>
          <p:cNvCxnSpPr>
            <a:stCxn id="21" idx="1"/>
            <a:endCxn id="22" idx="0"/>
          </p:cNvCxnSpPr>
          <p:nvPr/>
        </p:nvCxnSpPr>
        <p:spPr>
          <a:xfrm rot="10800000" flipV="1">
            <a:off x="1219200" y="1374945"/>
            <a:ext cx="533400" cy="62361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0"/>
          </p:cNvCxnSpPr>
          <p:nvPr/>
        </p:nvCxnSpPr>
        <p:spPr>
          <a:xfrm>
            <a:off x="2514600" y="765346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227438" y="979530"/>
            <a:ext cx="2734962" cy="2833816"/>
          </a:xfrm>
          <a:custGeom>
            <a:avLst/>
            <a:gdLst>
              <a:gd name="connsiteX0" fmla="*/ 0 w 2734962"/>
              <a:gd name="connsiteY0" fmla="*/ 2454875 h 2833816"/>
              <a:gd name="connsiteX1" fmla="*/ 0 w 2734962"/>
              <a:gd name="connsiteY1" fmla="*/ 2833816 h 2833816"/>
              <a:gd name="connsiteX2" fmla="*/ 2734962 w 2734962"/>
              <a:gd name="connsiteY2" fmla="*/ 2825578 h 2833816"/>
              <a:gd name="connsiteX3" fmla="*/ 2726724 w 2734962"/>
              <a:gd name="connsiteY3" fmla="*/ 0 h 2833816"/>
              <a:gd name="connsiteX4" fmla="*/ 1285103 w 2734962"/>
              <a:gd name="connsiteY4" fmla="*/ 0 h 283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62" h="2833816">
                <a:moveTo>
                  <a:pt x="0" y="2454875"/>
                </a:moveTo>
                <a:lnTo>
                  <a:pt x="0" y="2833816"/>
                </a:lnTo>
                <a:lnTo>
                  <a:pt x="2734962" y="2825578"/>
                </a:lnTo>
                <a:lnTo>
                  <a:pt x="2726724" y="0"/>
                </a:lnTo>
                <a:lnTo>
                  <a:pt x="1285103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06419" y="1739470"/>
            <a:ext cx="914400" cy="373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3171" y="174413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C00000"/>
                </a:solidFill>
              </a:rPr>
              <a:t>MDC = A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4" name="Elbow Connector 43"/>
          <p:cNvCxnSpPr>
            <a:stCxn id="21" idx="3"/>
            <a:endCxn id="41" idx="0"/>
          </p:cNvCxnSpPr>
          <p:nvPr/>
        </p:nvCxnSpPr>
        <p:spPr>
          <a:xfrm>
            <a:off x="3276600" y="1374946"/>
            <a:ext cx="1487019" cy="36452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46366" y="103238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67619" y="1028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81000" y="841546"/>
            <a:ext cx="3810000" cy="3200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183027" y="40261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7030A0"/>
                </a:solidFill>
              </a:rPr>
              <a:t>Ciclo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98774" y="2591914"/>
            <a:ext cx="41400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 = 33; B = 77</a:t>
            </a:r>
          </a:p>
          <a:p>
            <a:r>
              <a:rPr lang="pt-PT" dirty="0" smtClean="0"/>
              <a:t>1. A </a:t>
            </a:r>
            <a:r>
              <a:rPr lang="pt-PT" dirty="0"/>
              <a:t>= </a:t>
            </a:r>
            <a:r>
              <a:rPr lang="pt-PT" dirty="0" smtClean="0"/>
              <a:t>77; </a:t>
            </a:r>
            <a:r>
              <a:rPr lang="pt-PT" dirty="0"/>
              <a:t>B = </a:t>
            </a:r>
            <a:r>
              <a:rPr lang="pt-PT" dirty="0" smtClean="0"/>
              <a:t>33  // trocar valores de A e B</a:t>
            </a:r>
          </a:p>
          <a:p>
            <a:r>
              <a:rPr lang="pt-PT" dirty="0" smtClean="0"/>
              <a:t>2. B = A % B = 11; A = 33</a:t>
            </a:r>
          </a:p>
          <a:p>
            <a:r>
              <a:rPr lang="pt-PT" dirty="0" smtClean="0"/>
              <a:t>3. </a:t>
            </a:r>
            <a:r>
              <a:rPr lang="pt-PT" dirty="0"/>
              <a:t>A = </a:t>
            </a:r>
            <a:r>
              <a:rPr lang="pt-PT" dirty="0" smtClean="0"/>
              <a:t>33; </a:t>
            </a:r>
            <a:r>
              <a:rPr lang="pt-PT" dirty="0"/>
              <a:t>B = </a:t>
            </a:r>
            <a:r>
              <a:rPr lang="pt-PT" dirty="0" smtClean="0"/>
              <a:t>11  </a:t>
            </a:r>
            <a:r>
              <a:rPr lang="pt-PT" dirty="0"/>
              <a:t>// trocar valores de A e B</a:t>
            </a:r>
          </a:p>
          <a:p>
            <a:r>
              <a:rPr lang="pt-PT" dirty="0" smtClean="0"/>
              <a:t>4. </a:t>
            </a:r>
            <a:r>
              <a:rPr lang="pt-PT" dirty="0"/>
              <a:t>B = A % </a:t>
            </a:r>
            <a:r>
              <a:rPr lang="pt-PT" b="1" dirty="0">
                <a:solidFill>
                  <a:srgbClr val="7030A0"/>
                </a:solidFill>
              </a:rPr>
              <a:t>B = </a:t>
            </a:r>
            <a:r>
              <a:rPr lang="pt-PT" b="1" dirty="0" smtClean="0">
                <a:solidFill>
                  <a:srgbClr val="7030A0"/>
                </a:solidFill>
              </a:rPr>
              <a:t>0</a:t>
            </a:r>
            <a:r>
              <a:rPr lang="pt-PT" dirty="0" smtClean="0"/>
              <a:t>; </a:t>
            </a:r>
            <a:r>
              <a:rPr lang="pt-PT" dirty="0"/>
              <a:t>A = </a:t>
            </a:r>
            <a:r>
              <a:rPr lang="pt-PT" dirty="0" smtClean="0"/>
              <a:t>11.</a:t>
            </a:r>
            <a:endParaRPr lang="pt-PT" dirty="0"/>
          </a:p>
          <a:p>
            <a:r>
              <a:rPr lang="pt-PT" dirty="0" smtClean="0"/>
              <a:t>5.  </a:t>
            </a:r>
            <a:r>
              <a:rPr lang="pt-PT" b="1" dirty="0" smtClean="0">
                <a:solidFill>
                  <a:srgbClr val="C00000"/>
                </a:solidFill>
              </a:rPr>
              <a:t>MDC = A = 11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1927654" y="2396859"/>
            <a:ext cx="2677297" cy="642130"/>
          </a:xfrm>
          <a:custGeom>
            <a:avLst/>
            <a:gdLst>
              <a:gd name="connsiteX0" fmla="*/ 2677297 w 2677297"/>
              <a:gd name="connsiteY0" fmla="*/ 642130 h 642130"/>
              <a:gd name="connsiteX1" fmla="*/ 1416908 w 2677297"/>
              <a:gd name="connsiteY1" fmla="*/ 7817 h 642130"/>
              <a:gd name="connsiteX2" fmla="*/ 0 w 2677297"/>
              <a:gd name="connsiteY2" fmla="*/ 345568 h 6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297" h="642130">
                <a:moveTo>
                  <a:pt x="2677297" y="642130"/>
                </a:moveTo>
                <a:cubicBezTo>
                  <a:pt x="2270210" y="349687"/>
                  <a:pt x="1863124" y="57244"/>
                  <a:pt x="1416908" y="7817"/>
                </a:cubicBezTo>
                <a:cubicBezTo>
                  <a:pt x="970692" y="-41610"/>
                  <a:pt x="485346" y="151979"/>
                  <a:pt x="0" y="345568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26" idx="3"/>
          </p:cNvCxnSpPr>
          <p:nvPr/>
        </p:nvCxnSpPr>
        <p:spPr>
          <a:xfrm flipH="1" flipV="1">
            <a:off x="3810000" y="3145912"/>
            <a:ext cx="803189" cy="161582"/>
          </a:xfrm>
          <a:prstGeom prst="straightConnector1">
            <a:avLst/>
          </a:pr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Freeform 52"/>
          <p:cNvSpPr/>
          <p:nvPr/>
        </p:nvSpPr>
        <p:spPr>
          <a:xfrm>
            <a:off x="1861751" y="3508546"/>
            <a:ext cx="2751438" cy="816178"/>
          </a:xfrm>
          <a:custGeom>
            <a:avLst/>
            <a:gdLst>
              <a:gd name="connsiteX0" fmla="*/ 2751438 w 2751438"/>
              <a:gd name="connsiteY0" fmla="*/ 107092 h 816178"/>
              <a:gd name="connsiteX1" fmla="*/ 1828800 w 2751438"/>
              <a:gd name="connsiteY1" fmla="*/ 815546 h 816178"/>
              <a:gd name="connsiteX2" fmla="*/ 0 w 2751438"/>
              <a:gd name="connsiteY2" fmla="*/ 0 h 81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1438" h="816178">
                <a:moveTo>
                  <a:pt x="2751438" y="107092"/>
                </a:moveTo>
                <a:cubicBezTo>
                  <a:pt x="2519405" y="470243"/>
                  <a:pt x="2287373" y="833395"/>
                  <a:pt x="1828800" y="815546"/>
                </a:cubicBezTo>
                <a:cubicBezTo>
                  <a:pt x="1370227" y="797697"/>
                  <a:pt x="685113" y="398848"/>
                  <a:pt x="0" y="0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3431473" y="3508546"/>
            <a:ext cx="1167301" cy="408089"/>
          </a:xfrm>
          <a:prstGeom prst="straightConnector1">
            <a:avLst/>
          </a:pr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Freeform 56"/>
          <p:cNvSpPr/>
          <p:nvPr/>
        </p:nvSpPr>
        <p:spPr>
          <a:xfrm>
            <a:off x="4390757" y="2157541"/>
            <a:ext cx="247146" cy="2018270"/>
          </a:xfrm>
          <a:custGeom>
            <a:avLst/>
            <a:gdLst>
              <a:gd name="connsiteX0" fmla="*/ 247146 w 247146"/>
              <a:gd name="connsiteY0" fmla="*/ 2018270 h 2018270"/>
              <a:gd name="connsiteX1" fmla="*/ 11 w 247146"/>
              <a:gd name="connsiteY1" fmla="*/ 856735 h 2018270"/>
              <a:gd name="connsiteX2" fmla="*/ 238908 w 247146"/>
              <a:gd name="connsiteY2" fmla="*/ 0 h 201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146" h="2018270">
                <a:moveTo>
                  <a:pt x="247146" y="2018270"/>
                </a:moveTo>
                <a:cubicBezTo>
                  <a:pt x="124265" y="1605691"/>
                  <a:pt x="1384" y="1193113"/>
                  <a:pt x="11" y="856735"/>
                </a:cubicBezTo>
                <a:cubicBezTo>
                  <a:pt x="-1362" y="520357"/>
                  <a:pt x="118773" y="260178"/>
                  <a:pt x="238908" y="0"/>
                </a:cubicBezTo>
              </a:path>
            </a:pathLst>
          </a:cu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80" y="4381084"/>
            <a:ext cx="2362419" cy="194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3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3</a:t>
            </a:r>
            <a:r>
              <a:rPr lang="pt-PT" sz="2800" b="1" i="1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914400"/>
            <a:ext cx="3364254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A,B;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A: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A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B: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B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while (B&gt;0)</a:t>
            </a:r>
          </a:p>
          <a:p>
            <a:r>
              <a:rPr lang="en-US" dirty="0">
                <a:latin typeface="Arial Narrow" panose="020B0606020202030204" pitchFamily="34" charset="0"/>
              </a:rPr>
              <a:t>  { if (B &gt; A)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=A; A=B; B=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  else       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=B; B=A%B; A=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}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</a:rPr>
              <a:t>("MDC = "+A);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86100" y="3407027"/>
            <a:ext cx="0" cy="4204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59227" y="2847682"/>
            <a:ext cx="1524000" cy="602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0" y="284685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B = A % B</a:t>
            </a:r>
          </a:p>
          <a:p>
            <a:pPr algn="ctr"/>
            <a:r>
              <a:rPr lang="pt-PT" dirty="0" smtClean="0"/>
              <a:t>A = B</a:t>
            </a:r>
            <a:endParaRPr lang="en-US" dirty="0"/>
          </a:p>
        </p:txBody>
      </p:sp>
      <p:sp>
        <p:nvSpPr>
          <p:cNvPr id="24" name="Flowchart: Decision 23"/>
          <p:cNvSpPr/>
          <p:nvPr/>
        </p:nvSpPr>
        <p:spPr>
          <a:xfrm>
            <a:off x="1828800" y="1177461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B &gt; 0</a:t>
            </a:r>
          </a:p>
        </p:txBody>
      </p:sp>
      <p:sp>
        <p:nvSpPr>
          <p:cNvPr id="25" name="Flowchart: Decision 24"/>
          <p:cNvSpPr/>
          <p:nvPr/>
        </p:nvSpPr>
        <p:spPr>
          <a:xfrm>
            <a:off x="533400" y="2022668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B</a:t>
            </a:r>
            <a:r>
              <a:rPr lang="pt-PT" sz="2000" dirty="0" smtClean="0">
                <a:solidFill>
                  <a:schemeClr val="tx1"/>
                </a:solidFill>
              </a:rPr>
              <a:t> &gt; A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" y="2853861"/>
            <a:ext cx="1524000" cy="60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6924" y="284101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Trocar valores de A e 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6" idx="0"/>
          </p:cNvCxnSpPr>
          <p:nvPr/>
        </p:nvCxnSpPr>
        <p:spPr>
          <a:xfrm>
            <a:off x="1295400" y="2465855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3"/>
            <a:endCxn id="22" idx="0"/>
          </p:cNvCxnSpPr>
          <p:nvPr/>
        </p:nvCxnSpPr>
        <p:spPr>
          <a:xfrm>
            <a:off x="2057400" y="2244262"/>
            <a:ext cx="963827" cy="60342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7119" y="238965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86891" y="193245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en-US" dirty="0"/>
          </a:p>
        </p:txBody>
      </p:sp>
      <p:cxnSp>
        <p:nvCxnSpPr>
          <p:cNvPr id="32" name="Elbow Connector 31"/>
          <p:cNvCxnSpPr>
            <a:stCxn id="24" idx="1"/>
            <a:endCxn id="25" idx="0"/>
          </p:cNvCxnSpPr>
          <p:nvPr/>
        </p:nvCxnSpPr>
        <p:spPr>
          <a:xfrm rot="10800000" flipV="1">
            <a:off x="1295400" y="1399054"/>
            <a:ext cx="533400" cy="62361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0"/>
          </p:cNvCxnSpPr>
          <p:nvPr/>
        </p:nvCxnSpPr>
        <p:spPr>
          <a:xfrm>
            <a:off x="2590800" y="789455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303638" y="1003639"/>
            <a:ext cx="2734962" cy="2833816"/>
          </a:xfrm>
          <a:custGeom>
            <a:avLst/>
            <a:gdLst>
              <a:gd name="connsiteX0" fmla="*/ 0 w 2734962"/>
              <a:gd name="connsiteY0" fmla="*/ 2454875 h 2833816"/>
              <a:gd name="connsiteX1" fmla="*/ 0 w 2734962"/>
              <a:gd name="connsiteY1" fmla="*/ 2833816 h 2833816"/>
              <a:gd name="connsiteX2" fmla="*/ 2734962 w 2734962"/>
              <a:gd name="connsiteY2" fmla="*/ 2825578 h 2833816"/>
              <a:gd name="connsiteX3" fmla="*/ 2726724 w 2734962"/>
              <a:gd name="connsiteY3" fmla="*/ 0 h 2833816"/>
              <a:gd name="connsiteX4" fmla="*/ 1285103 w 2734962"/>
              <a:gd name="connsiteY4" fmla="*/ 0 h 283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62" h="2833816">
                <a:moveTo>
                  <a:pt x="0" y="2454875"/>
                </a:moveTo>
                <a:lnTo>
                  <a:pt x="0" y="2833816"/>
                </a:lnTo>
                <a:lnTo>
                  <a:pt x="2734962" y="2825578"/>
                </a:lnTo>
                <a:lnTo>
                  <a:pt x="2726724" y="0"/>
                </a:lnTo>
                <a:lnTo>
                  <a:pt x="1285103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22566" y="10564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43819" y="105306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57200" y="865655"/>
            <a:ext cx="3810000" cy="3200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59227" y="4050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7030A0"/>
                </a:solidFill>
              </a:rPr>
              <a:t>Ciclo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5556" y="4570274"/>
            <a:ext cx="41400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 = 33; B = 77</a:t>
            </a:r>
          </a:p>
          <a:p>
            <a:r>
              <a:rPr lang="pt-PT" dirty="0" smtClean="0"/>
              <a:t>1. A </a:t>
            </a:r>
            <a:r>
              <a:rPr lang="pt-PT" dirty="0"/>
              <a:t>= </a:t>
            </a:r>
            <a:r>
              <a:rPr lang="pt-PT" dirty="0" smtClean="0"/>
              <a:t>77; </a:t>
            </a:r>
            <a:r>
              <a:rPr lang="pt-PT" dirty="0"/>
              <a:t>B = </a:t>
            </a:r>
            <a:r>
              <a:rPr lang="pt-PT" dirty="0" smtClean="0"/>
              <a:t>33  // trocar valores de A e B</a:t>
            </a:r>
          </a:p>
          <a:p>
            <a:r>
              <a:rPr lang="pt-PT" dirty="0" smtClean="0"/>
              <a:t>2. B = A % B = 11; A = 33</a:t>
            </a:r>
          </a:p>
          <a:p>
            <a:r>
              <a:rPr lang="pt-PT" dirty="0" smtClean="0"/>
              <a:t>3. </a:t>
            </a:r>
            <a:r>
              <a:rPr lang="pt-PT" dirty="0"/>
              <a:t>A = </a:t>
            </a:r>
            <a:r>
              <a:rPr lang="pt-PT" dirty="0" smtClean="0"/>
              <a:t>33; </a:t>
            </a:r>
            <a:r>
              <a:rPr lang="pt-PT" dirty="0"/>
              <a:t>B = </a:t>
            </a:r>
            <a:r>
              <a:rPr lang="pt-PT" dirty="0" smtClean="0"/>
              <a:t>11  </a:t>
            </a:r>
            <a:r>
              <a:rPr lang="pt-PT" dirty="0"/>
              <a:t>// trocar valores de A e B</a:t>
            </a:r>
          </a:p>
          <a:p>
            <a:r>
              <a:rPr lang="pt-PT" dirty="0" smtClean="0"/>
              <a:t>4. </a:t>
            </a:r>
            <a:r>
              <a:rPr lang="pt-PT" dirty="0"/>
              <a:t>B = A % </a:t>
            </a:r>
            <a:r>
              <a:rPr lang="pt-PT" b="1" dirty="0">
                <a:solidFill>
                  <a:srgbClr val="7030A0"/>
                </a:solidFill>
              </a:rPr>
              <a:t>B = </a:t>
            </a:r>
            <a:r>
              <a:rPr lang="pt-PT" b="1" dirty="0" smtClean="0">
                <a:solidFill>
                  <a:srgbClr val="7030A0"/>
                </a:solidFill>
              </a:rPr>
              <a:t>0</a:t>
            </a:r>
            <a:r>
              <a:rPr lang="pt-PT" dirty="0" smtClean="0"/>
              <a:t>; </a:t>
            </a:r>
            <a:r>
              <a:rPr lang="pt-PT" dirty="0"/>
              <a:t>A = </a:t>
            </a:r>
            <a:r>
              <a:rPr lang="pt-PT" dirty="0" smtClean="0"/>
              <a:t>11.</a:t>
            </a:r>
            <a:endParaRPr lang="pt-PT" dirty="0"/>
          </a:p>
          <a:p>
            <a:r>
              <a:rPr lang="pt-PT" dirty="0" smtClean="0"/>
              <a:t>5.  </a:t>
            </a:r>
            <a:r>
              <a:rPr lang="pt-PT" b="1" dirty="0" smtClean="0">
                <a:solidFill>
                  <a:srgbClr val="C00000"/>
                </a:solidFill>
              </a:rPr>
              <a:t>MDC = A = 11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" y="424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</a:t>
            </a:r>
            <a:r>
              <a:rPr lang="pt-PT" sz="1600" dirty="0"/>
              <a:t>Escreva um programa que leia dois </a:t>
            </a:r>
            <a:r>
              <a:rPr lang="pt-PT" sz="1600" dirty="0" smtClean="0"/>
              <a:t>números </a:t>
            </a:r>
            <a:r>
              <a:rPr lang="pt-PT" sz="1600" dirty="0"/>
              <a:t>inteiros e determine o </a:t>
            </a:r>
            <a:r>
              <a:rPr lang="pt-PT" sz="1600" dirty="0" smtClean="0"/>
              <a:t>seu </a:t>
            </a:r>
            <a:r>
              <a:rPr lang="pt-PT" sz="1600" dirty="0" smtClean="0"/>
              <a:t>divisor </a:t>
            </a:r>
            <a:r>
              <a:rPr lang="pt-PT" sz="1600" dirty="0"/>
              <a:t>máximo comum </a:t>
            </a:r>
            <a:r>
              <a:rPr lang="pt-PT" sz="1600" dirty="0" smtClean="0"/>
              <a:t>(MDC</a:t>
            </a:r>
            <a:r>
              <a:rPr lang="pt-PT" sz="1600" dirty="0"/>
              <a:t>) </a:t>
            </a:r>
            <a:r>
              <a:rPr lang="pt-PT" sz="1600" dirty="0" smtClean="0"/>
              <a:t>através </a:t>
            </a:r>
            <a:r>
              <a:rPr lang="pt-PT" sz="1600" dirty="0"/>
              <a:t>do algoritmo de Euclides</a:t>
            </a:r>
            <a:r>
              <a:rPr lang="pt-PT" sz="1600" dirty="0" smtClean="0"/>
              <a:t>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1245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228600"/>
            <a:ext cx="3364254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A,B;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A: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A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B: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B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while (B&gt;0)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>
                <a:solidFill>
                  <a:srgbClr val="3399FF"/>
                </a:solidFill>
                <a:latin typeface="Arial Narrow" panose="020B0606020202030204" pitchFamily="34" charset="0"/>
              </a:rPr>
              <a:t>{</a:t>
            </a:r>
            <a:r>
              <a:rPr lang="en-US" dirty="0">
                <a:latin typeface="Arial Narrow" panose="020B0606020202030204" pitchFamily="34" charset="0"/>
              </a:rPr>
              <a:t> if (B &gt; A)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=A; A=B; B=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  else       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=B; B=A%B; A=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>
                <a:solidFill>
                  <a:srgbClr val="3399FF"/>
                </a:solidFill>
                <a:latin typeface="Arial Narrow" panose="020B0606020202030204" pitchFamily="34" charset="0"/>
              </a:rPr>
              <a:t>}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</a:rPr>
              <a:t>("MDC = "+A);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1" y="161359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Chavetas não são obrigatórias: pode </a:t>
            </a:r>
            <a:r>
              <a:rPr lang="pt-PT" dirty="0" smtClean="0"/>
              <a:t>remover </a:t>
            </a:r>
            <a:r>
              <a:rPr lang="pt-PT" dirty="0" smtClean="0"/>
              <a:t>ou não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2038865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2800" y="2191265"/>
            <a:ext cx="1981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310562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7" y="3657600"/>
            <a:ext cx="348539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3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24</a:t>
            </a:fld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76200" y="304800"/>
            <a:ext cx="8640960" cy="205740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None/>
            </a:pPr>
            <a:r>
              <a:rPr lang="pt-PT" sz="18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Um valor inteiro positivo: </a:t>
            </a:r>
            <a:r>
              <a:rPr lang="pt-PT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(x &lt;= 0);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Valor %d lido em %d tentativas\n",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x,cont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 bwMode="auto">
          <a:xfrm>
            <a:off x="76200" y="2514600"/>
            <a:ext cx="8640960" cy="200405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0" fontAlgn="base" latinLnBrk="0" hangingPunct="0">
              <a:lnSpc>
                <a:spcPts val="17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x = -1, </a:t>
            </a:r>
            <a:r>
              <a:rPr kumimoji="0" lang="pt-PT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cont</a:t>
            </a: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Atenção à inicialização de x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</a:pPr>
            <a:r>
              <a:rPr lang="pt-PT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PT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 &lt;= 0){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</a:pP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Um valor inteiro positivo: 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kumimoji="0" lang="pt-PT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449263" rtl="0" eaLnBrk="0" fontAlgn="base" latinLnBrk="0" hangingPunct="0">
              <a:lnSpc>
                <a:spcPts val="17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x = sc.nextInt();</a:t>
            </a:r>
          </a:p>
          <a:p>
            <a:pPr marL="342900" marR="0" lvl="0" indent="-342900" algn="l" defTabSz="449263" rtl="0" eaLnBrk="0" fontAlgn="base" latinLnBrk="0" hangingPunct="0">
              <a:lnSpc>
                <a:spcPts val="17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t-PT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cont++;}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("Valor </a:t>
            </a:r>
            <a:r>
              <a:rPr lang="pt-PT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%d lido em %d tentativas\n",x,cont);</a:t>
            </a: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76200" y="4701544"/>
            <a:ext cx="8640960" cy="162305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x, </a:t>
            </a:r>
            <a:r>
              <a:rPr lang="pt-PT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(x = -1, </a:t>
            </a:r>
            <a:r>
              <a:rPr lang="pt-PT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x &lt;= 0; </a:t>
            </a:r>
            <a:r>
              <a:rPr lang="pt-PT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 </a:t>
            </a:r>
            <a:r>
              <a:rPr lang="pt-PT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("Um valor inteiro positivo: ");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x = </a:t>
            </a:r>
            <a:r>
              <a:rPr lang="pt-PT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 marL="342900" lvl="0" indent="-342900" eaLnBrk="0">
              <a:lnSpc>
                <a:spcPts val="1700"/>
              </a:lnSpc>
              <a:spcBef>
                <a:spcPts val="800"/>
              </a:spcBef>
              <a:defRPr/>
            </a:pPr>
            <a:r>
              <a:rPr lang="pt-PT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("Valor %d lido em %d tentativas\n",</a:t>
            </a:r>
            <a:r>
              <a:rPr lang="pt-PT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x,cont</a:t>
            </a:r>
            <a:r>
              <a:rPr lang="pt-PT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t-PT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1" y="11093"/>
            <a:ext cx="528816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800" b="1" i="1" dirty="0" smtClean="0"/>
              <a:t>Exemplo 4</a:t>
            </a:r>
            <a:r>
              <a:rPr lang="pt-PT" sz="2800" b="1" i="1" dirty="0"/>
              <a:t> </a:t>
            </a:r>
            <a:r>
              <a:rPr lang="pt-PT" sz="1600" b="1" i="1" dirty="0" smtClean="0"/>
              <a:t>(ver slide 16 -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leitura de um valor inteiro positivo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PT" sz="1600" b="1" i="1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4785" y="1099066"/>
            <a:ext cx="12218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do</a:t>
            </a:r>
            <a:r>
              <a:rPr lang="pt-PT" dirty="0" smtClean="0"/>
              <a:t> … </a:t>
            </a:r>
            <a:r>
              <a:rPr lang="pt-PT" b="1" dirty="0" err="1" smtClean="0"/>
              <a:t>while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52130" y="3331962"/>
            <a:ext cx="7072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while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75690" y="4800600"/>
            <a:ext cx="4601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for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450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25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3000" y="157163"/>
            <a:ext cx="704559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Instruções de salto </a:t>
            </a:r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23528" y="1196752"/>
            <a:ext cx="8282310" cy="4968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terminar a execução de um bloco de instruções com duas instruções especiais: 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instrução 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permite a saída imediata do bloco de código que está a ser executado. É usada normalmente no </a:t>
            </a:r>
            <a:r>
              <a:rPr lang="pt-P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 em estruturas de repetição, terminando-as.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instrução 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permite terminar a execução do bloco de instruções dentro de um ciclo, forçando a passagem para a iteração seguinte (não termina o ciclo).</a:t>
            </a:r>
          </a:p>
          <a:p>
            <a:pPr algn="just"/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aplicação destas instruções em conjunto com os ciclos permite reduzir a complexidade dos mesmos, aumentando clareza e legibilidade do código.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10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26</a:t>
            </a:fld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51520" y="762000"/>
            <a:ext cx="8712968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pt-PT" sz="18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("Um 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valor inteiro positivo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: ");</a:t>
            </a:r>
            <a:endParaRPr lang="pt-PT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&gt;= 10)  </a:t>
            </a:r>
            <a:r>
              <a:rPr lang="pt-PT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//depois de 10 tentativas, termina o ciclo </a:t>
            </a:r>
            <a:endParaRPr lang="pt-PT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800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(x &lt;= 0);</a:t>
            </a:r>
          </a:p>
          <a:p>
            <a:pPr marL="0" indent="0">
              <a:buNone/>
            </a:pP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(x &gt; 0)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("Valor %d lido em %d tentativas\n",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x,cont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);       </a:t>
            </a:r>
          </a:p>
          <a:p>
            <a:pPr marL="0" indent="0">
              <a:buNone/>
            </a:pP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pt-PT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("Ultrapassadas 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10 tentativas\n");</a:t>
            </a:r>
          </a:p>
          <a:p>
            <a:pPr marL="0" indent="0">
              <a:buNone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5: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1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11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27</a:t>
            </a:fld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51520" y="759024"/>
            <a:ext cx="8640960" cy="4270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i, n, soma = 0;</a:t>
            </a: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do	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("Valor de N [1 ... 99]: ");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(n &lt; 1 || n &gt; 100);</a:t>
            </a:r>
          </a:p>
          <a:p>
            <a:pPr marL="0" indent="0">
              <a:buNone/>
            </a:pP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(i = 1 ; i &lt;= n ; i++){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se numero par avança para a iteração seguinte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(i % 2 == 0) 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  soma += i;</a:t>
            </a:r>
          </a:p>
          <a:p>
            <a:pPr marL="0" indent="0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("A soma dos impares é %d\n", soma);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6</a:t>
            </a:r>
            <a:r>
              <a:rPr lang="pt-PT" sz="2800" b="1" i="1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1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12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71453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int</a:t>
            </a:r>
            <a:r>
              <a:rPr lang="pt-PT" sz="2400" dirty="0"/>
              <a:t> i, n, soma = 0;</a:t>
            </a:r>
          </a:p>
          <a:p>
            <a:r>
              <a:rPr lang="pt-PT" sz="2400" b="1" dirty="0" smtClean="0"/>
              <a:t>do	</a:t>
            </a:r>
            <a:r>
              <a:rPr lang="pt-PT" sz="2400" dirty="0" smtClean="0"/>
              <a:t>{</a:t>
            </a:r>
            <a:endParaRPr lang="pt-PT" sz="2400" dirty="0"/>
          </a:p>
          <a:p>
            <a:r>
              <a:rPr lang="pt-PT" sz="2400" dirty="0"/>
              <a:t>    </a:t>
            </a:r>
            <a:r>
              <a:rPr lang="pt-PT" sz="2400" dirty="0" err="1"/>
              <a:t>System.out.print</a:t>
            </a:r>
            <a:r>
              <a:rPr lang="pt-PT" sz="2400" dirty="0"/>
              <a:t>("Valor de N [1 ... 99]: ");</a:t>
            </a:r>
          </a:p>
          <a:p>
            <a:r>
              <a:rPr lang="pt-PT" sz="2400" dirty="0"/>
              <a:t>    n = </a:t>
            </a:r>
            <a:r>
              <a:rPr lang="pt-PT" sz="2400" dirty="0" err="1"/>
              <a:t>sc.nextInt</a:t>
            </a:r>
            <a:r>
              <a:rPr lang="pt-PT" sz="2400" dirty="0"/>
              <a:t>();</a:t>
            </a:r>
          </a:p>
          <a:p>
            <a:r>
              <a:rPr lang="pt-PT" sz="2400" dirty="0"/>
              <a:t>    </a:t>
            </a:r>
            <a:r>
              <a:rPr lang="pt-PT" sz="2400" dirty="0" smtClean="0"/>
              <a:t>	} </a:t>
            </a:r>
            <a:r>
              <a:rPr lang="pt-PT" sz="2400" b="1" dirty="0" err="1" smtClean="0"/>
              <a:t>while</a:t>
            </a:r>
            <a:r>
              <a:rPr lang="pt-PT" sz="2400" dirty="0" smtClean="0"/>
              <a:t>(n </a:t>
            </a:r>
            <a:r>
              <a:rPr lang="pt-PT" sz="2400" dirty="0"/>
              <a:t>&lt; 1 || n &gt; 100);</a:t>
            </a:r>
          </a:p>
          <a:p>
            <a:r>
              <a:rPr lang="pt-PT" sz="2400" dirty="0"/>
              <a:t>  </a:t>
            </a:r>
            <a:r>
              <a:rPr lang="pt-PT" sz="2400" b="1" dirty="0"/>
              <a:t>for</a:t>
            </a:r>
            <a:r>
              <a:rPr lang="pt-PT" sz="2400" dirty="0"/>
              <a:t>(i = 1 ; i &lt;= n ; i++)</a:t>
            </a:r>
          </a:p>
          <a:p>
            <a:r>
              <a:rPr lang="pt-PT" sz="2400" dirty="0" smtClean="0"/>
              <a:t>	</a:t>
            </a:r>
            <a:r>
              <a:rPr lang="pt-PT" sz="2400" b="1" dirty="0" err="1" smtClean="0"/>
              <a:t>if</a:t>
            </a:r>
            <a:r>
              <a:rPr lang="pt-PT" sz="2400" dirty="0" smtClean="0"/>
              <a:t>(i </a:t>
            </a:r>
            <a:r>
              <a:rPr lang="pt-PT" sz="2400" dirty="0"/>
              <a:t>% 2 != 0) soma += i;</a:t>
            </a:r>
          </a:p>
          <a:p>
            <a:r>
              <a:rPr lang="pt-PT" sz="2400" dirty="0" err="1"/>
              <a:t>System.out.printf</a:t>
            </a:r>
            <a:r>
              <a:rPr lang="pt-PT" sz="2400" dirty="0"/>
              <a:t>("A soma dos </a:t>
            </a:r>
            <a:r>
              <a:rPr lang="pt-PT" sz="2400" dirty="0" smtClean="0"/>
              <a:t>ímpares </a:t>
            </a:r>
            <a:r>
              <a:rPr lang="pt-PT" sz="2400" dirty="0"/>
              <a:t>é %d\n", soma);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7835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6</a:t>
            </a:r>
            <a:r>
              <a:rPr lang="pt-PT" sz="2800" b="1" i="1" dirty="0" smtClean="0"/>
              <a:t>:</a:t>
            </a:r>
            <a:r>
              <a:rPr lang="pt-PT" sz="2800" i="1" dirty="0" smtClean="0"/>
              <a:t> o mesmo código sem instrução </a:t>
            </a:r>
            <a:r>
              <a:rPr lang="pt-PT" sz="2800" b="1" i="1" dirty="0" smtClean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1269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7: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8238" y="2608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Filtragem de números entre </a:t>
            </a:r>
            <a:r>
              <a:rPr lang="pt-PT" dirty="0"/>
              <a:t>_</a:t>
            </a:r>
            <a:r>
              <a:rPr lang="pt-PT" dirty="0" smtClean="0"/>
              <a:t>min_ </a:t>
            </a:r>
            <a:r>
              <a:rPr lang="pt-PT" dirty="0"/>
              <a:t>e </a:t>
            </a:r>
            <a:r>
              <a:rPr lang="pt-PT" dirty="0" smtClean="0"/>
              <a:t>_</a:t>
            </a:r>
            <a:r>
              <a:rPr lang="pt-PT" dirty="0" err="1" smtClean="0"/>
              <a:t>max</a:t>
            </a:r>
            <a:r>
              <a:rPr lang="pt-PT" dirty="0" smtClean="0"/>
              <a:t>_ </a:t>
            </a:r>
            <a:r>
              <a:rPr lang="pt-PT" dirty="0" smtClean="0"/>
              <a:t>permite </a:t>
            </a:r>
            <a:r>
              <a:rPr lang="pt-PT" dirty="0" smtClean="0"/>
              <a:t>encontrar todos os números entre </a:t>
            </a:r>
            <a:r>
              <a:rPr lang="pt-PT" dirty="0" err="1" smtClean="0"/>
              <a:t>Lmin</a:t>
            </a:r>
            <a:r>
              <a:rPr lang="pt-PT" dirty="0" smtClean="0"/>
              <a:t> e </a:t>
            </a:r>
            <a:r>
              <a:rPr lang="pt-PT" dirty="0" err="1" smtClean="0"/>
              <a:t>Lmax</a:t>
            </a:r>
            <a:r>
              <a:rPr lang="pt-PT" dirty="0"/>
              <a:t> </a:t>
            </a:r>
            <a:r>
              <a:rPr lang="pt-PT" dirty="0" smtClean="0"/>
              <a:t>(_min</a:t>
            </a:r>
            <a:r>
              <a:rPr lang="pt-PT" dirty="0"/>
              <a:t>_</a:t>
            </a:r>
            <a:r>
              <a:rPr lang="pt-PT" dirty="0" smtClean="0"/>
              <a:t> &lt; </a:t>
            </a:r>
            <a:r>
              <a:rPr lang="pt-PT" dirty="0" err="1" smtClean="0"/>
              <a:t>Lmin</a:t>
            </a:r>
            <a:r>
              <a:rPr lang="pt-PT" dirty="0" smtClean="0"/>
              <a:t> &lt; </a:t>
            </a:r>
            <a:r>
              <a:rPr lang="pt-PT" dirty="0" err="1" smtClean="0"/>
              <a:t>Lmax</a:t>
            </a:r>
            <a:r>
              <a:rPr lang="pt-PT" dirty="0" smtClean="0"/>
              <a:t> &lt; _</a:t>
            </a:r>
            <a:r>
              <a:rPr lang="pt-PT" dirty="0" err="1" smtClean="0"/>
              <a:t>max</a:t>
            </a:r>
            <a:r>
              <a:rPr lang="pt-PT" dirty="0"/>
              <a:t>_</a:t>
            </a:r>
            <a:r>
              <a:rPr lang="pt-PT" dirty="0" smtClean="0"/>
              <a:t>). O programa </a:t>
            </a:r>
            <a:r>
              <a:rPr lang="pt-PT" dirty="0"/>
              <a:t>escolhe um </a:t>
            </a:r>
            <a:r>
              <a:rPr lang="pt-PT" dirty="0" smtClean="0"/>
              <a:t>número </a:t>
            </a:r>
            <a:r>
              <a:rPr lang="pt-PT" dirty="0" smtClean="0"/>
              <a:t>aleatoriamente. Vamos assumir que </a:t>
            </a:r>
            <a:r>
              <a:rPr lang="pt-PT" dirty="0"/>
              <a:t>devem ser </a:t>
            </a:r>
            <a:r>
              <a:rPr lang="pt-PT" dirty="0" smtClean="0"/>
              <a:t>escolhidos </a:t>
            </a:r>
            <a:r>
              <a:rPr lang="pt-PT" dirty="0"/>
              <a:t>N números.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47800"/>
            <a:ext cx="7281802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filtragem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_max_ = 700, _min_ = 200, </a:t>
            </a:r>
            <a:r>
              <a:rPr lang="en-US" dirty="0" err="1"/>
              <a:t>Lmin</a:t>
            </a:r>
            <a:r>
              <a:rPr lang="en-US" dirty="0"/>
              <a:t> = 300, </a:t>
            </a:r>
            <a:r>
              <a:rPr lang="en-US" dirty="0" err="1"/>
              <a:t>Lmax</a:t>
            </a:r>
            <a:r>
              <a:rPr lang="en-US" dirty="0"/>
              <a:t> = 600, N = 1000;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data;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= 0;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smtClean="0"/>
              <a:t>data=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)((_max_ - _min_)*</a:t>
            </a:r>
            <a:r>
              <a:rPr lang="en-US" dirty="0" err="1"/>
              <a:t>Math.random</a:t>
            </a:r>
            <a:r>
              <a:rPr lang="en-US" dirty="0"/>
              <a:t>()) + 200;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smtClean="0"/>
              <a:t>(data&gt;= </a:t>
            </a:r>
            <a:r>
              <a:rPr lang="en-US" dirty="0" err="1"/>
              <a:t>Lmin</a:t>
            </a:r>
            <a:r>
              <a:rPr lang="en-US" dirty="0"/>
              <a:t> &amp;&amp; </a:t>
            </a:r>
            <a:r>
              <a:rPr lang="en-US" dirty="0" smtClean="0"/>
              <a:t>data </a:t>
            </a:r>
            <a:r>
              <a:rPr lang="en-US" dirty="0"/>
              <a:t>&lt;= </a:t>
            </a:r>
            <a:r>
              <a:rPr lang="en-US" dirty="0" err="1"/>
              <a:t>Lmax</a:t>
            </a:r>
            <a:r>
              <a:rPr lang="en-US" dirty="0"/>
              <a:t>) {  </a:t>
            </a:r>
            <a:r>
              <a:rPr lang="en-US" dirty="0" err="1"/>
              <a:t>cont</a:t>
            </a:r>
            <a:r>
              <a:rPr lang="en-US" dirty="0"/>
              <a:t>++; </a:t>
            </a:r>
            <a:r>
              <a:rPr lang="en-US" dirty="0" err="1" smtClean="0"/>
              <a:t>System.out.print</a:t>
            </a:r>
            <a:r>
              <a:rPr lang="en-US" dirty="0" smtClean="0"/>
              <a:t>(data+"  </a:t>
            </a:r>
            <a:r>
              <a:rPr lang="en-US" dirty="0"/>
              <a:t>");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ncont</a:t>
            </a:r>
            <a:r>
              <a:rPr lang="en-US" dirty="0"/>
              <a:t> = " + </a:t>
            </a:r>
            <a:r>
              <a:rPr lang="en-US" dirty="0" err="1"/>
              <a:t>cont</a:t>
            </a:r>
            <a:r>
              <a:rPr lang="en-US" dirty="0"/>
              <a:t>); 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5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t>3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3068690" y="-76200"/>
            <a:ext cx="28135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Instrução </a:t>
            </a:r>
            <a:r>
              <a:rPr lang="pt-PT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if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5800" y="1238071"/>
            <a:ext cx="450706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(A &gt; B)  </a:t>
            </a:r>
          </a:p>
          <a:p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pt-PT" dirty="0" err="1" smtClean="0"/>
              <a:t>System.out.println</a:t>
            </a:r>
            <a:r>
              <a:rPr lang="pt-PT" dirty="0" smtClean="0"/>
              <a:t>("O número maior é A");</a:t>
            </a:r>
          </a:p>
          <a:p>
            <a:r>
              <a:rPr lang="pt-PT" dirty="0" smtClean="0"/>
              <a:t> </a:t>
            </a:r>
            <a:r>
              <a:rPr lang="pt-PT" b="1" dirty="0" err="1" smtClean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pt-PT" dirty="0" smtClean="0"/>
              <a:t>  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System.out.println</a:t>
            </a:r>
            <a:r>
              <a:rPr lang="pt-PT" dirty="0"/>
              <a:t>("B </a:t>
            </a:r>
            <a:r>
              <a:rPr lang="pt-PT" dirty="0" smtClean="0"/>
              <a:t>é maior ou igual a </a:t>
            </a:r>
            <a:r>
              <a:rPr lang="pt-PT" dirty="0" err="1" smtClean="0"/>
              <a:t>A</a:t>
            </a:r>
            <a:r>
              <a:rPr lang="pt-PT" dirty="0" smtClean="0"/>
              <a:t>");</a:t>
            </a:r>
          </a:p>
        </p:txBody>
      </p:sp>
      <p:sp>
        <p:nvSpPr>
          <p:cNvPr id="24" name="Flowchart: Decision 23"/>
          <p:cNvSpPr/>
          <p:nvPr/>
        </p:nvSpPr>
        <p:spPr>
          <a:xfrm>
            <a:off x="1371601" y="1148656"/>
            <a:ext cx="1524000" cy="443187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 &gt; B</a:t>
            </a:r>
            <a:endParaRPr lang="pt-PT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33601" y="762000"/>
            <a:ext cx="0" cy="375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1"/>
          </p:cNvCxnSpPr>
          <p:nvPr/>
        </p:nvCxnSpPr>
        <p:spPr>
          <a:xfrm rot="10800000" flipV="1">
            <a:off x="914401" y="1370249"/>
            <a:ext cx="457200" cy="70681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</p:cNvCxnSpPr>
          <p:nvPr/>
        </p:nvCxnSpPr>
        <p:spPr>
          <a:xfrm>
            <a:off x="2895601" y="1370250"/>
            <a:ext cx="609600" cy="69280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6843" y="106423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pt-PT" dirty="0"/>
          </a:p>
        </p:txBody>
      </p:sp>
      <p:sp>
        <p:nvSpPr>
          <p:cNvPr id="31" name="TextBox 30"/>
          <p:cNvSpPr txBox="1"/>
          <p:nvPr/>
        </p:nvSpPr>
        <p:spPr>
          <a:xfrm>
            <a:off x="2901292" y="107245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152400" y="2063056"/>
            <a:ext cx="1524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pt-PT" dirty="0" smtClean="0"/>
              <a:t>O número maior é  A</a:t>
            </a:r>
            <a:endParaRPr lang="pt-PT" dirty="0"/>
          </a:p>
        </p:txBody>
      </p:sp>
      <p:sp>
        <p:nvSpPr>
          <p:cNvPr id="44" name="Rectangle 43"/>
          <p:cNvSpPr/>
          <p:nvPr/>
        </p:nvSpPr>
        <p:spPr>
          <a:xfrm>
            <a:off x="2743201" y="2057400"/>
            <a:ext cx="1524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pt-PT" dirty="0" smtClean="0"/>
              <a:t>B é maior ou igual a </a:t>
            </a:r>
            <a:r>
              <a:rPr lang="pt-PT" dirty="0" err="1" smtClean="0"/>
              <a:t>A</a:t>
            </a:r>
            <a:endParaRPr lang="pt-PT" dirty="0"/>
          </a:p>
        </p:txBody>
      </p:sp>
      <p:grpSp>
        <p:nvGrpSpPr>
          <p:cNvPr id="60" name="Group 59"/>
          <p:cNvGrpSpPr/>
          <p:nvPr/>
        </p:nvGrpSpPr>
        <p:grpSpPr>
          <a:xfrm>
            <a:off x="838200" y="2964359"/>
            <a:ext cx="7543800" cy="3284041"/>
            <a:chOff x="838200" y="2964359"/>
            <a:chExt cx="7543800" cy="3284041"/>
          </a:xfrm>
        </p:grpSpPr>
        <p:sp>
          <p:nvSpPr>
            <p:cNvPr id="46" name="Rectangle 45"/>
            <p:cNvSpPr/>
            <p:nvPr/>
          </p:nvSpPr>
          <p:spPr>
            <a:xfrm>
              <a:off x="2119101" y="2964359"/>
              <a:ext cx="44340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44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Operação ternária</a:t>
              </a:r>
              <a:endPara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8200" y="3897868"/>
              <a:ext cx="7281802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err="1"/>
                <a:t>System.out.println</a:t>
              </a:r>
              <a:r>
                <a:rPr lang="pt-PT" dirty="0"/>
                <a:t>(</a:t>
              </a:r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A &gt; B</a:t>
              </a:r>
              <a:r>
                <a:rPr lang="pt-PT" dirty="0"/>
                <a:t> </a:t>
              </a:r>
              <a:r>
                <a:rPr lang="pt-PT" b="1" dirty="0">
                  <a:solidFill>
                    <a:srgbClr val="FF0000"/>
                  </a:solidFill>
                </a:rPr>
                <a:t>?</a:t>
              </a:r>
              <a:r>
                <a:rPr lang="pt-PT" dirty="0"/>
                <a:t> "O número maior é A" </a:t>
              </a:r>
              <a:r>
                <a:rPr lang="pt-PT" b="1" dirty="0">
                  <a:solidFill>
                    <a:srgbClr val="FF0000"/>
                  </a:solidFill>
                </a:rPr>
                <a:t>:</a:t>
              </a:r>
              <a:r>
                <a:rPr lang="pt-PT" dirty="0"/>
                <a:t> "B é maior ou igual a </a:t>
              </a:r>
              <a:r>
                <a:rPr lang="pt-PT" dirty="0" err="1"/>
                <a:t>A</a:t>
              </a:r>
              <a:r>
                <a:rPr lang="pt-PT" dirty="0"/>
                <a:t>");</a:t>
              </a:r>
              <a:endParaRPr lang="pt-PT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10761" y="4800600"/>
              <a:ext cx="1984839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chemeClr val="accent6">
                      <a:lumMod val="50000"/>
                    </a:schemeClr>
                  </a:solidFill>
                </a:rPr>
                <a:t>A_B </a:t>
              </a:r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= A &gt; B</a:t>
              </a:r>
              <a:r>
                <a:rPr lang="pt-PT" dirty="0"/>
                <a:t> </a:t>
              </a:r>
              <a:r>
                <a:rPr lang="pt-PT" b="1" dirty="0">
                  <a:solidFill>
                    <a:srgbClr val="FF0000"/>
                  </a:solidFill>
                </a:rPr>
                <a:t>?</a:t>
              </a:r>
              <a:r>
                <a:rPr lang="pt-PT" dirty="0"/>
                <a:t> </a:t>
              </a:r>
              <a:r>
                <a:rPr lang="pt-PT" dirty="0" smtClean="0"/>
                <a:t>A </a:t>
              </a:r>
              <a:r>
                <a:rPr lang="pt-PT" b="1" dirty="0">
                  <a:solidFill>
                    <a:srgbClr val="FF0000"/>
                  </a:solidFill>
                </a:rPr>
                <a:t>:</a:t>
              </a:r>
              <a:r>
                <a:rPr lang="pt-PT" dirty="0"/>
                <a:t> </a:t>
              </a:r>
              <a:r>
                <a:rPr lang="pt-PT" dirty="0" smtClean="0"/>
                <a:t>B;</a:t>
              </a:r>
              <a:endParaRPr lang="pt-PT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9" name="Flowchart: Decision 48"/>
            <p:cNvSpPr/>
            <p:nvPr/>
          </p:nvSpPr>
          <p:spPr>
            <a:xfrm>
              <a:off x="5486400" y="4832196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B</a:t>
              </a:r>
              <a:endParaRPr lang="pt-PT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248400" y="4445540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9" idx="1"/>
            </p:cNvCxnSpPr>
            <p:nvPr/>
          </p:nvCxnSpPr>
          <p:spPr>
            <a:xfrm rot="10800000" flipV="1">
              <a:off x="5029200" y="5053789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9" idx="3"/>
            </p:cNvCxnSpPr>
            <p:nvPr/>
          </p:nvCxnSpPr>
          <p:spPr>
            <a:xfrm>
              <a:off x="7010400" y="5053790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971642" y="4747772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pt-PT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16091" y="4755996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pt-PT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67199" y="5746596"/>
              <a:ext cx="1524000" cy="50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r>
                <a:rPr lang="pt-PT" dirty="0" smtClean="0"/>
                <a:t>A_B = A</a:t>
              </a:r>
              <a:endParaRPr lang="pt-PT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58000" y="5740940"/>
              <a:ext cx="1524000" cy="50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r>
                <a:rPr lang="pt-PT" dirty="0" smtClean="0"/>
                <a:t>A_B </a:t>
              </a:r>
              <a:r>
                <a:rPr lang="pt-PT" dirty="0"/>
                <a:t>= </a:t>
              </a:r>
              <a:r>
                <a:rPr lang="pt-PT" dirty="0" smtClean="0"/>
                <a:t>B</a:t>
              </a:r>
              <a:endParaRPr lang="pt-PT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2177" y="5602069"/>
              <a:ext cx="1919115" cy="64633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 err="1" smtClean="0">
                  <a:solidFill>
                    <a:srgbClr val="FF0000"/>
                  </a:solidFill>
                </a:rPr>
                <a:t>if</a:t>
              </a:r>
              <a:r>
                <a:rPr lang="pt-PT" dirty="0" smtClean="0">
                  <a:solidFill>
                    <a:srgbClr val="FF0000"/>
                  </a:solidFill>
                </a:rPr>
                <a:t> (A &gt; B)</a:t>
              </a:r>
              <a:r>
                <a:rPr lang="pt-PT" dirty="0" smtClean="0">
                  <a:solidFill>
                    <a:schemeClr val="accent6">
                      <a:lumMod val="50000"/>
                    </a:schemeClr>
                  </a:solidFill>
                </a:rPr>
                <a:t>  </a:t>
              </a:r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A_B</a:t>
              </a:r>
              <a:r>
                <a:rPr lang="pt-PT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=</a:t>
              </a:r>
              <a:r>
                <a:rPr lang="pt-PT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pt-PT" dirty="0" smtClean="0"/>
                <a:t>A</a:t>
              </a:r>
              <a:r>
                <a:rPr lang="pt-PT" dirty="0" smtClean="0">
                  <a:solidFill>
                    <a:schemeClr val="accent6">
                      <a:lumMod val="50000"/>
                    </a:schemeClr>
                  </a:solidFill>
                </a:rPr>
                <a:t>;</a:t>
              </a:r>
            </a:p>
            <a:p>
              <a:r>
                <a:rPr lang="pt-PT" b="1" dirty="0" err="1" smtClean="0">
                  <a:solidFill>
                    <a:srgbClr val="FF0000"/>
                  </a:solidFill>
                </a:rPr>
                <a:t>else</a:t>
              </a:r>
              <a:r>
                <a:rPr lang="pt-PT" dirty="0" smtClean="0"/>
                <a:t>  	</a:t>
              </a:r>
              <a:r>
                <a:rPr lang="pt-PT" b="1" dirty="0">
                  <a:solidFill>
                    <a:schemeClr val="accent6">
                      <a:lumMod val="50000"/>
                    </a:schemeClr>
                  </a:solidFill>
                </a:rPr>
                <a:t>A_B = </a:t>
              </a:r>
              <a:r>
                <a:rPr lang="pt-PT" dirty="0" smtClean="0"/>
                <a:t>B;</a:t>
              </a:r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1774902" y="5169932"/>
              <a:ext cx="189134" cy="43213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78984" y="5201334"/>
              <a:ext cx="2644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Estas operações são iguais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58000" y="2438400"/>
            <a:ext cx="1852962" cy="1459468"/>
            <a:chOff x="6858000" y="2350532"/>
            <a:chExt cx="1852962" cy="1547336"/>
          </a:xfrm>
        </p:grpSpPr>
        <p:sp>
          <p:nvSpPr>
            <p:cNvPr id="61" name="Up-Down Arrow 60"/>
            <p:cNvSpPr/>
            <p:nvPr/>
          </p:nvSpPr>
          <p:spPr>
            <a:xfrm>
              <a:off x="6858000" y="2350532"/>
              <a:ext cx="228600" cy="154733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07741" y="2762302"/>
              <a:ext cx="1703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Estas operações são iguais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" y="457199"/>
            <a:ext cx="9099905" cy="510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7: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8238" y="2608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Filtragem de números entre </a:t>
            </a:r>
            <a:r>
              <a:rPr lang="pt-PT" dirty="0"/>
              <a:t>_</a:t>
            </a:r>
            <a:r>
              <a:rPr lang="pt-PT" dirty="0" smtClean="0"/>
              <a:t>min_ </a:t>
            </a:r>
            <a:r>
              <a:rPr lang="pt-PT" dirty="0"/>
              <a:t>e </a:t>
            </a:r>
            <a:r>
              <a:rPr lang="pt-PT" dirty="0" smtClean="0"/>
              <a:t>_</a:t>
            </a:r>
            <a:r>
              <a:rPr lang="pt-PT" dirty="0" err="1" smtClean="0"/>
              <a:t>max</a:t>
            </a:r>
            <a:r>
              <a:rPr lang="pt-PT" dirty="0" smtClean="0"/>
              <a:t>_ permitem encontrar todos os números entre </a:t>
            </a:r>
            <a:r>
              <a:rPr lang="pt-PT" dirty="0" err="1" smtClean="0"/>
              <a:t>Lmin</a:t>
            </a:r>
            <a:r>
              <a:rPr lang="pt-PT" dirty="0" smtClean="0"/>
              <a:t> e </a:t>
            </a:r>
            <a:r>
              <a:rPr lang="pt-PT" dirty="0" err="1" smtClean="0"/>
              <a:t>Lmax</a:t>
            </a:r>
            <a:r>
              <a:rPr lang="pt-PT" dirty="0"/>
              <a:t> </a:t>
            </a:r>
            <a:r>
              <a:rPr lang="pt-PT" dirty="0" smtClean="0"/>
              <a:t>(_min</a:t>
            </a:r>
            <a:r>
              <a:rPr lang="pt-PT" dirty="0"/>
              <a:t>_</a:t>
            </a:r>
            <a:r>
              <a:rPr lang="pt-PT" dirty="0" smtClean="0"/>
              <a:t> &lt; </a:t>
            </a:r>
            <a:r>
              <a:rPr lang="pt-PT" dirty="0" err="1" smtClean="0"/>
              <a:t>Lmin</a:t>
            </a:r>
            <a:r>
              <a:rPr lang="pt-PT" dirty="0" smtClean="0"/>
              <a:t> &lt; </a:t>
            </a:r>
            <a:r>
              <a:rPr lang="pt-PT" dirty="0" err="1" smtClean="0"/>
              <a:t>Lmax</a:t>
            </a:r>
            <a:r>
              <a:rPr lang="pt-PT" dirty="0" smtClean="0"/>
              <a:t> &lt; _</a:t>
            </a:r>
            <a:r>
              <a:rPr lang="pt-PT" dirty="0" err="1" smtClean="0"/>
              <a:t>max</a:t>
            </a:r>
            <a:r>
              <a:rPr lang="pt-PT" dirty="0"/>
              <a:t>_</a:t>
            </a:r>
            <a:r>
              <a:rPr lang="pt-PT" dirty="0" smtClean="0"/>
              <a:t>). O programa </a:t>
            </a:r>
            <a:r>
              <a:rPr lang="pt-PT" dirty="0"/>
              <a:t>escolhe um </a:t>
            </a:r>
            <a:r>
              <a:rPr lang="pt-PT" dirty="0" smtClean="0"/>
              <a:t>número </a:t>
            </a:r>
            <a:r>
              <a:rPr lang="pt-PT" dirty="0" smtClean="0"/>
              <a:t>aleatoriamente. Vamos assumir que </a:t>
            </a:r>
            <a:r>
              <a:rPr lang="pt-PT" dirty="0"/>
              <a:t>devem ser escolhidos N números.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845840" y="1219200"/>
            <a:ext cx="6393160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filtragem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_max_ = 700, _min_ = 200, </a:t>
            </a:r>
            <a:r>
              <a:rPr lang="en-US" dirty="0" err="1"/>
              <a:t>Lmin</a:t>
            </a:r>
            <a:r>
              <a:rPr lang="en-US" dirty="0"/>
              <a:t> = 300, </a:t>
            </a:r>
            <a:r>
              <a:rPr lang="en-US" dirty="0" err="1"/>
              <a:t>Lmax</a:t>
            </a:r>
            <a:r>
              <a:rPr lang="en-US" dirty="0"/>
              <a:t> = 600, N = 1000;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data;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= 0;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smtClean="0"/>
              <a:t>data=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)((_max_ - _min_)*</a:t>
            </a:r>
            <a:r>
              <a:rPr lang="en-US" dirty="0" err="1"/>
              <a:t>Math.random</a:t>
            </a:r>
            <a:r>
              <a:rPr lang="en-US" dirty="0"/>
              <a:t>()) + 200;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smtClean="0"/>
              <a:t>(data &lt; </a:t>
            </a:r>
            <a:r>
              <a:rPr lang="en-US" dirty="0" err="1" smtClean="0"/>
              <a:t>Lmin</a:t>
            </a:r>
            <a:r>
              <a:rPr lang="en-US" dirty="0" smtClean="0"/>
              <a:t>) </a:t>
            </a:r>
            <a:r>
              <a:rPr lang="en-US" b="1" dirty="0" smtClean="0"/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else if</a:t>
            </a:r>
            <a:r>
              <a:rPr lang="en-US" dirty="0" smtClean="0"/>
              <a:t> </a:t>
            </a:r>
            <a:r>
              <a:rPr lang="en-US" dirty="0"/>
              <a:t>(data &gt;</a:t>
            </a:r>
            <a:r>
              <a:rPr lang="en-US" dirty="0" smtClean="0"/>
              <a:t> </a:t>
            </a:r>
            <a:r>
              <a:rPr lang="en-US" dirty="0" err="1" smtClean="0"/>
              <a:t>Lmax</a:t>
            </a:r>
            <a:r>
              <a:rPr lang="en-US" dirty="0" smtClean="0"/>
              <a:t>) </a:t>
            </a:r>
            <a:r>
              <a:rPr lang="en-US" b="1" dirty="0" smtClean="0"/>
              <a:t>continue</a:t>
            </a:r>
            <a:r>
              <a:rPr lang="en-US" dirty="0" smtClean="0"/>
              <a:t>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else</a:t>
            </a:r>
            <a:r>
              <a:rPr lang="en-US" dirty="0" smtClean="0"/>
              <a:t> {  </a:t>
            </a:r>
            <a:r>
              <a:rPr lang="en-US" dirty="0" err="1"/>
              <a:t>cont</a:t>
            </a:r>
            <a:r>
              <a:rPr lang="en-US" dirty="0"/>
              <a:t>++; </a:t>
            </a:r>
            <a:r>
              <a:rPr lang="en-US" dirty="0" err="1" smtClean="0"/>
              <a:t>System.out.print</a:t>
            </a:r>
            <a:r>
              <a:rPr lang="en-US" dirty="0" smtClean="0"/>
              <a:t>(data+"  </a:t>
            </a:r>
            <a:r>
              <a:rPr lang="en-US" dirty="0"/>
              <a:t>");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ncont</a:t>
            </a:r>
            <a:r>
              <a:rPr lang="en-US" dirty="0"/>
              <a:t> = " + </a:t>
            </a:r>
            <a:r>
              <a:rPr lang="en-US" dirty="0" err="1"/>
              <a:t>cont</a:t>
            </a:r>
            <a:r>
              <a:rPr lang="en-US" dirty="0"/>
              <a:t>); 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7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4"/>
            <a:ext cx="6858000" cy="681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8</a:t>
            </a:r>
            <a:r>
              <a:rPr lang="pt-PT" sz="2800" b="1" i="1" dirty="0" smtClean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838200"/>
            <a:ext cx="81367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filtragem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_max_ = 700, _min_ = 200, </a:t>
            </a:r>
            <a:r>
              <a:rPr lang="en-US" dirty="0" err="1"/>
              <a:t>Lmin</a:t>
            </a:r>
            <a:r>
              <a:rPr lang="en-US" dirty="0"/>
              <a:t> = 300, </a:t>
            </a:r>
            <a:r>
              <a:rPr lang="en-US" dirty="0" err="1"/>
              <a:t>Lmax</a:t>
            </a:r>
            <a:r>
              <a:rPr lang="en-US" dirty="0"/>
              <a:t> = 600, N = 1000;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data;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= 0;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smtClean="0"/>
              <a:t>data=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)((_max_ - _min_)*</a:t>
            </a:r>
            <a:r>
              <a:rPr lang="en-US" dirty="0" err="1"/>
              <a:t>Math.random</a:t>
            </a:r>
            <a:r>
              <a:rPr lang="en-US" dirty="0" smtClean="0"/>
              <a:t>()) + 200;</a:t>
            </a:r>
          </a:p>
          <a:p>
            <a:r>
              <a:rPr lang="pt-PT" dirty="0" smtClean="0"/>
              <a:t>    </a:t>
            </a:r>
            <a:r>
              <a:rPr lang="pt-PT" b="1" dirty="0" err="1" smtClean="0">
                <a:solidFill>
                  <a:srgbClr val="C00000"/>
                </a:solidFill>
              </a:rPr>
              <a:t>if</a:t>
            </a:r>
            <a:r>
              <a:rPr lang="pt-PT" dirty="0" smtClean="0">
                <a:solidFill>
                  <a:srgbClr val="C00000"/>
                </a:solidFill>
              </a:rPr>
              <a:t> (data % 100 == 0) </a:t>
            </a:r>
            <a:r>
              <a:rPr lang="pt-PT" b="1" dirty="0" smtClean="0">
                <a:solidFill>
                  <a:srgbClr val="C00000"/>
                </a:solidFill>
              </a:rPr>
              <a:t>break</a:t>
            </a:r>
            <a:r>
              <a:rPr lang="pt-PT" dirty="0" smtClean="0">
                <a:solidFill>
                  <a:srgbClr val="C00000"/>
                </a:solidFill>
              </a:rPr>
              <a:t>;   // terminar se aparecer um valor 200,300,400,500,600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smtClean="0"/>
              <a:t>(data &lt; </a:t>
            </a:r>
            <a:r>
              <a:rPr lang="en-US" dirty="0" err="1" smtClean="0"/>
              <a:t>Lmin</a:t>
            </a:r>
            <a:r>
              <a:rPr lang="en-US" dirty="0" smtClean="0"/>
              <a:t>) </a:t>
            </a:r>
            <a:r>
              <a:rPr lang="en-US" b="1" dirty="0" smtClean="0"/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else if</a:t>
            </a:r>
            <a:r>
              <a:rPr lang="en-US" dirty="0" smtClean="0"/>
              <a:t> </a:t>
            </a:r>
            <a:r>
              <a:rPr lang="en-US" dirty="0"/>
              <a:t>(data &gt;</a:t>
            </a:r>
            <a:r>
              <a:rPr lang="en-US" dirty="0" smtClean="0"/>
              <a:t> </a:t>
            </a:r>
            <a:r>
              <a:rPr lang="en-US" dirty="0" err="1" smtClean="0"/>
              <a:t>Lmax</a:t>
            </a:r>
            <a:r>
              <a:rPr lang="en-US" dirty="0" smtClean="0"/>
              <a:t>) </a:t>
            </a:r>
            <a:r>
              <a:rPr lang="en-US" b="1" dirty="0" smtClean="0"/>
              <a:t>continue</a:t>
            </a:r>
            <a:r>
              <a:rPr lang="en-US" dirty="0" smtClean="0"/>
              <a:t>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else</a:t>
            </a:r>
            <a:r>
              <a:rPr lang="en-US" dirty="0" smtClean="0"/>
              <a:t> {  </a:t>
            </a:r>
            <a:r>
              <a:rPr lang="en-US" dirty="0" err="1"/>
              <a:t>cont</a:t>
            </a:r>
            <a:r>
              <a:rPr lang="en-US" dirty="0"/>
              <a:t>++; </a:t>
            </a:r>
            <a:r>
              <a:rPr lang="en-US" dirty="0" err="1" smtClean="0"/>
              <a:t>System.out.print</a:t>
            </a:r>
            <a:r>
              <a:rPr lang="en-US" dirty="0" smtClean="0"/>
              <a:t>(data+"  </a:t>
            </a:r>
            <a:r>
              <a:rPr lang="en-US" dirty="0"/>
              <a:t>");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ncont</a:t>
            </a:r>
            <a:r>
              <a:rPr lang="en-US" dirty="0"/>
              <a:t> = " + </a:t>
            </a:r>
            <a:r>
              <a:rPr lang="en-US" dirty="0" err="1"/>
              <a:t>cont</a:t>
            </a:r>
            <a:r>
              <a:rPr lang="en-US" dirty="0"/>
              <a:t>); 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5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" y="83791"/>
            <a:ext cx="8973880" cy="58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1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8238" y="2608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</a:t>
            </a:r>
            <a:r>
              <a:rPr lang="pt-PT" dirty="0" smtClean="0"/>
              <a:t>Representar um valor </a:t>
            </a:r>
            <a:r>
              <a:rPr lang="pt-PT" dirty="0" smtClean="0"/>
              <a:t>inteiro positivo </a:t>
            </a:r>
            <a:r>
              <a:rPr lang="pt-PT" dirty="0" smtClean="0"/>
              <a:t>em binário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9: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155680"/>
            <a:ext cx="5872505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/>
              <a:t>public class </a:t>
            </a:r>
            <a:r>
              <a:rPr lang="en-US" dirty="0" err="1"/>
              <a:t>inteiro_binario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new Scanner(System.in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public </a:t>
            </a:r>
            <a:r>
              <a:rPr lang="en-US" b="1" dirty="0"/>
              <a:t>static vo</a:t>
            </a:r>
            <a:r>
              <a:rPr lang="en-US" dirty="0"/>
              <a:t>id main 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v;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System.out.print</a:t>
            </a:r>
            <a:r>
              <a:rPr lang="en-US" dirty="0"/>
              <a:t>("Valor de </a:t>
            </a:r>
            <a:r>
              <a:rPr lang="en-US" dirty="0" err="1"/>
              <a:t>inteiro</a:t>
            </a:r>
            <a:r>
              <a:rPr lang="en-US" dirty="0"/>
              <a:t> : ");</a:t>
            </a:r>
          </a:p>
          <a:p>
            <a:r>
              <a:rPr lang="en-US" dirty="0"/>
              <a:t> </a:t>
            </a:r>
            <a:r>
              <a:rPr lang="en-US" dirty="0" smtClean="0"/>
              <a:t>       v </a:t>
            </a:r>
            <a:r>
              <a:rPr lang="en-US" dirty="0"/>
              <a:t>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System.out.print</a:t>
            </a:r>
            <a:r>
              <a:rPr lang="en-US" dirty="0"/>
              <a:t>("\</a:t>
            </a:r>
            <a:r>
              <a:rPr lang="en-US" dirty="0" err="1"/>
              <a:t>nValor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de </a:t>
            </a:r>
            <a:r>
              <a:rPr lang="en-US" dirty="0" err="1"/>
              <a:t>inteiro</a:t>
            </a:r>
            <a:r>
              <a:rPr lang="en-US" dirty="0"/>
              <a:t> " + v + " é ");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31; </a:t>
            </a:r>
            <a:r>
              <a:rPr lang="en-US" dirty="0" err="1"/>
              <a:t>i</a:t>
            </a:r>
            <a:r>
              <a:rPr lang="en-US" dirty="0"/>
              <a:t> &gt;= 0; </a:t>
            </a:r>
            <a:r>
              <a:rPr lang="en-US" dirty="0" err="1"/>
              <a:t>i</a:t>
            </a:r>
            <a:r>
              <a:rPr lang="en-US" dirty="0"/>
              <a:t>--) </a:t>
            </a:r>
          </a:p>
          <a:p>
            <a:r>
              <a:rPr lang="en-US" dirty="0"/>
              <a:t>   </a:t>
            </a:r>
            <a:r>
              <a:rPr lang="en-US" dirty="0" smtClean="0"/>
              <a:t>              </a:t>
            </a:r>
            <a:r>
              <a:rPr lang="en-US" dirty="0" err="1" smtClean="0"/>
              <a:t>System.out.print</a:t>
            </a:r>
            <a:r>
              <a:rPr lang="en-US" dirty="0"/>
              <a:t>((v &gt;&gt; </a:t>
            </a:r>
            <a:r>
              <a:rPr lang="en-US" dirty="0" err="1"/>
              <a:t>i</a:t>
            </a:r>
            <a:r>
              <a:rPr lang="en-US" dirty="0"/>
              <a:t>) &amp; 1);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572000"/>
            <a:ext cx="5658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inteiro 45		</a:t>
            </a:r>
            <a:r>
              <a:rPr lang="pt-PT" dirty="0"/>
              <a:t>	binário </a:t>
            </a:r>
            <a:r>
              <a:rPr lang="pt-PT" dirty="0" smtClean="0"/>
              <a:t>101101</a:t>
            </a:r>
          </a:p>
          <a:p>
            <a:r>
              <a:rPr lang="pt-PT" dirty="0" smtClean="0"/>
              <a:t>inteiro 255		binário 11111111</a:t>
            </a:r>
          </a:p>
          <a:p>
            <a:r>
              <a:rPr lang="pt-PT" dirty="0"/>
              <a:t>inteiro </a:t>
            </a:r>
            <a:r>
              <a:rPr lang="pt-PT" dirty="0" smtClean="0"/>
              <a:t>10</a:t>
            </a:r>
            <a:r>
              <a:rPr lang="pt-PT" dirty="0"/>
              <a:t>		 </a:t>
            </a:r>
            <a:r>
              <a:rPr lang="pt-PT" dirty="0" smtClean="0"/>
              <a:t>	binário 1010</a:t>
            </a:r>
            <a:endParaRPr lang="en-US" dirty="0"/>
          </a:p>
          <a:p>
            <a:r>
              <a:rPr lang="pt-PT" dirty="0"/>
              <a:t>inteiro </a:t>
            </a:r>
            <a:r>
              <a:rPr lang="pt-PT" dirty="0" smtClean="0"/>
              <a:t>20</a:t>
            </a:r>
            <a:r>
              <a:rPr lang="pt-PT" dirty="0"/>
              <a:t>		 </a:t>
            </a:r>
            <a:r>
              <a:rPr lang="pt-PT" dirty="0" smtClean="0"/>
              <a:t>	binário 10100</a:t>
            </a:r>
            <a:endParaRPr lang="en-US" dirty="0"/>
          </a:p>
          <a:p>
            <a:r>
              <a:rPr lang="pt-PT" dirty="0"/>
              <a:t>inteiro </a:t>
            </a:r>
            <a:r>
              <a:rPr lang="pt-PT" dirty="0" smtClean="0"/>
              <a:t>30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/>
              <a:t>binário 11110</a:t>
            </a:r>
            <a:endParaRPr lang="en-US" dirty="0"/>
          </a:p>
          <a:p>
            <a:r>
              <a:rPr lang="pt-PT" dirty="0"/>
              <a:t>inteiro </a:t>
            </a:r>
            <a:r>
              <a:rPr lang="pt-PT" dirty="0" smtClean="0"/>
              <a:t>81936</a:t>
            </a:r>
            <a:r>
              <a:rPr lang="pt-PT" dirty="0"/>
              <a:t>		binário 10100000000010000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3754718"/>
            <a:ext cx="253184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dirty="0" smtClean="0"/>
              <a:t>Explique, por favor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21" y="380172"/>
            <a:ext cx="4800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5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66020"/>
            <a:ext cx="718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10:</a:t>
            </a:r>
            <a:r>
              <a:rPr lang="pt-PT" sz="2800" i="1" dirty="0" smtClean="0"/>
              <a:t> </a:t>
            </a:r>
            <a:r>
              <a:rPr lang="pt-PT" sz="2800" dirty="0" smtClean="0"/>
              <a:t>Computação </a:t>
            </a:r>
            <a:r>
              <a:rPr lang="pt-PT" sz="2800" dirty="0" smtClean="0"/>
              <a:t>de peso de </a:t>
            </a:r>
            <a:r>
              <a:rPr lang="pt-PT" sz="2800" i="1" dirty="0" err="1" smtClean="0"/>
              <a:t>Hamming</a:t>
            </a:r>
            <a:endParaRPr lang="pt-PT" sz="28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457200"/>
            <a:ext cx="683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010111010111 – exemplo de </a:t>
            </a:r>
            <a:r>
              <a:rPr lang="pt-PT" dirty="0" err="1" smtClean="0"/>
              <a:t>vetor</a:t>
            </a:r>
            <a:r>
              <a:rPr lang="pt-PT" dirty="0" smtClean="0"/>
              <a:t> V binário </a:t>
            </a:r>
            <a:r>
              <a:rPr lang="pt-PT" dirty="0"/>
              <a:t>(só pode </a:t>
            </a:r>
            <a:r>
              <a:rPr lang="pt-PT" dirty="0" smtClean="0"/>
              <a:t>ter </a:t>
            </a:r>
            <a:r>
              <a:rPr lang="pt-PT" dirty="0" smtClean="0"/>
              <a:t>valores </a:t>
            </a:r>
            <a:r>
              <a:rPr lang="pt-PT" dirty="0" smtClean="0"/>
              <a:t>1 e 0)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990600"/>
            <a:ext cx="688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Peso de </a:t>
            </a:r>
            <a:r>
              <a:rPr lang="pt-PT" dirty="0" err="1" smtClean="0"/>
              <a:t>Hamming</a:t>
            </a:r>
            <a:r>
              <a:rPr lang="pt-PT" dirty="0" smtClean="0"/>
              <a:t> W(V</a:t>
            </a:r>
            <a:r>
              <a:rPr lang="pt-PT" dirty="0" smtClean="0"/>
              <a:t>) do </a:t>
            </a:r>
            <a:r>
              <a:rPr lang="pt-PT" dirty="0" err="1" smtClean="0"/>
              <a:t>vetor</a:t>
            </a:r>
            <a:r>
              <a:rPr lang="pt-PT" dirty="0" smtClean="0"/>
              <a:t> V é o número de valores </a:t>
            </a:r>
            <a:r>
              <a:rPr lang="pt-PT" dirty="0" smtClean="0"/>
              <a:t>1 no </a:t>
            </a:r>
            <a:r>
              <a:rPr lang="pt-PT" dirty="0" err="1" smtClean="0"/>
              <a:t>vetor</a:t>
            </a:r>
            <a:r>
              <a:rPr lang="pt-PT" dirty="0" smtClean="0"/>
              <a:t> </a:t>
            </a:r>
            <a:r>
              <a:rPr lang="pt-PT" dirty="0" smtClean="0"/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524000"/>
            <a:ext cx="355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Por exemplo, W(010111010111) = 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415" y="2057400"/>
            <a:ext cx="581550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java.util.Scanner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new Scanner(System.in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V;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HW = 0;</a:t>
            </a:r>
          </a:p>
          <a:p>
            <a:r>
              <a:rPr lang="en-US" dirty="0"/>
              <a:t> </a:t>
            </a:r>
            <a:r>
              <a:rPr lang="en-US" dirty="0" err="1"/>
              <a:t>System.out.print</a:t>
            </a:r>
            <a:r>
              <a:rPr lang="en-US" dirty="0"/>
              <a:t>("Valor de </a:t>
            </a:r>
            <a:r>
              <a:rPr lang="en-US" dirty="0" err="1"/>
              <a:t>vetor</a:t>
            </a:r>
            <a:r>
              <a:rPr lang="en-US" dirty="0"/>
              <a:t> : ");</a:t>
            </a:r>
          </a:p>
          <a:p>
            <a:r>
              <a:rPr lang="en-US" dirty="0"/>
              <a:t> </a:t>
            </a:r>
            <a:r>
              <a:rPr lang="en-US" dirty="0" smtClean="0"/>
              <a:t>V </a:t>
            </a:r>
            <a:r>
              <a:rPr lang="en-US" dirty="0"/>
              <a:t>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31;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HW += </a:t>
            </a:r>
            <a:r>
              <a:rPr lang="en-US" dirty="0" smtClean="0"/>
              <a:t>(V </a:t>
            </a:r>
            <a:r>
              <a:rPr lang="en-US" dirty="0"/>
              <a:t>&gt;&gt; </a:t>
            </a:r>
            <a:r>
              <a:rPr lang="en-US" dirty="0" err="1"/>
              <a:t>i</a:t>
            </a:r>
            <a:r>
              <a:rPr lang="en-US" dirty="0"/>
              <a:t>) &amp; 1;</a:t>
            </a:r>
          </a:p>
          <a:p>
            <a:r>
              <a:rPr lang="en-US" dirty="0"/>
              <a:t>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smtClean="0"/>
              <a:t>Hamming </a:t>
            </a:r>
            <a:r>
              <a:rPr lang="en-US" dirty="0"/>
              <a:t>weight de %h é %d\n", </a:t>
            </a:r>
            <a:r>
              <a:rPr lang="en-US" dirty="0" smtClean="0"/>
              <a:t>V,HW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31; </a:t>
            </a:r>
            <a:r>
              <a:rPr lang="en-US" dirty="0" err="1"/>
              <a:t>i</a:t>
            </a:r>
            <a:r>
              <a:rPr lang="en-US" dirty="0"/>
              <a:t> &gt;= 0; </a:t>
            </a:r>
            <a:r>
              <a:rPr lang="en-US" dirty="0" err="1"/>
              <a:t>i</a:t>
            </a:r>
            <a:r>
              <a:rPr lang="en-US" dirty="0"/>
              <a:t>--) 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 smtClean="0"/>
              <a:t>((V </a:t>
            </a:r>
            <a:r>
              <a:rPr lang="en-US" dirty="0"/>
              <a:t>&gt;&gt; </a:t>
            </a:r>
            <a:r>
              <a:rPr lang="en-US" dirty="0" err="1"/>
              <a:t>i</a:t>
            </a:r>
            <a:r>
              <a:rPr lang="en-US" dirty="0"/>
              <a:t>) &amp; 1);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038600"/>
            <a:ext cx="253184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dirty="0" smtClean="0"/>
              <a:t>Explique, por favor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581" y="1496122"/>
            <a:ext cx="3319879" cy="200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5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-109152"/>
            <a:ext cx="632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11:</a:t>
            </a:r>
            <a:r>
              <a:rPr lang="pt-PT" sz="2800" i="1" dirty="0" smtClean="0"/>
              <a:t> filtragem de </a:t>
            </a:r>
            <a:r>
              <a:rPr lang="pt-PT" sz="2800" i="1" dirty="0" err="1" smtClean="0"/>
              <a:t>vetores</a:t>
            </a:r>
            <a:r>
              <a:rPr lang="pt-PT" sz="2800" i="1" dirty="0" smtClean="0"/>
              <a:t> </a:t>
            </a:r>
            <a:r>
              <a:rPr lang="pt-PT" sz="2800" i="1" dirty="0" smtClean="0"/>
              <a:t>binários </a:t>
            </a:r>
            <a:endParaRPr lang="pt-PT" sz="28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378216"/>
            <a:ext cx="8587031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hw_filtragem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_max_ = 1000000, _min_ = 0, </a:t>
            </a:r>
            <a:r>
              <a:rPr lang="en-US" dirty="0" err="1"/>
              <a:t>Lmin</a:t>
            </a:r>
            <a:r>
              <a:rPr lang="en-US" dirty="0"/>
              <a:t> = 10, </a:t>
            </a:r>
            <a:r>
              <a:rPr lang="en-US" dirty="0" err="1"/>
              <a:t>Lmax</a:t>
            </a:r>
            <a:r>
              <a:rPr lang="en-US" dirty="0"/>
              <a:t> = 20, N = 100;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V, HW;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= 0;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1;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&lt;= N;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{</a:t>
            </a:r>
          </a:p>
          <a:p>
            <a:r>
              <a:rPr lang="en-US" dirty="0"/>
              <a:t>    V = (</a:t>
            </a:r>
            <a:r>
              <a:rPr lang="en-US" b="1" dirty="0" err="1"/>
              <a:t>int</a:t>
            </a:r>
            <a:r>
              <a:rPr lang="en-US" dirty="0"/>
              <a:t>)((_max_ - _min_)*</a:t>
            </a:r>
            <a:r>
              <a:rPr lang="en-US" dirty="0" err="1"/>
              <a:t>Math.random</a:t>
            </a:r>
            <a:r>
              <a:rPr lang="en-US" dirty="0"/>
              <a:t>());</a:t>
            </a:r>
          </a:p>
          <a:p>
            <a:r>
              <a:rPr lang="en-US" dirty="0"/>
              <a:t>    HW = 0;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j = 0; j &lt;= 31; j++) 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  HW += (V &gt;&gt; j) &amp; 1;</a:t>
            </a:r>
          </a:p>
          <a:p>
            <a:r>
              <a:rPr lang="en-US" dirty="0"/>
              <a:t>  //  </a:t>
            </a:r>
            <a:r>
              <a:rPr lang="en-US" dirty="0" err="1"/>
              <a:t>System.out.printf</a:t>
            </a:r>
            <a:r>
              <a:rPr lang="en-US" dirty="0"/>
              <a:t>("\</a:t>
            </a:r>
            <a:r>
              <a:rPr lang="en-US" dirty="0" err="1" smtClean="0"/>
              <a:t>nHamming</a:t>
            </a:r>
            <a:r>
              <a:rPr lang="en-US" dirty="0" smtClean="0"/>
              <a:t> </a:t>
            </a:r>
            <a:r>
              <a:rPr lang="en-US" dirty="0"/>
              <a:t>weight de %h é %d\n", V,HW</a:t>
            </a:r>
            <a:r>
              <a:rPr lang="en-US" dirty="0" smtClean="0"/>
              <a:t>);  //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verificação</a:t>
            </a:r>
            <a:endParaRPr lang="en-US" dirty="0"/>
          </a:p>
          <a:p>
            <a:r>
              <a:rPr lang="en-US" dirty="0"/>
              <a:t>  //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j = 31; j &gt;= 0; j--) </a:t>
            </a:r>
            <a:r>
              <a:rPr lang="en-US" dirty="0" smtClean="0"/>
              <a:t>                                                                     //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verificação</a:t>
            </a:r>
            <a:endParaRPr lang="en-US" dirty="0"/>
          </a:p>
          <a:p>
            <a:r>
              <a:rPr lang="en-US" dirty="0"/>
              <a:t>  //      </a:t>
            </a:r>
            <a:r>
              <a:rPr lang="en-US" dirty="0" err="1"/>
              <a:t>System.out.print</a:t>
            </a:r>
            <a:r>
              <a:rPr lang="en-US" dirty="0"/>
              <a:t>((V &gt;&gt; j) &amp; 1); </a:t>
            </a:r>
            <a:r>
              <a:rPr lang="en-US" dirty="0" smtClean="0"/>
              <a:t>                                                      //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verificação</a:t>
            </a:r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 if </a:t>
            </a:r>
            <a:r>
              <a:rPr lang="en-US" dirty="0"/>
              <a:t>(HW &lt; </a:t>
            </a:r>
            <a:r>
              <a:rPr lang="en-US" dirty="0" err="1"/>
              <a:t>Lmin</a:t>
            </a:r>
            <a:r>
              <a:rPr lang="en-US" dirty="0"/>
              <a:t>) </a:t>
            </a:r>
            <a:r>
              <a:rPr lang="en-US" b="1" dirty="0"/>
              <a:t>continue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else if </a:t>
            </a:r>
            <a:r>
              <a:rPr lang="en-US" dirty="0"/>
              <a:t>(HW &gt; </a:t>
            </a:r>
            <a:r>
              <a:rPr lang="en-US" dirty="0" err="1"/>
              <a:t>Lmax</a:t>
            </a:r>
            <a:r>
              <a:rPr lang="en-US" dirty="0"/>
              <a:t>) </a:t>
            </a:r>
            <a:r>
              <a:rPr lang="en-US" b="1" dirty="0"/>
              <a:t>continue</a:t>
            </a:r>
            <a:r>
              <a:rPr lang="en-US" dirty="0"/>
              <a:t>; </a:t>
            </a:r>
          </a:p>
          <a:p>
            <a:r>
              <a:rPr lang="en-US" dirty="0"/>
              <a:t>    </a:t>
            </a:r>
            <a:r>
              <a:rPr lang="en-US" b="1" dirty="0"/>
              <a:t>else</a:t>
            </a:r>
            <a:r>
              <a:rPr lang="en-US" dirty="0"/>
              <a:t> {  </a:t>
            </a:r>
            <a:r>
              <a:rPr lang="en-US" dirty="0" err="1"/>
              <a:t>cont</a:t>
            </a:r>
            <a:r>
              <a:rPr lang="en-US" dirty="0"/>
              <a:t>++; </a:t>
            </a:r>
            <a:r>
              <a:rPr lang="en-US" dirty="0" err="1"/>
              <a:t>System.out.print</a:t>
            </a:r>
            <a:r>
              <a:rPr lang="en-US" dirty="0"/>
              <a:t>(HW+"  ");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ncont</a:t>
            </a:r>
            <a:r>
              <a:rPr lang="en-US" dirty="0"/>
              <a:t> = " + </a:t>
            </a:r>
            <a:r>
              <a:rPr lang="en-US" dirty="0" err="1"/>
              <a:t>cont</a:t>
            </a:r>
            <a:r>
              <a:rPr lang="en-US" dirty="0"/>
              <a:t>); 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2209800"/>
            <a:ext cx="253184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dirty="0" smtClean="0"/>
              <a:t>Explique, por favor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20" y="5334000"/>
            <a:ext cx="4762500" cy="125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3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t>38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838200" y="2131874"/>
            <a:ext cx="7543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xemplos </a:t>
            </a:r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seguintes são úteis para futuro</a:t>
            </a:r>
            <a:endParaRPr lang="pt-PT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9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19390"/>
            <a:ext cx="8509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Instrução for é usada </a:t>
            </a:r>
            <a:r>
              <a:rPr lang="pt-PT" sz="2800" dirty="0" smtClean="0"/>
              <a:t>mais </a:t>
            </a:r>
            <a:r>
              <a:rPr lang="pt-PT" sz="2800" dirty="0" smtClean="0"/>
              <a:t>frequentemente com </a:t>
            </a:r>
            <a:r>
              <a:rPr lang="pt-PT" sz="2800" i="1" dirty="0" err="1" smtClean="0"/>
              <a:t>arrays</a:t>
            </a:r>
            <a:r>
              <a:rPr lang="pt-PT" sz="2800" dirty="0" smtClean="0"/>
              <a:t>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3314" y="772180"/>
            <a:ext cx="885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Um </a:t>
            </a:r>
            <a:r>
              <a:rPr lang="pt-PT" sz="2800" i="1" dirty="0" err="1" smtClean="0"/>
              <a:t>array</a:t>
            </a:r>
            <a:r>
              <a:rPr lang="pt-PT" sz="2800" dirty="0" smtClean="0"/>
              <a:t> pode ser declarado como</a:t>
            </a:r>
            <a:r>
              <a:rPr lang="pt-PT" sz="2800" dirty="0"/>
              <a:t>: </a:t>
            </a:r>
            <a:r>
              <a:rPr lang="pt-PT" sz="2800" b="1" dirty="0"/>
              <a:t>int</a:t>
            </a:r>
            <a:r>
              <a:rPr lang="pt-PT" sz="2800" dirty="0"/>
              <a:t>[] a = { 1, 2, 3, 4, 5 </a:t>
            </a:r>
            <a:r>
              <a:rPr lang="pt-PT" sz="2800" dirty="0" smtClean="0"/>
              <a:t>};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98300" y="1447800"/>
            <a:ext cx="40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o</a:t>
            </a:r>
            <a:r>
              <a:rPr lang="pt-PT" sz="2800" dirty="0" smtClean="0"/>
              <a:t>u</a:t>
            </a:r>
            <a:r>
              <a:rPr lang="en-US" sz="2800" dirty="0" smtClean="0"/>
              <a:t>  </a:t>
            </a:r>
            <a:r>
              <a:rPr lang="pt-PT" sz="2800" b="1" dirty="0" smtClean="0"/>
              <a:t>int</a:t>
            </a:r>
            <a:r>
              <a:rPr lang="pt-PT" sz="2800" dirty="0" smtClean="0"/>
              <a:t> </a:t>
            </a:r>
            <a:r>
              <a:rPr lang="pt-PT" sz="2800" dirty="0"/>
              <a:t>a[] = { 1, 2, 3, 4, 5 };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438400"/>
            <a:ext cx="6160854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for_and_array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</a:t>
            </a:r>
            <a:r>
              <a:rPr lang="en-US" b="1" dirty="0" err="1"/>
              <a:t>int</a:t>
            </a:r>
            <a:r>
              <a:rPr lang="en-US" dirty="0"/>
              <a:t>[] a = { 1, 2, 3, 4, 5 };</a:t>
            </a:r>
          </a:p>
          <a:p>
            <a:r>
              <a:rPr lang="en-US" dirty="0"/>
              <a:t>     //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/>
              <a:t>declarar</a:t>
            </a:r>
            <a:r>
              <a:rPr lang="en-US" dirty="0"/>
              <a:t> array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a[] = { 1, 2, 3, 4, 5 };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&lt;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a.length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("a[" +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+ "] = " + a[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]);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("--------------------------------------------");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= a.length-1;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&gt;= 0;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--)</a:t>
            </a:r>
          </a:p>
          <a:p>
            <a:r>
              <a:rPr lang="en-US" dirty="0">
                <a:solidFill>
                  <a:srgbClr val="7030A0"/>
                </a:solidFill>
              </a:rPr>
              <a:t>         </a:t>
            </a:r>
            <a:r>
              <a:rPr lang="en-US" dirty="0" err="1">
                <a:solidFill>
                  <a:srgbClr val="7030A0"/>
                </a:solidFill>
              </a:rPr>
              <a:t>System.out.println</a:t>
            </a:r>
            <a:r>
              <a:rPr lang="en-US" dirty="0">
                <a:solidFill>
                  <a:srgbClr val="7030A0"/>
                </a:solidFill>
              </a:rPr>
              <a:t>("a[" +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+ "] = " + a[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1900880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12:</a:t>
            </a:r>
          </a:p>
        </p:txBody>
      </p:sp>
    </p:spTree>
    <p:extLst>
      <p:ext uri="{BB962C8B-B14F-4D97-AF65-F5344CB8AC3E}">
        <p14:creationId xmlns:p14="http://schemas.microsoft.com/office/powerpoint/2010/main" val="4027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68690" y="-76200"/>
            <a:ext cx="28135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Instrução </a:t>
            </a:r>
            <a:r>
              <a:rPr lang="pt-PT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if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62200" y="680144"/>
            <a:ext cx="4946940" cy="2825056"/>
            <a:chOff x="4197060" y="2737544"/>
            <a:chExt cx="4946940" cy="2825056"/>
          </a:xfrm>
        </p:grpSpPr>
        <p:sp>
          <p:nvSpPr>
            <p:cNvPr id="24" name="Flowchart: Decision 23"/>
            <p:cNvSpPr/>
            <p:nvPr/>
          </p:nvSpPr>
          <p:spPr>
            <a:xfrm>
              <a:off x="6248400" y="3124200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B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010400" y="2737544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Decision 25"/>
            <p:cNvSpPr/>
            <p:nvPr/>
          </p:nvSpPr>
          <p:spPr>
            <a:xfrm>
              <a:off x="5029200" y="4052613"/>
              <a:ext cx="1524000" cy="443187"/>
            </a:xfrm>
            <a:prstGeom prst="flowChartDecisi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C</a:t>
              </a:r>
              <a:endParaRPr lang="en-US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7620000" y="4038600"/>
              <a:ext cx="1524000" cy="443187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</a:t>
              </a:r>
              <a:r>
                <a:rPr lang="pt-PT" dirty="0" smtClean="0"/>
                <a:t> &gt; C</a:t>
              </a:r>
              <a:endParaRPr lang="en-US" dirty="0"/>
            </a:p>
          </p:txBody>
        </p:sp>
        <p:cxnSp>
          <p:nvCxnSpPr>
            <p:cNvPr id="28" name="Elbow Connector 27"/>
            <p:cNvCxnSpPr>
              <a:stCxn id="24" idx="1"/>
              <a:endCxn id="26" idx="0"/>
            </p:cNvCxnSpPr>
            <p:nvPr/>
          </p:nvCxnSpPr>
          <p:spPr>
            <a:xfrm rot="10800000" flipV="1">
              <a:off x="5791200" y="3345793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7" idx="0"/>
            </p:cNvCxnSpPr>
            <p:nvPr/>
          </p:nvCxnSpPr>
          <p:spPr>
            <a:xfrm>
              <a:off x="7772400" y="3345794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33642" y="303977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8091" y="30480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97060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chemeClr val="tx1"/>
                  </a:solidFill>
                </a:rPr>
                <a:t>A</a:t>
              </a:r>
              <a:r>
                <a:rPr lang="pt-PT" dirty="0" smtClean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26" idx="1"/>
              <a:endCxn id="32" idx="0"/>
            </p:cNvCxnSpPr>
            <p:nvPr/>
          </p:nvCxnSpPr>
          <p:spPr>
            <a:xfrm rot="10800000" flipV="1">
              <a:off x="4689330" y="4274206"/>
              <a:ext cx="339870" cy="75499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594302" y="395496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02404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chemeClr val="tx1"/>
                  </a:solidFill>
                </a:rPr>
                <a:t>C</a:t>
              </a:r>
              <a:r>
                <a:rPr lang="pt-PT" dirty="0" smtClean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26" idx="2"/>
              <a:endCxn id="35" idx="0"/>
            </p:cNvCxnSpPr>
            <p:nvPr/>
          </p:nvCxnSpPr>
          <p:spPr>
            <a:xfrm>
              <a:off x="5791200" y="4495800"/>
              <a:ext cx="3474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81962" y="443126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59260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B</a:t>
              </a:r>
              <a:r>
                <a:rPr lang="pt-PT" dirty="0" smtClean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Elbow Connector 38"/>
            <p:cNvCxnSpPr>
              <a:stCxn id="27" idx="1"/>
              <a:endCxn id="38" idx="0"/>
            </p:cNvCxnSpPr>
            <p:nvPr/>
          </p:nvCxnSpPr>
          <p:spPr>
            <a:xfrm rot="10800000" flipV="1">
              <a:off x="7051530" y="4260194"/>
              <a:ext cx="568470" cy="7690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092291" y="396240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cxnSp>
          <p:nvCxnSpPr>
            <p:cNvPr id="41" name="Elbow Connector 40"/>
            <p:cNvCxnSpPr>
              <a:stCxn id="27" idx="2"/>
            </p:cNvCxnSpPr>
            <p:nvPr/>
          </p:nvCxnSpPr>
          <p:spPr>
            <a:xfrm rot="5400000">
              <a:off x="6946244" y="3326743"/>
              <a:ext cx="280713" cy="2590801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779834" y="444190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6200" y="3759875"/>
            <a:ext cx="4073744" cy="2031325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</a:t>
            </a:r>
            <a:r>
              <a:rPr lang="en-US" dirty="0" smtClean="0"/>
              <a:t>");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(A &gt; B)  </a:t>
            </a:r>
          </a:p>
          <a:p>
            <a:r>
              <a:rPr lang="en-US" dirty="0"/>
              <a:t>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if </a:t>
            </a:r>
            <a:r>
              <a:rPr lang="en-US" dirty="0">
                <a:solidFill>
                  <a:srgbClr val="00B050"/>
                </a:solidFill>
              </a:rPr>
              <a:t>(A &gt; C)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(A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else</a:t>
            </a: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(C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(B &gt; C)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(B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(C</a:t>
            </a:r>
            <a:r>
              <a:rPr lang="en-US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6168" y="4206150"/>
            <a:ext cx="3851632" cy="1138773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");</a:t>
            </a:r>
            <a:endParaRPr lang="pt-PT" sz="1700" dirty="0" smtClean="0"/>
          </a:p>
          <a:p>
            <a:r>
              <a:rPr lang="pt-PT" sz="1700" dirty="0" err="1" smtClean="0"/>
              <a:t>System.out.println</a:t>
            </a:r>
            <a:r>
              <a:rPr lang="pt-PT" sz="1700" dirty="0" smtClean="0"/>
              <a:t>(</a:t>
            </a:r>
            <a:r>
              <a:rPr lang="pt-PT" sz="1700" dirty="0" smtClean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pt-PT" sz="1700" dirty="0">
                <a:solidFill>
                  <a:schemeClr val="accent6">
                    <a:lumMod val="50000"/>
                  </a:schemeClr>
                </a:solidFill>
              </a:rPr>
              <a:t>&gt; B</a:t>
            </a:r>
            <a:r>
              <a:rPr lang="pt-PT" sz="1700" dirty="0"/>
              <a:t> ? </a:t>
            </a:r>
            <a:endParaRPr lang="pt-PT" sz="1700" dirty="0" smtClean="0"/>
          </a:p>
          <a:p>
            <a:r>
              <a:rPr lang="pt-PT" sz="1700" dirty="0"/>
              <a:t>	 </a:t>
            </a:r>
            <a:r>
              <a:rPr lang="pt-PT" sz="1700" dirty="0" smtClean="0"/>
              <a:t>             (</a:t>
            </a:r>
            <a:r>
              <a:rPr lang="pt-PT" sz="1700" dirty="0">
                <a:solidFill>
                  <a:srgbClr val="00B050"/>
                </a:solidFill>
              </a:rPr>
              <a:t>A &gt; C</a:t>
            </a:r>
            <a:r>
              <a:rPr lang="pt-PT" sz="1700" dirty="0"/>
              <a:t> ? A : B) : </a:t>
            </a:r>
            <a:endParaRPr lang="pt-PT" sz="1700" dirty="0" smtClean="0"/>
          </a:p>
          <a:p>
            <a:r>
              <a:rPr lang="pt-PT" sz="1700" dirty="0"/>
              <a:t>	</a:t>
            </a:r>
            <a:r>
              <a:rPr lang="pt-PT" sz="1700" dirty="0" smtClean="0"/>
              <a:t>              (</a:t>
            </a:r>
            <a:r>
              <a:rPr lang="pt-PT" sz="1700" dirty="0">
                <a:solidFill>
                  <a:srgbClr val="7030A0"/>
                </a:solidFill>
              </a:rPr>
              <a:t>B &gt; C</a:t>
            </a:r>
            <a:r>
              <a:rPr lang="pt-PT" sz="1700" dirty="0"/>
              <a:t> ? B : C));</a:t>
            </a:r>
            <a:endParaRPr lang="en-US" sz="1700" dirty="0"/>
          </a:p>
        </p:txBody>
      </p:sp>
      <p:sp>
        <p:nvSpPr>
          <p:cNvPr id="6" name="Left-Right Arrow 5"/>
          <p:cNvSpPr/>
          <p:nvPr/>
        </p:nvSpPr>
        <p:spPr>
          <a:xfrm>
            <a:off x="4149944" y="4648200"/>
            <a:ext cx="1066224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15374" y="5257752"/>
            <a:ext cx="1703221" cy="60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Estas operações são iguais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2530" y="1905000"/>
            <a:ext cx="445897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for_and_array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dirty="0"/>
              <a:t>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[8];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{ 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rand.nextInt</a:t>
            </a:r>
            <a:r>
              <a:rPr lang="en-US" dirty="0"/>
              <a:t>(100);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("a[" + </a:t>
            </a:r>
            <a:r>
              <a:rPr lang="en-US" dirty="0" err="1"/>
              <a:t>i</a:t>
            </a:r>
            <a:r>
              <a:rPr lang="en-US" dirty="0"/>
              <a:t> + "] = " + 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13: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7394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O seguinte exemplo permite gerar dados aleatoriamente: 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36" y="2020229"/>
            <a:ext cx="3272860" cy="331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9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14: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O seguinte exemplo permite gerar dados aleatoriamente e ordenar dados utilizando uma rede de ordenação: 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898194" y="3187810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98194" y="349261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98194" y="379741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98194" y="410221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812594" y="3500848"/>
            <a:ext cx="2594" cy="29656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201832" y="3184836"/>
            <a:ext cx="0" cy="31601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50794" y="3480942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34037" y="30237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48790" y="3308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17194" y="36240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31947" y="390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316262" y="319604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16262" y="380564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37543" y="2844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52296" y="3186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20700" y="3495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35453" y="378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260585" y="2819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75338" y="31620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43742" y="34711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58495" y="3756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50737" y="28280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765490" y="3170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33894" y="3479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48647" y="3764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64" name="Right Brace 63"/>
          <p:cNvSpPr/>
          <p:nvPr/>
        </p:nvSpPr>
        <p:spPr>
          <a:xfrm>
            <a:off x="5152598" y="2819400"/>
            <a:ext cx="336396" cy="14590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412794" y="3371474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4201832" y="3793520"/>
            <a:ext cx="0" cy="31601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69713" y="2854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84466" y="319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52870" y="3506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67623" y="3791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0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14: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4504" y="720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                               O seguinte exemplo permite gerar dados aleatoriamente e ordenar dados utilizando uma rede de ordenação: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75692"/>
            <a:ext cx="8170122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sorting_network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64, </a:t>
            </a:r>
            <a:r>
              <a:rPr lang="en-US" dirty="0" err="1"/>
              <a:t>tmp</a:t>
            </a:r>
            <a:r>
              <a:rPr lang="en-US" dirty="0" smtClean="0"/>
              <a:t>;  // 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valor de 2**R, R = 0,1,2,3,4,5,6,7,8,9,10,…</a:t>
            </a:r>
            <a:endParaRPr lang="en-US" dirty="0"/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a[] = new </a:t>
            </a:r>
            <a:r>
              <a:rPr lang="en-US" dirty="0" err="1"/>
              <a:t>int</a:t>
            </a:r>
            <a:r>
              <a:rPr lang="en-US" dirty="0"/>
              <a:t>[N];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{ 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rand.nextInt</a:t>
            </a:r>
            <a:r>
              <a:rPr lang="en-US" dirty="0"/>
              <a:t>(1000);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("a[" + </a:t>
            </a:r>
            <a:r>
              <a:rPr lang="en-US" dirty="0" err="1"/>
              <a:t>i</a:t>
            </a:r>
            <a:r>
              <a:rPr lang="en-US" dirty="0"/>
              <a:t> + "] = " + a[</a:t>
            </a:r>
            <a:r>
              <a:rPr lang="en-US" dirty="0" err="1"/>
              <a:t>i</a:t>
            </a:r>
            <a:r>
              <a:rPr lang="en-US" dirty="0" smtClean="0"/>
              <a:t>]);  </a:t>
            </a:r>
            <a:r>
              <a:rPr lang="en-US" dirty="0"/>
              <a:t>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("----------------------------------------------");</a:t>
            </a: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k = 0; k &lt; N/2; k++)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</a:t>
            </a:r>
            <a:r>
              <a:rPr lang="en-US" dirty="0" err="1"/>
              <a:t>i</a:t>
            </a:r>
            <a:r>
              <a:rPr lang="en-US" dirty="0"/>
              <a:t>] &lt; a[2*i+1]) { </a:t>
            </a:r>
            <a:r>
              <a:rPr lang="en-US" dirty="0" err="1"/>
              <a:t>tmp</a:t>
            </a:r>
            <a:r>
              <a:rPr lang="en-US" dirty="0"/>
              <a:t> = a[2*</a:t>
            </a:r>
            <a:r>
              <a:rPr lang="en-US" dirty="0" err="1"/>
              <a:t>i</a:t>
            </a:r>
            <a:r>
              <a:rPr lang="en-US" dirty="0"/>
              <a:t>]; a[2*</a:t>
            </a:r>
            <a:r>
              <a:rPr lang="en-US" dirty="0" err="1"/>
              <a:t>i</a:t>
            </a:r>
            <a:r>
              <a:rPr lang="en-US" dirty="0"/>
              <a:t>] = a[2*i+1]; a[2*i+1] = </a:t>
            </a:r>
            <a:r>
              <a:rPr lang="en-US" dirty="0" err="1"/>
              <a:t>tmp</a:t>
            </a:r>
            <a:r>
              <a:rPr lang="en-US" dirty="0"/>
              <a:t>; }  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/2-1;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(a[2*i+1] &lt; a[2*i+2]) { </a:t>
            </a:r>
            <a:r>
              <a:rPr lang="en-US" dirty="0" err="1"/>
              <a:t>tmp</a:t>
            </a:r>
            <a:r>
              <a:rPr lang="en-US" dirty="0"/>
              <a:t> = a[2*i+1]; a[2*i+1] = a[2*i+2]; a[2*i+2]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{  </a:t>
            </a:r>
            <a:r>
              <a:rPr lang="en-US" dirty="0" err="1"/>
              <a:t>System.out.printf</a:t>
            </a:r>
            <a:r>
              <a:rPr lang="en-US" dirty="0"/>
              <a:t>("%10d;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                                     </a:t>
            </a:r>
            <a:r>
              <a:rPr lang="en-US" b="1" dirty="0"/>
              <a:t>if</a:t>
            </a:r>
            <a:r>
              <a:rPr lang="en-US" dirty="0"/>
              <a:t> (((i+1)%10) == 0) </a:t>
            </a:r>
            <a:r>
              <a:rPr lang="en-US" dirty="0" err="1"/>
              <a:t>System.out.println</a:t>
            </a:r>
            <a:r>
              <a:rPr lang="en-US" dirty="0"/>
              <a:t>();      } </a:t>
            </a:r>
          </a:p>
          <a:p>
            <a:r>
              <a:rPr lang="en-US" dirty="0" smtClean="0"/>
              <a:t>}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4202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"/>
            <a:ext cx="6400800" cy="461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98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15: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4540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Aplicação </a:t>
            </a:r>
            <a:r>
              <a:rPr lang="pt-PT" sz="2400" dirty="0" smtClean="0"/>
              <a:t>da </a:t>
            </a:r>
            <a:r>
              <a:rPr lang="pt-PT" sz="2400" dirty="0" smtClean="0"/>
              <a:t>rede em baixo </a:t>
            </a:r>
            <a:r>
              <a:rPr lang="pt-PT" sz="2400" dirty="0" smtClean="0"/>
              <a:t>a </a:t>
            </a:r>
            <a:r>
              <a:rPr lang="pt-PT" sz="2400" dirty="0" smtClean="0"/>
              <a:t>dois conjuntos ordenados permite encontrar o conjunto maior (em cima) e o conjunto menor (em </a:t>
            </a:r>
            <a:r>
              <a:rPr lang="pt-PT" sz="2400" dirty="0" smtClean="0"/>
              <a:t>baixo)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09800" y="2662648"/>
            <a:ext cx="2594" cy="196175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3643" y="21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77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8396" y="2470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7858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81553" y="3070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32" name="Right Brace 31"/>
          <p:cNvSpPr/>
          <p:nvPr/>
        </p:nvSpPr>
        <p:spPr>
          <a:xfrm flipH="1">
            <a:off x="889849" y="2185542"/>
            <a:ext cx="336396" cy="1254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-118837" y="3453786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47800" y="23496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26544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29592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7800" y="32640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47800" y="40148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47800" y="43196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47800" y="46244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47800" y="49292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83643" y="3850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66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98396" y="4135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50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66800" y="4451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41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81553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865868" y="2332588"/>
            <a:ext cx="19191" cy="260485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565904" y="2942064"/>
            <a:ext cx="2594" cy="1377538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903034" y="3255794"/>
            <a:ext cx="0" cy="759008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3241" y="2042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77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87994" y="232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41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56398" y="26428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71151" y="2927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66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3241" y="3707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87994" y="3992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18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56398" y="430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37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71151" y="4593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4" name="Right Brace 93"/>
          <p:cNvSpPr/>
          <p:nvPr/>
        </p:nvSpPr>
        <p:spPr>
          <a:xfrm flipH="1">
            <a:off x="892098" y="3871332"/>
            <a:ext cx="336396" cy="1254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/>
          <p:cNvSpPr/>
          <p:nvPr/>
        </p:nvSpPr>
        <p:spPr>
          <a:xfrm>
            <a:off x="3350551" y="2094570"/>
            <a:ext cx="336396" cy="125466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Brace 95"/>
          <p:cNvSpPr/>
          <p:nvPr/>
        </p:nvSpPr>
        <p:spPr>
          <a:xfrm>
            <a:off x="3352800" y="3780360"/>
            <a:ext cx="336396" cy="125466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943600" y="3032097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Escrever um programa para verificar esta regra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2961529" y="248026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O conjunto maior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2893064" y="4313200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O conjunto menor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6407139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/>
              <a:t>sort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dirty="0"/>
              <a:t>[] A = { 66,45,23,18,15,11,7,7 }; 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dirty="0"/>
              <a:t>[] B = { 91,40,35,30,5,4,3,1 };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0, j = A.length-1;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</a:t>
            </a:r>
            <a:r>
              <a:rPr lang="en-US" dirty="0" err="1">
                <a:solidFill>
                  <a:srgbClr val="002060"/>
                </a:solidFill>
              </a:rPr>
              <a:t>A.length</a:t>
            </a:r>
            <a:r>
              <a:rPr lang="en-US" dirty="0">
                <a:solidFill>
                  <a:srgbClr val="002060"/>
                </a:solidFill>
              </a:rPr>
              <a:t>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++, j--)  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&lt; B[j])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= 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]; 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B[j]; B[j] =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  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("-------------</a:t>
            </a:r>
            <a:r>
              <a:rPr lang="en-US" dirty="0" err="1"/>
              <a:t>conjunto</a:t>
            </a:r>
            <a:r>
              <a:rPr lang="en-US" dirty="0"/>
              <a:t> A--------------");</a:t>
            </a: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</a:t>
            </a:r>
            <a:r>
              <a:rPr lang="en-US" dirty="0" err="1"/>
              <a:t>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System.out.printf</a:t>
            </a:r>
            <a:r>
              <a:rPr lang="en-US" dirty="0"/>
              <a:t>("%3d;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("\n-------------</a:t>
            </a:r>
            <a:r>
              <a:rPr lang="en-US" dirty="0" err="1"/>
              <a:t>conjunto</a:t>
            </a:r>
            <a:r>
              <a:rPr lang="en-US" dirty="0"/>
              <a:t> B--------------");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B.length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System.out.printf</a:t>
            </a:r>
            <a:r>
              <a:rPr lang="en-US" dirty="0"/>
              <a:t>("%3d; ",B[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15:</a:t>
            </a:r>
            <a:endParaRPr lang="pt-PT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08434"/>
            <a:ext cx="4390751" cy="24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6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219200"/>
            <a:ext cx="75438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Vamos falar sobre estes exemplos mais uma vez quando vamos estudar </a:t>
            </a:r>
            <a:r>
              <a:rPr lang="pt-PT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arrays</a:t>
            </a:r>
            <a:endParaRPr lang="pt-PT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3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47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8382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4000" b="1" dirty="0">
              <a:solidFill>
                <a:schemeClr val="tx1"/>
              </a:solidFill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Aulas 4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8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smtClean="0">
                <a:solidFill>
                  <a:schemeClr val="tx1"/>
                </a:solidFill>
              </a:rPr>
              <a:t>Departamento de </a:t>
            </a:r>
            <a:r>
              <a:rPr lang="pt-PT" sz="1800" dirty="0" err="1" smtClean="0">
                <a:solidFill>
                  <a:schemeClr val="tx1"/>
                </a:solidFill>
              </a:rPr>
              <a:t>Eletrónica</a:t>
            </a:r>
            <a:r>
              <a:rPr lang="pt-PT" sz="1800" dirty="0" smtClean="0">
                <a:solidFill>
                  <a:schemeClr val="tx1"/>
                </a:solidFill>
              </a:rPr>
              <a:t>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0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</a:rPr>
              <a:t>http://moodle.ua.pt/</a:t>
            </a:r>
            <a:endParaRPr lang="pt-PT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2362200"/>
            <a:ext cx="712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71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49</a:t>
            </a:fld>
            <a:endParaRPr lang="en-US"/>
          </a:p>
        </p:txBody>
      </p:sp>
      <p:sp>
        <p:nvSpPr>
          <p:cNvPr id="4" name="CaixaDeTexto 4"/>
          <p:cNvSpPr txBox="1"/>
          <p:nvPr/>
        </p:nvSpPr>
        <p:spPr>
          <a:xfrm>
            <a:off x="543744" y="4267200"/>
            <a:ext cx="3113856" cy="162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instruções;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r>
              <a:rPr lang="pt-PT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(condição);</a:t>
            </a:r>
            <a:endParaRPr lang="pt-P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5"/>
          <p:cNvSpPr txBox="1"/>
          <p:nvPr/>
        </p:nvSpPr>
        <p:spPr>
          <a:xfrm>
            <a:off x="5181600" y="4384597"/>
            <a:ext cx="2975992" cy="162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(condição)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 </a:t>
            </a:r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instruções;</a:t>
            </a:r>
          </a:p>
          <a:p>
            <a:r>
              <a:rPr lang="pt-P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P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6315" y="14120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833" y="20113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5791200" y="1415782"/>
            <a:ext cx="2209800" cy="595587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condição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4580" y="2776577"/>
            <a:ext cx="12954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02280" y="2017144"/>
            <a:ext cx="0" cy="7479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33400" y="1066800"/>
            <a:ext cx="2667000" cy="2971800"/>
            <a:chOff x="152400" y="762000"/>
            <a:chExt cx="2667000" cy="2971800"/>
          </a:xfrm>
        </p:grpSpPr>
        <p:sp>
          <p:nvSpPr>
            <p:cNvPr id="12" name="TextBox 11"/>
            <p:cNvSpPr txBox="1"/>
            <p:nvPr/>
          </p:nvSpPr>
          <p:spPr>
            <a:xfrm>
              <a:off x="1714500" y="305383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00" y="23622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609600" y="2452413"/>
              <a:ext cx="2209800" cy="5955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condição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709352" y="2065757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056504" y="1521433"/>
              <a:ext cx="12954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instruções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04204" y="762000"/>
              <a:ext cx="0" cy="7479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164757" y="1005016"/>
              <a:ext cx="1540476" cy="1754660"/>
            </a:xfrm>
            <a:custGeom>
              <a:avLst/>
              <a:gdLst>
                <a:gd name="connsiteX0" fmla="*/ 428367 w 1540476"/>
                <a:gd name="connsiteY0" fmla="*/ 1746422 h 1754660"/>
                <a:gd name="connsiteX1" fmla="*/ 8238 w 1540476"/>
                <a:gd name="connsiteY1" fmla="*/ 1754660 h 1754660"/>
                <a:gd name="connsiteX2" fmla="*/ 0 w 1540476"/>
                <a:gd name="connsiteY2" fmla="*/ 0 h 1754660"/>
                <a:gd name="connsiteX3" fmla="*/ 1540476 w 1540476"/>
                <a:gd name="connsiteY3" fmla="*/ 0 h 175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476" h="1754660">
                  <a:moveTo>
                    <a:pt x="428367" y="1746422"/>
                  </a:moveTo>
                  <a:lnTo>
                    <a:pt x="8238" y="1754660"/>
                  </a:lnTo>
                  <a:lnTo>
                    <a:pt x="0" y="0"/>
                  </a:lnTo>
                  <a:lnTo>
                    <a:pt x="1540476" y="0"/>
                  </a:lnTo>
                </a:path>
              </a:pathLst>
            </a:cu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4" idx="2"/>
            </p:cNvCxnSpPr>
            <p:nvPr/>
          </p:nvCxnSpPr>
          <p:spPr>
            <a:xfrm>
              <a:off x="1714500" y="3048000"/>
              <a:ext cx="0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657600" y="-154459"/>
            <a:ext cx="15215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Ciclos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11547" y="664020"/>
            <a:ext cx="0" cy="7479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6913605" y="1029738"/>
            <a:ext cx="1556952" cy="2636108"/>
          </a:xfrm>
          <a:custGeom>
            <a:avLst/>
            <a:gdLst>
              <a:gd name="connsiteX0" fmla="*/ 0 w 1556952"/>
              <a:gd name="connsiteY0" fmla="*/ 2290119 h 2636108"/>
              <a:gd name="connsiteX1" fmla="*/ 8238 w 1556952"/>
              <a:gd name="connsiteY1" fmla="*/ 2636108 h 2636108"/>
              <a:gd name="connsiteX2" fmla="*/ 1556952 w 1556952"/>
              <a:gd name="connsiteY2" fmla="*/ 2627870 h 2636108"/>
              <a:gd name="connsiteX3" fmla="*/ 1548714 w 1556952"/>
              <a:gd name="connsiteY3" fmla="*/ 8238 h 2636108"/>
              <a:gd name="connsiteX4" fmla="*/ 0 w 1556952"/>
              <a:gd name="connsiteY4" fmla="*/ 0 h 263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6952" h="2636108">
                <a:moveTo>
                  <a:pt x="0" y="2290119"/>
                </a:moveTo>
                <a:lnTo>
                  <a:pt x="8238" y="2636108"/>
                </a:lnTo>
                <a:lnTo>
                  <a:pt x="1556952" y="2627870"/>
                </a:lnTo>
                <a:lnTo>
                  <a:pt x="1548714" y="8238"/>
                </a:lnTo>
                <a:lnTo>
                  <a:pt x="0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8" idx="1"/>
          </p:cNvCxnSpPr>
          <p:nvPr/>
        </p:nvCxnSpPr>
        <p:spPr>
          <a:xfrm rot="10800000" flipV="1">
            <a:off x="5410200" y="1713575"/>
            <a:ext cx="381000" cy="76139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3303" y="375577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Saída do ciclo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69898" y="242811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Saída do ciclo</a:t>
            </a:r>
            <a:endParaRPr lang="en-US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152400" y="838200"/>
            <a:ext cx="3886200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648200" y="664020"/>
            <a:ext cx="4038600" cy="5623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87696" y="668681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Entrada do ciclo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90352" y="944657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/>
              <a:t>Entrada do ciclo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45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t>5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3068690" y="-76200"/>
            <a:ext cx="28135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Instrução </a:t>
            </a:r>
            <a:r>
              <a:rPr lang="pt-PT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if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4413540" y="1066800"/>
            <a:ext cx="1524000" cy="443187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 &gt; B</a:t>
            </a:r>
            <a:endParaRPr lang="pt-PT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75540" y="868062"/>
            <a:ext cx="0" cy="1879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3194340" y="1545447"/>
            <a:ext cx="1524000" cy="443187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 &gt; C</a:t>
            </a:r>
            <a:endParaRPr lang="pt-PT" dirty="0"/>
          </a:p>
        </p:txBody>
      </p:sp>
      <p:sp>
        <p:nvSpPr>
          <p:cNvPr id="27" name="Flowchart: Decision 26"/>
          <p:cNvSpPr/>
          <p:nvPr/>
        </p:nvSpPr>
        <p:spPr>
          <a:xfrm>
            <a:off x="5785140" y="1531434"/>
            <a:ext cx="1524000" cy="443187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 &gt; C</a:t>
            </a:r>
            <a:endParaRPr lang="pt-PT" dirty="0"/>
          </a:p>
        </p:txBody>
      </p:sp>
      <p:cxnSp>
        <p:nvCxnSpPr>
          <p:cNvPr id="28" name="Elbow Connector 27"/>
          <p:cNvCxnSpPr>
            <a:stCxn id="24" idx="1"/>
            <a:endCxn id="26" idx="0"/>
          </p:cNvCxnSpPr>
          <p:nvPr/>
        </p:nvCxnSpPr>
        <p:spPr>
          <a:xfrm rot="10800000" flipV="1">
            <a:off x="3956340" y="1288393"/>
            <a:ext cx="457200" cy="25705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7" idx="0"/>
          </p:cNvCxnSpPr>
          <p:nvPr/>
        </p:nvCxnSpPr>
        <p:spPr>
          <a:xfrm>
            <a:off x="5937540" y="1288394"/>
            <a:ext cx="609600" cy="24304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98782" y="98237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pt-PT" dirty="0"/>
          </a:p>
        </p:txBody>
      </p:sp>
      <p:sp>
        <p:nvSpPr>
          <p:cNvPr id="31" name="TextBox 30"/>
          <p:cNvSpPr txBox="1"/>
          <p:nvPr/>
        </p:nvSpPr>
        <p:spPr>
          <a:xfrm>
            <a:off x="5943231" y="9906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pt-PT" dirty="0"/>
          </a:p>
        </p:txBody>
      </p:sp>
      <p:sp>
        <p:nvSpPr>
          <p:cNvPr id="32" name="Rectangle 31"/>
          <p:cNvSpPr/>
          <p:nvPr/>
        </p:nvSpPr>
        <p:spPr>
          <a:xfrm>
            <a:off x="981792" y="2693949"/>
            <a:ext cx="98454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C00000"/>
                </a:solidFill>
              </a:rPr>
              <a:t>A</a:t>
            </a:r>
            <a:r>
              <a:rPr lang="pt-PT" dirty="0" smtClean="0">
                <a:solidFill>
                  <a:srgbClr val="C00000"/>
                </a:solidFill>
              </a:rPr>
              <a:t> é o máximo</a:t>
            </a:r>
            <a:endParaRPr lang="pt-PT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59442" y="14478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pt-PT" dirty="0"/>
          </a:p>
        </p:txBody>
      </p:sp>
      <p:sp>
        <p:nvSpPr>
          <p:cNvPr id="37" name="TextBox 36"/>
          <p:cNvSpPr txBox="1"/>
          <p:nvPr/>
        </p:nvSpPr>
        <p:spPr>
          <a:xfrm>
            <a:off x="3447102" y="192410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pt-PT" dirty="0"/>
          </a:p>
        </p:txBody>
      </p:sp>
      <p:sp>
        <p:nvSpPr>
          <p:cNvPr id="38" name="Rectangle 37"/>
          <p:cNvSpPr/>
          <p:nvPr/>
        </p:nvSpPr>
        <p:spPr>
          <a:xfrm>
            <a:off x="7361664" y="2743200"/>
            <a:ext cx="98454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00B050"/>
                </a:solidFill>
              </a:rPr>
              <a:t>D</a:t>
            </a:r>
            <a:r>
              <a:rPr lang="pt-PT" dirty="0" smtClean="0">
                <a:solidFill>
                  <a:srgbClr val="00B050"/>
                </a:solidFill>
              </a:rPr>
              <a:t> é o mínimo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48600" y="23738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pt-PT" dirty="0"/>
          </a:p>
        </p:txBody>
      </p:sp>
      <p:sp>
        <p:nvSpPr>
          <p:cNvPr id="42" name="TextBox 41"/>
          <p:cNvSpPr txBox="1"/>
          <p:nvPr/>
        </p:nvSpPr>
        <p:spPr>
          <a:xfrm>
            <a:off x="5333279" y="14478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pt-PT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" y="3711476"/>
            <a:ext cx="4059316" cy="2308324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(A &gt; B)  </a:t>
            </a:r>
          </a:p>
          <a:p>
            <a:r>
              <a:rPr lang="pt-PT" dirty="0" smtClean="0"/>
              <a:t>   </a:t>
            </a:r>
            <a:r>
              <a:rPr lang="pt-PT" b="1" dirty="0" err="1" smtClean="0">
                <a:solidFill>
                  <a:srgbClr val="00B050"/>
                </a:solidFill>
              </a:rPr>
              <a:t>if</a:t>
            </a:r>
            <a:r>
              <a:rPr lang="pt-PT" b="1" dirty="0" smtClean="0">
                <a:solidFill>
                  <a:srgbClr val="00B050"/>
                </a:solidFill>
              </a:rPr>
              <a:t> </a:t>
            </a:r>
            <a:r>
              <a:rPr lang="pt-PT" dirty="0" smtClean="0">
                <a:solidFill>
                  <a:srgbClr val="00B050"/>
                </a:solidFill>
              </a:rPr>
              <a:t>(A &gt; C)    </a:t>
            </a:r>
            <a:endParaRPr lang="pt-PT" dirty="0" smtClean="0"/>
          </a:p>
          <a:p>
            <a:r>
              <a:rPr lang="pt-PT" b="1" dirty="0" smtClean="0">
                <a:solidFill>
                  <a:srgbClr val="C00000"/>
                </a:solidFill>
              </a:rPr>
              <a:t>      </a:t>
            </a:r>
            <a:r>
              <a:rPr lang="pt-PT" b="1" dirty="0" err="1" smtClean="0">
                <a:solidFill>
                  <a:srgbClr val="C00000"/>
                </a:solidFill>
              </a:rPr>
              <a:t>if</a:t>
            </a:r>
            <a:r>
              <a:rPr lang="pt-PT" dirty="0" smtClean="0">
                <a:solidFill>
                  <a:srgbClr val="C00000"/>
                </a:solidFill>
              </a:rPr>
              <a:t> (A &gt; D)</a:t>
            </a:r>
          </a:p>
          <a:p>
            <a:r>
              <a:rPr lang="pt-PT" dirty="0" smtClean="0">
                <a:solidFill>
                  <a:srgbClr val="C00000"/>
                </a:solidFill>
              </a:rPr>
              <a:t>         </a:t>
            </a:r>
            <a:r>
              <a:rPr lang="pt-PT" dirty="0" err="1" smtClean="0"/>
              <a:t>System.out.println</a:t>
            </a:r>
            <a:r>
              <a:rPr lang="pt-PT" dirty="0" smtClean="0"/>
              <a:t>("A é o máximo");</a:t>
            </a:r>
            <a:endParaRPr lang="pt-PT" dirty="0" smtClean="0">
              <a:solidFill>
                <a:srgbClr val="C00000"/>
              </a:solidFill>
            </a:endParaRPr>
          </a:p>
          <a:p>
            <a:r>
              <a:rPr lang="pt-PT" dirty="0" smtClean="0"/>
              <a:t> </a:t>
            </a:r>
            <a:r>
              <a:rPr lang="pt-PT" b="1" dirty="0" err="1" smtClean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pt-PT" dirty="0" smtClean="0"/>
              <a:t>  </a:t>
            </a:r>
          </a:p>
          <a:p>
            <a:r>
              <a:rPr lang="pt-PT" b="1" dirty="0" smtClean="0">
                <a:solidFill>
                  <a:srgbClr val="00B050"/>
                </a:solidFill>
              </a:rPr>
              <a:t>   </a:t>
            </a:r>
            <a:r>
              <a:rPr lang="pt-PT" b="1" dirty="0" err="1" smtClean="0">
                <a:solidFill>
                  <a:srgbClr val="00B050"/>
                </a:solidFill>
              </a:rPr>
              <a:t>if</a:t>
            </a:r>
            <a:r>
              <a:rPr lang="pt-PT" b="1" dirty="0" smtClean="0">
                <a:solidFill>
                  <a:srgbClr val="00B050"/>
                </a:solidFill>
              </a:rPr>
              <a:t> </a:t>
            </a:r>
            <a:r>
              <a:rPr lang="pt-PT" dirty="0" smtClean="0">
                <a:solidFill>
                  <a:srgbClr val="00B050"/>
                </a:solidFill>
              </a:rPr>
              <a:t>(B &gt; C)    </a:t>
            </a:r>
            <a:endParaRPr lang="pt-PT" dirty="0" smtClean="0"/>
          </a:p>
          <a:p>
            <a:r>
              <a:rPr lang="pt-PT" b="1" dirty="0" smtClean="0">
                <a:solidFill>
                  <a:srgbClr val="C00000"/>
                </a:solidFill>
              </a:rPr>
              <a:t>      </a:t>
            </a:r>
            <a:r>
              <a:rPr lang="pt-PT" b="1" dirty="0" err="1" smtClean="0">
                <a:solidFill>
                  <a:srgbClr val="C00000"/>
                </a:solidFill>
              </a:rPr>
              <a:t>if</a:t>
            </a:r>
            <a:r>
              <a:rPr lang="pt-PT" dirty="0" smtClean="0">
                <a:solidFill>
                  <a:srgbClr val="C00000"/>
                </a:solidFill>
              </a:rPr>
              <a:t> (C &gt; D)</a:t>
            </a:r>
          </a:p>
          <a:p>
            <a:r>
              <a:rPr lang="pt-PT" dirty="0" smtClean="0"/>
              <a:t>         </a:t>
            </a:r>
            <a:r>
              <a:rPr lang="pt-PT" dirty="0" err="1" smtClean="0"/>
              <a:t>System.out.println</a:t>
            </a:r>
            <a:r>
              <a:rPr lang="pt-PT" dirty="0" smtClean="0"/>
              <a:t>("D é o mínimo");</a:t>
            </a:r>
            <a:endParaRPr lang="pt-PT" dirty="0">
              <a:solidFill>
                <a:srgbClr val="C00000"/>
              </a:solidFill>
            </a:endParaRPr>
          </a:p>
        </p:txBody>
      </p:sp>
      <p:sp>
        <p:nvSpPr>
          <p:cNvPr id="45" name="Flowchart: Decision 44"/>
          <p:cNvSpPr/>
          <p:nvPr/>
        </p:nvSpPr>
        <p:spPr>
          <a:xfrm>
            <a:off x="1981200" y="2025739"/>
            <a:ext cx="1524000" cy="443187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 &gt; D</a:t>
            </a:r>
            <a:endParaRPr lang="pt-PT" dirty="0"/>
          </a:p>
        </p:txBody>
      </p:sp>
      <p:cxnSp>
        <p:nvCxnSpPr>
          <p:cNvPr id="46" name="Elbow Connector 45"/>
          <p:cNvCxnSpPr>
            <a:endCxn id="45" idx="0"/>
          </p:cNvCxnSpPr>
          <p:nvPr/>
        </p:nvCxnSpPr>
        <p:spPr>
          <a:xfrm rot="10800000" flipV="1">
            <a:off x="2743200" y="1768685"/>
            <a:ext cx="457200" cy="25705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46302" y="192065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pt-PT" dirty="0"/>
          </a:p>
        </p:txBody>
      </p:sp>
      <p:sp>
        <p:nvSpPr>
          <p:cNvPr id="49" name="TextBox 48"/>
          <p:cNvSpPr txBox="1"/>
          <p:nvPr/>
        </p:nvSpPr>
        <p:spPr>
          <a:xfrm>
            <a:off x="2233962" y="239696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pt-PT" dirty="0"/>
          </a:p>
        </p:txBody>
      </p:sp>
      <p:cxnSp>
        <p:nvCxnSpPr>
          <p:cNvPr id="8" name="Elbow Connector 7"/>
          <p:cNvCxnSpPr>
            <a:endCxn id="32" idx="0"/>
          </p:cNvCxnSpPr>
          <p:nvPr/>
        </p:nvCxnSpPr>
        <p:spPr>
          <a:xfrm rot="10800000" flipV="1">
            <a:off x="1474062" y="2247331"/>
            <a:ext cx="507138" cy="44661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5" idx="3"/>
          </p:cNvCxnSpPr>
          <p:nvPr/>
        </p:nvCxnSpPr>
        <p:spPr>
          <a:xfrm>
            <a:off x="3505200" y="2247333"/>
            <a:ext cx="152400" cy="33429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99917" y="24795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0" name="Elbow Connector 49"/>
          <p:cNvCxnSpPr/>
          <p:nvPr/>
        </p:nvCxnSpPr>
        <p:spPr>
          <a:xfrm>
            <a:off x="4716966" y="1767468"/>
            <a:ext cx="152400" cy="33429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47479" y="20276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0" y="14478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pt-PT" dirty="0"/>
          </a:p>
        </p:txBody>
      </p:sp>
      <p:cxnSp>
        <p:nvCxnSpPr>
          <p:cNvPr id="15" name="Elbow Connector 14"/>
          <p:cNvCxnSpPr>
            <a:stCxn id="27" idx="1"/>
          </p:cNvCxnSpPr>
          <p:nvPr/>
        </p:nvCxnSpPr>
        <p:spPr>
          <a:xfrm rot="10800000" flipV="1">
            <a:off x="5562600" y="1753028"/>
            <a:ext cx="222540" cy="36637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33279" y="201837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55" name="Flowchart: Decision 54"/>
          <p:cNvSpPr/>
          <p:nvPr/>
        </p:nvSpPr>
        <p:spPr>
          <a:xfrm>
            <a:off x="7086600" y="2027664"/>
            <a:ext cx="1524000" cy="443187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 &gt; D</a:t>
            </a:r>
            <a:endParaRPr lang="pt-PT" dirty="0"/>
          </a:p>
        </p:txBody>
      </p:sp>
      <p:cxnSp>
        <p:nvCxnSpPr>
          <p:cNvPr id="17" name="Elbow Connector 16"/>
          <p:cNvCxnSpPr>
            <a:stCxn id="27" idx="3"/>
            <a:endCxn id="55" idx="0"/>
          </p:cNvCxnSpPr>
          <p:nvPr/>
        </p:nvCxnSpPr>
        <p:spPr>
          <a:xfrm>
            <a:off x="7309140" y="1753028"/>
            <a:ext cx="539460" cy="27463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5" idx="1"/>
          </p:cNvCxnSpPr>
          <p:nvPr/>
        </p:nvCxnSpPr>
        <p:spPr>
          <a:xfrm rot="10800000" flipV="1">
            <a:off x="6888414" y="2249258"/>
            <a:ext cx="198186" cy="33236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59136" y="2514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5" idx="2"/>
            <a:endCxn id="38" idx="0"/>
          </p:cNvCxnSpPr>
          <p:nvPr/>
        </p:nvCxnSpPr>
        <p:spPr>
          <a:xfrm>
            <a:off x="7848600" y="2470851"/>
            <a:ext cx="5334" cy="272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29400" y="191666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pt-PT" dirty="0"/>
          </a:p>
        </p:txBody>
      </p:sp>
      <p:sp>
        <p:nvSpPr>
          <p:cNvPr id="58" name="TextBox 57"/>
          <p:cNvSpPr txBox="1"/>
          <p:nvPr/>
        </p:nvSpPr>
        <p:spPr>
          <a:xfrm>
            <a:off x="7239000" y="14478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pt-PT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" y="5334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A</a:t>
            </a:r>
            <a:r>
              <a:rPr lang="pt-PT" dirty="0" smtClean="0"/>
              <a:t>   B   C   </a:t>
            </a:r>
            <a:r>
              <a:rPr lang="pt-PT" dirty="0" smtClean="0">
                <a:solidFill>
                  <a:srgbClr val="00B050"/>
                </a:solidFill>
              </a:rPr>
              <a:t>D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" y="877045"/>
            <a:ext cx="25544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Verificar se </a:t>
            </a:r>
            <a:r>
              <a:rPr lang="pt-PT" dirty="0" smtClean="0">
                <a:solidFill>
                  <a:srgbClr val="C00000"/>
                </a:solidFill>
              </a:rPr>
              <a:t>A</a:t>
            </a:r>
            <a:r>
              <a:rPr lang="pt-PT" dirty="0" smtClean="0"/>
              <a:t> é o máximo</a:t>
            </a:r>
          </a:p>
          <a:p>
            <a:r>
              <a:rPr lang="pt-PT" sz="2800" b="1" dirty="0" smtClean="0">
                <a:solidFill>
                  <a:srgbClr val="3399FF"/>
                </a:solidFill>
              </a:rPr>
              <a:t>e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B050"/>
                </a:solidFill>
              </a:rPr>
              <a:t>B</a:t>
            </a:r>
            <a:r>
              <a:rPr lang="pt-PT" dirty="0" smtClean="0"/>
              <a:t> é o mínimo</a:t>
            </a:r>
            <a:endParaRPr lang="pt-PT" dirty="0"/>
          </a:p>
        </p:txBody>
      </p:sp>
      <p:grpSp>
        <p:nvGrpSpPr>
          <p:cNvPr id="66" name="Group 65"/>
          <p:cNvGrpSpPr/>
          <p:nvPr/>
        </p:nvGrpSpPr>
        <p:grpSpPr>
          <a:xfrm>
            <a:off x="2209407" y="2900659"/>
            <a:ext cx="4986174" cy="612130"/>
            <a:chOff x="2209407" y="2900659"/>
            <a:chExt cx="4986174" cy="612130"/>
          </a:xfrm>
        </p:grpSpPr>
        <p:sp>
          <p:nvSpPr>
            <p:cNvPr id="6" name="Left-Right Arrow 5"/>
            <p:cNvSpPr/>
            <p:nvPr/>
          </p:nvSpPr>
          <p:spPr>
            <a:xfrm>
              <a:off x="2209407" y="2900659"/>
              <a:ext cx="4986174" cy="304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99295" y="2989569"/>
              <a:ext cx="4486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Verificar se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r>
                <a:rPr lang="pt-PT" dirty="0" smtClean="0"/>
                <a:t> é o máximo </a:t>
              </a:r>
              <a:r>
                <a:rPr lang="pt-PT" sz="2800" b="1" dirty="0" smtClean="0">
                  <a:solidFill>
                    <a:srgbClr val="3399FF"/>
                  </a:solidFill>
                </a:rPr>
                <a:t>ou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rgbClr val="00B050"/>
                  </a:solidFill>
                </a:rPr>
                <a:t>B</a:t>
              </a:r>
              <a:r>
                <a:rPr lang="pt-PT" dirty="0" smtClean="0"/>
                <a:t> é o mínimo</a:t>
              </a:r>
              <a:endParaRPr lang="pt-PT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267201" y="3770644"/>
            <a:ext cx="4079003" cy="893561"/>
            <a:chOff x="4267201" y="3770644"/>
            <a:chExt cx="4079003" cy="893561"/>
          </a:xfrm>
        </p:grpSpPr>
        <p:sp>
          <p:nvSpPr>
            <p:cNvPr id="63" name="TextBox 62"/>
            <p:cNvSpPr txBox="1"/>
            <p:nvPr/>
          </p:nvSpPr>
          <p:spPr>
            <a:xfrm>
              <a:off x="4267201" y="3771781"/>
              <a:ext cx="1752600" cy="8924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PT" dirty="0" smtClean="0"/>
                <a:t>Verificar se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r>
                <a:rPr lang="pt-PT" dirty="0" smtClean="0"/>
                <a:t> é o máximo</a:t>
              </a:r>
            </a:p>
            <a:p>
              <a:pPr>
                <a:lnSpc>
                  <a:spcPts val="2000"/>
                </a:lnSpc>
              </a:pPr>
              <a:r>
                <a:rPr lang="pt-PT" sz="2800" b="1" dirty="0" smtClean="0">
                  <a:solidFill>
                    <a:srgbClr val="3399FF"/>
                  </a:solidFill>
                </a:rPr>
                <a:t>e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rgbClr val="00B050"/>
                  </a:solidFill>
                </a:rPr>
                <a:t>B</a:t>
              </a:r>
              <a:r>
                <a:rPr lang="pt-PT" dirty="0" smtClean="0"/>
                <a:t> é o mínimo</a:t>
              </a:r>
              <a:endParaRPr lang="pt-PT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59534" y="386405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≠</a:t>
              </a:r>
              <a:endParaRPr lang="en-US" sz="4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3770644"/>
              <a:ext cx="1869204" cy="86177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pt-PT" dirty="0" smtClean="0"/>
                <a:t>Verificar se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r>
                <a:rPr lang="pt-PT" dirty="0" smtClean="0"/>
                <a:t> é o máximo</a:t>
              </a:r>
            </a:p>
            <a:p>
              <a:pPr>
                <a:lnSpc>
                  <a:spcPts val="2000"/>
                </a:lnSpc>
              </a:pPr>
              <a:r>
                <a:rPr lang="pt-PT" sz="2800" b="1" dirty="0" smtClean="0">
                  <a:solidFill>
                    <a:srgbClr val="3399FF"/>
                  </a:solidFill>
                </a:rPr>
                <a:t>ou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rgbClr val="00B050"/>
                  </a:solidFill>
                </a:rPr>
                <a:t>B</a:t>
              </a:r>
              <a:r>
                <a:rPr lang="pt-PT" dirty="0" smtClean="0"/>
                <a:t> é o mínimo</a:t>
              </a:r>
              <a:endParaRPr lang="pt-PT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048963" y="4800600"/>
            <a:ext cx="3847720" cy="1477328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(A &gt; B </a:t>
            </a:r>
            <a:r>
              <a:rPr lang="pt-PT" dirty="0" smtClean="0"/>
              <a:t>&amp;&amp;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dirty="0">
                <a:solidFill>
                  <a:srgbClr val="00B050"/>
                </a:solidFill>
              </a:rPr>
              <a:t>A &gt; </a:t>
            </a:r>
            <a:r>
              <a:rPr lang="pt-PT" dirty="0" smtClean="0">
                <a:solidFill>
                  <a:srgbClr val="00B050"/>
                </a:solidFill>
              </a:rPr>
              <a:t>C </a:t>
            </a:r>
            <a:r>
              <a:rPr lang="pt-PT" dirty="0" smtClean="0"/>
              <a:t>&amp;&amp;</a:t>
            </a:r>
            <a:r>
              <a:rPr lang="pt-PT" dirty="0" smtClean="0">
                <a:solidFill>
                  <a:srgbClr val="00B050"/>
                </a:solidFill>
              </a:rPr>
              <a:t> </a:t>
            </a:r>
            <a:r>
              <a:rPr lang="pt-PT" dirty="0">
                <a:solidFill>
                  <a:srgbClr val="C00000"/>
                </a:solidFill>
              </a:rPr>
              <a:t>A &gt; D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pt-PT" dirty="0">
                <a:solidFill>
                  <a:srgbClr val="3399FF"/>
                </a:solidFill>
              </a:rPr>
              <a:t>{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PT" dirty="0" err="1" smtClean="0"/>
              <a:t>System.out.println</a:t>
            </a:r>
            <a:r>
              <a:rPr lang="pt-PT" dirty="0" smtClean="0"/>
              <a:t>("A é o máximo");</a:t>
            </a:r>
          </a:p>
          <a:p>
            <a:r>
              <a:rPr lang="pt-PT" dirty="0" smtClean="0"/>
              <a:t>     </a:t>
            </a:r>
            <a:r>
              <a:rPr lang="pt-PT" dirty="0" err="1" smtClean="0"/>
              <a:t>System.out.println</a:t>
            </a:r>
            <a:r>
              <a:rPr lang="pt-PT" dirty="0" smtClean="0"/>
              <a:t>("D é o mínimo");</a:t>
            </a:r>
          </a:p>
          <a:p>
            <a:r>
              <a:rPr lang="pt-PT" dirty="0">
                <a:solidFill>
                  <a:srgbClr val="3399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372612"/>
            <a:ext cx="4365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pt-PT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pt-PT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23402" y="0"/>
            <a:ext cx="7045598" cy="5320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Instrução repetitiva for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9545" y="1741944"/>
            <a:ext cx="6463655" cy="1267599"/>
            <a:chOff x="89545" y="1741944"/>
            <a:chExt cx="6463655" cy="1267599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447800" y="1741944"/>
              <a:ext cx="457200" cy="54506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563649" y="1741944"/>
              <a:ext cx="179551" cy="54506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352800" y="1741944"/>
              <a:ext cx="457200" cy="545068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9545" y="2363212"/>
              <a:ext cx="6463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Podemos apagar </a:t>
              </a:r>
              <a:r>
                <a:rPr lang="pt-PT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inicialização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e/ou </a:t>
              </a:r>
              <a:r>
                <a:rPr lang="pt-PT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condição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e/ou</a:t>
              </a:r>
              <a:r>
                <a:rPr lang="pt-PT" dirty="0" smtClean="0"/>
                <a:t> </a:t>
              </a:r>
              <a:r>
                <a:rPr lang="pt-PT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atualização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mas não podemos apagar 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pontos </a:t>
              </a:r>
              <a:r>
                <a:rPr lang="pt-PT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 virgula (;)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4800" y="3277612"/>
            <a:ext cx="80704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Exemplos:</a:t>
            </a:r>
          </a:p>
          <a:p>
            <a:r>
              <a:rPr lang="pt-PT" sz="2400" dirty="0" smtClean="0"/>
              <a:t>1) 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(;;)</a:t>
            </a:r>
            <a:r>
              <a:rPr lang="pt-PT" sz="2400" dirty="0" smtClean="0"/>
              <a:t> – ciclo infinito (pode ser útil)</a:t>
            </a:r>
          </a:p>
          <a:p>
            <a:r>
              <a:rPr lang="pt-PT" sz="2400" dirty="0" smtClean="0"/>
              <a:t>2) 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 smtClean="0">
                <a:solidFill>
                  <a:srgbClr val="C00000"/>
                </a:solidFill>
              </a:rPr>
              <a:t>int a = 10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;;)</a:t>
            </a:r>
            <a:r>
              <a:rPr lang="pt-PT" sz="2400" dirty="0" smtClean="0"/>
              <a:t> </a:t>
            </a:r>
            <a:r>
              <a:rPr lang="pt-PT" sz="2400" dirty="0"/>
              <a:t>– ciclo </a:t>
            </a:r>
            <a:r>
              <a:rPr lang="pt-PT" sz="2400" dirty="0" smtClean="0"/>
              <a:t>que </a:t>
            </a:r>
            <a:r>
              <a:rPr lang="pt-PT" sz="2400" dirty="0"/>
              <a:t>só tem </a:t>
            </a:r>
            <a:r>
              <a:rPr lang="pt-PT" sz="2400" dirty="0" smtClean="0">
                <a:solidFill>
                  <a:srgbClr val="C00000"/>
                </a:solidFill>
              </a:rPr>
              <a:t>inicialização</a:t>
            </a:r>
            <a:r>
              <a:rPr lang="pt-PT" sz="2400" dirty="0" smtClean="0"/>
              <a:t> </a:t>
            </a:r>
            <a:r>
              <a:rPr lang="pt-PT" sz="2400" dirty="0"/>
              <a:t>(pode ser útil</a:t>
            </a:r>
            <a:r>
              <a:rPr lang="pt-PT" sz="2400" dirty="0" smtClean="0"/>
              <a:t>)</a:t>
            </a:r>
          </a:p>
          <a:p>
            <a:r>
              <a:rPr lang="pt-PT" sz="2400" dirty="0" smtClean="0"/>
              <a:t>3)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(;</a:t>
            </a:r>
            <a:r>
              <a:rPr lang="pt-PT" sz="2400" dirty="0" smtClean="0">
                <a:solidFill>
                  <a:srgbClr val="00B050"/>
                </a:solidFill>
              </a:rPr>
              <a:t>a&gt;b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;)</a:t>
            </a:r>
            <a:r>
              <a:rPr lang="pt-PT" sz="2400" dirty="0" smtClean="0"/>
              <a:t> </a:t>
            </a:r>
            <a:r>
              <a:rPr lang="pt-PT" sz="2400" dirty="0"/>
              <a:t>– ciclo que </a:t>
            </a:r>
            <a:r>
              <a:rPr lang="pt-PT" sz="2400" dirty="0"/>
              <a:t>só tem </a:t>
            </a:r>
            <a:r>
              <a:rPr lang="pt-PT" sz="2400" dirty="0" smtClean="0">
                <a:solidFill>
                  <a:srgbClr val="00B050"/>
                </a:solidFill>
              </a:rPr>
              <a:t>condição</a:t>
            </a:r>
            <a:r>
              <a:rPr lang="pt-PT" sz="2400" dirty="0" smtClean="0"/>
              <a:t> </a:t>
            </a:r>
            <a:r>
              <a:rPr lang="pt-PT" sz="2400" dirty="0"/>
              <a:t>(pode ser útil</a:t>
            </a:r>
            <a:r>
              <a:rPr lang="pt-PT" sz="2400" dirty="0" smtClean="0"/>
              <a:t>)</a:t>
            </a:r>
          </a:p>
          <a:p>
            <a:r>
              <a:rPr lang="pt-PT" sz="2400" dirty="0" smtClean="0"/>
              <a:t>4)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(;;</a:t>
            </a:r>
            <a:r>
              <a:rPr lang="pt-PT" sz="2400" dirty="0" smtClean="0">
                <a:solidFill>
                  <a:srgbClr val="3399FF"/>
                </a:solidFill>
              </a:rPr>
              <a:t>a++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pt-PT" sz="2400" dirty="0" smtClean="0"/>
              <a:t> </a:t>
            </a:r>
            <a:r>
              <a:rPr lang="pt-PT" sz="2400" dirty="0"/>
              <a:t>– ciclo </a:t>
            </a:r>
            <a:r>
              <a:rPr lang="pt-PT" sz="2400" dirty="0" smtClean="0"/>
              <a:t>que só </a:t>
            </a:r>
            <a:r>
              <a:rPr lang="pt-PT" sz="2400" dirty="0" smtClean="0"/>
              <a:t>tem </a:t>
            </a:r>
            <a:r>
              <a:rPr lang="pt-PT" sz="2400" dirty="0" err="1" smtClean="0">
                <a:solidFill>
                  <a:srgbClr val="3399FF"/>
                </a:solidFill>
              </a:rPr>
              <a:t>atualização</a:t>
            </a:r>
            <a:r>
              <a:rPr lang="pt-PT" sz="2400" dirty="0" smtClean="0"/>
              <a:t> </a:t>
            </a:r>
            <a:r>
              <a:rPr lang="pt-PT" sz="2400" dirty="0"/>
              <a:t>(pode ser útil)</a:t>
            </a:r>
          </a:p>
          <a:p>
            <a:r>
              <a:rPr lang="pt-PT" sz="2400" dirty="0" smtClean="0"/>
              <a:t>5) </a:t>
            </a:r>
            <a:r>
              <a:rPr lang="pt-PT" sz="24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</a:t>
            </a:r>
            <a:r>
              <a:rPr lang="pt-PT" sz="2400" dirty="0" smtClean="0">
                <a:solidFill>
                  <a:srgbClr val="C00000"/>
                </a:solidFill>
              </a:rPr>
              <a:t>10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00B050"/>
                </a:solidFill>
              </a:rPr>
              <a:t> a&gt;b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;)</a:t>
            </a:r>
            <a:endParaRPr lang="pt-PT" sz="2400" dirty="0" smtClean="0"/>
          </a:p>
          <a:p>
            <a:r>
              <a:rPr lang="pt-PT" sz="2400" dirty="0" smtClean="0"/>
              <a:t>6)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10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00B050"/>
                </a:solidFill>
              </a:rPr>
              <a:t> </a:t>
            </a:r>
            <a:r>
              <a:rPr lang="pt-PT" sz="2400" dirty="0" smtClean="0">
                <a:solidFill>
                  <a:srgbClr val="00B050"/>
                </a:solidFill>
              </a:rPr>
              <a:t>a&gt;b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3399FF"/>
                </a:solidFill>
              </a:rPr>
              <a:t> a</a:t>
            </a:r>
            <a:r>
              <a:rPr lang="pt-PT" sz="2400" dirty="0" smtClean="0">
                <a:solidFill>
                  <a:srgbClr val="3399FF"/>
                </a:solidFill>
              </a:rPr>
              <a:t>++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PT" sz="2400" dirty="0" smtClean="0"/>
          </a:p>
          <a:p>
            <a:r>
              <a:rPr lang="pt-PT" sz="2400" dirty="0" smtClean="0"/>
              <a:t>7)</a:t>
            </a:r>
            <a:r>
              <a:rPr lang="pt-PT" sz="2400" dirty="0"/>
              <a:t> </a:t>
            </a:r>
            <a:r>
              <a:rPr lang="pt-PT" sz="2400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PT" sz="2400" dirty="0">
                <a:solidFill>
                  <a:srgbClr val="C00000"/>
                </a:solidFill>
              </a:rPr>
              <a:t>int a = 10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00B050"/>
                </a:solidFill>
              </a:rPr>
              <a:t> a&gt;b</a:t>
            </a:r>
            <a:r>
              <a:rPr lang="pt-PT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r>
              <a:rPr lang="pt-PT" sz="2400" dirty="0">
                <a:solidFill>
                  <a:srgbClr val="3399FF"/>
                </a:solidFill>
              </a:rPr>
              <a:t> a</a:t>
            </a:r>
            <a:r>
              <a:rPr lang="pt-PT" sz="2400" dirty="0" smtClean="0">
                <a:solidFill>
                  <a:srgbClr val="3399FF"/>
                </a:solidFill>
              </a:rPr>
              <a:t>++, b--</a:t>
            </a: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2400" dirty="0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4953000" y="915396"/>
            <a:ext cx="4038600" cy="12944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(inicialização ; condição ; </a:t>
            </a:r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instruções;</a:t>
            </a:r>
          </a:p>
          <a:p>
            <a:pPr marL="0" indent="0">
              <a:buNone/>
            </a:pP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04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905000"/>
            <a:ext cx="73152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Vamos abordar vários exemplos que demostram utilização de instruções </a:t>
            </a:r>
            <a:r>
              <a:rPr lang="pt-PT" sz="4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</a:t>
            </a:r>
            <a:r>
              <a:rPr lang="pt-PT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4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do…</a:t>
            </a:r>
            <a:r>
              <a:rPr lang="pt-PT" sz="4000" b="1" cap="none" spc="0" dirty="0" err="1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while</a:t>
            </a:r>
            <a:r>
              <a:rPr lang="pt-PT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 </a:t>
            </a:r>
            <a:r>
              <a:rPr lang="pt-PT" sz="4000" b="1" cap="none" spc="0" dirty="0" err="1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while</a:t>
            </a:r>
            <a:r>
              <a:rPr lang="pt-PT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endParaRPr lang="pt-PT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4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762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1: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8081251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rectangulo</a:t>
            </a:r>
            <a:endParaRPr lang="en-US" dirty="0"/>
          </a:p>
          <a:p>
            <a:r>
              <a:rPr lang="en-US" dirty="0" smtClean="0"/>
              <a:t>{     </a:t>
            </a:r>
            <a:r>
              <a:rPr lang="en-US" b="1" dirty="0" smtClean="0"/>
              <a:t>public </a:t>
            </a:r>
            <a:r>
              <a:rPr lang="en-US" b="1" dirty="0"/>
              <a:t>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{    </a:t>
            </a:r>
            <a:r>
              <a:rPr lang="en-US" dirty="0"/>
              <a:t>Scanner </a:t>
            </a:r>
            <a:r>
              <a:rPr lang="en-US" dirty="0" err="1"/>
              <a:t>entrada</a:t>
            </a:r>
            <a:r>
              <a:rPr lang="en-US" dirty="0"/>
              <a:t> = new Scanner(System.in);</a:t>
            </a:r>
          </a:p>
          <a:p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ladoA</a:t>
            </a:r>
            <a:r>
              <a:rPr lang="en-US" dirty="0"/>
              <a:t>, </a:t>
            </a:r>
            <a:r>
              <a:rPr lang="en-US" dirty="0" err="1"/>
              <a:t>ladoB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smtClean="0"/>
              <a:t>     </a:t>
            </a:r>
            <a:r>
              <a:rPr lang="en-US" b="1" dirty="0" smtClean="0"/>
              <a:t>do</a:t>
            </a:r>
            <a:r>
              <a:rPr lang="en-US" dirty="0" smtClean="0"/>
              <a:t>      </a:t>
            </a:r>
            <a:r>
              <a:rPr lang="en-US" dirty="0"/>
              <a:t>{</a:t>
            </a:r>
          </a:p>
          <a:p>
            <a:r>
              <a:rPr lang="en-US" dirty="0"/>
              <a:t>      </a:t>
            </a:r>
            <a:r>
              <a:rPr lang="en-US" dirty="0" smtClean="0"/>
              <a:t>                     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Lado</a:t>
            </a:r>
            <a:r>
              <a:rPr lang="en-US" dirty="0"/>
              <a:t> A (de 5 a 20): </a:t>
            </a:r>
            <a:r>
              <a:rPr lang="en-US" dirty="0" smtClean="0"/>
              <a:t>");   </a:t>
            </a:r>
            <a:r>
              <a:rPr lang="en-US" dirty="0" err="1" smtClean="0"/>
              <a:t>ladoA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entrada.nextInt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smtClean="0"/>
              <a:t>                } 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ladoA</a:t>
            </a:r>
            <a:r>
              <a:rPr lang="en-US" dirty="0"/>
              <a:t> &lt; 5 || </a:t>
            </a:r>
            <a:r>
              <a:rPr lang="en-US" dirty="0" err="1"/>
              <a:t>ladoA</a:t>
            </a:r>
            <a:r>
              <a:rPr lang="en-US" dirty="0"/>
              <a:t> &gt; 20);</a:t>
            </a:r>
          </a:p>
          <a:p>
            <a:r>
              <a:rPr lang="en-US" dirty="0"/>
              <a:t>      </a:t>
            </a:r>
            <a:r>
              <a:rPr lang="en-US" dirty="0" smtClean="0"/>
              <a:t>     </a:t>
            </a:r>
            <a:r>
              <a:rPr lang="en-US" b="1" dirty="0" smtClean="0"/>
              <a:t>do</a:t>
            </a:r>
            <a:r>
              <a:rPr lang="en-US" dirty="0" smtClean="0"/>
              <a:t>      {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                 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Lado</a:t>
            </a:r>
            <a:r>
              <a:rPr lang="en-US" dirty="0"/>
              <a:t> B (de 5 a 20): </a:t>
            </a:r>
            <a:r>
              <a:rPr lang="en-US" dirty="0" smtClean="0"/>
              <a:t>");     </a:t>
            </a:r>
            <a:r>
              <a:rPr lang="en-US" dirty="0" err="1" smtClean="0"/>
              <a:t>ladoB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entrada.nextInt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smtClean="0"/>
              <a:t>                } 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ladoB</a:t>
            </a:r>
            <a:r>
              <a:rPr lang="en-US" dirty="0"/>
              <a:t> &lt; 5 || </a:t>
            </a:r>
            <a:r>
              <a:rPr lang="en-US" dirty="0" err="1"/>
              <a:t>ladoB</a:t>
            </a:r>
            <a:r>
              <a:rPr lang="en-US" dirty="0"/>
              <a:t> &gt; 20);</a:t>
            </a:r>
          </a:p>
          <a:p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ladoA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System.out.print</a:t>
            </a:r>
            <a:r>
              <a:rPr lang="en-US" dirty="0"/>
              <a:t>("-");</a:t>
            </a:r>
          </a:p>
          <a:p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ladoB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</a:t>
            </a:r>
            <a:r>
              <a:rPr lang="en-US" dirty="0" smtClean="0"/>
              <a:t>   {      </a:t>
            </a:r>
            <a:r>
              <a:rPr lang="en-US" dirty="0" err="1" smtClean="0"/>
              <a:t>System.out.print</a:t>
            </a:r>
            <a:r>
              <a:rPr lang="en-US" dirty="0"/>
              <a:t>("|");</a:t>
            </a:r>
          </a:p>
          <a:p>
            <a:r>
              <a:rPr lang="en-US" dirty="0"/>
              <a:t>         </a:t>
            </a:r>
            <a:r>
              <a:rPr lang="en-US" dirty="0" smtClean="0"/>
              <a:t>     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j=1; j&lt;ladoA-1; j++) </a:t>
            </a:r>
            <a:r>
              <a:rPr lang="en-US" dirty="0" err="1"/>
              <a:t>System.out.print</a:t>
            </a:r>
            <a:r>
              <a:rPr lang="en-US" dirty="0"/>
              <a:t>(" ");</a:t>
            </a:r>
          </a:p>
          <a:p>
            <a:r>
              <a:rPr lang="en-US" dirty="0"/>
              <a:t>         </a:t>
            </a:r>
            <a:r>
              <a:rPr lang="en-US" dirty="0" smtClean="0"/>
              <a:t>          </a:t>
            </a:r>
            <a:r>
              <a:rPr lang="en-US" dirty="0" err="1" smtClean="0"/>
              <a:t>System.out.print</a:t>
            </a:r>
            <a:r>
              <a:rPr lang="en-US" dirty="0"/>
              <a:t>("|");</a:t>
            </a:r>
          </a:p>
          <a:p>
            <a:r>
              <a:rPr lang="en-US" dirty="0"/>
              <a:t>         </a:t>
            </a: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			}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ladoA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System.out.print</a:t>
            </a:r>
            <a:r>
              <a:rPr lang="en-US" dirty="0"/>
              <a:t>("-"); </a:t>
            </a:r>
          </a:p>
          <a:p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4608"/>
            <a:ext cx="93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Escrever no monitor um </a:t>
            </a:r>
            <a:r>
              <a:rPr lang="pt-PT" dirty="0" err="1" smtClean="0"/>
              <a:t>retângulo</a:t>
            </a:r>
            <a:r>
              <a:rPr lang="pt-PT" dirty="0" smtClean="0"/>
              <a:t> </a:t>
            </a:r>
            <a:r>
              <a:rPr lang="pt-PT" dirty="0" smtClean="0"/>
              <a:t>com lados </a:t>
            </a:r>
            <a:r>
              <a:rPr lang="pt-PT" i="1" dirty="0" err="1" smtClean="0"/>
              <a:t>ladoA</a:t>
            </a:r>
            <a:r>
              <a:rPr lang="pt-PT" dirty="0" smtClean="0"/>
              <a:t> e </a:t>
            </a:r>
            <a:r>
              <a:rPr lang="pt-PT" i="1" dirty="0" smtClean="0"/>
              <a:t>lado B</a:t>
            </a:r>
            <a:r>
              <a:rPr lang="pt-PT" dirty="0" smtClean="0"/>
              <a:t> </a:t>
            </a:r>
            <a:r>
              <a:rPr lang="pt-PT" dirty="0" smtClean="0"/>
              <a:t>(valores </a:t>
            </a:r>
            <a:r>
              <a:rPr lang="pt-PT" dirty="0" smtClean="0"/>
              <a:t>de 5 a </a:t>
            </a:r>
            <a:r>
              <a:rPr lang="pt-PT" dirty="0" smtClean="0"/>
              <a:t>20)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76" y="3657600"/>
            <a:ext cx="2920124" cy="308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1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2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39083"/>
            <a:ext cx="5546134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inteiros_aleatorios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 </a:t>
            </a:r>
            <a:r>
              <a:rPr lang="en-US" dirty="0"/>
              <a:t>Random rand = </a:t>
            </a:r>
            <a:r>
              <a:rPr lang="en-US" b="1" dirty="0"/>
              <a:t>new </a:t>
            </a:r>
            <a:r>
              <a:rPr lang="en-US" dirty="0"/>
              <a:t>Random();</a:t>
            </a:r>
          </a:p>
          <a:p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dirty="0"/>
              <a:t> N,M;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Quantus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 ?  ");</a:t>
            </a:r>
          </a:p>
          <a:p>
            <a:r>
              <a:rPr lang="en-US" dirty="0"/>
              <a:t>      N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Qual</a:t>
            </a:r>
            <a:r>
              <a:rPr lang="en-US" dirty="0"/>
              <a:t> é o valor </a:t>
            </a:r>
            <a:r>
              <a:rPr lang="en-US" dirty="0" err="1"/>
              <a:t>máximo</a:t>
            </a:r>
            <a:r>
              <a:rPr lang="en-US" dirty="0"/>
              <a:t>  ?  ");</a:t>
            </a:r>
          </a:p>
          <a:p>
            <a:r>
              <a:rPr lang="en-US" dirty="0"/>
              <a:t>      M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+") = "+</a:t>
            </a:r>
            <a:r>
              <a:rPr lang="en-US" dirty="0" err="1"/>
              <a:t>rand.nextInt</a:t>
            </a:r>
            <a:r>
              <a:rPr lang="en-US" dirty="0"/>
              <a:t>(M)+";  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1" y="2460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Gerar N números inteiros entre 0 e M-1 aleatoriamente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91483"/>
            <a:ext cx="312147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2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3: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635295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inteiros_reais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dirty="0"/>
              <a:t> N;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Quantus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 ?  ");</a:t>
            </a:r>
          </a:p>
          <a:p>
            <a:r>
              <a:rPr lang="en-US" dirty="0"/>
              <a:t>      N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+") = "+</a:t>
            </a:r>
            <a:r>
              <a:rPr lang="en-US" dirty="0" err="1"/>
              <a:t>rand.nextDouble</a:t>
            </a:r>
            <a:r>
              <a:rPr lang="en-US" dirty="0"/>
              <a:t>()*1000+";  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0"/>
            <a:ext cx="93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Gerar N números reais aleatoriamente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2604"/>
            <a:ext cx="3091018" cy="338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4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295400"/>
            <a:ext cx="4326762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</a:t>
            </a:r>
            <a:r>
              <a:rPr lang="en-US" dirty="0"/>
              <a:t>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entrada_for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dirty="0"/>
              <a:t> N; 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(;;)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("N  ?  ");</a:t>
            </a:r>
          </a:p>
          <a:p>
            <a:r>
              <a:rPr lang="en-US" dirty="0"/>
              <a:t>        N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(N &gt;= 10 &amp;&amp; N &lt;= 20) </a:t>
            </a:r>
            <a:r>
              <a:rPr lang="en-US" b="1" dirty="0">
                <a:solidFill>
                  <a:srgbClr val="00B050"/>
                </a:solidFill>
              </a:rPr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("N = "+N);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1" y="3048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Entrar </a:t>
            </a:r>
            <a:r>
              <a:rPr lang="pt-PT" dirty="0" smtClean="0"/>
              <a:t>um valor </a:t>
            </a:r>
            <a:r>
              <a:rPr lang="pt-PT" dirty="0" smtClean="0"/>
              <a:t>inteiro entre 10 e 20 utilizando ciclo for e repetir </a:t>
            </a:r>
            <a:r>
              <a:rPr lang="pt-PT" dirty="0" smtClean="0"/>
              <a:t>a entrada </a:t>
            </a:r>
            <a:r>
              <a:rPr lang="pt-PT" dirty="0" smtClean="0"/>
              <a:t>se o valor </a:t>
            </a:r>
            <a:r>
              <a:rPr lang="pt-PT" dirty="0" smtClean="0"/>
              <a:t>for </a:t>
            </a:r>
            <a:r>
              <a:rPr lang="pt-PT" dirty="0" smtClean="0"/>
              <a:t>fora do intervalo 10,…,20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332193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1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6602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5: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76201" y="29736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</a:t>
            </a:r>
            <a:r>
              <a:rPr lang="pt-PT" dirty="0" smtClean="0"/>
              <a:t>Representar o número inteiro positivo V (expresso em decimal) num sistema posicional N </a:t>
            </a:r>
            <a:r>
              <a:rPr lang="pt-PT" dirty="0" smtClean="0"/>
              <a:t>(N = {2,3,4,5,6,7,8,9}) e verificar o resultado.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990600"/>
            <a:ext cx="6052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Regras de conversão </a:t>
            </a:r>
            <a:r>
              <a:rPr lang="pt-PT" dirty="0" smtClean="0"/>
              <a:t>do valor </a:t>
            </a:r>
            <a:r>
              <a:rPr lang="pt-PT" dirty="0" smtClean="0"/>
              <a:t>V:</a:t>
            </a:r>
          </a:p>
          <a:p>
            <a:pPr marL="342900" indent="-342900">
              <a:buAutoNum type="arabicPeriod"/>
            </a:pPr>
            <a:r>
              <a:rPr lang="pt-PT" dirty="0" smtClean="0"/>
              <a:t>Se V </a:t>
            </a:r>
            <a:r>
              <a:rPr lang="pt-PT" dirty="0" smtClean="0"/>
              <a:t>&lt; N </a:t>
            </a:r>
            <a:r>
              <a:rPr lang="pt-PT" dirty="0" smtClean="0"/>
              <a:t>a conversão </a:t>
            </a:r>
            <a:r>
              <a:rPr lang="pt-PT" dirty="0" smtClean="0"/>
              <a:t>já esta feita.</a:t>
            </a:r>
          </a:p>
          <a:p>
            <a:pPr marL="342900" indent="-342900">
              <a:buAutoNum type="arabicPeriod"/>
            </a:pPr>
            <a:r>
              <a:rPr lang="pt-PT" dirty="0" smtClean="0"/>
              <a:t>Se V </a:t>
            </a:r>
            <a:r>
              <a:rPr lang="pt-PT" dirty="0" smtClean="0"/>
              <a:t>≥ N dividir V por N (V /= N</a:t>
            </a:r>
            <a:r>
              <a:rPr lang="pt-PT" dirty="0" smtClean="0"/>
              <a:t>) e </a:t>
            </a:r>
            <a:r>
              <a:rPr lang="pt-PT" dirty="0" smtClean="0"/>
              <a:t>gravar o resto da </a:t>
            </a:r>
            <a:r>
              <a:rPr lang="pt-PT" dirty="0" smtClean="0"/>
              <a:t>divisão.</a:t>
            </a:r>
            <a:endParaRPr lang="pt-PT" dirty="0" smtClean="0"/>
          </a:p>
          <a:p>
            <a:pPr marL="342900" indent="-342900">
              <a:buAutoNum type="arabicPeriod"/>
            </a:pPr>
            <a:r>
              <a:rPr lang="pt-PT" dirty="0" smtClean="0"/>
              <a:t>Se V &lt; N, gravar V </a:t>
            </a:r>
            <a:r>
              <a:rPr lang="pt-PT" dirty="0" smtClean="0"/>
              <a:t>e a </a:t>
            </a:r>
            <a:r>
              <a:rPr lang="pt-PT" dirty="0" smtClean="0"/>
              <a:t>conversão já </a:t>
            </a:r>
            <a:r>
              <a:rPr lang="pt-PT" dirty="0" smtClean="0"/>
              <a:t>está pronta.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9212" y="2438400"/>
            <a:ext cx="3518143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Exemplo para V=35, N=2:</a:t>
            </a:r>
          </a:p>
          <a:p>
            <a:pPr marL="342900" indent="-342900">
              <a:buAutoNum type="arabicPeriod"/>
            </a:pPr>
            <a:r>
              <a:rPr lang="pt-PT" dirty="0" smtClean="0"/>
              <a:t>35 &gt; 2, i.e. V &gt; N.</a:t>
            </a:r>
          </a:p>
          <a:p>
            <a:pPr marL="342900" indent="-342900">
              <a:buAutoNum type="arabicPeriod"/>
            </a:pPr>
            <a:r>
              <a:rPr lang="pt-PT" dirty="0" smtClean="0"/>
              <a:t>V/2 = 17, V%2 </a:t>
            </a:r>
            <a:r>
              <a:rPr lang="pt-PT" dirty="0"/>
              <a:t>= </a:t>
            </a:r>
            <a:r>
              <a:rPr lang="pt-PT" dirty="0" smtClean="0"/>
              <a:t>1. Gravar </a:t>
            </a:r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r>
              <a:rPr lang="pt-PT" dirty="0" smtClean="0"/>
              <a:t>(V=17)/2 = 8, </a:t>
            </a:r>
            <a:r>
              <a:rPr lang="pt-PT" dirty="0"/>
              <a:t>V%2 = </a:t>
            </a:r>
            <a:r>
              <a:rPr lang="pt-PT" dirty="0" smtClean="0"/>
              <a:t>1. Gravar </a:t>
            </a:r>
            <a:r>
              <a:rPr lang="pt-PT" dirty="0" smtClean="0">
                <a:solidFill>
                  <a:srgbClr val="7030A0"/>
                </a:solidFill>
              </a:rPr>
              <a:t>1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r>
              <a:rPr lang="pt-PT" dirty="0"/>
              <a:t>(</a:t>
            </a:r>
            <a:r>
              <a:rPr lang="pt-PT" dirty="0" smtClean="0"/>
              <a:t>V=8)/</a:t>
            </a:r>
            <a:r>
              <a:rPr lang="pt-PT" dirty="0"/>
              <a:t>2 = </a:t>
            </a:r>
            <a:r>
              <a:rPr lang="pt-PT" dirty="0" smtClean="0"/>
              <a:t>4, </a:t>
            </a:r>
            <a:r>
              <a:rPr lang="pt-PT" dirty="0"/>
              <a:t>V%2 = </a:t>
            </a:r>
            <a:r>
              <a:rPr lang="pt-PT" dirty="0" smtClean="0"/>
              <a:t>0. </a:t>
            </a:r>
            <a:r>
              <a:rPr lang="pt-PT" dirty="0"/>
              <a:t>Gravar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r>
              <a:rPr lang="pt-PT" dirty="0"/>
              <a:t>(</a:t>
            </a:r>
            <a:r>
              <a:rPr lang="pt-PT" dirty="0" smtClean="0"/>
              <a:t>V=4)/</a:t>
            </a:r>
            <a:r>
              <a:rPr lang="pt-PT" dirty="0"/>
              <a:t>2 = </a:t>
            </a:r>
            <a:r>
              <a:rPr lang="pt-PT" dirty="0" smtClean="0"/>
              <a:t>2, </a:t>
            </a:r>
            <a:r>
              <a:rPr lang="pt-PT" dirty="0"/>
              <a:t>V%2 = 0. Gravar </a:t>
            </a:r>
            <a:r>
              <a:rPr lang="pt-PT" dirty="0">
                <a:solidFill>
                  <a:srgbClr val="00B050"/>
                </a:solidFill>
              </a:rPr>
              <a:t>0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r>
              <a:rPr lang="pt-PT" dirty="0"/>
              <a:t>(</a:t>
            </a:r>
            <a:r>
              <a:rPr lang="pt-PT" dirty="0" smtClean="0"/>
              <a:t>V=2)/</a:t>
            </a:r>
            <a:r>
              <a:rPr lang="pt-PT" dirty="0"/>
              <a:t>2 = </a:t>
            </a:r>
            <a:r>
              <a:rPr lang="pt-PT" dirty="0" smtClean="0">
                <a:solidFill>
                  <a:srgbClr val="C00000"/>
                </a:solidFill>
              </a:rPr>
              <a:t>1</a:t>
            </a:r>
            <a:r>
              <a:rPr lang="pt-PT" dirty="0" smtClean="0"/>
              <a:t>, </a:t>
            </a:r>
            <a:r>
              <a:rPr lang="pt-PT" dirty="0"/>
              <a:t>V%2 = </a:t>
            </a:r>
            <a:r>
              <a:rPr lang="pt-PT" dirty="0" smtClean="0"/>
              <a:t>1. </a:t>
            </a:r>
            <a:r>
              <a:rPr lang="pt-PT" dirty="0"/>
              <a:t>Gravar </a:t>
            </a:r>
            <a:r>
              <a:rPr lang="pt-PT" dirty="0">
                <a:solidFill>
                  <a:srgbClr val="00B0F0"/>
                </a:solidFill>
              </a:rPr>
              <a:t>0</a:t>
            </a:r>
            <a:r>
              <a:rPr lang="pt-PT" dirty="0" smtClean="0"/>
              <a:t>.</a:t>
            </a:r>
          </a:p>
          <a:p>
            <a:pPr marL="342900" indent="-342900">
              <a:buAutoNum type="arabicPeriod"/>
            </a:pPr>
            <a:r>
              <a:rPr lang="pt-PT" dirty="0" smtClean="0"/>
              <a:t>O resultado é 110011.</a:t>
            </a:r>
          </a:p>
          <a:p>
            <a:r>
              <a:rPr lang="pt-PT" dirty="0" smtClean="0"/>
              <a:t>Verificação: </a:t>
            </a:r>
          </a:p>
          <a:p>
            <a:r>
              <a:rPr lang="pt-PT" dirty="0" smtClean="0">
                <a:solidFill>
                  <a:srgbClr val="C00000"/>
                </a:solidFill>
              </a:rPr>
              <a:t>1</a:t>
            </a:r>
            <a:r>
              <a:rPr lang="pt-PT" dirty="0" smtClean="0"/>
              <a:t>*2</a:t>
            </a:r>
            <a:r>
              <a:rPr lang="pt-PT" baseline="30000" dirty="0" smtClean="0"/>
              <a:t>5</a:t>
            </a:r>
            <a:r>
              <a:rPr lang="pt-PT" dirty="0" smtClean="0"/>
              <a:t>+</a:t>
            </a:r>
            <a:r>
              <a:rPr lang="pt-PT" dirty="0" smtClean="0">
                <a:solidFill>
                  <a:srgbClr val="00B0F0"/>
                </a:solidFill>
              </a:rPr>
              <a:t>0</a:t>
            </a:r>
            <a:r>
              <a:rPr lang="pt-PT" dirty="0" smtClean="0"/>
              <a:t>*2</a:t>
            </a:r>
            <a:r>
              <a:rPr lang="pt-PT" baseline="30000" dirty="0" smtClean="0"/>
              <a:t>4</a:t>
            </a:r>
            <a:r>
              <a:rPr lang="pt-PT" dirty="0" smtClean="0"/>
              <a:t>+</a:t>
            </a:r>
            <a:r>
              <a:rPr lang="pt-PT" dirty="0" smtClean="0">
                <a:solidFill>
                  <a:srgbClr val="00B050"/>
                </a:solidFill>
              </a:rPr>
              <a:t>0</a:t>
            </a:r>
            <a:r>
              <a:rPr lang="pt-PT" dirty="0" smtClean="0"/>
              <a:t>*2</a:t>
            </a:r>
            <a:r>
              <a:rPr lang="pt-PT" baseline="30000" dirty="0" smtClean="0"/>
              <a:t>3</a:t>
            </a:r>
            <a:r>
              <a:rPr lang="pt-PT" dirty="0" smtClean="0"/>
              <a:t>+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pt-PT" dirty="0" smtClean="0"/>
              <a:t>*2</a:t>
            </a:r>
            <a:r>
              <a:rPr lang="pt-PT" baseline="30000" dirty="0" smtClean="0"/>
              <a:t>2</a:t>
            </a:r>
            <a:r>
              <a:rPr lang="pt-PT" dirty="0" smtClean="0"/>
              <a:t>+</a:t>
            </a:r>
            <a:r>
              <a:rPr lang="pt-PT" dirty="0" smtClean="0">
                <a:solidFill>
                  <a:srgbClr val="7030A0"/>
                </a:solidFill>
              </a:rPr>
              <a:t>1</a:t>
            </a:r>
            <a:r>
              <a:rPr lang="pt-PT" dirty="0" smtClean="0"/>
              <a:t>*2</a:t>
            </a:r>
            <a:r>
              <a:rPr lang="pt-PT" baseline="30000" dirty="0" smtClean="0"/>
              <a:t>1</a:t>
            </a:r>
            <a:r>
              <a:rPr lang="pt-PT" dirty="0" smtClean="0"/>
              <a:t>+</a:t>
            </a:r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pt-PT" dirty="0" smtClean="0"/>
              <a:t>*2</a:t>
            </a:r>
            <a:r>
              <a:rPr lang="pt-PT" baseline="30000" dirty="0" smtClean="0"/>
              <a:t>0</a:t>
            </a:r>
            <a:r>
              <a:rPr lang="pt-PT" dirty="0" smtClean="0"/>
              <a:t>=</a:t>
            </a:r>
          </a:p>
          <a:p>
            <a:r>
              <a:rPr lang="pt-PT" dirty="0" smtClean="0"/>
              <a:t>= </a:t>
            </a:r>
            <a:r>
              <a:rPr lang="pt-PT" dirty="0" smtClean="0">
                <a:solidFill>
                  <a:srgbClr val="C00000"/>
                </a:solidFill>
              </a:rPr>
              <a:t>32 </a:t>
            </a:r>
            <a:r>
              <a:rPr lang="pt-PT" dirty="0" smtClean="0"/>
              <a:t>+ </a:t>
            </a:r>
            <a:r>
              <a:rPr lang="pt-PT" dirty="0">
                <a:solidFill>
                  <a:srgbClr val="00B0F0"/>
                </a:solidFill>
              </a:rPr>
              <a:t>0</a:t>
            </a:r>
            <a:r>
              <a:rPr lang="pt-PT" dirty="0" smtClean="0"/>
              <a:t> + </a:t>
            </a:r>
            <a:r>
              <a:rPr lang="pt-PT" dirty="0">
                <a:solidFill>
                  <a:srgbClr val="00B050"/>
                </a:solidFill>
              </a:rPr>
              <a:t>0</a:t>
            </a:r>
            <a:r>
              <a:rPr lang="pt-PT" dirty="0" smtClean="0"/>
              <a:t> +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pt-PT" dirty="0" smtClean="0"/>
              <a:t> + </a:t>
            </a:r>
            <a:r>
              <a:rPr lang="pt-PT" dirty="0" smtClean="0">
                <a:solidFill>
                  <a:srgbClr val="7030A0"/>
                </a:solidFill>
              </a:rPr>
              <a:t>2</a:t>
            </a:r>
            <a:r>
              <a:rPr lang="pt-PT" dirty="0" smtClean="0"/>
              <a:t> + </a:t>
            </a:r>
            <a:r>
              <a:rPr lang="pt-PT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pt-PT" dirty="0" smtClean="0"/>
              <a:t> = 35 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3124200"/>
            <a:ext cx="3301738" cy="1754326"/>
            <a:chOff x="457200" y="2895600"/>
            <a:chExt cx="3301738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2895600"/>
              <a:ext cx="3301738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Exemplo para V=35, N=8: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35 &gt; 8, i.e. V &gt; N.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V/8 = 4, V%8 </a:t>
              </a:r>
              <a:r>
                <a:rPr lang="pt-PT" dirty="0"/>
                <a:t>= </a:t>
              </a:r>
              <a:r>
                <a:rPr lang="pt-PT" dirty="0" smtClean="0"/>
                <a:t>3. Gravar 3.</a:t>
              </a:r>
            </a:p>
            <a:p>
              <a:pPr marL="342900" indent="-342900">
                <a:buAutoNum type="arabicPeriod"/>
              </a:pPr>
              <a:r>
                <a:rPr lang="pt-PT" dirty="0" smtClean="0"/>
                <a:t>V=4, V &lt; N. Gravar 4</a:t>
              </a:r>
            </a:p>
            <a:p>
              <a:r>
                <a:rPr lang="pt-PT" dirty="0" smtClean="0"/>
                <a:t>	</a:t>
              </a:r>
              <a:r>
                <a:rPr lang="pt-PT" dirty="0" smtClean="0">
                  <a:solidFill>
                    <a:srgbClr val="C00000"/>
                  </a:solidFill>
                </a:rPr>
                <a:t>O resultado é 43.</a:t>
              </a:r>
            </a:p>
            <a:p>
              <a:r>
                <a:rPr lang="pt-PT" dirty="0" smtClean="0"/>
                <a:t>Verificação: 4*8</a:t>
              </a:r>
              <a:r>
                <a:rPr lang="pt-PT" baseline="30000" dirty="0" smtClean="0"/>
                <a:t>1</a:t>
              </a:r>
              <a:r>
                <a:rPr lang="pt-PT" dirty="0" smtClean="0"/>
                <a:t>+3*8</a:t>
              </a:r>
              <a:r>
                <a:rPr lang="pt-PT" baseline="30000" dirty="0" smtClean="0"/>
                <a:t>0</a:t>
              </a:r>
              <a:r>
                <a:rPr lang="pt-PT" dirty="0" smtClean="0"/>
                <a:t>=32+3=35 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995961" y="3772763"/>
              <a:ext cx="661639" cy="375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720898" y="3962400"/>
              <a:ext cx="98502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440773" y="5590214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Ver dígitos com cores iguais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-11668"/>
            <a:ext cx="424225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Decimais	 Binários	Octais	Hexadecimais</a:t>
            </a:r>
          </a:p>
          <a:p>
            <a:r>
              <a:rPr lang="pt-PT" dirty="0" smtClean="0"/>
              <a:t>0	   0	0		0</a:t>
            </a:r>
          </a:p>
          <a:p>
            <a:r>
              <a:rPr lang="pt-PT" dirty="0" smtClean="0"/>
              <a:t>1	   1	1		1</a:t>
            </a:r>
          </a:p>
          <a:p>
            <a:r>
              <a:rPr lang="pt-PT" dirty="0" smtClean="0"/>
              <a:t>2	   10	2		2</a:t>
            </a:r>
          </a:p>
          <a:p>
            <a:r>
              <a:rPr lang="pt-PT" dirty="0" smtClean="0"/>
              <a:t>3	   11	3		3</a:t>
            </a:r>
          </a:p>
          <a:p>
            <a:r>
              <a:rPr lang="pt-PT" dirty="0" smtClean="0"/>
              <a:t>4	   100	4		4</a:t>
            </a:r>
          </a:p>
          <a:p>
            <a:r>
              <a:rPr lang="pt-PT" dirty="0" smtClean="0"/>
              <a:t>5	   101	5		5</a:t>
            </a:r>
          </a:p>
          <a:p>
            <a:r>
              <a:rPr lang="pt-PT" dirty="0" smtClean="0"/>
              <a:t>6	   110	6		6</a:t>
            </a:r>
          </a:p>
          <a:p>
            <a:r>
              <a:rPr lang="pt-PT" dirty="0" smtClean="0"/>
              <a:t>7	   111	7		7</a:t>
            </a:r>
          </a:p>
          <a:p>
            <a:r>
              <a:rPr lang="pt-PT" dirty="0" smtClean="0"/>
              <a:t>8	   1000	10		8</a:t>
            </a:r>
          </a:p>
          <a:p>
            <a:r>
              <a:rPr lang="pt-PT" dirty="0" smtClean="0"/>
              <a:t>9	   1001	11		9</a:t>
            </a:r>
          </a:p>
          <a:p>
            <a:r>
              <a:rPr lang="pt-PT" dirty="0" smtClean="0"/>
              <a:t>10	   1010	12		A</a:t>
            </a:r>
          </a:p>
          <a:p>
            <a:r>
              <a:rPr lang="pt-PT" dirty="0" smtClean="0"/>
              <a:t>11	   1011	13		B</a:t>
            </a:r>
          </a:p>
          <a:p>
            <a:r>
              <a:rPr lang="pt-PT" dirty="0" smtClean="0"/>
              <a:t>12	   1100	14		C</a:t>
            </a:r>
          </a:p>
          <a:p>
            <a:r>
              <a:rPr lang="pt-PT" dirty="0" smtClean="0"/>
              <a:t>13	   1101	15		D</a:t>
            </a:r>
          </a:p>
          <a:p>
            <a:r>
              <a:rPr lang="pt-PT" dirty="0" smtClean="0"/>
              <a:t>14	   1110	16		E</a:t>
            </a:r>
          </a:p>
          <a:p>
            <a:r>
              <a:rPr lang="pt-PT" dirty="0" smtClean="0"/>
              <a:t>15	   1111	17		F</a:t>
            </a:r>
          </a:p>
          <a:p>
            <a:r>
              <a:rPr lang="pt-PT" dirty="0" smtClean="0"/>
              <a:t>16	   10000	20		10</a:t>
            </a:r>
          </a:p>
          <a:p>
            <a:r>
              <a:rPr lang="pt-PT" dirty="0" smtClean="0"/>
              <a:t>17	   10001	21		11</a:t>
            </a:r>
          </a:p>
          <a:p>
            <a:r>
              <a:rPr lang="pt-PT" dirty="0" smtClean="0"/>
              <a:t>18	   10010	22		12</a:t>
            </a:r>
          </a:p>
          <a:p>
            <a:r>
              <a:rPr lang="pt-PT" dirty="0" smtClean="0"/>
              <a:t>19	   10011	23		13</a:t>
            </a:r>
          </a:p>
          <a:p>
            <a:r>
              <a:rPr lang="pt-PT" b="1" dirty="0" smtClean="0">
                <a:solidFill>
                  <a:srgbClr val="C00000"/>
                </a:solidFill>
              </a:rPr>
              <a:t>2</a:t>
            </a:r>
            <a:r>
              <a:rPr lang="pt-PT" b="1" dirty="0" smtClean="0">
                <a:solidFill>
                  <a:srgbClr val="00B050"/>
                </a:solidFill>
              </a:rPr>
              <a:t>0</a:t>
            </a:r>
            <a:r>
              <a:rPr lang="pt-PT" dirty="0" smtClean="0"/>
              <a:t>	   </a:t>
            </a:r>
            <a:r>
              <a:rPr lang="pt-PT" b="1" dirty="0" smtClean="0">
                <a:solidFill>
                  <a:srgbClr val="C00000"/>
                </a:solidFill>
              </a:rPr>
              <a:t>1</a:t>
            </a:r>
            <a:r>
              <a:rPr lang="pt-PT" b="1" dirty="0" smtClean="0">
                <a:solidFill>
                  <a:srgbClr val="00B050"/>
                </a:solidFill>
              </a:rPr>
              <a:t>0</a:t>
            </a:r>
            <a:r>
              <a:rPr lang="pt-PT" b="1" dirty="0" smtClean="0">
                <a:solidFill>
                  <a:srgbClr val="002060"/>
                </a:solidFill>
              </a:rPr>
              <a:t>1</a:t>
            </a: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pt-PT" b="1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pt-PT" dirty="0" smtClean="0"/>
              <a:t>	</a:t>
            </a:r>
            <a:r>
              <a:rPr lang="pt-PT" b="1" dirty="0" smtClean="0">
                <a:solidFill>
                  <a:srgbClr val="C00000"/>
                </a:solidFill>
              </a:rPr>
              <a:t>2</a:t>
            </a:r>
            <a:r>
              <a:rPr lang="pt-PT" b="1" dirty="0" smtClean="0">
                <a:solidFill>
                  <a:srgbClr val="00B050"/>
                </a:solidFill>
              </a:rPr>
              <a:t>4</a:t>
            </a:r>
            <a:r>
              <a:rPr lang="pt-PT" dirty="0" smtClean="0"/>
              <a:t>		</a:t>
            </a:r>
            <a:r>
              <a:rPr lang="pt-PT" b="1" dirty="0" smtClean="0">
                <a:solidFill>
                  <a:srgbClr val="C00000"/>
                </a:solidFill>
              </a:rPr>
              <a:t>1</a:t>
            </a:r>
            <a:r>
              <a:rPr lang="pt-PT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" y="3880723"/>
            <a:ext cx="4572000" cy="2253030"/>
            <a:chOff x="152400" y="4349591"/>
            <a:chExt cx="4572000" cy="2253030"/>
          </a:xfrm>
        </p:grpSpPr>
        <p:sp>
          <p:nvSpPr>
            <p:cNvPr id="9" name="Rectangle 8"/>
            <p:cNvSpPr/>
            <p:nvPr/>
          </p:nvSpPr>
          <p:spPr>
            <a:xfrm>
              <a:off x="152400" y="6255834"/>
              <a:ext cx="4038600" cy="34678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191000" y="4349591"/>
              <a:ext cx="533400" cy="1906243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724400" y="1664732"/>
            <a:ext cx="4267200" cy="22159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Decimal: </a:t>
            </a:r>
            <a:r>
              <a:rPr lang="pt-PT" b="1" dirty="0" smtClean="0">
                <a:solidFill>
                  <a:srgbClr val="C00000"/>
                </a:solidFill>
              </a:rPr>
              <a:t>2</a:t>
            </a:r>
            <a:r>
              <a:rPr lang="pt-PT" dirty="0" smtClean="0"/>
              <a:t>×10</a:t>
            </a:r>
            <a:r>
              <a:rPr lang="pt-PT" baseline="30000" dirty="0" smtClean="0"/>
              <a:t>1</a:t>
            </a:r>
            <a:r>
              <a:rPr lang="pt-PT" dirty="0" smtClean="0"/>
              <a:t> + </a:t>
            </a:r>
            <a:r>
              <a:rPr lang="pt-PT" b="1" dirty="0">
                <a:solidFill>
                  <a:srgbClr val="00B050"/>
                </a:solidFill>
              </a:rPr>
              <a:t>0</a:t>
            </a:r>
            <a:r>
              <a:rPr lang="pt-PT" dirty="0" smtClean="0"/>
              <a:t>×10</a:t>
            </a:r>
            <a:r>
              <a:rPr lang="pt-PT" baseline="30000" dirty="0" smtClean="0"/>
              <a:t>0</a:t>
            </a:r>
            <a:r>
              <a:rPr lang="pt-PT" dirty="0" smtClean="0"/>
              <a:t> = 20+0 = 20</a:t>
            </a:r>
          </a:p>
          <a:p>
            <a:endParaRPr lang="pt-PT" baseline="30000" dirty="0"/>
          </a:p>
          <a:p>
            <a:r>
              <a:rPr lang="pt-PT" dirty="0" smtClean="0"/>
              <a:t>Binário: </a:t>
            </a:r>
            <a:r>
              <a:rPr lang="pt-PT" b="1" dirty="0" smtClean="0">
                <a:solidFill>
                  <a:srgbClr val="C00000"/>
                </a:solidFill>
              </a:rPr>
              <a:t>1</a:t>
            </a:r>
            <a:r>
              <a:rPr lang="pt-PT" dirty="0" smtClean="0"/>
              <a:t>×2</a:t>
            </a:r>
            <a:r>
              <a:rPr lang="pt-PT" baseline="30000" dirty="0" smtClean="0"/>
              <a:t>4</a:t>
            </a:r>
            <a:r>
              <a:rPr lang="pt-PT" dirty="0" smtClean="0"/>
              <a:t> + </a:t>
            </a:r>
            <a:r>
              <a:rPr lang="pt-PT" b="1" dirty="0" smtClean="0">
                <a:solidFill>
                  <a:srgbClr val="00B050"/>
                </a:solidFill>
              </a:rPr>
              <a:t>0</a:t>
            </a:r>
            <a:r>
              <a:rPr lang="pt-PT" dirty="0" smtClean="0"/>
              <a:t>×2</a:t>
            </a:r>
            <a:r>
              <a:rPr lang="pt-PT" baseline="30000" dirty="0" smtClean="0"/>
              <a:t>3</a:t>
            </a:r>
            <a:r>
              <a:rPr lang="pt-PT" dirty="0" smtClean="0"/>
              <a:t> + </a:t>
            </a:r>
            <a:r>
              <a:rPr lang="pt-PT" b="1" dirty="0" smtClean="0">
                <a:solidFill>
                  <a:srgbClr val="002060"/>
                </a:solidFill>
              </a:rPr>
              <a:t>1</a:t>
            </a:r>
            <a:r>
              <a:rPr lang="pt-PT" dirty="0" smtClean="0"/>
              <a:t>×2</a:t>
            </a:r>
            <a:r>
              <a:rPr lang="pt-PT" baseline="30000" dirty="0" smtClean="0"/>
              <a:t>2 </a:t>
            </a:r>
            <a:r>
              <a:rPr lang="pt-PT" dirty="0" smtClean="0"/>
              <a:t>+ </a:t>
            </a: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pt-PT" dirty="0" smtClean="0"/>
              <a:t>×2</a:t>
            </a:r>
            <a:r>
              <a:rPr lang="pt-PT" baseline="30000" dirty="0" smtClean="0"/>
              <a:t>1 </a:t>
            </a:r>
            <a:r>
              <a:rPr lang="pt-PT" dirty="0" smtClean="0"/>
              <a:t>+ </a:t>
            </a:r>
            <a:r>
              <a:rPr lang="pt-PT" b="1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pt-PT" dirty="0" smtClean="0"/>
              <a:t>×2</a:t>
            </a:r>
            <a:r>
              <a:rPr lang="pt-PT" baseline="30000" dirty="0" smtClean="0"/>
              <a:t>0</a:t>
            </a:r>
            <a:r>
              <a:rPr lang="pt-PT" dirty="0" smtClean="0"/>
              <a:t> </a:t>
            </a:r>
          </a:p>
          <a:p>
            <a:r>
              <a:rPr lang="pt-PT" dirty="0"/>
              <a:t>	</a:t>
            </a:r>
            <a:r>
              <a:rPr lang="pt-PT" dirty="0" smtClean="0"/>
              <a:t>16 + 0 + 4 + 0 + 0 = 20</a:t>
            </a:r>
          </a:p>
          <a:p>
            <a:endParaRPr lang="pt-PT" dirty="0"/>
          </a:p>
          <a:p>
            <a:r>
              <a:rPr lang="pt-PT" dirty="0" smtClean="0"/>
              <a:t>Octal: 	</a:t>
            </a:r>
            <a:r>
              <a:rPr lang="pt-PT" b="1" dirty="0" smtClean="0">
                <a:solidFill>
                  <a:srgbClr val="C00000"/>
                </a:solidFill>
              </a:rPr>
              <a:t>2</a:t>
            </a:r>
            <a:r>
              <a:rPr lang="pt-PT" dirty="0" smtClean="0"/>
              <a:t>×8</a:t>
            </a:r>
            <a:r>
              <a:rPr lang="pt-PT" baseline="30000" dirty="0" smtClean="0"/>
              <a:t>1</a:t>
            </a:r>
            <a:r>
              <a:rPr lang="pt-PT" dirty="0" smtClean="0"/>
              <a:t> + </a:t>
            </a:r>
            <a:r>
              <a:rPr lang="pt-PT" b="1" dirty="0" smtClean="0">
                <a:solidFill>
                  <a:srgbClr val="00B050"/>
                </a:solidFill>
              </a:rPr>
              <a:t>4</a:t>
            </a:r>
            <a:r>
              <a:rPr lang="pt-PT" dirty="0" smtClean="0"/>
              <a:t>×8</a:t>
            </a:r>
            <a:r>
              <a:rPr lang="pt-PT" baseline="30000" dirty="0" smtClean="0"/>
              <a:t>0</a:t>
            </a:r>
            <a:r>
              <a:rPr lang="pt-PT" dirty="0" smtClean="0"/>
              <a:t> = 16 + 4 = 20</a:t>
            </a:r>
          </a:p>
          <a:p>
            <a:endParaRPr lang="pt-PT" dirty="0"/>
          </a:p>
          <a:p>
            <a:r>
              <a:rPr lang="pt-PT" dirty="0" smtClean="0"/>
              <a:t>Hexadecimal: </a:t>
            </a:r>
            <a:r>
              <a:rPr lang="pt-PT" b="1" dirty="0" smtClean="0">
                <a:solidFill>
                  <a:srgbClr val="C00000"/>
                </a:solidFill>
              </a:rPr>
              <a:t>1</a:t>
            </a:r>
            <a:r>
              <a:rPr lang="pt-PT" dirty="0" smtClean="0"/>
              <a:t>×16</a:t>
            </a:r>
            <a:r>
              <a:rPr lang="pt-PT" baseline="30000" dirty="0" smtClean="0"/>
              <a:t>1</a:t>
            </a:r>
            <a:r>
              <a:rPr lang="pt-PT" dirty="0" smtClean="0"/>
              <a:t> + </a:t>
            </a:r>
            <a:r>
              <a:rPr lang="pt-PT" b="1" dirty="0" smtClean="0">
                <a:solidFill>
                  <a:srgbClr val="00B050"/>
                </a:solidFill>
              </a:rPr>
              <a:t>4</a:t>
            </a:r>
            <a:r>
              <a:rPr lang="pt-PT" dirty="0" smtClean="0"/>
              <a:t>×16</a:t>
            </a:r>
            <a:r>
              <a:rPr lang="pt-PT" baseline="30000" dirty="0" smtClean="0"/>
              <a:t>0</a:t>
            </a:r>
            <a:r>
              <a:rPr lang="pt-PT" dirty="0" smtClean="0"/>
              <a:t> = 16 + 4 = 20 </a:t>
            </a:r>
          </a:p>
        </p:txBody>
      </p:sp>
      <p:sp>
        <p:nvSpPr>
          <p:cNvPr id="12" name="Freeform 11"/>
          <p:cNvSpPr/>
          <p:nvPr/>
        </p:nvSpPr>
        <p:spPr>
          <a:xfrm>
            <a:off x="5263634" y="910341"/>
            <a:ext cx="756166" cy="927041"/>
          </a:xfrm>
          <a:custGeom>
            <a:avLst/>
            <a:gdLst>
              <a:gd name="connsiteX0" fmla="*/ 24646 w 756166"/>
              <a:gd name="connsiteY0" fmla="*/ 876311 h 927041"/>
              <a:gd name="connsiteX1" fmla="*/ 62746 w 756166"/>
              <a:gd name="connsiteY1" fmla="*/ 830591 h 927041"/>
              <a:gd name="connsiteX2" fmla="*/ 565666 w 756166"/>
              <a:gd name="connsiteY2" fmla="*/ 11 h 927041"/>
              <a:gd name="connsiteX3" fmla="*/ 756166 w 756166"/>
              <a:gd name="connsiteY3" fmla="*/ 815351 h 92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166" h="927041">
                <a:moveTo>
                  <a:pt x="24646" y="876311"/>
                </a:moveTo>
                <a:cubicBezTo>
                  <a:pt x="-1389" y="926476"/>
                  <a:pt x="-27424" y="976641"/>
                  <a:pt x="62746" y="830591"/>
                </a:cubicBezTo>
                <a:cubicBezTo>
                  <a:pt x="152916" y="684541"/>
                  <a:pt x="450096" y="2551"/>
                  <a:pt x="565666" y="11"/>
                </a:cubicBezTo>
                <a:cubicBezTo>
                  <a:pt x="681236" y="-2529"/>
                  <a:pt x="718701" y="406411"/>
                  <a:pt x="756166" y="8153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277895" y="2007340"/>
            <a:ext cx="574265" cy="213652"/>
          </a:xfrm>
          <a:custGeom>
            <a:avLst/>
            <a:gdLst>
              <a:gd name="connsiteX0" fmla="*/ 2765 w 574265"/>
              <a:gd name="connsiteY0" fmla="*/ 190792 h 213652"/>
              <a:gd name="connsiteX1" fmla="*/ 56105 w 574265"/>
              <a:gd name="connsiteY1" fmla="*/ 167932 h 213652"/>
              <a:gd name="connsiteX2" fmla="*/ 383765 w 574265"/>
              <a:gd name="connsiteY2" fmla="*/ 292 h 213652"/>
              <a:gd name="connsiteX3" fmla="*/ 574265 w 574265"/>
              <a:gd name="connsiteY3" fmla="*/ 213652 h 21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265" h="213652">
                <a:moveTo>
                  <a:pt x="2765" y="190792"/>
                </a:moveTo>
                <a:cubicBezTo>
                  <a:pt x="-2315" y="195237"/>
                  <a:pt x="-7395" y="199682"/>
                  <a:pt x="56105" y="167932"/>
                </a:cubicBezTo>
                <a:cubicBezTo>
                  <a:pt x="119605" y="136182"/>
                  <a:pt x="297405" y="-7328"/>
                  <a:pt x="383765" y="292"/>
                </a:cubicBezTo>
                <a:cubicBezTo>
                  <a:pt x="470125" y="7912"/>
                  <a:pt x="522195" y="110782"/>
                  <a:pt x="574265" y="213652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135880" y="2814587"/>
            <a:ext cx="861060" cy="236985"/>
          </a:xfrm>
          <a:custGeom>
            <a:avLst/>
            <a:gdLst>
              <a:gd name="connsiteX0" fmla="*/ 0 w 861060"/>
              <a:gd name="connsiteY0" fmla="*/ 176025 h 236985"/>
              <a:gd name="connsiteX1" fmla="*/ 655320 w 861060"/>
              <a:gd name="connsiteY1" fmla="*/ 765 h 236985"/>
              <a:gd name="connsiteX2" fmla="*/ 861060 w 861060"/>
              <a:gd name="connsiteY2" fmla="*/ 236985 h 23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060" h="236985">
                <a:moveTo>
                  <a:pt x="0" y="176025"/>
                </a:moveTo>
                <a:cubicBezTo>
                  <a:pt x="255905" y="83315"/>
                  <a:pt x="511810" y="-9395"/>
                  <a:pt x="655320" y="765"/>
                </a:cubicBezTo>
                <a:cubicBezTo>
                  <a:pt x="798830" y="10925"/>
                  <a:pt x="829945" y="123955"/>
                  <a:pt x="861060" y="23698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417820" y="3295404"/>
            <a:ext cx="1013460" cy="289568"/>
          </a:xfrm>
          <a:custGeom>
            <a:avLst/>
            <a:gdLst>
              <a:gd name="connsiteX0" fmla="*/ 0 w 1013460"/>
              <a:gd name="connsiteY0" fmla="*/ 281948 h 289568"/>
              <a:gd name="connsiteX1" fmla="*/ 792480 w 1013460"/>
              <a:gd name="connsiteY1" fmla="*/ 8 h 289568"/>
              <a:gd name="connsiteX2" fmla="*/ 1013460 w 1013460"/>
              <a:gd name="connsiteY2" fmla="*/ 289568 h 28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460" h="289568">
                <a:moveTo>
                  <a:pt x="0" y="281948"/>
                </a:moveTo>
                <a:cubicBezTo>
                  <a:pt x="311785" y="140343"/>
                  <a:pt x="623570" y="-1262"/>
                  <a:pt x="792480" y="8"/>
                </a:cubicBezTo>
                <a:cubicBezTo>
                  <a:pt x="961390" y="1278"/>
                  <a:pt x="987425" y="145423"/>
                  <a:pt x="1013460" y="289568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53000" y="226367"/>
            <a:ext cx="3679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i="1" dirty="0" smtClean="0"/>
              <a:t>Alguns exemplos adicionais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8093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7532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5: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82670" y="609600"/>
            <a:ext cx="6927730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import</a:t>
            </a:r>
            <a:r>
              <a:rPr lang="pt-PT" dirty="0" smtClean="0"/>
              <a:t> </a:t>
            </a:r>
            <a:r>
              <a:rPr lang="pt-PT" dirty="0" err="1" smtClean="0"/>
              <a:t>java.util</a:t>
            </a:r>
            <a:r>
              <a:rPr lang="pt-PT" dirty="0" smtClean="0"/>
              <a:t>.*;</a:t>
            </a:r>
          </a:p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class</a:t>
            </a:r>
            <a:r>
              <a:rPr lang="pt-PT" b="1" dirty="0" smtClean="0"/>
              <a:t> </a:t>
            </a:r>
            <a:r>
              <a:rPr lang="pt-PT" dirty="0" err="1" smtClean="0"/>
              <a:t>radix_conv</a:t>
            </a:r>
            <a:endParaRPr lang="pt-PT" dirty="0" smtClean="0"/>
          </a:p>
          <a:p>
            <a:r>
              <a:rPr lang="pt-PT" dirty="0" smtClean="0"/>
              <a:t>{</a:t>
            </a:r>
          </a:p>
          <a:p>
            <a:r>
              <a:rPr lang="pt-PT" b="1" dirty="0" err="1" smtClean="0"/>
              <a:t>static</a:t>
            </a:r>
            <a:r>
              <a:rPr lang="pt-PT" dirty="0" smtClean="0"/>
              <a:t> Scanner </a:t>
            </a:r>
            <a:r>
              <a:rPr lang="pt-PT" dirty="0" err="1" smtClean="0"/>
              <a:t>sc</a:t>
            </a:r>
            <a:r>
              <a:rPr lang="pt-PT" dirty="0" smtClean="0"/>
              <a:t> = </a:t>
            </a:r>
            <a:r>
              <a:rPr lang="pt-PT" b="1" dirty="0" err="1" smtClean="0"/>
              <a:t>new</a:t>
            </a:r>
            <a:r>
              <a:rPr lang="pt-PT" b="1" dirty="0" smtClean="0"/>
              <a:t> </a:t>
            </a:r>
            <a:r>
              <a:rPr lang="pt-PT" dirty="0" smtClean="0"/>
              <a:t>Scanner(System.in);</a:t>
            </a:r>
          </a:p>
          <a:p>
            <a:r>
              <a:rPr lang="pt-PT" dirty="0" smtClean="0"/>
              <a:t> </a:t>
            </a:r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(</a:t>
            </a:r>
            <a:r>
              <a:rPr lang="pt-PT" dirty="0" err="1" smtClean="0"/>
              <a:t>String</a:t>
            </a:r>
            <a:r>
              <a:rPr lang="pt-PT" dirty="0" smtClean="0"/>
              <a:t>[] </a:t>
            </a:r>
            <a:r>
              <a:rPr lang="pt-PT" dirty="0" err="1" smtClean="0"/>
              <a:t>args</a:t>
            </a:r>
            <a:r>
              <a:rPr lang="pt-PT" dirty="0" smtClean="0"/>
              <a:t>)</a:t>
            </a:r>
          </a:p>
          <a:p>
            <a:r>
              <a:rPr lang="pt-PT" dirty="0" smtClean="0"/>
              <a:t> {    </a:t>
            </a:r>
            <a:r>
              <a:rPr lang="pt-PT" b="1" dirty="0" err="1" smtClean="0"/>
              <a:t>int</a:t>
            </a:r>
            <a:r>
              <a:rPr lang="pt-PT" dirty="0" smtClean="0"/>
              <a:t>   </a:t>
            </a:r>
            <a:r>
              <a:rPr lang="pt-PT" dirty="0" err="1" smtClean="0"/>
              <a:t>V_gravado</a:t>
            </a:r>
            <a:r>
              <a:rPr lang="pt-PT" dirty="0" smtClean="0"/>
              <a:t>,  V,  N,  </a:t>
            </a:r>
            <a:r>
              <a:rPr lang="pt-PT" dirty="0" err="1" smtClean="0"/>
              <a:t>tmp</a:t>
            </a:r>
            <a:r>
              <a:rPr lang="pt-PT" dirty="0" smtClean="0"/>
              <a:t>=0,  </a:t>
            </a:r>
            <a:r>
              <a:rPr lang="pt-PT" dirty="0" err="1" smtClean="0"/>
              <a:t>indice</a:t>
            </a:r>
            <a:r>
              <a:rPr lang="pt-PT" dirty="0" smtClean="0"/>
              <a:t>=0;</a:t>
            </a:r>
          </a:p>
          <a:p>
            <a:r>
              <a:rPr lang="pt-PT" dirty="0" smtClean="0"/>
              <a:t>        </a:t>
            </a:r>
            <a:r>
              <a:rPr lang="pt-PT" dirty="0" err="1" smtClean="0"/>
              <a:t>System.out.print</a:t>
            </a:r>
            <a:r>
              <a:rPr lang="pt-PT" dirty="0" smtClean="0"/>
              <a:t>("Valor inteiro decimal  ?  ");</a:t>
            </a:r>
          </a:p>
          <a:p>
            <a:r>
              <a:rPr lang="pt-PT" dirty="0" smtClean="0"/>
              <a:t>        V = </a:t>
            </a:r>
            <a:r>
              <a:rPr lang="pt-PT" dirty="0" err="1" smtClean="0"/>
              <a:t>sc.nextInt</a:t>
            </a:r>
            <a:r>
              <a:rPr lang="pt-PT" dirty="0" smtClean="0"/>
              <a:t>(); </a:t>
            </a:r>
          </a:p>
          <a:p>
            <a:r>
              <a:rPr lang="pt-PT" dirty="0" smtClean="0"/>
              <a:t>        </a:t>
            </a:r>
            <a:r>
              <a:rPr lang="pt-PT" dirty="0" err="1" smtClean="0"/>
              <a:t>V_gravado</a:t>
            </a:r>
            <a:r>
              <a:rPr lang="pt-PT" dirty="0" smtClean="0"/>
              <a:t> = V;</a:t>
            </a:r>
          </a:p>
          <a:p>
            <a:r>
              <a:rPr lang="pt-PT" dirty="0" smtClean="0"/>
              <a:t>        </a:t>
            </a:r>
            <a:r>
              <a:rPr lang="pt-PT" dirty="0" err="1" smtClean="0"/>
              <a:t>System.out.print</a:t>
            </a:r>
            <a:r>
              <a:rPr lang="pt-PT" dirty="0" smtClean="0"/>
              <a:t>("Sistema (2,3,4,5,6,7,8,9)  ?  ");</a:t>
            </a:r>
          </a:p>
          <a:p>
            <a:r>
              <a:rPr lang="pt-PT" dirty="0" smtClean="0"/>
              <a:t>        N = </a:t>
            </a:r>
            <a:r>
              <a:rPr lang="pt-PT" dirty="0" err="1" smtClean="0"/>
              <a:t>sc.nextInt</a:t>
            </a:r>
            <a:r>
              <a:rPr lang="pt-PT" dirty="0" smtClean="0"/>
              <a:t>();	</a:t>
            </a:r>
            <a:r>
              <a:rPr lang="pt-PT" dirty="0" smtClean="0">
                <a:solidFill>
                  <a:srgbClr val="002060"/>
                </a:solidFill>
              </a:rPr>
              <a:t>// é necessário verificar entrada</a:t>
            </a:r>
          </a:p>
          <a:p>
            <a:r>
              <a:rPr lang="pt-PT" dirty="0" smtClean="0"/>
              <a:t>        </a:t>
            </a:r>
            <a:r>
              <a:rPr lang="pt-PT" b="1" dirty="0" smtClean="0"/>
              <a:t>for</a:t>
            </a:r>
            <a:r>
              <a:rPr lang="pt-PT" dirty="0" smtClean="0"/>
              <a:t>(;;)</a:t>
            </a:r>
          </a:p>
          <a:p>
            <a:r>
              <a:rPr lang="pt-PT" dirty="0" smtClean="0"/>
              <a:t>          </a:t>
            </a:r>
            <a:r>
              <a:rPr lang="pt-PT" b="1" dirty="0" err="1" smtClean="0"/>
              <a:t>if</a:t>
            </a:r>
            <a:r>
              <a:rPr lang="pt-PT" dirty="0" smtClean="0"/>
              <a:t>(V &lt; N) {  	</a:t>
            </a:r>
            <a:r>
              <a:rPr lang="pt-PT" dirty="0" err="1" smtClean="0"/>
              <a:t>System.out.println</a:t>
            </a:r>
            <a:r>
              <a:rPr lang="pt-PT" dirty="0" smtClean="0"/>
              <a:t>(V); </a:t>
            </a:r>
          </a:p>
          <a:p>
            <a:r>
              <a:rPr lang="pt-PT" dirty="0"/>
              <a:t>	</a:t>
            </a:r>
            <a:r>
              <a:rPr lang="pt-PT" dirty="0" smtClean="0"/>
              <a:t>	</a:t>
            </a:r>
            <a:r>
              <a:rPr lang="pt-PT" dirty="0" err="1" smtClean="0"/>
              <a:t>tmp</a:t>
            </a:r>
            <a:r>
              <a:rPr lang="pt-PT" dirty="0" smtClean="0"/>
              <a:t> += (V%N)*</a:t>
            </a:r>
            <a:r>
              <a:rPr lang="pt-PT" dirty="0" err="1" smtClean="0"/>
              <a:t>Math.pow</a:t>
            </a:r>
            <a:r>
              <a:rPr lang="pt-PT" dirty="0" smtClean="0"/>
              <a:t>(</a:t>
            </a:r>
            <a:r>
              <a:rPr lang="pt-PT" dirty="0" err="1" smtClean="0"/>
              <a:t>N,indice</a:t>
            </a:r>
            <a:r>
              <a:rPr lang="pt-PT" dirty="0" smtClean="0"/>
              <a:t>++); </a:t>
            </a:r>
          </a:p>
          <a:p>
            <a:r>
              <a:rPr lang="pt-PT" dirty="0"/>
              <a:t>	</a:t>
            </a:r>
            <a:r>
              <a:rPr lang="pt-PT" dirty="0" smtClean="0"/>
              <a:t>	</a:t>
            </a:r>
            <a:r>
              <a:rPr lang="pt-PT" b="1" dirty="0" smtClean="0"/>
              <a:t>break</a:t>
            </a:r>
            <a:r>
              <a:rPr lang="pt-PT" dirty="0" smtClean="0"/>
              <a:t>; }</a:t>
            </a:r>
          </a:p>
          <a:p>
            <a:r>
              <a:rPr lang="pt-PT" dirty="0" smtClean="0"/>
              <a:t>        </a:t>
            </a:r>
            <a:r>
              <a:rPr lang="pt-PT" b="1" dirty="0" err="1" smtClean="0"/>
              <a:t>else</a:t>
            </a:r>
            <a:r>
              <a:rPr lang="pt-PT" dirty="0" smtClean="0"/>
              <a:t> {  	</a:t>
            </a:r>
            <a:r>
              <a:rPr lang="pt-PT" dirty="0" err="1" smtClean="0"/>
              <a:t>System.out.println</a:t>
            </a:r>
            <a:r>
              <a:rPr lang="pt-PT" dirty="0" smtClean="0"/>
              <a:t>(V%N); </a:t>
            </a:r>
          </a:p>
          <a:p>
            <a:r>
              <a:rPr lang="pt-PT" dirty="0"/>
              <a:t>	</a:t>
            </a:r>
            <a:r>
              <a:rPr lang="pt-PT" dirty="0" smtClean="0"/>
              <a:t>	</a:t>
            </a:r>
            <a:r>
              <a:rPr lang="pt-PT" dirty="0" err="1" smtClean="0"/>
              <a:t>tmp</a:t>
            </a:r>
            <a:r>
              <a:rPr lang="pt-PT" dirty="0" smtClean="0"/>
              <a:t> += (V%N)*</a:t>
            </a:r>
            <a:r>
              <a:rPr lang="pt-PT" dirty="0" err="1" smtClean="0"/>
              <a:t>Math.pow</a:t>
            </a:r>
            <a:r>
              <a:rPr lang="pt-PT" dirty="0" smtClean="0"/>
              <a:t>(</a:t>
            </a:r>
            <a:r>
              <a:rPr lang="pt-PT" dirty="0" err="1" smtClean="0"/>
              <a:t>N,indice</a:t>
            </a:r>
            <a:r>
              <a:rPr lang="pt-PT" dirty="0" smtClean="0"/>
              <a:t>++); </a:t>
            </a:r>
          </a:p>
          <a:p>
            <a:r>
              <a:rPr lang="pt-PT" dirty="0"/>
              <a:t>	</a:t>
            </a:r>
            <a:r>
              <a:rPr lang="pt-PT" dirty="0" smtClean="0"/>
              <a:t>	V /= N; }</a:t>
            </a:r>
          </a:p>
          <a:p>
            <a:r>
              <a:rPr lang="pt-PT" dirty="0" smtClean="0"/>
              <a:t>        </a:t>
            </a:r>
            <a:r>
              <a:rPr lang="pt-PT" b="1" dirty="0" err="1" smtClean="0"/>
              <a:t>if</a:t>
            </a:r>
            <a:r>
              <a:rPr lang="pt-PT" dirty="0" smtClean="0"/>
              <a:t> (</a:t>
            </a:r>
            <a:r>
              <a:rPr lang="pt-PT" dirty="0" err="1" smtClean="0"/>
              <a:t>tmp</a:t>
            </a:r>
            <a:r>
              <a:rPr lang="pt-PT" dirty="0" smtClean="0"/>
              <a:t> == </a:t>
            </a:r>
            <a:r>
              <a:rPr lang="pt-PT" dirty="0" err="1" smtClean="0"/>
              <a:t>V_gravado</a:t>
            </a:r>
            <a:r>
              <a:rPr lang="pt-PT" dirty="0" smtClean="0"/>
              <a:t>) </a:t>
            </a:r>
            <a:r>
              <a:rPr lang="pt-PT" dirty="0" err="1" smtClean="0"/>
              <a:t>System.out.println</a:t>
            </a:r>
            <a:r>
              <a:rPr lang="pt-PT" dirty="0" smtClean="0"/>
              <a:t>("conversão </a:t>
            </a:r>
            <a:r>
              <a:rPr lang="pt-PT" dirty="0" smtClean="0"/>
              <a:t>está </a:t>
            </a:r>
            <a:r>
              <a:rPr lang="pt-PT" dirty="0" smtClean="0"/>
              <a:t>correta");</a:t>
            </a:r>
          </a:p>
          <a:p>
            <a:r>
              <a:rPr lang="pt-PT" dirty="0" smtClean="0"/>
              <a:t>        </a:t>
            </a:r>
            <a:r>
              <a:rPr lang="pt-PT" b="1" dirty="0" err="1" smtClean="0"/>
              <a:t>else</a:t>
            </a:r>
            <a:r>
              <a:rPr lang="pt-PT" dirty="0" smtClean="0"/>
              <a:t> </a:t>
            </a:r>
            <a:r>
              <a:rPr lang="pt-PT" dirty="0" err="1" smtClean="0"/>
              <a:t>System.out.println</a:t>
            </a:r>
            <a:r>
              <a:rPr lang="pt-PT" dirty="0" smtClean="0"/>
              <a:t>("conversão não esta correta  " + </a:t>
            </a:r>
            <a:r>
              <a:rPr lang="pt-PT" dirty="0" err="1" smtClean="0"/>
              <a:t>tmp</a:t>
            </a:r>
            <a:r>
              <a:rPr lang="pt-PT" dirty="0" smtClean="0"/>
              <a:t>);</a:t>
            </a:r>
          </a:p>
          <a:p>
            <a:r>
              <a:rPr lang="pt-PT" dirty="0" smtClean="0"/>
              <a:t>}</a:t>
            </a:r>
          </a:p>
          <a:p>
            <a:r>
              <a:rPr lang="pt-PT" dirty="0" smtClean="0"/>
              <a:t>}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76201" y="-41776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		Representar </a:t>
            </a:r>
            <a:r>
              <a:rPr lang="pt-PT" dirty="0"/>
              <a:t>o número inteiro positivo V (expresso em decimal) num sistema posicional N (N = {2,3,4,5,6,7,8,9}) e verificar o resultado.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2895600" cy="269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791200" y="1066800"/>
            <a:ext cx="2418623" cy="914400"/>
            <a:chOff x="5791200" y="1066800"/>
            <a:chExt cx="2418623" cy="914400"/>
          </a:xfrm>
        </p:grpSpPr>
        <p:sp>
          <p:nvSpPr>
            <p:cNvPr id="6" name="Right Brace 5"/>
            <p:cNvSpPr/>
            <p:nvPr/>
          </p:nvSpPr>
          <p:spPr>
            <a:xfrm>
              <a:off x="5791200" y="1066800"/>
              <a:ext cx="228600" cy="914400"/>
            </a:xfrm>
            <a:prstGeom prst="rightBrace">
              <a:avLst/>
            </a:prstGeom>
            <a:ln w="19050">
              <a:solidFill>
                <a:srgbClr val="FFFF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9800" y="1339334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FFFF00"/>
                  </a:solidFill>
                </a:rPr>
                <a:t>Valor binário é 11101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90411"/>
            <a:ext cx="2952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6172200" y="4365702"/>
            <a:ext cx="1682641" cy="914400"/>
            <a:chOff x="6172200" y="4365702"/>
            <a:chExt cx="1682641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96777" y="4659868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C00000"/>
                  </a:solidFill>
                </a:rPr>
                <a:t>Valor é 2442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6172200" y="4365702"/>
              <a:ext cx="228600" cy="914400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7496175" y="5029200"/>
            <a:ext cx="0" cy="1066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6866" y="6172200"/>
            <a:ext cx="256993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2×5</a:t>
            </a:r>
            <a:r>
              <a:rPr lang="pt-PT" baseline="30000" dirty="0" smtClean="0"/>
              <a:t>3</a:t>
            </a:r>
            <a:r>
              <a:rPr lang="pt-PT" dirty="0" smtClean="0"/>
              <a:t>+</a:t>
            </a:r>
            <a:r>
              <a:rPr lang="pt-PT" dirty="0"/>
              <a:t> </a:t>
            </a:r>
            <a:r>
              <a:rPr lang="pt-PT" dirty="0" smtClean="0"/>
              <a:t>4×5</a:t>
            </a:r>
            <a:r>
              <a:rPr lang="pt-PT" baseline="30000" dirty="0" smtClean="0"/>
              <a:t>2</a:t>
            </a:r>
            <a:r>
              <a:rPr lang="pt-PT" dirty="0" smtClean="0"/>
              <a:t>+</a:t>
            </a:r>
            <a:r>
              <a:rPr lang="pt-PT" dirty="0"/>
              <a:t> </a:t>
            </a:r>
            <a:r>
              <a:rPr lang="pt-PT" dirty="0" smtClean="0"/>
              <a:t>4×5</a:t>
            </a:r>
            <a:r>
              <a:rPr lang="pt-PT" baseline="30000" dirty="0" smtClean="0"/>
              <a:t>1</a:t>
            </a:r>
            <a:r>
              <a:rPr lang="pt-PT" dirty="0" smtClean="0"/>
              <a:t>+</a:t>
            </a:r>
            <a:r>
              <a:rPr lang="pt-PT" dirty="0"/>
              <a:t> </a:t>
            </a:r>
            <a:r>
              <a:rPr lang="pt-PT" dirty="0" smtClean="0"/>
              <a:t>2×5</a:t>
            </a:r>
            <a:r>
              <a:rPr lang="pt-PT" baseline="30000" dirty="0" smtClean="0"/>
              <a:t>0</a:t>
            </a:r>
            <a:r>
              <a:rPr lang="pt-PT" dirty="0" smtClean="0"/>
              <a:t> =</a:t>
            </a:r>
          </a:p>
          <a:p>
            <a:r>
              <a:rPr lang="pt-PT" dirty="0" smtClean="0"/>
              <a:t>250 + 100 + 20 + 2 = 372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8541834" y="4170556"/>
            <a:ext cx="438620" cy="2488239"/>
          </a:xfrm>
          <a:custGeom>
            <a:avLst/>
            <a:gdLst>
              <a:gd name="connsiteX0" fmla="*/ 0 w 438620"/>
              <a:gd name="connsiteY0" fmla="*/ 2453268 h 2488239"/>
              <a:gd name="connsiteX1" fmla="*/ 438615 w 438620"/>
              <a:gd name="connsiteY1" fmla="*/ 2148468 h 2488239"/>
              <a:gd name="connsiteX2" fmla="*/ 7434 w 438620"/>
              <a:gd name="connsiteY2" fmla="*/ 0 h 248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620" h="2488239">
                <a:moveTo>
                  <a:pt x="0" y="2453268"/>
                </a:moveTo>
                <a:cubicBezTo>
                  <a:pt x="218688" y="2505307"/>
                  <a:pt x="437376" y="2557346"/>
                  <a:pt x="438615" y="2148468"/>
                </a:cubicBezTo>
                <a:cubicBezTo>
                  <a:pt x="439854" y="1739590"/>
                  <a:pt x="223644" y="869795"/>
                  <a:pt x="7434" y="0"/>
                </a:cubicBezTo>
              </a:path>
            </a:pathLst>
          </a:cu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868" y="-130098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6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94245" y="604555"/>
            <a:ext cx="847930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class</a:t>
            </a:r>
            <a:r>
              <a:rPr lang="pt-PT" b="1" dirty="0"/>
              <a:t> </a:t>
            </a:r>
            <a:r>
              <a:rPr lang="pt-PT" dirty="0" err="1"/>
              <a:t>power</a:t>
            </a:r>
            <a:endParaRPr lang="pt-PT" dirty="0"/>
          </a:p>
          <a:p>
            <a:r>
              <a:rPr lang="pt-PT" dirty="0"/>
              <a:t>{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</a:t>
            </a:r>
          </a:p>
          <a:p>
            <a:r>
              <a:rPr lang="pt-PT" dirty="0"/>
              <a:t> {      </a:t>
            </a:r>
            <a:r>
              <a:rPr lang="pt-PT" b="1" dirty="0"/>
              <a:t>for</a:t>
            </a:r>
            <a:r>
              <a:rPr lang="pt-PT" dirty="0"/>
              <a:t>(</a:t>
            </a:r>
            <a:r>
              <a:rPr lang="pt-PT" b="1" dirty="0" err="1"/>
              <a:t>int</a:t>
            </a:r>
            <a:r>
              <a:rPr lang="pt-PT" dirty="0"/>
              <a:t> i = 0; i &lt;= 30; i++)</a:t>
            </a:r>
          </a:p>
          <a:p>
            <a:r>
              <a:rPr lang="pt-PT" dirty="0"/>
              <a:t>          </a:t>
            </a:r>
            <a:r>
              <a:rPr lang="pt-PT" dirty="0" err="1"/>
              <a:t>System.out.printf</a:t>
            </a:r>
            <a:r>
              <a:rPr lang="pt-PT" dirty="0"/>
              <a:t>("N = %2d; 2**N = %10d = %10d\</a:t>
            </a:r>
            <a:r>
              <a:rPr lang="pt-PT" dirty="0" err="1"/>
              <a:t>n",i</a:t>
            </a:r>
            <a:r>
              <a:rPr lang="pt-PT" dirty="0"/>
              <a:t>, (</a:t>
            </a:r>
            <a:r>
              <a:rPr lang="pt-PT" b="1" dirty="0" err="1"/>
              <a:t>int</a:t>
            </a:r>
            <a:r>
              <a:rPr lang="pt-PT" dirty="0"/>
              <a:t>)</a:t>
            </a:r>
            <a:r>
              <a:rPr lang="pt-PT" dirty="0" err="1"/>
              <a:t>Math.pow</a:t>
            </a:r>
            <a:r>
              <a:rPr lang="pt-PT" dirty="0"/>
              <a:t>(2,i),</a:t>
            </a:r>
            <a:r>
              <a:rPr lang="pt-PT" dirty="0">
                <a:solidFill>
                  <a:srgbClr val="C00000"/>
                </a:solidFill>
              </a:rPr>
              <a:t>1&lt;&lt;i</a:t>
            </a:r>
            <a:r>
              <a:rPr lang="pt-PT" dirty="0"/>
              <a:t>);  </a:t>
            </a:r>
          </a:p>
          <a:p>
            <a:r>
              <a:rPr lang="pt-PT" dirty="0"/>
              <a:t>}</a:t>
            </a:r>
          </a:p>
          <a:p>
            <a:r>
              <a:rPr lang="pt-PT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1" y="-41776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Encontrar todos os valores 2</a:t>
            </a:r>
            <a:r>
              <a:rPr lang="pt-PT" baseline="30000" dirty="0" smtClean="0"/>
              <a:t>N</a:t>
            </a:r>
            <a:r>
              <a:rPr lang="pt-PT" dirty="0"/>
              <a:t> </a:t>
            </a:r>
            <a:r>
              <a:rPr lang="pt-PT" dirty="0" smtClean="0"/>
              <a:t>(N ≤ 30) utilizando: a) função </a:t>
            </a:r>
            <a:r>
              <a:rPr lang="pt-PT" dirty="0" err="1" smtClean="0"/>
              <a:t>Math.pow</a:t>
            </a:r>
            <a:r>
              <a:rPr lang="pt-PT" dirty="0" smtClean="0"/>
              <a:t>; b) operação de deslocamento (&lt;&lt; - </a:t>
            </a:r>
            <a:r>
              <a:rPr lang="pt-PT" i="1" dirty="0" err="1" smtClean="0"/>
              <a:t>shift</a:t>
            </a:r>
            <a:r>
              <a:rPr lang="pt-PT" i="1" dirty="0" smtClean="0"/>
              <a:t> </a:t>
            </a:r>
            <a:r>
              <a:rPr lang="pt-PT" i="1" dirty="0" err="1" smtClean="0"/>
              <a:t>left</a:t>
            </a:r>
            <a:r>
              <a:rPr lang="pt-PT" dirty="0" smtClean="0"/>
              <a:t>).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762000"/>
            <a:ext cx="436645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dirty="0" smtClean="0"/>
              <a:t>Explique, por favor operação </a:t>
            </a:r>
            <a:r>
              <a:rPr lang="pt-PT" sz="2400" dirty="0" smtClean="0">
                <a:solidFill>
                  <a:srgbClr val="C00000"/>
                </a:solidFill>
              </a:rPr>
              <a:t>1&lt;&lt;i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68830"/>
            <a:ext cx="3581400" cy="448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5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t>6</a:t>
            </a:fld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201178" y="3505200"/>
            <a:ext cx="3847720" cy="1477328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(A &gt; B </a:t>
            </a:r>
            <a:r>
              <a:rPr lang="pt-PT" dirty="0" smtClean="0"/>
              <a:t>&amp;&amp;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dirty="0">
                <a:solidFill>
                  <a:srgbClr val="00B050"/>
                </a:solidFill>
              </a:rPr>
              <a:t>A &gt; </a:t>
            </a:r>
            <a:r>
              <a:rPr lang="pt-PT" dirty="0" smtClean="0">
                <a:solidFill>
                  <a:srgbClr val="00B050"/>
                </a:solidFill>
              </a:rPr>
              <a:t>C </a:t>
            </a:r>
            <a:r>
              <a:rPr lang="pt-PT" dirty="0" smtClean="0"/>
              <a:t>&amp;&amp;</a:t>
            </a:r>
            <a:r>
              <a:rPr lang="pt-PT" dirty="0" smtClean="0">
                <a:solidFill>
                  <a:srgbClr val="00B050"/>
                </a:solidFill>
              </a:rPr>
              <a:t> </a:t>
            </a:r>
            <a:r>
              <a:rPr lang="pt-PT" dirty="0">
                <a:solidFill>
                  <a:srgbClr val="C00000"/>
                </a:solidFill>
              </a:rPr>
              <a:t>A &gt; D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pt-PT" dirty="0">
                <a:solidFill>
                  <a:srgbClr val="3399FF"/>
                </a:solidFill>
              </a:rPr>
              <a:t>{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r>
              <a:rPr lang="pt-PT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PT" dirty="0" err="1" smtClean="0"/>
              <a:t>System.out.println</a:t>
            </a:r>
            <a:r>
              <a:rPr lang="pt-PT" dirty="0" smtClean="0"/>
              <a:t>("A é o máximo");</a:t>
            </a:r>
          </a:p>
          <a:p>
            <a:r>
              <a:rPr lang="pt-PT" dirty="0" smtClean="0"/>
              <a:t>     </a:t>
            </a:r>
            <a:r>
              <a:rPr lang="pt-PT" dirty="0" err="1" smtClean="0"/>
              <a:t>System.out.println</a:t>
            </a:r>
            <a:r>
              <a:rPr lang="pt-PT" dirty="0" smtClean="0"/>
              <a:t>("D é o mínimo");</a:t>
            </a:r>
          </a:p>
          <a:p>
            <a:r>
              <a:rPr lang="pt-PT" dirty="0">
                <a:solidFill>
                  <a:srgbClr val="3399FF"/>
                </a:solidFill>
              </a:rPr>
              <a:t>}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81000" y="559340"/>
            <a:ext cx="2743199" cy="753643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 &gt; B e A &gt; C e A &gt; D</a:t>
            </a:r>
            <a:endParaRPr lang="pt-PT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2599" y="183503"/>
            <a:ext cx="0" cy="375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3"/>
          </p:cNvCxnSpPr>
          <p:nvPr/>
        </p:nvCxnSpPr>
        <p:spPr>
          <a:xfrm flipH="1">
            <a:off x="1752601" y="936162"/>
            <a:ext cx="1371598" cy="2286540"/>
          </a:xfrm>
          <a:prstGeom prst="bentConnector4">
            <a:avLst>
              <a:gd name="adj1" fmla="val -16667"/>
              <a:gd name="adj2" fmla="val 1000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0686" y="123821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2993510" y="5668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pt-PT" dirty="0"/>
          </a:p>
        </p:txBody>
      </p:sp>
      <p:sp>
        <p:nvSpPr>
          <p:cNvPr id="11" name="Rectangle 10"/>
          <p:cNvSpPr/>
          <p:nvPr/>
        </p:nvSpPr>
        <p:spPr>
          <a:xfrm>
            <a:off x="990601" y="1676400"/>
            <a:ext cx="1524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pt-PT" dirty="0" smtClean="0"/>
              <a:t>A é o máximo</a:t>
            </a:r>
            <a:endParaRPr lang="pt-PT" dirty="0"/>
          </a:p>
        </p:txBody>
      </p:sp>
      <p:cxnSp>
        <p:nvCxnSpPr>
          <p:cNvPr id="21" name="Straight Arrow Connector 20"/>
          <p:cNvCxnSpPr>
            <a:stCxn id="5" idx="2"/>
            <a:endCxn id="11" idx="0"/>
          </p:cNvCxnSpPr>
          <p:nvPr/>
        </p:nvCxnSpPr>
        <p:spPr>
          <a:xfrm>
            <a:off x="1752600" y="1312983"/>
            <a:ext cx="1" cy="3634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</p:cNvCxnSpPr>
          <p:nvPr/>
        </p:nvCxnSpPr>
        <p:spPr>
          <a:xfrm>
            <a:off x="1752601" y="2178204"/>
            <a:ext cx="0" cy="3363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90600" y="2514600"/>
            <a:ext cx="1524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pt-PT" dirty="0"/>
              <a:t>D</a:t>
            </a:r>
            <a:r>
              <a:rPr lang="pt-PT" dirty="0" smtClean="0"/>
              <a:t> é o mínimo</a:t>
            </a:r>
            <a:endParaRPr lang="pt-PT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52599" y="3016404"/>
            <a:ext cx="0" cy="4125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01178" y="1607544"/>
            <a:ext cx="3711795" cy="4372787"/>
            <a:chOff x="201178" y="1607544"/>
            <a:chExt cx="3711795" cy="4372787"/>
          </a:xfrm>
        </p:grpSpPr>
        <p:sp>
          <p:nvSpPr>
            <p:cNvPr id="29" name="Rounded Rectangle 28"/>
            <p:cNvSpPr/>
            <p:nvPr/>
          </p:nvSpPr>
          <p:spPr>
            <a:xfrm>
              <a:off x="838200" y="1607544"/>
              <a:ext cx="1828800" cy="1516656"/>
            </a:xfrm>
            <a:prstGeom prst="round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01178" y="3814120"/>
              <a:ext cx="3711795" cy="1171832"/>
            </a:xfrm>
            <a:prstGeom prst="round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200" y="5334000"/>
              <a:ext cx="23622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/>
                <a:t>é um bloco e chavetas </a:t>
              </a:r>
              <a:r>
                <a:rPr lang="pt-PT" dirty="0" smtClean="0">
                  <a:solidFill>
                    <a:srgbClr val="3399FF"/>
                  </a:solidFill>
                </a:rPr>
                <a:t>{}</a:t>
              </a:r>
              <a:r>
                <a:rPr lang="pt-PT" dirty="0" smtClean="0"/>
                <a:t> são obrigatórias</a:t>
              </a:r>
              <a:endParaRPr lang="pt-PT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67000" y="1447592"/>
            <a:ext cx="2194264" cy="1754326"/>
            <a:chOff x="2667000" y="1447592"/>
            <a:chExt cx="2194264" cy="1754326"/>
          </a:xfrm>
        </p:grpSpPr>
        <p:sp>
          <p:nvSpPr>
            <p:cNvPr id="35" name="TextBox 34"/>
            <p:cNvSpPr txBox="1"/>
            <p:nvPr/>
          </p:nvSpPr>
          <p:spPr>
            <a:xfrm>
              <a:off x="3394931" y="1447592"/>
              <a:ext cx="1466333" cy="1754326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/>
                <a:t>Este tipo de diagrama é útil quando precisamos </a:t>
              </a:r>
              <a:r>
                <a:rPr lang="pt-PT" dirty="0" smtClean="0"/>
                <a:t>de poucas </a:t>
              </a:r>
              <a:r>
                <a:rPr lang="pt-PT" dirty="0" smtClean="0"/>
                <a:t>escolhas </a:t>
              </a:r>
              <a:endParaRPr lang="en-US" dirty="0"/>
            </a:p>
          </p:txBody>
        </p:sp>
        <p:sp>
          <p:nvSpPr>
            <p:cNvPr id="34" name="Left Brace 33"/>
            <p:cNvSpPr/>
            <p:nvPr/>
          </p:nvSpPr>
          <p:spPr>
            <a:xfrm flipH="1">
              <a:off x="2667000" y="1524000"/>
              <a:ext cx="990600" cy="1615158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93016"/>
            <a:ext cx="4038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477000" y="3970289"/>
            <a:ext cx="1466333" cy="203132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Este tipo de diagrama é útil quando precisamos </a:t>
            </a:r>
            <a:r>
              <a:rPr lang="pt-PT" dirty="0" smtClean="0"/>
              <a:t>de muitas </a:t>
            </a:r>
            <a:r>
              <a:rPr lang="pt-PT" dirty="0" smtClean="0"/>
              <a:t>escolhas alternativas 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257800" y="2514600"/>
            <a:ext cx="3200400" cy="1299520"/>
            <a:chOff x="5257800" y="2514600"/>
            <a:chExt cx="3200400" cy="1299520"/>
          </a:xfrm>
        </p:grpSpPr>
        <p:cxnSp>
          <p:nvCxnSpPr>
            <p:cNvPr id="38" name="Straight Arrow Connector 37"/>
            <p:cNvCxnSpPr/>
            <p:nvPr/>
          </p:nvCxnSpPr>
          <p:spPr>
            <a:xfrm flipH="1" flipV="1">
              <a:off x="5257800" y="3124200"/>
              <a:ext cx="1371600" cy="689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6400800" y="3124200"/>
              <a:ext cx="457200" cy="689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972300" y="2514600"/>
              <a:ext cx="114300" cy="1299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315200" y="2590800"/>
              <a:ext cx="0" cy="1223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7467600" y="3016404"/>
              <a:ext cx="475733" cy="7977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7705466" y="3222702"/>
              <a:ext cx="752734" cy="5914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5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1" y="-130098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7: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94245" y="604555"/>
            <a:ext cx="816621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cla</a:t>
            </a:r>
            <a:r>
              <a:rPr lang="pt-PT" dirty="0" err="1"/>
              <a:t>ss</a:t>
            </a:r>
            <a:r>
              <a:rPr lang="pt-PT" dirty="0"/>
              <a:t> negativos</a:t>
            </a:r>
          </a:p>
          <a:p>
            <a:r>
              <a:rPr lang="pt-PT" dirty="0"/>
              <a:t>{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</a:t>
            </a:r>
          </a:p>
          <a:p>
            <a:r>
              <a:rPr lang="pt-PT" dirty="0"/>
              <a:t> {      </a:t>
            </a:r>
            <a:r>
              <a:rPr lang="pt-PT" b="1" dirty="0" err="1"/>
              <a:t>int</a:t>
            </a:r>
            <a:r>
              <a:rPr lang="pt-PT" dirty="0"/>
              <a:t> a[] = { -200, 120, -345, -0x7fffffff, 0x7fffffff, 44,234,-0x35 };</a:t>
            </a:r>
          </a:p>
          <a:p>
            <a:r>
              <a:rPr lang="pt-PT" dirty="0"/>
              <a:t>        </a:t>
            </a:r>
            <a:r>
              <a:rPr lang="pt-PT" b="1" dirty="0"/>
              <a:t>for</a:t>
            </a:r>
            <a:r>
              <a:rPr lang="pt-PT" dirty="0"/>
              <a:t> (</a:t>
            </a:r>
            <a:r>
              <a:rPr lang="pt-PT" b="1" dirty="0" err="1"/>
              <a:t>int</a:t>
            </a:r>
            <a:r>
              <a:rPr lang="pt-PT" dirty="0"/>
              <a:t> i = 0; i &lt; </a:t>
            </a:r>
            <a:r>
              <a:rPr lang="pt-PT" dirty="0" err="1"/>
              <a:t>a.length</a:t>
            </a:r>
            <a:r>
              <a:rPr lang="pt-PT" dirty="0"/>
              <a:t>; i++)</a:t>
            </a:r>
          </a:p>
          <a:p>
            <a:r>
              <a:rPr lang="pt-PT" dirty="0"/>
              <a:t>          </a:t>
            </a:r>
            <a:r>
              <a:rPr lang="pt-PT" b="1" dirty="0" err="1"/>
              <a:t>if</a:t>
            </a:r>
            <a:r>
              <a:rPr lang="pt-PT" dirty="0"/>
              <a:t> ((a[i] &amp; 0x80000000) == 0x80000000) </a:t>
            </a:r>
            <a:r>
              <a:rPr lang="pt-PT" dirty="0" smtClean="0"/>
              <a:t> </a:t>
            </a:r>
            <a:r>
              <a:rPr lang="pt-PT" dirty="0" err="1" smtClean="0"/>
              <a:t>System.out.printf</a:t>
            </a:r>
            <a:r>
              <a:rPr lang="pt-PT" dirty="0"/>
              <a:t>("a[%d] negativo\</a:t>
            </a:r>
            <a:r>
              <a:rPr lang="pt-PT" dirty="0" err="1"/>
              <a:t>n",i</a:t>
            </a:r>
            <a:r>
              <a:rPr lang="pt-PT" dirty="0"/>
              <a:t>);</a:t>
            </a:r>
          </a:p>
          <a:p>
            <a:r>
              <a:rPr lang="pt-PT" dirty="0"/>
              <a:t>               </a:t>
            </a:r>
            <a:r>
              <a:rPr lang="pt-PT" dirty="0" err="1"/>
              <a:t>else</a:t>
            </a:r>
            <a:r>
              <a:rPr lang="pt-PT" dirty="0"/>
              <a:t> </a:t>
            </a:r>
            <a:r>
              <a:rPr lang="pt-PT" dirty="0" err="1"/>
              <a:t>System.out.printf</a:t>
            </a:r>
            <a:r>
              <a:rPr lang="pt-PT" dirty="0"/>
              <a:t>("a[%d] positivo\</a:t>
            </a:r>
            <a:r>
              <a:rPr lang="pt-PT" dirty="0" err="1"/>
              <a:t>n",i</a:t>
            </a:r>
            <a:r>
              <a:rPr lang="pt-PT" dirty="0"/>
              <a:t>);</a:t>
            </a:r>
          </a:p>
          <a:p>
            <a:r>
              <a:rPr lang="pt-PT" dirty="0" smtClean="0"/>
              <a:t>}</a:t>
            </a:r>
            <a:endParaRPr lang="pt-PT" dirty="0"/>
          </a:p>
          <a:p>
            <a:r>
              <a:rPr lang="pt-PT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1" y="-41776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O código seguinte permite encontrar todos os valores negativos.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762000"/>
            <a:ext cx="383265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dirty="0" smtClean="0"/>
              <a:t>Explique, por favor operação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505200" cy="353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4141574" y="2895600"/>
            <a:ext cx="2792626" cy="2585323"/>
            <a:chOff x="4141574" y="2895600"/>
            <a:chExt cx="2792626" cy="2585323"/>
          </a:xfrm>
        </p:grpSpPr>
        <p:sp>
          <p:nvSpPr>
            <p:cNvPr id="6" name="TextBox 5"/>
            <p:cNvSpPr txBox="1"/>
            <p:nvPr/>
          </p:nvSpPr>
          <p:spPr>
            <a:xfrm>
              <a:off x="5688226" y="2895600"/>
              <a:ext cx="1245974" cy="2585323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rgbClr val="FFFF00"/>
                  </a:solidFill>
                </a:rPr>
                <a:t>{ </a:t>
              </a:r>
              <a:endParaRPr lang="pt-PT" b="1" dirty="0" smtClean="0">
                <a:solidFill>
                  <a:srgbClr val="FFFF00"/>
                </a:solidFill>
              </a:endParaRPr>
            </a:p>
            <a:p>
              <a:r>
                <a:rPr lang="pt-PT" b="1" dirty="0" smtClean="0">
                  <a:solidFill>
                    <a:srgbClr val="FFFF00"/>
                  </a:solidFill>
                </a:rPr>
                <a:t>-</a:t>
              </a:r>
              <a:r>
                <a:rPr lang="pt-PT" b="1" dirty="0">
                  <a:solidFill>
                    <a:srgbClr val="FFFF00"/>
                  </a:solidFill>
                </a:rPr>
                <a:t>200, </a:t>
              </a:r>
              <a:r>
                <a:rPr lang="pt-PT" b="1" dirty="0" smtClean="0">
                  <a:solidFill>
                    <a:srgbClr val="FFFF00"/>
                  </a:solidFill>
                </a:rPr>
                <a:t>  </a:t>
              </a:r>
            </a:p>
            <a:p>
              <a:r>
                <a:rPr lang="pt-PT" b="1" dirty="0" smtClean="0">
                  <a:solidFill>
                    <a:srgbClr val="FFFF00"/>
                  </a:solidFill>
                </a:rPr>
                <a:t>120</a:t>
              </a:r>
              <a:r>
                <a:rPr lang="pt-PT" b="1" dirty="0">
                  <a:solidFill>
                    <a:srgbClr val="FFFF00"/>
                  </a:solidFill>
                </a:rPr>
                <a:t>, </a:t>
              </a:r>
              <a:endParaRPr lang="pt-PT" b="1" dirty="0" smtClean="0">
                <a:solidFill>
                  <a:srgbClr val="FFFF00"/>
                </a:solidFill>
              </a:endParaRPr>
            </a:p>
            <a:p>
              <a:r>
                <a:rPr lang="pt-PT" b="1" dirty="0" smtClean="0">
                  <a:solidFill>
                    <a:srgbClr val="FFFF00"/>
                  </a:solidFill>
                </a:rPr>
                <a:t>-</a:t>
              </a:r>
              <a:r>
                <a:rPr lang="pt-PT" b="1" dirty="0">
                  <a:solidFill>
                    <a:srgbClr val="FFFF00"/>
                  </a:solidFill>
                </a:rPr>
                <a:t>345, </a:t>
              </a:r>
              <a:endParaRPr lang="pt-PT" b="1" dirty="0" smtClean="0">
                <a:solidFill>
                  <a:srgbClr val="FFFF00"/>
                </a:solidFill>
              </a:endParaRPr>
            </a:p>
            <a:p>
              <a:r>
                <a:rPr lang="pt-PT" b="1" dirty="0" smtClean="0">
                  <a:solidFill>
                    <a:srgbClr val="FFFF00"/>
                  </a:solidFill>
                </a:rPr>
                <a:t>-</a:t>
              </a:r>
              <a:r>
                <a:rPr lang="pt-PT" b="1" dirty="0">
                  <a:solidFill>
                    <a:srgbClr val="FFFF00"/>
                  </a:solidFill>
                </a:rPr>
                <a:t>0x7fffffff, 0x7fffffff, 44</a:t>
              </a:r>
              <a:r>
                <a:rPr lang="pt-PT" b="1" dirty="0" smtClean="0">
                  <a:solidFill>
                    <a:srgbClr val="FFFF00"/>
                  </a:solidFill>
                </a:rPr>
                <a:t>,</a:t>
              </a:r>
            </a:p>
            <a:p>
              <a:r>
                <a:rPr lang="pt-PT" b="1" dirty="0" smtClean="0">
                  <a:solidFill>
                    <a:srgbClr val="FFFF00"/>
                  </a:solidFill>
                </a:rPr>
                <a:t>234,</a:t>
              </a:r>
            </a:p>
            <a:p>
              <a:r>
                <a:rPr lang="pt-PT" b="1" dirty="0" smtClean="0">
                  <a:solidFill>
                    <a:srgbClr val="FFFF00"/>
                  </a:solidFill>
                </a:rPr>
                <a:t>-</a:t>
              </a:r>
              <a:r>
                <a:rPr lang="pt-PT" b="1" dirty="0">
                  <a:solidFill>
                    <a:srgbClr val="FFFF00"/>
                  </a:solidFill>
                </a:rPr>
                <a:t>0x35 </a:t>
              </a:r>
              <a:r>
                <a:rPr lang="pt-PT" b="1" dirty="0" smtClean="0">
                  <a:solidFill>
                    <a:srgbClr val="FFFF00"/>
                  </a:solidFill>
                </a:rPr>
                <a:t>};</a:t>
              </a:r>
              <a:endParaRPr lang="pt-PT" b="1" dirty="0">
                <a:solidFill>
                  <a:srgbClr val="FFFF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267200" y="3276600"/>
              <a:ext cx="1421026" cy="7620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191000" y="3505200"/>
              <a:ext cx="1497226" cy="15240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184822" y="3698789"/>
              <a:ext cx="1503404" cy="187411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191000" y="3886200"/>
              <a:ext cx="1497226" cy="30480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4191000" y="4114800"/>
              <a:ext cx="1497226" cy="30480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141574" y="4343400"/>
              <a:ext cx="1633150" cy="352168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158050" y="4539048"/>
              <a:ext cx="1624912" cy="469557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4191000" y="4788243"/>
              <a:ext cx="1624912" cy="469557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56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7532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8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1861" y="-46464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Imprimir </a:t>
            </a:r>
            <a:r>
              <a:rPr lang="pt-PT" dirty="0" smtClean="0"/>
              <a:t>a tabela </a:t>
            </a:r>
            <a:r>
              <a:rPr lang="pt-PT" dirty="0" smtClean="0"/>
              <a:t>de verdade para operações booleanas ^, |, &amp; aplicadas </a:t>
            </a:r>
            <a:r>
              <a:rPr lang="pt-PT" dirty="0" smtClean="0"/>
              <a:t>a </a:t>
            </a:r>
            <a:r>
              <a:rPr lang="pt-PT" dirty="0" smtClean="0"/>
              <a:t>2 e 3 variáveis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55576"/>
              </p:ext>
            </p:extLst>
          </p:nvPr>
        </p:nvGraphicFramePr>
        <p:xfrm>
          <a:off x="457200" y="1219200"/>
          <a:ext cx="236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6273" y="7620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 = A ^ B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8966"/>
              </p:ext>
            </p:extLst>
          </p:nvPr>
        </p:nvGraphicFramePr>
        <p:xfrm>
          <a:off x="457200" y="4318000"/>
          <a:ext cx="236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6273" y="38608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 = A ^ 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0843" y="3203318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ou</a:t>
            </a:r>
            <a:endParaRPr lang="en-US" sz="3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65922"/>
              </p:ext>
            </p:extLst>
          </p:nvPr>
        </p:nvGraphicFramePr>
        <p:xfrm>
          <a:off x="5257800" y="1752237"/>
          <a:ext cx="2209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78483" y="121437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 = A | B |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1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7532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8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46464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</a:t>
            </a:r>
            <a:r>
              <a:rPr lang="pt-PT" dirty="0" smtClean="0"/>
              <a:t>Imprimir a </a:t>
            </a:r>
            <a:r>
              <a:rPr lang="pt-PT" dirty="0" smtClean="0"/>
              <a:t>tabela de verdade para operações booleanas ^, |, &amp;, ! aplicadas </a:t>
            </a:r>
            <a:r>
              <a:rPr lang="pt-PT" dirty="0" smtClean="0"/>
              <a:t>a </a:t>
            </a:r>
            <a:r>
              <a:rPr lang="pt-PT" dirty="0" smtClean="0"/>
              <a:t>2 e 3 variáveis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1"/>
            <a:ext cx="9144000" cy="6247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r>
              <a:rPr lang="en-US" sz="1600" b="1" dirty="0"/>
              <a:t>public class </a:t>
            </a:r>
            <a:r>
              <a:rPr lang="en-US" sz="1600" dirty="0" err="1"/>
              <a:t>funcoes_booleanas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</a:t>
            </a:r>
            <a:r>
              <a:rPr lang="en-US" sz="1600" b="1" dirty="0"/>
              <a:t>static </a:t>
            </a:r>
            <a:r>
              <a:rPr lang="en-US" sz="1600" dirty="0"/>
              <a:t>Scanner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Scanner(System.in);</a:t>
            </a:r>
          </a:p>
          <a:p>
            <a:r>
              <a:rPr lang="en-US" sz="1600" dirty="0"/>
              <a:t> </a:t>
            </a:r>
            <a:r>
              <a:rPr lang="en-US" sz="1600" b="1" dirty="0"/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 {      </a:t>
            </a:r>
            <a:r>
              <a:rPr lang="en-US" sz="1600" b="1" dirty="0" err="1"/>
              <a:t>int</a:t>
            </a:r>
            <a:r>
              <a:rPr lang="en-US" sz="1600" dirty="0"/>
              <a:t> a[] = { 0, 1, 2, 3 </a:t>
            </a:r>
            <a:r>
              <a:rPr lang="en-US" sz="1600" dirty="0" smtClean="0"/>
              <a:t>};		</a:t>
            </a:r>
            <a:r>
              <a:rPr lang="en-US" sz="1600" b="1" dirty="0" smtClean="0"/>
              <a:t>char</a:t>
            </a:r>
            <a:r>
              <a:rPr lang="en-US" sz="1600" dirty="0" smtClean="0"/>
              <a:t> </a:t>
            </a:r>
            <a:r>
              <a:rPr lang="en-US" sz="1600" dirty="0"/>
              <a:t>op;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operação</a:t>
            </a:r>
            <a:r>
              <a:rPr lang="en-US" sz="1600" dirty="0"/>
              <a:t> ?  ");</a:t>
            </a:r>
          </a:p>
          <a:p>
            <a:r>
              <a:rPr lang="en-US" sz="1600" dirty="0"/>
              <a:t>        op = </a:t>
            </a:r>
            <a:r>
              <a:rPr lang="en-US" sz="1600" dirty="0" err="1"/>
              <a:t>sc.next</a:t>
            </a:r>
            <a:r>
              <a:rPr lang="en-US" sz="1600" dirty="0"/>
              <a:t>().</a:t>
            </a:r>
            <a:r>
              <a:rPr lang="en-US" sz="1600" dirty="0" err="1"/>
              <a:t>charAt</a:t>
            </a:r>
            <a:r>
              <a:rPr lang="en-US" sz="1600" dirty="0"/>
              <a:t>(0);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switch</a:t>
            </a:r>
            <a:r>
              <a:rPr lang="en-US" sz="1600" dirty="0"/>
              <a:t>(op)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{ </a:t>
            </a:r>
            <a:r>
              <a:rPr lang="en-US" sz="1600" b="1" dirty="0"/>
              <a:t>case</a:t>
            </a:r>
            <a:r>
              <a:rPr lang="en-US" sz="1600" dirty="0"/>
              <a:t> '^':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operação</a:t>
            </a:r>
            <a:r>
              <a:rPr lang="en-US" sz="1600" dirty="0"/>
              <a:t> ^ :");</a:t>
            </a:r>
          </a:p>
          <a:p>
            <a:r>
              <a:rPr lang="en-US" sz="1600" dirty="0"/>
              <a:t>         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System.out.print</a:t>
            </a:r>
            <a:r>
              <a:rPr lang="en-US" sz="1600" dirty="0"/>
              <a:t>(((a[</a:t>
            </a:r>
            <a:r>
              <a:rPr lang="en-US" sz="1600" dirty="0" err="1"/>
              <a:t>i</a:t>
            </a:r>
            <a:r>
              <a:rPr lang="en-US" sz="1600" dirty="0"/>
              <a:t>] &amp; 0x2)&gt;&gt;1) + "   " + (a[</a:t>
            </a:r>
            <a:r>
              <a:rPr lang="en-US" sz="1600" dirty="0" err="1"/>
              <a:t>i</a:t>
            </a:r>
            <a:r>
              <a:rPr lang="en-US" sz="1600" dirty="0"/>
              <a:t>] &amp; 0x1) + "   " + (((a[</a:t>
            </a:r>
            <a:r>
              <a:rPr lang="en-US" sz="1600" dirty="0" err="1"/>
              <a:t>i</a:t>
            </a:r>
            <a:r>
              <a:rPr lang="en-US" sz="1600" dirty="0"/>
              <a:t>] &amp; 0x2)&gt;&gt;1) ^ (a[</a:t>
            </a:r>
            <a:r>
              <a:rPr lang="en-US" sz="1600" dirty="0" err="1"/>
              <a:t>i</a:t>
            </a:r>
            <a:r>
              <a:rPr lang="en-US" sz="1600" dirty="0"/>
              <a:t>] &amp; 0x1)) + '\n');</a:t>
            </a:r>
          </a:p>
          <a:p>
            <a:r>
              <a:rPr lang="en-US" sz="1600" dirty="0"/>
              <a:t>             </a:t>
            </a:r>
            <a:r>
              <a:rPr lang="en-US" sz="1600" b="1" dirty="0"/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</a:t>
            </a:r>
            <a:r>
              <a:rPr lang="en-US" sz="1600" b="1" dirty="0"/>
              <a:t>case</a:t>
            </a:r>
            <a:r>
              <a:rPr lang="en-US" sz="1600" dirty="0"/>
              <a:t> '|':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operação</a:t>
            </a:r>
            <a:r>
              <a:rPr lang="en-US" sz="1600" dirty="0"/>
              <a:t> | :");</a:t>
            </a:r>
          </a:p>
          <a:p>
            <a:r>
              <a:rPr lang="en-US" sz="1600" dirty="0"/>
              <a:t>             </a:t>
            </a:r>
            <a:r>
              <a:rPr lang="en-US" sz="1600" b="1" dirty="0"/>
              <a:t>for 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System.out.print</a:t>
            </a:r>
            <a:r>
              <a:rPr lang="en-US" sz="1600" dirty="0"/>
              <a:t>(((a[</a:t>
            </a:r>
            <a:r>
              <a:rPr lang="en-US" sz="1600" dirty="0" err="1"/>
              <a:t>i</a:t>
            </a:r>
            <a:r>
              <a:rPr lang="en-US" sz="1600" dirty="0"/>
              <a:t>] &amp; 0x2)&gt;&gt;1) + "   " + (a[</a:t>
            </a:r>
            <a:r>
              <a:rPr lang="en-US" sz="1600" dirty="0" err="1"/>
              <a:t>i</a:t>
            </a:r>
            <a:r>
              <a:rPr lang="en-US" sz="1600" dirty="0"/>
              <a:t>] &amp; 0x1) + "   " + (((a[</a:t>
            </a:r>
            <a:r>
              <a:rPr lang="en-US" sz="1600" dirty="0" err="1"/>
              <a:t>i</a:t>
            </a:r>
            <a:r>
              <a:rPr lang="en-US" sz="1600" dirty="0"/>
              <a:t>] &amp; 0x2)&gt;&gt;1) | (a[</a:t>
            </a:r>
            <a:r>
              <a:rPr lang="en-US" sz="1600" dirty="0" err="1"/>
              <a:t>i</a:t>
            </a:r>
            <a:r>
              <a:rPr lang="en-US" sz="1600" dirty="0"/>
              <a:t>] &amp; 0x1)) + '\n');</a:t>
            </a:r>
          </a:p>
          <a:p>
            <a:r>
              <a:rPr lang="en-US" sz="1600" dirty="0"/>
              <a:t>             </a:t>
            </a:r>
            <a:r>
              <a:rPr lang="en-US" sz="1600" b="1" dirty="0"/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</a:t>
            </a:r>
            <a:r>
              <a:rPr lang="en-US" sz="1600" b="1" dirty="0"/>
              <a:t>case</a:t>
            </a:r>
            <a:r>
              <a:rPr lang="en-US" sz="1600" dirty="0"/>
              <a:t> '&amp;':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operação</a:t>
            </a:r>
            <a:r>
              <a:rPr lang="en-US" sz="1600" dirty="0"/>
              <a:t> &amp; :");</a:t>
            </a:r>
          </a:p>
          <a:p>
            <a:r>
              <a:rPr lang="en-US" sz="1600" dirty="0"/>
              <a:t>         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System.out.print</a:t>
            </a:r>
            <a:r>
              <a:rPr lang="en-US" sz="1600" dirty="0"/>
              <a:t>(((a[</a:t>
            </a:r>
            <a:r>
              <a:rPr lang="en-US" sz="1600" dirty="0" err="1"/>
              <a:t>i</a:t>
            </a:r>
            <a:r>
              <a:rPr lang="en-US" sz="1600" dirty="0"/>
              <a:t>] &amp; 0x2)&gt;&gt;1) + "   " + (a[</a:t>
            </a:r>
            <a:r>
              <a:rPr lang="en-US" sz="1600" dirty="0" err="1"/>
              <a:t>i</a:t>
            </a:r>
            <a:r>
              <a:rPr lang="en-US" sz="1600" dirty="0"/>
              <a:t>] &amp; 0x1) + "   " + (((a[</a:t>
            </a:r>
            <a:r>
              <a:rPr lang="en-US" sz="1600" dirty="0" err="1"/>
              <a:t>i</a:t>
            </a:r>
            <a:r>
              <a:rPr lang="en-US" sz="1600" dirty="0"/>
              <a:t>] &amp; 0x2)&gt;&gt;1) &amp; (a[</a:t>
            </a:r>
            <a:r>
              <a:rPr lang="en-US" sz="1600" dirty="0" err="1"/>
              <a:t>i</a:t>
            </a:r>
            <a:r>
              <a:rPr lang="en-US" sz="1600" dirty="0"/>
              <a:t>] &amp; 0x1)) + '\n');</a:t>
            </a:r>
          </a:p>
          <a:p>
            <a:r>
              <a:rPr lang="en-US" sz="1600" dirty="0"/>
              <a:t>             </a:t>
            </a:r>
            <a:r>
              <a:rPr lang="en-US" sz="1600" b="1" dirty="0"/>
              <a:t>break</a:t>
            </a:r>
            <a:r>
              <a:rPr lang="en-US" sz="1600" dirty="0"/>
              <a:t>;   </a:t>
            </a:r>
          </a:p>
          <a:p>
            <a:r>
              <a:rPr lang="en-US" sz="1600" dirty="0"/>
              <a:t>          </a:t>
            </a:r>
            <a:r>
              <a:rPr lang="en-US" sz="1600" b="1" dirty="0"/>
              <a:t>default</a:t>
            </a:r>
            <a:r>
              <a:rPr lang="en-US" sz="1600" dirty="0"/>
              <a:t>: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operação</a:t>
            </a:r>
            <a:r>
              <a:rPr lang="en-US" sz="1600" dirty="0"/>
              <a:t> </a:t>
            </a:r>
            <a:r>
              <a:rPr lang="en-US" sz="1600" dirty="0" err="1"/>
              <a:t>errada</a:t>
            </a:r>
            <a:r>
              <a:rPr lang="en-US" sz="1600" dirty="0"/>
              <a:t>");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704671"/>
            <a:ext cx="434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Altere o </a:t>
            </a:r>
            <a:r>
              <a:rPr lang="pt-PT" sz="2400" dirty="0" smtClean="0"/>
              <a:t>código para aplicar operações booleanas </a:t>
            </a:r>
            <a:r>
              <a:rPr lang="pt-PT" sz="2400" dirty="0" smtClean="0"/>
              <a:t>a </a:t>
            </a:r>
            <a:r>
              <a:rPr lang="pt-PT" sz="2400" dirty="0" smtClean="0"/>
              <a:t>três operandos</a:t>
            </a:r>
            <a:endParaRPr lang="pt-PT" sz="2400" dirty="0">
              <a:solidFill>
                <a:srgbClr val="C00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24000"/>
            <a:ext cx="1752600" cy="171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63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29" y="1447800"/>
            <a:ext cx="148121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19530"/>
              </p:ext>
            </p:extLst>
          </p:nvPr>
        </p:nvGraphicFramePr>
        <p:xfrm>
          <a:off x="457200" y="1219200"/>
          <a:ext cx="236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6273" y="7620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 = A ^ B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762000"/>
            <a:ext cx="4876800" cy="2438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3505200"/>
            <a:ext cx="4876800" cy="2438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6445"/>
              </p:ext>
            </p:extLst>
          </p:nvPr>
        </p:nvGraphicFramePr>
        <p:xfrm>
          <a:off x="487766" y="3962400"/>
          <a:ext cx="17145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</a:tblGrid>
              <a:tr h="203240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2032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032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32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032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3517194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 = A | </a:t>
            </a:r>
            <a:r>
              <a:rPr lang="pt-PT" sz="2400" dirty="0" smtClean="0"/>
              <a:t>B</a:t>
            </a:r>
            <a:endParaRPr lang="en-US" sz="24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2266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76" y="914400"/>
            <a:ext cx="3254016" cy="275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76" y="3740856"/>
            <a:ext cx="328852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9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1" y="-64532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Encontrar todos </a:t>
            </a:r>
            <a:r>
              <a:rPr lang="pt-PT" dirty="0" smtClean="0"/>
              <a:t>as palavras de código binário de 4 bits com </a:t>
            </a:r>
            <a:r>
              <a:rPr lang="pt-PT" dirty="0" smtClean="0"/>
              <a:t>distância </a:t>
            </a:r>
            <a:r>
              <a:rPr lang="pt-PT" dirty="0" smtClean="0"/>
              <a:t>de </a:t>
            </a:r>
            <a:r>
              <a:rPr lang="pt-PT" i="1" dirty="0" err="1" smtClean="0"/>
              <a:t>Hamming</a:t>
            </a:r>
            <a:r>
              <a:rPr lang="pt-PT" dirty="0" smtClean="0"/>
              <a:t> </a:t>
            </a:r>
            <a:r>
              <a:rPr lang="pt-PT" dirty="0" smtClean="0"/>
              <a:t>igual a 3.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340" y="-144966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9: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342901" y="1752600"/>
            <a:ext cx="864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 </a:t>
            </a:r>
            <a:r>
              <a:rPr lang="pt-PT" dirty="0" smtClean="0"/>
              <a:t>distância de </a:t>
            </a:r>
            <a:r>
              <a:rPr lang="pt-PT" dirty="0" err="1" smtClean="0"/>
              <a:t>Hamming</a:t>
            </a:r>
            <a:r>
              <a:rPr lang="pt-PT" dirty="0" smtClean="0"/>
              <a:t> (DH) </a:t>
            </a:r>
            <a:r>
              <a:rPr lang="pt-PT" dirty="0" smtClean="0"/>
              <a:t>entre </a:t>
            </a:r>
            <a:r>
              <a:rPr lang="pt-PT" dirty="0" err="1" smtClean="0"/>
              <a:t>vetores</a:t>
            </a:r>
            <a:r>
              <a:rPr lang="pt-PT" dirty="0" smtClean="0"/>
              <a:t> </a:t>
            </a:r>
            <a:r>
              <a:rPr lang="pt-PT" dirty="0" smtClean="0"/>
              <a:t>A e B é W(A ^ B), i.e. o número de bits </a:t>
            </a:r>
            <a:r>
              <a:rPr lang="pt-PT" dirty="0" smtClean="0"/>
              <a:t>em que as palavras A </a:t>
            </a:r>
            <a:r>
              <a:rPr lang="pt-PT" dirty="0" smtClean="0"/>
              <a:t>e B </a:t>
            </a:r>
            <a:r>
              <a:rPr lang="pt-PT" dirty="0" smtClean="0"/>
              <a:t>tenham valores opostos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438400"/>
            <a:ext cx="4987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Por exemplo, </a:t>
            </a:r>
          </a:p>
          <a:p>
            <a:endParaRPr lang="pt-PT" dirty="0">
              <a:solidFill>
                <a:srgbClr val="002060"/>
              </a:solidFill>
            </a:endParaRPr>
          </a:p>
          <a:p>
            <a:r>
              <a:rPr lang="pt-PT" dirty="0" smtClean="0">
                <a:solidFill>
                  <a:srgbClr val="002060"/>
                </a:solidFill>
              </a:rPr>
              <a:t>A = 0101, B = 0111: A ^ B = 0010, DH = W(0010) = 1</a:t>
            </a:r>
          </a:p>
          <a:p>
            <a:r>
              <a:rPr lang="pt-PT" dirty="0">
                <a:solidFill>
                  <a:srgbClr val="002060"/>
                </a:solidFill>
              </a:rPr>
              <a:t>A = </a:t>
            </a:r>
            <a:r>
              <a:rPr lang="pt-PT" dirty="0" smtClean="0">
                <a:solidFill>
                  <a:srgbClr val="002060"/>
                </a:solidFill>
              </a:rPr>
              <a:t>1111</a:t>
            </a:r>
            <a:r>
              <a:rPr lang="pt-PT" dirty="0">
                <a:solidFill>
                  <a:srgbClr val="002060"/>
                </a:solidFill>
              </a:rPr>
              <a:t>, B = </a:t>
            </a:r>
            <a:r>
              <a:rPr lang="pt-PT" dirty="0" smtClean="0">
                <a:solidFill>
                  <a:srgbClr val="002060"/>
                </a:solidFill>
              </a:rPr>
              <a:t>0000: </a:t>
            </a:r>
            <a:r>
              <a:rPr lang="pt-PT" dirty="0">
                <a:solidFill>
                  <a:srgbClr val="002060"/>
                </a:solidFill>
              </a:rPr>
              <a:t>A ^ B = </a:t>
            </a:r>
            <a:r>
              <a:rPr lang="pt-PT" dirty="0" smtClean="0">
                <a:solidFill>
                  <a:srgbClr val="002060"/>
                </a:solidFill>
              </a:rPr>
              <a:t>1111, </a:t>
            </a:r>
            <a:r>
              <a:rPr lang="pt-PT" dirty="0">
                <a:solidFill>
                  <a:srgbClr val="002060"/>
                </a:solidFill>
              </a:rPr>
              <a:t>DH = </a:t>
            </a:r>
            <a:r>
              <a:rPr lang="pt-PT" dirty="0" smtClean="0">
                <a:solidFill>
                  <a:srgbClr val="002060"/>
                </a:solidFill>
              </a:rPr>
              <a:t>W(1111) </a:t>
            </a:r>
            <a:r>
              <a:rPr lang="pt-PT" dirty="0">
                <a:solidFill>
                  <a:srgbClr val="002060"/>
                </a:solidFill>
              </a:rPr>
              <a:t>= </a:t>
            </a:r>
            <a:r>
              <a:rPr lang="pt-PT" dirty="0" smtClean="0">
                <a:solidFill>
                  <a:srgbClr val="002060"/>
                </a:solidFill>
              </a:rPr>
              <a:t>4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dirty="0">
                <a:solidFill>
                  <a:srgbClr val="002060"/>
                </a:solidFill>
              </a:rPr>
              <a:t>A = 0101, B = </a:t>
            </a:r>
            <a:r>
              <a:rPr lang="pt-PT" dirty="0" smtClean="0">
                <a:solidFill>
                  <a:srgbClr val="002060"/>
                </a:solidFill>
              </a:rPr>
              <a:t>1010: </a:t>
            </a:r>
            <a:r>
              <a:rPr lang="pt-PT" dirty="0">
                <a:solidFill>
                  <a:srgbClr val="002060"/>
                </a:solidFill>
              </a:rPr>
              <a:t>A ^ B = </a:t>
            </a:r>
            <a:r>
              <a:rPr lang="pt-PT" dirty="0" smtClean="0">
                <a:solidFill>
                  <a:srgbClr val="002060"/>
                </a:solidFill>
              </a:rPr>
              <a:t>1111, </a:t>
            </a:r>
            <a:r>
              <a:rPr lang="pt-PT" dirty="0">
                <a:solidFill>
                  <a:srgbClr val="002060"/>
                </a:solidFill>
              </a:rPr>
              <a:t>DH = </a:t>
            </a:r>
            <a:r>
              <a:rPr lang="pt-PT" dirty="0" smtClean="0">
                <a:solidFill>
                  <a:srgbClr val="002060"/>
                </a:solidFill>
              </a:rPr>
              <a:t>W(1111) </a:t>
            </a:r>
            <a:r>
              <a:rPr lang="pt-PT" dirty="0">
                <a:solidFill>
                  <a:srgbClr val="002060"/>
                </a:solidFill>
              </a:rPr>
              <a:t>= </a:t>
            </a:r>
            <a:r>
              <a:rPr lang="pt-PT" dirty="0" smtClean="0">
                <a:solidFill>
                  <a:srgbClr val="002060"/>
                </a:solidFill>
              </a:rPr>
              <a:t>4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dirty="0">
                <a:solidFill>
                  <a:srgbClr val="002060"/>
                </a:solidFill>
              </a:rPr>
              <a:t>A = 0101, B = </a:t>
            </a:r>
            <a:r>
              <a:rPr lang="pt-PT" dirty="0" smtClean="0">
                <a:solidFill>
                  <a:srgbClr val="002060"/>
                </a:solidFill>
              </a:rPr>
              <a:t>0101</a:t>
            </a:r>
            <a:r>
              <a:rPr lang="pt-PT" dirty="0">
                <a:solidFill>
                  <a:srgbClr val="002060"/>
                </a:solidFill>
              </a:rPr>
              <a:t>: A ^ B = </a:t>
            </a:r>
            <a:r>
              <a:rPr lang="pt-PT" dirty="0" smtClean="0">
                <a:solidFill>
                  <a:srgbClr val="002060"/>
                </a:solidFill>
              </a:rPr>
              <a:t>0000, </a:t>
            </a:r>
            <a:r>
              <a:rPr lang="pt-PT" dirty="0">
                <a:solidFill>
                  <a:srgbClr val="002060"/>
                </a:solidFill>
              </a:rPr>
              <a:t>DH = </a:t>
            </a:r>
            <a:r>
              <a:rPr lang="pt-PT" dirty="0" smtClean="0">
                <a:solidFill>
                  <a:srgbClr val="002060"/>
                </a:solidFill>
              </a:rPr>
              <a:t>W(0000</a:t>
            </a:r>
            <a:r>
              <a:rPr lang="pt-PT" dirty="0">
                <a:solidFill>
                  <a:srgbClr val="002060"/>
                </a:solidFill>
              </a:rPr>
              <a:t>) = </a:t>
            </a:r>
            <a:r>
              <a:rPr lang="pt-PT" dirty="0" smtClean="0">
                <a:solidFill>
                  <a:srgbClr val="002060"/>
                </a:solidFill>
              </a:rPr>
              <a:t>0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dirty="0">
                <a:solidFill>
                  <a:srgbClr val="002060"/>
                </a:solidFill>
              </a:rPr>
              <a:t>A = 0101, B = </a:t>
            </a:r>
            <a:r>
              <a:rPr lang="pt-PT" dirty="0" smtClean="0">
                <a:solidFill>
                  <a:srgbClr val="002060"/>
                </a:solidFill>
              </a:rPr>
              <a:t>1011</a:t>
            </a:r>
            <a:r>
              <a:rPr lang="pt-PT" dirty="0">
                <a:solidFill>
                  <a:srgbClr val="002060"/>
                </a:solidFill>
              </a:rPr>
              <a:t>: A ^ B = </a:t>
            </a:r>
            <a:r>
              <a:rPr lang="pt-PT" dirty="0" smtClean="0">
                <a:solidFill>
                  <a:srgbClr val="002060"/>
                </a:solidFill>
              </a:rPr>
              <a:t>1110</a:t>
            </a:r>
            <a:r>
              <a:rPr lang="pt-PT" dirty="0">
                <a:solidFill>
                  <a:srgbClr val="002060"/>
                </a:solidFill>
              </a:rPr>
              <a:t>, DH = </a:t>
            </a:r>
            <a:r>
              <a:rPr lang="pt-PT" dirty="0" smtClean="0">
                <a:solidFill>
                  <a:srgbClr val="002060"/>
                </a:solidFill>
              </a:rPr>
              <a:t>W(1110</a:t>
            </a:r>
            <a:r>
              <a:rPr lang="pt-PT" dirty="0">
                <a:solidFill>
                  <a:srgbClr val="002060"/>
                </a:solidFill>
              </a:rPr>
              <a:t>) = </a:t>
            </a:r>
            <a:r>
              <a:rPr lang="pt-PT" dirty="0" smtClean="0">
                <a:solidFill>
                  <a:srgbClr val="002060"/>
                </a:solidFill>
              </a:rPr>
              <a:t>3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pt-PT" dirty="0">
                <a:solidFill>
                  <a:srgbClr val="002060"/>
                </a:solidFill>
              </a:rPr>
              <a:t>A = 0101, B = </a:t>
            </a:r>
            <a:r>
              <a:rPr lang="pt-PT" dirty="0" smtClean="0">
                <a:solidFill>
                  <a:srgbClr val="002060"/>
                </a:solidFill>
              </a:rPr>
              <a:t>1111</a:t>
            </a:r>
            <a:r>
              <a:rPr lang="pt-PT" dirty="0">
                <a:solidFill>
                  <a:srgbClr val="002060"/>
                </a:solidFill>
              </a:rPr>
              <a:t>: A ^ B = </a:t>
            </a:r>
            <a:r>
              <a:rPr lang="pt-PT" dirty="0" smtClean="0">
                <a:solidFill>
                  <a:srgbClr val="002060"/>
                </a:solidFill>
              </a:rPr>
              <a:t>1010</a:t>
            </a:r>
            <a:r>
              <a:rPr lang="pt-PT" dirty="0">
                <a:solidFill>
                  <a:srgbClr val="002060"/>
                </a:solidFill>
              </a:rPr>
              <a:t>, DH = </a:t>
            </a:r>
            <a:r>
              <a:rPr lang="pt-PT" dirty="0" smtClean="0">
                <a:solidFill>
                  <a:srgbClr val="002060"/>
                </a:solidFill>
              </a:rPr>
              <a:t>W(1010</a:t>
            </a:r>
            <a:r>
              <a:rPr lang="pt-PT" dirty="0">
                <a:solidFill>
                  <a:srgbClr val="002060"/>
                </a:solidFill>
              </a:rPr>
              <a:t>) = </a:t>
            </a:r>
            <a:r>
              <a:rPr lang="pt-PT" dirty="0" smtClean="0">
                <a:solidFill>
                  <a:srgbClr val="002060"/>
                </a:solidFill>
              </a:rPr>
              <a:t>2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762000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>
                <a:solidFill>
                  <a:srgbClr val="C00000"/>
                </a:solidFill>
              </a:rPr>
              <a:t>Tarefa para alunos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1" y="-64532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</a:t>
            </a:r>
            <a:r>
              <a:rPr lang="pt-PT" dirty="0" smtClean="0"/>
              <a:t>P</a:t>
            </a:r>
            <a:r>
              <a:rPr lang="pt-PT" dirty="0" smtClean="0"/>
              <a:t>rovar, por indução perfeita, </a:t>
            </a:r>
            <a:r>
              <a:rPr lang="pt-PT" dirty="0" smtClean="0"/>
              <a:t>se </a:t>
            </a:r>
            <a:r>
              <a:rPr lang="pt-PT" dirty="0" smtClean="0"/>
              <a:t>a lei </a:t>
            </a:r>
            <a:r>
              <a:rPr lang="pt-PT" dirty="0" smtClean="0"/>
              <a:t>de </a:t>
            </a:r>
            <a:r>
              <a:rPr lang="pt-PT" dirty="0" err="1" smtClean="0"/>
              <a:t>DeMorgan</a:t>
            </a:r>
            <a:r>
              <a:rPr lang="pt-PT" dirty="0" smtClean="0"/>
              <a:t> está correta:</a:t>
            </a:r>
            <a:endParaRPr lang="pt-PT" dirty="0" smtClean="0"/>
          </a:p>
          <a:p>
            <a:endParaRPr lang="pt-PT" dirty="0"/>
          </a:p>
          <a:p>
            <a:r>
              <a:rPr lang="pt-PT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5312" y="-137532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10: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4046034" y="3918466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>
                <a:solidFill>
                  <a:srgbClr val="C00000"/>
                </a:solidFill>
              </a:rPr>
              <a:t>Tarefa para alunos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371600"/>
            <a:ext cx="666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Lei</a:t>
            </a:r>
            <a:r>
              <a:rPr lang="ru-RU" dirty="0" smtClean="0"/>
              <a:t> </a:t>
            </a:r>
            <a:r>
              <a:rPr lang="pt-PT" dirty="0" smtClean="0"/>
              <a:t>de </a:t>
            </a:r>
            <a:r>
              <a:rPr lang="pt-PT" dirty="0" err="1" smtClean="0"/>
              <a:t>DeMorgan</a:t>
            </a:r>
            <a:r>
              <a:rPr lang="pt-PT" dirty="0" smtClean="0"/>
              <a:t>: x &amp; y = !(!x | !y), onde x e y são valores </a:t>
            </a:r>
            <a:r>
              <a:rPr lang="pt-PT" dirty="0" smtClean="0"/>
              <a:t>booleanos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981200"/>
            <a:ext cx="666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Lei</a:t>
            </a:r>
            <a:r>
              <a:rPr lang="ru-RU" dirty="0" smtClean="0"/>
              <a:t> </a:t>
            </a:r>
            <a:r>
              <a:rPr lang="pt-PT" dirty="0" smtClean="0"/>
              <a:t>de </a:t>
            </a:r>
            <a:r>
              <a:rPr lang="pt-PT" dirty="0" err="1" smtClean="0"/>
              <a:t>DeMorgan</a:t>
            </a:r>
            <a:r>
              <a:rPr lang="pt-PT" dirty="0" smtClean="0"/>
              <a:t>: x | y = !(!x &amp; !y), onde x e y são valores </a:t>
            </a:r>
            <a:r>
              <a:rPr lang="pt-PT" dirty="0" smtClean="0"/>
              <a:t>booleanos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281047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</a:t>
            </a:r>
            <a:r>
              <a:rPr lang="pt-PT" dirty="0" smtClean="0"/>
              <a:t>P</a:t>
            </a:r>
            <a:r>
              <a:rPr lang="pt-PT" dirty="0" smtClean="0"/>
              <a:t>rovar, por indução perfeita, </a:t>
            </a:r>
            <a:r>
              <a:rPr lang="pt-PT" dirty="0" smtClean="0"/>
              <a:t>se a formula booleana seguinte </a:t>
            </a:r>
            <a:r>
              <a:rPr lang="pt-PT" dirty="0" smtClean="0"/>
              <a:t>está correta: </a:t>
            </a:r>
            <a:r>
              <a:rPr lang="pt-PT" dirty="0" smtClean="0"/>
              <a:t>(!</a:t>
            </a:r>
            <a:r>
              <a:rPr lang="pt-PT" dirty="0" err="1" smtClean="0"/>
              <a:t>x&amp;y</a:t>
            </a:r>
            <a:r>
              <a:rPr lang="pt-PT" dirty="0" smtClean="0"/>
              <a:t>)!(</a:t>
            </a:r>
            <a:r>
              <a:rPr lang="pt-PT" dirty="0" err="1" smtClean="0"/>
              <a:t>x&amp;y</a:t>
            </a:r>
            <a:r>
              <a:rPr lang="pt-PT" dirty="0" smtClean="0"/>
              <a:t>) = 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35313" y="2737470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11: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7136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>
                <a:solidFill>
                  <a:srgbClr val="C00000"/>
                </a:solidFill>
              </a:rPr>
              <a:t>Tarefa para alunos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02ABCBE6-3241-4AC8-98A5-4EDB47BFBF63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1" y="71993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Para inteiros entre 1 e 100 encontrar todos </a:t>
            </a:r>
            <a:r>
              <a:rPr lang="pt-PT" dirty="0" smtClean="0"/>
              <a:t>os inteiros </a:t>
            </a:r>
            <a:r>
              <a:rPr lang="pt-PT" dirty="0" smtClean="0"/>
              <a:t>com códigos binários que </a:t>
            </a:r>
            <a:r>
              <a:rPr lang="pt-PT" dirty="0" smtClean="0"/>
              <a:t>têm o peso de </a:t>
            </a:r>
            <a:r>
              <a:rPr lang="pt-PT" i="1" dirty="0" err="1" smtClean="0"/>
              <a:t>Hamming</a:t>
            </a:r>
            <a:r>
              <a:rPr lang="pt-PT" i="1" dirty="0" smtClean="0"/>
              <a:t> </a:t>
            </a:r>
            <a:r>
              <a:rPr lang="pt-PT" dirty="0" smtClean="0"/>
              <a:t>1</a:t>
            </a:r>
            <a:endParaRPr lang="pt-P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5312" y="-1007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12: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4046034" y="746125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>
                <a:solidFill>
                  <a:srgbClr val="C00000"/>
                </a:solidFill>
              </a:rPr>
              <a:t>Tarefa para alunos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13" y="1302861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</a:t>
            </a:r>
            <a:r>
              <a:rPr lang="pt-PT" dirty="0"/>
              <a:t>       Para inteiros entre 1 e </a:t>
            </a:r>
            <a:r>
              <a:rPr lang="pt-PT" dirty="0" smtClean="0"/>
              <a:t>N </a:t>
            </a:r>
            <a:r>
              <a:rPr lang="pt-PT" dirty="0"/>
              <a:t>encontrar </a:t>
            </a:r>
            <a:r>
              <a:rPr lang="pt-PT" dirty="0" smtClean="0"/>
              <a:t>todos os </a:t>
            </a:r>
            <a:r>
              <a:rPr lang="pt-PT" dirty="0"/>
              <a:t>inteiros com códigos binários que </a:t>
            </a:r>
            <a:r>
              <a:rPr lang="pt-PT" dirty="0" smtClean="0"/>
              <a:t>têm </a:t>
            </a:r>
            <a:r>
              <a:rPr lang="pt-PT" i="1" dirty="0" err="1"/>
              <a:t>Hamming</a:t>
            </a:r>
            <a:r>
              <a:rPr lang="pt-PT" i="1" dirty="0"/>
              <a:t> </a:t>
            </a:r>
            <a:r>
              <a:rPr lang="pt-PT" i="1" dirty="0" err="1"/>
              <a:t>weight</a:t>
            </a:r>
            <a:r>
              <a:rPr lang="pt-PT" dirty="0"/>
              <a:t> </a:t>
            </a:r>
            <a:r>
              <a:rPr lang="pt-PT" dirty="0" smtClean="0"/>
              <a:t>W. Qual </a:t>
            </a:r>
            <a:r>
              <a:rPr lang="pt-PT" dirty="0" smtClean="0"/>
              <a:t>é o </a:t>
            </a:r>
            <a:r>
              <a:rPr lang="pt-PT" i="1" dirty="0" err="1" smtClean="0"/>
              <a:t>Hamming</a:t>
            </a:r>
            <a:r>
              <a:rPr lang="pt-PT" i="1" dirty="0" smtClean="0"/>
              <a:t> </a:t>
            </a:r>
            <a:r>
              <a:rPr lang="pt-PT" i="1" dirty="0" err="1" smtClean="0"/>
              <a:t>weight</a:t>
            </a:r>
            <a:r>
              <a:rPr lang="pt-PT" dirty="0" smtClean="0"/>
              <a:t> máximo para valor </a:t>
            </a:r>
            <a:r>
              <a:rPr lang="pt-PT" dirty="0" smtClean="0"/>
              <a:t>N?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29861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13: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4081346" y="1976993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>
                <a:solidFill>
                  <a:srgbClr val="C00000"/>
                </a:solidFill>
              </a:rPr>
              <a:t>Tarefa para alunos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2800325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Entre valor </a:t>
            </a:r>
            <a:r>
              <a:rPr lang="pt-PT" dirty="0" smtClean="0"/>
              <a:t>N (N &gt; 0) </a:t>
            </a:r>
            <a:r>
              <a:rPr lang="pt-PT" dirty="0" smtClean="0"/>
              <a:t>em sistema decimal. Entre valor </a:t>
            </a:r>
            <a:r>
              <a:rPr lang="pt-PT" dirty="0" smtClean="0"/>
              <a:t>M (M &gt; 0) num sistema </a:t>
            </a:r>
            <a:r>
              <a:rPr lang="pt-PT" dirty="0" smtClean="0"/>
              <a:t>não </a:t>
            </a:r>
            <a:r>
              <a:rPr lang="pt-PT" dirty="0" smtClean="0"/>
              <a:t>conhecido </a:t>
            </a:r>
            <a:r>
              <a:rPr lang="pt-PT" dirty="0" smtClean="0"/>
              <a:t>(2,3,4,5,6,7,8,9).  </a:t>
            </a:r>
            <a:r>
              <a:rPr lang="pt-PT" dirty="0" smtClean="0"/>
              <a:t>Assuma que N = M. Encontre </a:t>
            </a:r>
            <a:r>
              <a:rPr lang="pt-PT" dirty="0" smtClean="0"/>
              <a:t>a sistema </a:t>
            </a:r>
            <a:r>
              <a:rPr lang="pt-PT" dirty="0" smtClean="0"/>
              <a:t>para o </a:t>
            </a:r>
            <a:r>
              <a:rPr lang="pt-PT" dirty="0" smtClean="0"/>
              <a:t>segundo valor 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5313" y="2727325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14:</a:t>
            </a:r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4111083" y="3706257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>
                <a:solidFill>
                  <a:srgbClr val="C00000"/>
                </a:solidFill>
              </a:rPr>
              <a:t>Tarefa para alunos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13" y="4427061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</a:t>
            </a:r>
            <a:r>
              <a:rPr lang="pt-PT" dirty="0"/>
              <a:t>       </a:t>
            </a:r>
            <a:r>
              <a:rPr lang="pt-PT" dirty="0" smtClean="0"/>
              <a:t>Converter formalmente um código binário para o código BCD (</a:t>
            </a:r>
            <a:r>
              <a:rPr lang="pt-PT" dirty="0" err="1" smtClean="0">
                <a:solidFill>
                  <a:srgbClr val="C00000"/>
                </a:solidFill>
              </a:rPr>
              <a:t>binary</a:t>
            </a:r>
            <a:r>
              <a:rPr lang="pt-PT" dirty="0" smtClean="0">
                <a:solidFill>
                  <a:srgbClr val="C00000"/>
                </a:solidFill>
              </a:rPr>
              <a:t> </a:t>
            </a:r>
            <a:r>
              <a:rPr lang="pt-PT" dirty="0" err="1" smtClean="0">
                <a:solidFill>
                  <a:srgbClr val="C00000"/>
                </a:solidFill>
              </a:rPr>
              <a:t>coded</a:t>
            </a:r>
            <a:r>
              <a:rPr lang="pt-PT" dirty="0" smtClean="0">
                <a:solidFill>
                  <a:srgbClr val="C00000"/>
                </a:solidFill>
              </a:rPr>
              <a:t> decimal</a:t>
            </a:r>
            <a:r>
              <a:rPr lang="pt-PT" dirty="0" smtClean="0"/>
              <a:t>). Ver informação na Internet para detalhes.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354061"/>
            <a:ext cx="199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</a:t>
            </a:r>
            <a:r>
              <a:rPr lang="pt-PT" dirty="0" smtClean="0"/>
              <a:t>15:</a:t>
            </a:r>
            <a:endParaRPr lang="pt-PT" dirty="0"/>
          </a:p>
        </p:txBody>
      </p:sp>
      <p:sp>
        <p:nvSpPr>
          <p:cNvPr id="15" name="TextBox 14"/>
          <p:cNvSpPr txBox="1"/>
          <p:nvPr/>
        </p:nvSpPr>
        <p:spPr>
          <a:xfrm>
            <a:off x="4081346" y="5329793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>
                <a:solidFill>
                  <a:srgbClr val="C00000"/>
                </a:solidFill>
              </a:rPr>
              <a:t>Tarefa para alunos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533400"/>
            <a:ext cx="4554708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s_n_verificar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err="1">
                <a:solidFill>
                  <a:srgbClr val="FF0000"/>
                </a:solidFill>
              </a:rPr>
              <a:t>resp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N;</a:t>
            </a:r>
          </a:p>
          <a:p>
            <a:r>
              <a:rPr lang="en-US" dirty="0"/>
              <a:t>  </a:t>
            </a:r>
            <a:r>
              <a:rPr lang="en-US" b="1" dirty="0"/>
              <a:t>do</a:t>
            </a:r>
          </a:p>
          <a:p>
            <a:r>
              <a:rPr lang="en-US" dirty="0"/>
              <a:t>  {</a:t>
            </a:r>
          </a:p>
          <a:p>
            <a:r>
              <a:rPr lang="en-US" b="1" dirty="0"/>
              <a:t>  do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("N  ?  ");</a:t>
            </a:r>
          </a:p>
          <a:p>
            <a:r>
              <a:rPr lang="en-US" dirty="0"/>
              <a:t>  N = </a:t>
            </a:r>
            <a:r>
              <a:rPr lang="en-US" dirty="0" err="1"/>
              <a:t>sc.nextInt</a:t>
            </a:r>
            <a:r>
              <a:rPr lang="en-US" dirty="0"/>
              <a:t>();  </a:t>
            </a:r>
          </a:p>
          <a:p>
            <a:r>
              <a:rPr lang="en-US" dirty="0"/>
              <a:t> } </a:t>
            </a:r>
            <a:r>
              <a:rPr lang="en-US" b="1" dirty="0"/>
              <a:t>while</a:t>
            </a:r>
            <a:r>
              <a:rPr lang="en-US" dirty="0"/>
              <a:t>(N != 10);</a:t>
            </a:r>
          </a:p>
          <a:p>
            <a:r>
              <a:rPr lang="en-US" dirty="0"/>
              <a:t>   //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 </a:t>
            </a:r>
          </a:p>
          <a:p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("Novo </a:t>
            </a:r>
            <a:r>
              <a:rPr lang="en-US" dirty="0" err="1" smtClean="0">
                <a:solidFill>
                  <a:srgbClr val="FF0000"/>
                </a:solidFill>
              </a:rPr>
              <a:t>número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 (s/n)?");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resp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sc.next</a:t>
            </a:r>
            <a:r>
              <a:rPr lang="en-US" dirty="0">
                <a:solidFill>
                  <a:srgbClr val="FF0000"/>
                </a:solidFill>
              </a:rPr>
              <a:t>();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resp.equals</a:t>
            </a:r>
            <a:r>
              <a:rPr lang="en-US" dirty="0">
                <a:solidFill>
                  <a:srgbClr val="FF0000"/>
                </a:solidFill>
              </a:rPr>
              <a:t>("s"));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3934"/>
            <a:ext cx="36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 smtClean="0"/>
              <a:t>Para a última tarefa da aula prática</a:t>
            </a:r>
            <a:endParaRPr lang="en-US" b="1" i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3266"/>
            <a:ext cx="2819400" cy="31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20493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7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76200"/>
            <a:ext cx="3116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Conclusão</a:t>
            </a:r>
            <a:endParaRPr lang="pt-PT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062335"/>
            <a:ext cx="85521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Escolha do próprio modelo de computação é muito importante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6040" y="1671935"/>
            <a:ext cx="74372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Primeiro pensar depois escrever o código do programa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6709" y="2286000"/>
            <a:ext cx="69885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Tentar descrever o algoritmo com um fluxograma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105" y="3043535"/>
            <a:ext cx="81965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Pensar sobre entrada, saída e formatação de entrada e saída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729335"/>
            <a:ext cx="8610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Não esquecer inserir a linha </a:t>
            </a:r>
            <a:r>
              <a:rPr lang="en-US" sz="2400" b="1" dirty="0"/>
              <a:t>import</a:t>
            </a:r>
            <a:r>
              <a:rPr lang="en-US" sz="2400" dirty="0"/>
              <a:t> </a:t>
            </a:r>
            <a:r>
              <a:rPr lang="en-US" sz="2400" dirty="0" err="1"/>
              <a:t>java.util.Scanner</a:t>
            </a:r>
            <a:r>
              <a:rPr lang="en-US" sz="2400" dirty="0" smtClean="0"/>
              <a:t>; 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no início</a:t>
            </a:r>
          </a:p>
          <a:p>
            <a:pPr algn="ctr"/>
            <a:r>
              <a:rPr lang="pt-PT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 a linha </a:t>
            </a:r>
            <a:r>
              <a:rPr lang="en-US" sz="2400" b="1" dirty="0"/>
              <a:t>import</a:t>
            </a:r>
            <a:r>
              <a:rPr lang="en-US" sz="2400" dirty="0"/>
              <a:t>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.*;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667077"/>
            <a:ext cx="8610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Não esquecer sobre a linha </a:t>
            </a:r>
            <a:r>
              <a:rPr lang="en-US" sz="2400" dirty="0"/>
              <a:t>Scanner </a:t>
            </a:r>
            <a:r>
              <a:rPr lang="en-US" sz="2400" dirty="0" err="1"/>
              <a:t>sc</a:t>
            </a:r>
            <a:r>
              <a:rPr lang="en-US" sz="2400" dirty="0"/>
              <a:t> = </a:t>
            </a:r>
            <a:r>
              <a:rPr lang="en-US" sz="2400" b="1" dirty="0"/>
              <a:t>new</a:t>
            </a:r>
            <a:r>
              <a:rPr lang="en-US" sz="2400" dirty="0"/>
              <a:t> Scanner(System.in);</a:t>
            </a:r>
          </a:p>
          <a:p>
            <a:pPr algn="ctr"/>
            <a:r>
              <a:rPr lang="en-US" sz="2400" dirty="0" smtClean="0"/>
              <a:t> 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 necessário entrar os dados relevantes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5634335"/>
            <a:ext cx="8991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</a:t>
            </a:r>
            <a:r>
              <a:rPr lang="pt-PT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corretamente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maiúsculas e minúsculas em nomes predefinidos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72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35159" y="-76200"/>
            <a:ext cx="56805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Instrução </a:t>
            </a:r>
            <a:r>
              <a:rPr lang="pt-PT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switch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 … case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5392823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sel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sel</a:t>
            </a:r>
            <a:r>
              <a:rPr lang="en-US" dirty="0"/>
              <a:t>: ");</a:t>
            </a:r>
          </a:p>
          <a:p>
            <a:r>
              <a:rPr lang="en-US" dirty="0"/>
              <a:t>   </a:t>
            </a:r>
            <a:r>
              <a:rPr lang="en-US" dirty="0" err="1"/>
              <a:t>sel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b="1" dirty="0"/>
              <a:t>switch</a:t>
            </a:r>
            <a:r>
              <a:rPr lang="en-US" dirty="0"/>
              <a:t>(</a:t>
            </a:r>
            <a:r>
              <a:rPr lang="en-US" dirty="0" err="1"/>
              <a:t>sel</a:t>
            </a:r>
            <a:r>
              <a:rPr lang="en-US" dirty="0"/>
              <a:t>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1: </a:t>
            </a:r>
            <a:r>
              <a:rPr lang="en-US" dirty="0" err="1"/>
              <a:t>System.out.println</a:t>
            </a:r>
            <a:r>
              <a:rPr lang="en-US" dirty="0"/>
              <a:t>("----1----");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2: </a:t>
            </a:r>
            <a:r>
              <a:rPr lang="en-US" dirty="0" err="1"/>
              <a:t>System.out.println</a:t>
            </a:r>
            <a:r>
              <a:rPr lang="en-US" dirty="0"/>
              <a:t>("----2----");   </a:t>
            </a:r>
            <a:r>
              <a:rPr lang="en-US" b="1" dirty="0"/>
              <a:t>break</a:t>
            </a:r>
            <a:r>
              <a:rPr lang="en-US" dirty="0"/>
              <a:t>; 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3: </a:t>
            </a:r>
            <a:r>
              <a:rPr lang="en-US" dirty="0" err="1"/>
              <a:t>System.out.println</a:t>
            </a:r>
            <a:r>
              <a:rPr lang="en-US" dirty="0"/>
              <a:t>("----3----");   </a:t>
            </a:r>
            <a:r>
              <a:rPr lang="en-US" b="1" dirty="0"/>
              <a:t>break</a:t>
            </a:r>
            <a:r>
              <a:rPr lang="en-US" dirty="0"/>
              <a:t>;  </a:t>
            </a:r>
          </a:p>
          <a:p>
            <a:r>
              <a:rPr lang="en-US" dirty="0"/>
              <a:t>      </a:t>
            </a:r>
            <a:r>
              <a:rPr lang="en-US" b="1" dirty="0"/>
              <a:t>default</a:t>
            </a:r>
            <a:r>
              <a:rPr lang="en-US" dirty="0"/>
              <a:t>: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diferente</a:t>
            </a:r>
            <a:r>
              <a:rPr lang="en-US" dirty="0"/>
              <a:t> de 1 e 2 e 3");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67400" y="1156960"/>
            <a:ext cx="2667000" cy="181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116595" y="1657350"/>
            <a:ext cx="1676400" cy="533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94893" y="163817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sel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47480" y="1365961"/>
            <a:ext cx="0" cy="298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81221" y="2190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97595" y="2190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26195" y="2190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40595" y="2190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40395" y="22360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68995" y="2237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00709" y="2245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02869" y="2245005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81000" y="4267200"/>
            <a:ext cx="3429444" cy="1200329"/>
            <a:chOff x="381000" y="4267200"/>
            <a:chExt cx="3429444" cy="1200329"/>
          </a:xfrm>
        </p:grpSpPr>
        <p:sp>
          <p:nvSpPr>
            <p:cNvPr id="20" name="TextBox 19"/>
            <p:cNvSpPr txBox="1"/>
            <p:nvPr/>
          </p:nvSpPr>
          <p:spPr>
            <a:xfrm>
              <a:off x="381000" y="4267200"/>
              <a:ext cx="2554610" cy="1200329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double</a:t>
              </a:r>
              <a:r>
                <a:rPr lang="en-US" dirty="0"/>
                <a:t> </a:t>
              </a:r>
              <a:r>
                <a:rPr lang="en-US" dirty="0" err="1"/>
                <a:t>sel</a:t>
              </a:r>
              <a:r>
                <a:rPr lang="en-US" dirty="0"/>
                <a:t>;</a:t>
              </a:r>
            </a:p>
            <a:p>
              <a:r>
                <a:rPr lang="en-US" dirty="0" err="1" smtClean="0"/>
                <a:t>System.out.print</a:t>
              </a:r>
              <a:r>
                <a:rPr lang="en-US" dirty="0"/>
                <a:t>("</a:t>
              </a:r>
              <a:r>
                <a:rPr lang="en-US" dirty="0" err="1"/>
                <a:t>sel</a:t>
              </a:r>
              <a:r>
                <a:rPr lang="en-US" dirty="0"/>
                <a:t>: ");</a:t>
              </a:r>
            </a:p>
            <a:p>
              <a:r>
                <a:rPr lang="en-US" dirty="0" err="1" smtClean="0"/>
                <a:t>sel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err="1"/>
                <a:t>sc.nextInt</a:t>
              </a:r>
              <a:r>
                <a:rPr lang="en-US" dirty="0"/>
                <a:t>();</a:t>
              </a:r>
            </a:p>
            <a:p>
              <a:r>
                <a:rPr lang="en-US" b="1" dirty="0" smtClean="0"/>
                <a:t>switch</a:t>
              </a:r>
              <a:r>
                <a:rPr lang="en-US" dirty="0" smtClean="0"/>
                <a:t>(</a:t>
              </a:r>
              <a:r>
                <a:rPr lang="en-US" dirty="0" err="1" smtClean="0"/>
                <a:t>sel</a:t>
              </a:r>
              <a:r>
                <a:rPr lang="en-US" dirty="0"/>
                <a:t>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13458" y="4671030"/>
              <a:ext cx="69698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ERRO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89903" y="4449027"/>
              <a:ext cx="1524000" cy="230065"/>
            </a:xfrm>
            <a:custGeom>
              <a:avLst/>
              <a:gdLst>
                <a:gd name="connsiteX0" fmla="*/ 1524000 w 1524000"/>
                <a:gd name="connsiteY0" fmla="*/ 230065 h 230065"/>
                <a:gd name="connsiteX1" fmla="*/ 1046205 w 1524000"/>
                <a:gd name="connsiteY1" fmla="*/ 15881 h 230065"/>
                <a:gd name="connsiteX2" fmla="*/ 0 w 1524000"/>
                <a:gd name="connsiteY2" fmla="*/ 32357 h 23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230065">
                  <a:moveTo>
                    <a:pt x="1524000" y="230065"/>
                  </a:moveTo>
                  <a:cubicBezTo>
                    <a:pt x="1412102" y="139448"/>
                    <a:pt x="1300205" y="48832"/>
                    <a:pt x="1046205" y="15881"/>
                  </a:cubicBezTo>
                  <a:cubicBezTo>
                    <a:pt x="792205" y="-17070"/>
                    <a:pt x="396102" y="7643"/>
                    <a:pt x="0" y="32357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573427" y="5041557"/>
              <a:ext cx="1532238" cy="247135"/>
            </a:xfrm>
            <a:custGeom>
              <a:avLst/>
              <a:gdLst>
                <a:gd name="connsiteX0" fmla="*/ 1532238 w 1532238"/>
                <a:gd name="connsiteY0" fmla="*/ 0 h 247135"/>
                <a:gd name="connsiteX1" fmla="*/ 1186249 w 1532238"/>
                <a:gd name="connsiteY1" fmla="*/ 131805 h 247135"/>
                <a:gd name="connsiteX2" fmla="*/ 0 w 1532238"/>
                <a:gd name="connsiteY2" fmla="*/ 247135 h 2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2238" h="247135">
                  <a:moveTo>
                    <a:pt x="1532238" y="0"/>
                  </a:moveTo>
                  <a:cubicBezTo>
                    <a:pt x="1486930" y="45308"/>
                    <a:pt x="1441622" y="90616"/>
                    <a:pt x="1186249" y="131805"/>
                  </a:cubicBezTo>
                  <a:cubicBezTo>
                    <a:pt x="930876" y="172994"/>
                    <a:pt x="465438" y="210064"/>
                    <a:pt x="0" y="24713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51190" y="4267200"/>
            <a:ext cx="2554610" cy="1200329"/>
            <a:chOff x="5751190" y="4267200"/>
            <a:chExt cx="2554610" cy="1200329"/>
          </a:xfrm>
        </p:grpSpPr>
        <p:sp>
          <p:nvSpPr>
            <p:cNvPr id="21" name="TextBox 20"/>
            <p:cNvSpPr txBox="1"/>
            <p:nvPr/>
          </p:nvSpPr>
          <p:spPr>
            <a:xfrm>
              <a:off x="5751190" y="4267200"/>
              <a:ext cx="2554610" cy="1200329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dirty="0"/>
                <a:t>double</a:t>
              </a:r>
              <a:r>
                <a:rPr lang="en-US" b="0" dirty="0"/>
                <a:t> </a:t>
              </a:r>
              <a:r>
                <a:rPr lang="en-US" b="0" dirty="0" err="1"/>
                <a:t>sel</a:t>
              </a:r>
              <a:r>
                <a:rPr lang="en-US" b="0" dirty="0"/>
                <a:t>;</a:t>
              </a:r>
            </a:p>
            <a:p>
              <a:r>
                <a:rPr lang="en-US" b="0" dirty="0" err="1"/>
                <a:t>System.out.print</a:t>
              </a:r>
              <a:r>
                <a:rPr lang="en-US" b="0" dirty="0"/>
                <a:t>("</a:t>
              </a:r>
              <a:r>
                <a:rPr lang="en-US" b="0" dirty="0" err="1"/>
                <a:t>sel</a:t>
              </a:r>
              <a:r>
                <a:rPr lang="en-US" b="0" dirty="0"/>
                <a:t>: ");</a:t>
              </a:r>
            </a:p>
            <a:p>
              <a:r>
                <a:rPr lang="en-US" b="0" dirty="0" err="1"/>
                <a:t>sel</a:t>
              </a:r>
              <a:r>
                <a:rPr lang="en-US" b="0" dirty="0"/>
                <a:t> = </a:t>
              </a:r>
              <a:r>
                <a:rPr lang="en-US" b="0" dirty="0" err="1"/>
                <a:t>sc.nextInt</a:t>
              </a:r>
              <a:r>
                <a:rPr lang="en-US" b="0" dirty="0"/>
                <a:t>();</a:t>
              </a:r>
            </a:p>
            <a:p>
              <a:r>
                <a:rPr lang="en-US" dirty="0"/>
                <a:t>switch</a:t>
              </a:r>
              <a:r>
                <a:rPr lang="en-US" b="0" dirty="0"/>
                <a:t>((</a:t>
              </a:r>
              <a:r>
                <a:rPr lang="en-US" dirty="0" err="1"/>
                <a:t>int</a:t>
              </a:r>
              <a:r>
                <a:rPr lang="en-US" b="0" dirty="0"/>
                <a:t>)</a:t>
              </a:r>
              <a:r>
                <a:rPr lang="en-US" b="0" dirty="0" err="1"/>
                <a:t>sel</a:t>
              </a:r>
              <a:r>
                <a:rPr lang="en-US" b="0" dirty="0"/>
                <a:t>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43800" y="4930522"/>
              <a:ext cx="44114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Ok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95400" y="5791200"/>
            <a:ext cx="634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solidFill>
                  <a:srgbClr val="C00000"/>
                </a:solidFill>
              </a:rPr>
              <a:t>Só </a:t>
            </a:r>
            <a:r>
              <a:rPr lang="pt-PT" sz="2400" dirty="0">
                <a:solidFill>
                  <a:srgbClr val="C00000"/>
                </a:solidFill>
              </a:rPr>
              <a:t>são </a:t>
            </a:r>
            <a:r>
              <a:rPr lang="pt-PT" sz="2400" dirty="0" smtClean="0">
                <a:solidFill>
                  <a:srgbClr val="C00000"/>
                </a:solidFill>
              </a:rPr>
              <a:t>permitidos </a:t>
            </a:r>
            <a:r>
              <a:rPr lang="pt-PT" sz="2400" dirty="0" smtClean="0">
                <a:solidFill>
                  <a:srgbClr val="C00000"/>
                </a:solidFill>
              </a:rPr>
              <a:t>valores convertíveis a inteiro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13486"/>
            <a:ext cx="22574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9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8940" y="989886"/>
            <a:ext cx="823546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A,M;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Ano</a:t>
            </a:r>
            <a:r>
              <a:rPr lang="en-US" sz="1600" dirty="0"/>
              <a:t>: ");</a:t>
            </a:r>
          </a:p>
          <a:p>
            <a:r>
              <a:rPr lang="en-US" sz="1600" dirty="0"/>
              <a:t>   A = </a:t>
            </a:r>
            <a:r>
              <a:rPr lang="en-US" sz="1600" dirty="0" err="1"/>
              <a:t>sc.nextInt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Ano</a:t>
            </a:r>
            <a:r>
              <a:rPr lang="en-US" sz="1600" dirty="0"/>
              <a:t> " + A);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de </a:t>
            </a:r>
            <a:r>
              <a:rPr lang="en-US" sz="1600" dirty="0" err="1"/>
              <a:t>ano</a:t>
            </a:r>
            <a:r>
              <a:rPr lang="en-US" sz="1600" dirty="0"/>
              <a:t>: ");</a:t>
            </a:r>
          </a:p>
          <a:p>
            <a:r>
              <a:rPr lang="en-US" sz="1600" dirty="0"/>
              <a:t>   M = </a:t>
            </a:r>
            <a:r>
              <a:rPr lang="en-US" sz="1600" dirty="0" err="1"/>
              <a:t>sc.nextInt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switch</a:t>
            </a:r>
            <a:r>
              <a:rPr lang="en-US" sz="1600" dirty="0"/>
              <a:t>(M) 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case</a:t>
            </a:r>
            <a:r>
              <a:rPr lang="en-US" sz="1600" dirty="0"/>
              <a:t> 1: </a:t>
            </a:r>
            <a:r>
              <a:rPr lang="en-US" sz="1600" b="1" dirty="0"/>
              <a:t>case</a:t>
            </a:r>
            <a:r>
              <a:rPr lang="en-US" sz="1600" dirty="0"/>
              <a:t> 3: </a:t>
            </a:r>
            <a:r>
              <a:rPr lang="en-US" sz="1600" b="1" dirty="0"/>
              <a:t>case</a:t>
            </a:r>
            <a:r>
              <a:rPr lang="en-US" sz="1600" dirty="0"/>
              <a:t> 5: </a:t>
            </a:r>
            <a:r>
              <a:rPr lang="en-US" sz="1600" b="1" dirty="0"/>
              <a:t>case</a:t>
            </a:r>
            <a:r>
              <a:rPr lang="en-US" sz="1600" dirty="0"/>
              <a:t> 7: </a:t>
            </a:r>
            <a:r>
              <a:rPr lang="en-US" sz="1600" b="1" dirty="0"/>
              <a:t>case</a:t>
            </a:r>
            <a:r>
              <a:rPr lang="en-US" sz="1600" dirty="0"/>
              <a:t> 8: </a:t>
            </a:r>
            <a:r>
              <a:rPr lang="en-US" sz="1600" b="1" dirty="0"/>
              <a:t>case</a:t>
            </a:r>
            <a:r>
              <a:rPr lang="en-US" sz="1600" dirty="0"/>
              <a:t> 10: </a:t>
            </a:r>
            <a:r>
              <a:rPr lang="en-US" sz="1600" b="1" dirty="0"/>
              <a:t>case</a:t>
            </a:r>
            <a:r>
              <a:rPr lang="en-US" sz="1600" dirty="0"/>
              <a:t> 12: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System.out.printf</a:t>
            </a:r>
            <a:r>
              <a:rPr lang="en-US" sz="1600" dirty="0"/>
              <a:t>("</a:t>
            </a:r>
            <a:r>
              <a:rPr lang="en-US" sz="1600" dirty="0" err="1" smtClean="0"/>
              <a:t>Mês</a:t>
            </a:r>
            <a:r>
              <a:rPr lang="en-US" sz="1600" dirty="0" smtClean="0"/>
              <a:t> </a:t>
            </a:r>
            <a:r>
              <a:rPr lang="en-US" sz="1600" dirty="0"/>
              <a:t>%d </a:t>
            </a:r>
            <a:r>
              <a:rPr lang="en-US" sz="1600" dirty="0" smtClean="0"/>
              <a:t>tem </a:t>
            </a:r>
            <a:r>
              <a:rPr lang="en-US" sz="1600" dirty="0"/>
              <a:t>31 </a:t>
            </a:r>
            <a:r>
              <a:rPr lang="en-US" sz="1600" dirty="0" err="1"/>
              <a:t>dias</a:t>
            </a:r>
            <a:r>
              <a:rPr lang="en-US" sz="1600" dirty="0"/>
              <a:t>", M</a:t>
            </a:r>
            <a:r>
              <a:rPr lang="en-US" sz="1600" dirty="0" smtClean="0"/>
              <a:t>);</a:t>
            </a:r>
            <a:r>
              <a:rPr lang="en-US" sz="1600" dirty="0"/>
              <a:t> 		</a:t>
            </a:r>
            <a:r>
              <a:rPr lang="en-US" sz="1600" dirty="0" smtClean="0"/>
              <a:t>	</a:t>
            </a:r>
            <a:r>
              <a:rPr lang="en-US" sz="1600" b="1" dirty="0" smtClean="0"/>
              <a:t>break</a:t>
            </a:r>
            <a:r>
              <a:rPr lang="en-US" sz="1600" dirty="0"/>
              <a:t>;</a:t>
            </a:r>
            <a:r>
              <a:rPr lang="en-US" sz="1600" dirty="0" smtClean="0"/>
              <a:t>   </a:t>
            </a:r>
          </a:p>
          <a:p>
            <a:r>
              <a:rPr lang="en-US" sz="1600" dirty="0" smtClean="0"/>
              <a:t>      </a:t>
            </a:r>
            <a:r>
              <a:rPr lang="en-US" sz="1600" b="1" dirty="0"/>
              <a:t>case</a:t>
            </a:r>
            <a:r>
              <a:rPr lang="en-US" sz="1600" dirty="0"/>
              <a:t> 4: </a:t>
            </a:r>
            <a:r>
              <a:rPr lang="en-US" sz="1600" b="1" dirty="0"/>
              <a:t>case</a:t>
            </a:r>
            <a:r>
              <a:rPr lang="en-US" sz="1600" dirty="0"/>
              <a:t> 6: </a:t>
            </a:r>
            <a:r>
              <a:rPr lang="en-US" sz="1600" b="1" dirty="0"/>
              <a:t>case</a:t>
            </a:r>
            <a:r>
              <a:rPr lang="en-US" sz="1600" dirty="0"/>
              <a:t> 9: </a:t>
            </a:r>
            <a:r>
              <a:rPr lang="en-US" sz="1600" b="1" dirty="0"/>
              <a:t>case</a:t>
            </a:r>
            <a:r>
              <a:rPr lang="en-US" sz="1600" dirty="0"/>
              <a:t> 11: </a:t>
            </a:r>
            <a:r>
              <a:rPr lang="en-US" sz="1600" dirty="0" err="1"/>
              <a:t>System.out.printf</a:t>
            </a:r>
            <a:r>
              <a:rPr lang="en-US" sz="1600" dirty="0"/>
              <a:t>("</a:t>
            </a:r>
            <a:r>
              <a:rPr lang="en-US" sz="1600" dirty="0" err="1" smtClean="0"/>
              <a:t>Mês</a:t>
            </a:r>
            <a:r>
              <a:rPr lang="en-US" sz="1600" dirty="0" smtClean="0"/>
              <a:t> </a:t>
            </a:r>
            <a:r>
              <a:rPr lang="en-US" sz="1600" dirty="0"/>
              <a:t>%d </a:t>
            </a:r>
            <a:r>
              <a:rPr lang="en-US" sz="1600" dirty="0" smtClean="0"/>
              <a:t>tem </a:t>
            </a:r>
            <a:r>
              <a:rPr lang="en-US" sz="1600" dirty="0"/>
              <a:t>30 </a:t>
            </a:r>
            <a:r>
              <a:rPr lang="en-US" sz="1600" dirty="0" err="1"/>
              <a:t>dias</a:t>
            </a:r>
            <a:r>
              <a:rPr lang="en-US" sz="1600" dirty="0"/>
              <a:t>", M);   </a:t>
            </a:r>
            <a:r>
              <a:rPr lang="en-US" sz="1600" dirty="0" smtClean="0"/>
              <a:t>	</a:t>
            </a:r>
            <a:r>
              <a:rPr lang="en-US" sz="1600" b="1" dirty="0" smtClean="0"/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case </a:t>
            </a:r>
            <a:r>
              <a:rPr lang="en-US" sz="1600" dirty="0"/>
              <a:t>2: </a:t>
            </a:r>
          </a:p>
          <a:p>
            <a:r>
              <a:rPr lang="en-US" sz="1600" dirty="0"/>
              <a:t>            </a:t>
            </a:r>
            <a:r>
              <a:rPr lang="en-US" sz="1600" b="1" dirty="0"/>
              <a:t>if</a:t>
            </a:r>
            <a:r>
              <a:rPr lang="en-US" sz="1600" dirty="0"/>
              <a:t>( ( (A % 4 == 0) &amp;&amp; !(A % 100 == 0) ) || (A % 400 == 0) )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System.out.printf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%d </a:t>
            </a:r>
            <a:r>
              <a:rPr lang="en-US" sz="1600" dirty="0" smtClean="0"/>
              <a:t>tem </a:t>
            </a:r>
            <a:r>
              <a:rPr lang="en-US" sz="1600" dirty="0"/>
              <a:t>29 </a:t>
            </a:r>
            <a:r>
              <a:rPr lang="en-US" sz="1600" dirty="0" err="1"/>
              <a:t>dias</a:t>
            </a:r>
            <a:r>
              <a:rPr lang="en-US" sz="1600" dirty="0"/>
              <a:t>", M);</a:t>
            </a:r>
          </a:p>
          <a:p>
            <a:r>
              <a:rPr lang="en-US" sz="1600" dirty="0"/>
              <a:t>            </a:t>
            </a:r>
            <a:r>
              <a:rPr lang="en-US" sz="1600" b="1" dirty="0"/>
              <a:t>else</a:t>
            </a:r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%d </a:t>
            </a:r>
            <a:r>
              <a:rPr lang="en-US" sz="1600" dirty="0" smtClean="0"/>
              <a:t>tem </a:t>
            </a:r>
            <a:r>
              <a:rPr lang="en-US" sz="1600" dirty="0"/>
              <a:t>28 </a:t>
            </a:r>
            <a:r>
              <a:rPr lang="en-US" sz="1600" dirty="0" err="1"/>
              <a:t>dias</a:t>
            </a:r>
            <a:r>
              <a:rPr lang="en-US" sz="1600" dirty="0"/>
              <a:t>", M);</a:t>
            </a:r>
          </a:p>
          <a:p>
            <a:r>
              <a:rPr lang="en-US" sz="1600" dirty="0"/>
              <a:t>            </a:t>
            </a:r>
            <a:r>
              <a:rPr lang="en-US" sz="1600" dirty="0" smtClean="0"/>
              <a:t>								</a:t>
            </a:r>
            <a:r>
              <a:rPr lang="en-US" sz="1600" b="1" dirty="0" smtClean="0"/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default</a:t>
            </a:r>
            <a:r>
              <a:rPr lang="en-US" sz="1600" dirty="0"/>
              <a:t>: </a:t>
            </a:r>
            <a:r>
              <a:rPr lang="en-US" sz="1600" dirty="0" err="1"/>
              <a:t>System.out.printf</a:t>
            </a:r>
            <a:r>
              <a:rPr lang="en-US" sz="1600" dirty="0"/>
              <a:t>("</a:t>
            </a:r>
            <a:r>
              <a:rPr lang="en-US" sz="1600" dirty="0" err="1"/>
              <a:t>Mês</a:t>
            </a:r>
            <a:r>
              <a:rPr lang="en-US" sz="1600" dirty="0"/>
              <a:t> %d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existe</a:t>
            </a:r>
            <a:r>
              <a:rPr lang="en-US" sz="1600" dirty="0"/>
              <a:t>", M);</a:t>
            </a:r>
          </a:p>
          <a:p>
            <a:r>
              <a:rPr lang="en-US" sz="16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429000" cy="244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1095" y="816888"/>
            <a:ext cx="6196505" cy="535531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A, B, C, D, S;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A: ");</a:t>
            </a:r>
          </a:p>
          <a:p>
            <a:r>
              <a:rPr lang="en-US" dirty="0"/>
              <a:t>   A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B: ");</a:t>
            </a:r>
          </a:p>
          <a:p>
            <a:r>
              <a:rPr lang="en-US" dirty="0"/>
              <a:t>   B = </a:t>
            </a:r>
            <a:r>
              <a:rPr lang="en-US" dirty="0" err="1"/>
              <a:t>sc.nextInt</a:t>
            </a:r>
            <a:r>
              <a:rPr lang="en-US" dirty="0"/>
              <a:t>();  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C: ");</a:t>
            </a:r>
          </a:p>
          <a:p>
            <a:r>
              <a:rPr lang="en-US" dirty="0"/>
              <a:t>   C = </a:t>
            </a:r>
            <a:r>
              <a:rPr lang="en-US" dirty="0" err="1"/>
              <a:t>sc.nextInt</a:t>
            </a:r>
            <a:r>
              <a:rPr lang="en-US" dirty="0"/>
              <a:t>(); 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D: ");</a:t>
            </a:r>
          </a:p>
          <a:p>
            <a:r>
              <a:rPr lang="en-US" dirty="0"/>
              <a:t>   D = </a:t>
            </a:r>
            <a:r>
              <a:rPr lang="en-US" dirty="0" err="1"/>
              <a:t>sc.nextInt</a:t>
            </a:r>
            <a:r>
              <a:rPr lang="en-US" dirty="0"/>
              <a:t>(); 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S: ");</a:t>
            </a:r>
          </a:p>
          <a:p>
            <a:r>
              <a:rPr lang="en-US" dirty="0"/>
              <a:t>   S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b="1" dirty="0"/>
              <a:t>switch</a:t>
            </a:r>
            <a:r>
              <a:rPr lang="en-US" dirty="0"/>
              <a:t>(S)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A: </a:t>
            </a:r>
            <a:r>
              <a:rPr lang="en-US" dirty="0" err="1"/>
              <a:t>System.out.println</a:t>
            </a:r>
            <a:r>
              <a:rPr lang="en-US" dirty="0"/>
              <a:t>("S = A");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B: </a:t>
            </a:r>
            <a:r>
              <a:rPr lang="en-US" dirty="0" err="1"/>
              <a:t>System.out.println</a:t>
            </a:r>
            <a:r>
              <a:rPr lang="en-US" dirty="0"/>
              <a:t>("S = B");   </a:t>
            </a:r>
            <a:r>
              <a:rPr lang="en-US" b="1" dirty="0"/>
              <a:t>break</a:t>
            </a:r>
            <a:r>
              <a:rPr lang="en-US" dirty="0"/>
              <a:t>; 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C: </a:t>
            </a:r>
            <a:r>
              <a:rPr lang="en-US" dirty="0" err="1"/>
              <a:t>System.out.println</a:t>
            </a:r>
            <a:r>
              <a:rPr lang="en-US" dirty="0"/>
              <a:t>("S = C");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b="1" dirty="0"/>
              <a:t>case</a:t>
            </a:r>
            <a:r>
              <a:rPr lang="en-US" dirty="0"/>
              <a:t> D: </a:t>
            </a:r>
            <a:r>
              <a:rPr lang="en-US" dirty="0" err="1"/>
              <a:t>System.out.println</a:t>
            </a:r>
            <a:r>
              <a:rPr lang="en-US" dirty="0"/>
              <a:t>("S = D"); 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b="1" dirty="0"/>
              <a:t>default</a:t>
            </a:r>
            <a:r>
              <a:rPr lang="en-US" dirty="0"/>
              <a:t>: </a:t>
            </a:r>
            <a:r>
              <a:rPr lang="en-US" dirty="0" err="1"/>
              <a:t>System.out.println</a:t>
            </a:r>
            <a:r>
              <a:rPr lang="en-US" dirty="0"/>
              <a:t>("S != A e S != B e S != C e S != D");</a:t>
            </a:r>
          </a:p>
          <a:p>
            <a:r>
              <a:rPr lang="en-US" dirty="0"/>
              <a:t>   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45219" y="2637450"/>
            <a:ext cx="4907521" cy="1814384"/>
            <a:chOff x="1507524" y="2353962"/>
            <a:chExt cx="4907521" cy="1814384"/>
          </a:xfrm>
        </p:grpSpPr>
        <p:sp>
          <p:nvSpPr>
            <p:cNvPr id="6" name="Freeform 5"/>
            <p:cNvSpPr/>
            <p:nvPr/>
          </p:nvSpPr>
          <p:spPr>
            <a:xfrm>
              <a:off x="1507524" y="2998573"/>
              <a:ext cx="2957384" cy="1169773"/>
            </a:xfrm>
            <a:custGeom>
              <a:avLst/>
              <a:gdLst>
                <a:gd name="connsiteX0" fmla="*/ 2957384 w 2957384"/>
                <a:gd name="connsiteY0" fmla="*/ 0 h 1169773"/>
                <a:gd name="connsiteX1" fmla="*/ 1779373 w 2957384"/>
                <a:gd name="connsiteY1" fmla="*/ 724930 h 1169773"/>
                <a:gd name="connsiteX2" fmla="*/ 947352 w 2957384"/>
                <a:gd name="connsiteY2" fmla="*/ 683741 h 1169773"/>
                <a:gd name="connsiteX3" fmla="*/ 0 w 2957384"/>
                <a:gd name="connsiteY3" fmla="*/ 1169773 h 11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7384" h="1169773">
                  <a:moveTo>
                    <a:pt x="2957384" y="0"/>
                  </a:moveTo>
                  <a:cubicBezTo>
                    <a:pt x="2535881" y="305486"/>
                    <a:pt x="2114378" y="610973"/>
                    <a:pt x="1779373" y="724930"/>
                  </a:cubicBezTo>
                  <a:cubicBezTo>
                    <a:pt x="1444368" y="838887"/>
                    <a:pt x="1243914" y="609601"/>
                    <a:pt x="947352" y="683741"/>
                  </a:cubicBezTo>
                  <a:cubicBezTo>
                    <a:pt x="650790" y="757881"/>
                    <a:pt x="325395" y="963827"/>
                    <a:pt x="0" y="116977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2353962"/>
              <a:ext cx="2300245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ERRO!!!</a:t>
              </a:r>
            </a:p>
            <a:p>
              <a:r>
                <a:rPr lang="pt-PT" dirty="0" smtClean="0"/>
                <a:t>Tem que ser constante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307979" y="-76200"/>
            <a:ext cx="4755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Erros potenciais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6609</Words>
  <Application>Microsoft Office PowerPoint</Application>
  <PresentationFormat>On-screen Show (4:3)</PresentationFormat>
  <Paragraphs>1269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191</cp:revision>
  <dcterms:created xsi:type="dcterms:W3CDTF">2014-09-27T14:10:02Z</dcterms:created>
  <dcterms:modified xsi:type="dcterms:W3CDTF">2014-10-05T13:46:44Z</dcterms:modified>
</cp:coreProperties>
</file>