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545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982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1419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69964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77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8434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19,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December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603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F217-88A7-473A-BB4C-18EA94271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250015"/>
            <a:ext cx="10160000" cy="884518"/>
          </a:xfrm>
        </p:spPr>
        <p:txBody>
          <a:bodyPr anchor="t">
            <a:normAutofit fontScale="90000"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pietei</a:t>
            </a:r>
            <a:r>
              <a:rPr lang="en-US" dirty="0"/>
              <a:t> </a:t>
            </a:r>
            <a:r>
              <a:rPr lang="en-US" dirty="0" err="1"/>
              <a:t>imobiliare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5BC4-17BB-4317-8526-D98FC6099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1858" y="6206514"/>
            <a:ext cx="5768283" cy="505326"/>
          </a:xfrm>
        </p:spPr>
        <p:txBody>
          <a:bodyPr anchor="b">
            <a:normAutofit/>
          </a:bodyPr>
          <a:lstStyle/>
          <a:p>
            <a:r>
              <a:rPr lang="en-US" sz="1800" dirty="0" err="1"/>
              <a:t>Palii</a:t>
            </a:r>
            <a:r>
              <a:rPr lang="en-US" sz="1800" dirty="0"/>
              <a:t> </a:t>
            </a:r>
            <a:r>
              <a:rPr lang="en-US" sz="1800" dirty="0" err="1"/>
              <a:t>Flaviu</a:t>
            </a:r>
            <a:r>
              <a:rPr lang="en-US" sz="1800" dirty="0"/>
              <a:t> Gr. Ia-212</a:t>
            </a:r>
            <a:endParaRPr lang="en-GB" sz="1800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09966E49-E675-FD46-7DE9-BB00B7E82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67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6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Analiza Regresiei Liniare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7EFF-50AD-47F5-9B0F-51E9502B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51" y="1152983"/>
            <a:ext cx="10930854" cy="58686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1 -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Impactul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Anului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Construcției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Suprafeței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Terenului</a:t>
            </a: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it-IT" b="1" i="1" dirty="0">
                <a:solidFill>
                  <a:srgbClr val="D1D5DB"/>
                </a:solidFill>
                <a:effectLst/>
                <a:latin typeface="Söhne"/>
              </a:rPr>
              <a:t>			Figura 1.1 </a:t>
            </a:r>
            <a:r>
              <a:rPr lang="it-IT" i="1" dirty="0">
                <a:solidFill>
                  <a:srgbClr val="D1D5DB"/>
                </a:solidFill>
                <a:effectLst/>
                <a:latin typeface="Söhne"/>
              </a:rPr>
              <a:t>Model1 cu Year.Built si Lot.Area</a:t>
            </a:r>
            <a:endParaRPr lang="en-GB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explică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37.5% din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prezintă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eroare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63507.63,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indicând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deviația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predicțiilor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valorile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reale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E285-31BF-47F3-B7D1-1253EAFFD8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3" y="1513495"/>
            <a:ext cx="6862352" cy="43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47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Analiza Regresiei Liniare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7EFF-50AD-47F5-9B0F-51E9502B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51" y="1152983"/>
            <a:ext cx="10930854" cy="58686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2 -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Includerea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Calității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Generale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Proprietății</a:t>
            </a: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b="1" i="1" dirty="0">
              <a:solidFill>
                <a:srgbClr val="D1D5DB"/>
              </a:solidFill>
              <a:latin typeface="Söhne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lnSpc>
                <a:spcPct val="150000"/>
              </a:lnSpc>
              <a:buNone/>
            </a:pPr>
            <a:endParaRPr lang="it-IT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t-IT" i="1" dirty="0">
                <a:solidFill>
                  <a:srgbClr val="D1D5DB"/>
                </a:solidFill>
                <a:effectLst/>
                <a:latin typeface="Söhne"/>
              </a:rPr>
              <a:t>			</a:t>
            </a:r>
            <a:r>
              <a:rPr lang="it-IT" b="1" i="1" dirty="0">
                <a:solidFill>
                  <a:srgbClr val="D1D5DB"/>
                </a:solidFill>
                <a:effectLst/>
                <a:latin typeface="Söhne"/>
              </a:rPr>
              <a:t>Figura 1.2 </a:t>
            </a:r>
            <a:r>
              <a:rPr lang="ro-RO" sz="2100" i="1" kern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  <a:ea typeface="Arial" panose="020B0604020202020204" pitchFamily="34" charset="0"/>
                <a:cs typeface="Times New Roman" panose="02020603050405020304" pitchFamily="18" charset="0"/>
              </a:rPr>
              <a:t>Model2 cu </a:t>
            </a:r>
            <a:r>
              <a:rPr lang="ro-RO" sz="2100" i="1" kern="0" dirty="0" err="1">
                <a:solidFill>
                  <a:schemeClr val="tx1">
                    <a:lumMod val="85000"/>
                  </a:schemeClr>
                </a:solidFill>
                <a:effectLst/>
                <a:latin typeface="Söhne"/>
                <a:ea typeface="Arial" panose="020B0604020202020204" pitchFamily="34" charset="0"/>
                <a:cs typeface="Times New Roman" panose="02020603050405020304" pitchFamily="18" charset="0"/>
              </a:rPr>
              <a:t>Overall.Qual</a:t>
            </a:r>
            <a:r>
              <a:rPr lang="ro-RO" sz="2100" i="1" kern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2100" i="1" kern="0" dirty="0" err="1">
                <a:solidFill>
                  <a:schemeClr val="tx1">
                    <a:lumMod val="85000"/>
                  </a:schemeClr>
                </a:solidFill>
                <a:effectLst/>
                <a:latin typeface="Söhne"/>
                <a:ea typeface="Arial" panose="020B0604020202020204" pitchFamily="34" charset="0"/>
                <a:cs typeface="Times New Roman" panose="02020603050405020304" pitchFamily="18" charset="0"/>
              </a:rPr>
              <a:t>adaugat</a:t>
            </a:r>
            <a:endParaRPr lang="en-GB" sz="2100" i="1" kern="0" dirty="0">
              <a:solidFill>
                <a:schemeClr val="tx1">
                  <a:lumMod val="85000"/>
                </a:schemeClr>
              </a:solidFill>
              <a:effectLst/>
              <a:latin typeface="Söhne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explică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37.5% din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prezintă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eroare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63507.63,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indicând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deviația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predicțiilor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valorile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reale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59F8F-7373-4853-BA54-B8860CABB7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3" y="1485354"/>
            <a:ext cx="6968874" cy="4328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19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4" y="-113036"/>
            <a:ext cx="9404723" cy="1400530"/>
          </a:xfrm>
        </p:spPr>
        <p:txBody>
          <a:bodyPr/>
          <a:lstStyle/>
          <a:p>
            <a:r>
              <a:rPr lang="ro-MD" dirty="0"/>
              <a:t>Testul </a:t>
            </a:r>
            <a:r>
              <a:rPr lang="ro-MD" dirty="0" err="1"/>
              <a:t>Durbin</a:t>
            </a:r>
            <a:r>
              <a:rPr lang="ro-MD" dirty="0"/>
              <a:t>-Watson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7EFF-50AD-47F5-9B0F-51E9502B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587229"/>
            <a:ext cx="10335237" cy="30284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1, o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valoare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DW de </a:t>
            </a:r>
            <a:r>
              <a:rPr lang="en-GB" sz="1800" b="1" i="0" dirty="0">
                <a:solidFill>
                  <a:srgbClr val="D1D5DB"/>
                </a:solidFill>
                <a:effectLst/>
                <a:latin typeface="Söhne"/>
              </a:rPr>
              <a:t>0.76864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mult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sub 2,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ceea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indică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autocorelație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pozitivă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puternică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un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rezultat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nedorit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deoarece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sugerează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modelele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pot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avea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omisiuni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variabile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relevante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sau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alte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probleme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specificație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endParaRPr lang="en-GB" sz="1800" dirty="0">
              <a:solidFill>
                <a:srgbClr val="D1D5DB"/>
              </a:solidFill>
              <a:latin typeface="Söhne"/>
            </a:endParaRPr>
          </a:p>
          <a:p>
            <a:pPr marL="0" indent="0" algn="just">
              <a:buNone/>
            </a:pPr>
            <a:endParaRPr lang="en-GB" sz="1800" dirty="0">
              <a:solidFill>
                <a:srgbClr val="D1D5DB"/>
              </a:solidFill>
              <a:latin typeface="Söhne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2, o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valoare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DW de </a:t>
            </a:r>
            <a:r>
              <a:rPr lang="en-GB" sz="1800" b="1" i="0" dirty="0">
                <a:solidFill>
                  <a:srgbClr val="D1D5DB"/>
                </a:solidFill>
                <a:effectLst/>
                <a:latin typeface="Söhne"/>
              </a:rPr>
              <a:t>1.3406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deși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aproape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2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decât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1, tot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indică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autocorelație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pozitivă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moderată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care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asemenea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nedorită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dar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sugerează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2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poate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avea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puține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probleme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decât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1.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MD" sz="18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8E710-9B4B-40AD-8BBE-0A1F025A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81" y="1234757"/>
            <a:ext cx="5539418" cy="946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4BCD1-117E-4860-8B92-BE37E45A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14" y="2923316"/>
            <a:ext cx="5430885" cy="880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99423-90F7-4371-9478-2F2E6C9A73E5}"/>
              </a:ext>
            </a:extLst>
          </p:cNvPr>
          <p:cNvSpPr txBox="1"/>
          <p:nvPr/>
        </p:nvSpPr>
        <p:spPr>
          <a:xfrm>
            <a:off x="100668" y="3615655"/>
            <a:ext cx="11990664" cy="286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GB" sz="1800" dirty="0">
                <a:solidFill>
                  <a:srgbClr val="D1D5DB"/>
                </a:solidFill>
                <a:latin typeface="Söhne"/>
              </a:rPr>
              <a:t>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n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ambele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cazuri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valoarea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p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indicată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(&lt; 2.2e-16)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mult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decât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pragul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standard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folosit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analiza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statistică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determina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semnificația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statistică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GB" sz="1800" dirty="0" err="1">
                <a:solidFill>
                  <a:srgbClr val="D1D5DB"/>
                </a:solidFill>
                <a:latin typeface="Söhne"/>
              </a:rPr>
              <a:t>Valoarea</a:t>
            </a:r>
            <a:r>
              <a:rPr lang="en-GB" sz="1800" dirty="0">
                <a:solidFill>
                  <a:srgbClr val="D1D5DB"/>
                </a:solidFill>
                <a:latin typeface="Söhne"/>
              </a:rPr>
              <a:t> P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extrem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prin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urmare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semnificativ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decât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pragul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standard de 0.05.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Aceasta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sugerează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rezultatele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testului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Durbin-Watson (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autocorelația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pozitivă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reziduuri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ambele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) sunt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foarte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semnificative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din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punct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vedere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statistic.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alte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cuvinte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există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probabilitate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foarte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mică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ca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autocorelația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observată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fie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rezultatul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unui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șans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Prin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urmare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aceste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trebuie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luate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serios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analiza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interpretarea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modelelor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1800" b="0" i="0" dirty="0" err="1">
                <a:solidFill>
                  <a:srgbClr val="D1D5DB"/>
                </a:solidFill>
                <a:effectLst/>
                <a:latin typeface="Söhne"/>
              </a:rPr>
              <a:t>regresie</a:t>
            </a:r>
            <a:r>
              <a:rPr lang="en-GB" sz="1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sz="1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909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4" y="-113036"/>
            <a:ext cx="9404723" cy="1400530"/>
          </a:xfrm>
        </p:spPr>
        <p:txBody>
          <a:bodyPr/>
          <a:lstStyle/>
          <a:p>
            <a:r>
              <a:rPr lang="en-US" dirty="0" err="1"/>
              <a:t>Discutii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concluzii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7EFF-50AD-47F5-9B0F-51E9502B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587228"/>
            <a:ext cx="10335237" cy="581357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Descoperiri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Principale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regresie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liniară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evidențiat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influența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calității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locuințelor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Variabila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"Overall Quality"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îmbunătățit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semnificativ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acuratețea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modelului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Coeficienții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corelație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robusti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confirmă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relația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dintre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calitate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Implicații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Aplicabilitate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Identificarea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factorilor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cheie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influențează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piața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imobiliară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Utilitatea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modelului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previziunea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tendințelor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piață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stabilirea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Limitări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Considerații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Recunoașterea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limitărilor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istorice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presupunerilor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regresie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Importanța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analizei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corelaționale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fără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stabili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cauzalitate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Direcții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Cercetări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Viitoare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Necesitatea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analizei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suplimentare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aprofundarea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înțelegerii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pieței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Continuarea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cercetării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adaptarea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schimbările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rapide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pieței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MD" sz="1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639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B19-DDBA-4ED8-8EB2-E27B296C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Problema</a:t>
            </a:r>
            <a:r>
              <a:rPr lang="en-US" sz="2800" dirty="0"/>
              <a:t> exacta </a:t>
            </a:r>
            <a:r>
              <a:rPr lang="en-US" sz="2800" dirty="0" err="1"/>
              <a:t>pentru</a:t>
            </a:r>
            <a:r>
              <a:rPr lang="en-US" sz="2800" dirty="0"/>
              <a:t> care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incearca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o </a:t>
            </a:r>
            <a:r>
              <a:rPr lang="en-US" sz="2800" dirty="0" err="1"/>
              <a:t>rezolve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identificarea</a:t>
            </a:r>
            <a:r>
              <a:rPr lang="en-US" sz="2800" dirty="0"/>
              <a:t> </a:t>
            </a:r>
            <a:r>
              <a:rPr lang="en-US" sz="2800" dirty="0" err="1"/>
              <a:t>factorilor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care </a:t>
            </a:r>
            <a:r>
              <a:rPr lang="en-US" sz="2800" dirty="0" err="1"/>
              <a:t>influenteaza</a:t>
            </a:r>
            <a:r>
              <a:rPr lang="en-US" sz="2800" dirty="0"/>
              <a:t> </a:t>
            </a:r>
            <a:r>
              <a:rPr lang="en-US" sz="2800" dirty="0" err="1"/>
              <a:t>vanzarea</a:t>
            </a:r>
            <a:r>
              <a:rPr lang="en-US" sz="2800" dirty="0"/>
              <a:t> de case </a:t>
            </a:r>
            <a:r>
              <a:rPr lang="en-US" sz="2800" dirty="0" err="1"/>
              <a:t>în</a:t>
            </a:r>
            <a:r>
              <a:rPr lang="en-US" sz="2800" dirty="0"/>
              <a:t> Ames, </a:t>
            </a:r>
            <a:r>
              <a:rPr lang="en-US" sz="2800" dirty="0" err="1"/>
              <a:t>Statele</a:t>
            </a:r>
            <a:r>
              <a:rPr lang="en-US" sz="2800" dirty="0"/>
              <a:t> Unite, </a:t>
            </a:r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Setul</a:t>
            </a:r>
            <a:r>
              <a:rPr lang="en-US" sz="2800" dirty="0"/>
              <a:t> de Date AMES Housing.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093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B19-DDBA-4ED8-8EB2-E27B296C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Scopul</a:t>
            </a:r>
            <a:r>
              <a:rPr lang="en-US" sz="2800" dirty="0"/>
              <a:t> </a:t>
            </a:r>
            <a:r>
              <a:rPr lang="ro-MD" sz="2800" dirty="0"/>
              <a:t>este</a:t>
            </a:r>
            <a:r>
              <a:rPr lang="en-US" sz="2800" dirty="0"/>
              <a:t> de a se </a:t>
            </a:r>
            <a:r>
              <a:rPr lang="en-US" sz="2800" dirty="0" err="1"/>
              <a:t>identifica</a:t>
            </a:r>
            <a:r>
              <a:rPr lang="en-US" sz="2800" dirty="0"/>
              <a:t> </a:t>
            </a:r>
            <a:r>
              <a:rPr lang="en-US" sz="2800" dirty="0" err="1"/>
              <a:t>factorii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care </a:t>
            </a:r>
            <a:r>
              <a:rPr lang="en-US" sz="2800" dirty="0" err="1"/>
              <a:t>influențează</a:t>
            </a:r>
            <a:r>
              <a:rPr lang="en-US" sz="2800" dirty="0"/>
              <a:t> </a:t>
            </a:r>
            <a:r>
              <a:rPr lang="en-US" sz="2800" dirty="0" err="1"/>
              <a:t>vânzările</a:t>
            </a:r>
            <a:r>
              <a:rPr lang="en-US" sz="2800" dirty="0"/>
              <a:t> de </a:t>
            </a:r>
            <a:r>
              <a:rPr lang="en-US" sz="2800" dirty="0" err="1"/>
              <a:t>locuințe</a:t>
            </a:r>
            <a:r>
              <a:rPr lang="en-US" sz="2800" dirty="0"/>
              <a:t> pe </a:t>
            </a:r>
            <a:r>
              <a:rPr lang="en-US" sz="2800" dirty="0" err="1"/>
              <a:t>piața</a:t>
            </a:r>
            <a:r>
              <a:rPr lang="en-US" sz="2800" dirty="0"/>
              <a:t> </a:t>
            </a:r>
            <a:r>
              <a:rPr lang="en-US" sz="2800" dirty="0" err="1"/>
              <a:t>imobiliară</a:t>
            </a:r>
            <a:r>
              <a:rPr lang="ro-MD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a </a:t>
            </a:r>
            <a:r>
              <a:rPr lang="en-US" sz="2800" dirty="0" err="1"/>
              <a:t>intelege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putea</a:t>
            </a:r>
            <a:r>
              <a:rPr lang="en-US" sz="2800" dirty="0"/>
              <a:t> </a:t>
            </a:r>
            <a:r>
              <a:rPr lang="ro-MD" sz="2800" dirty="0"/>
              <a:t>dezvolta o </a:t>
            </a:r>
            <a:r>
              <a:rPr lang="en-US" sz="2800" dirty="0"/>
              <a:t>strategi</a:t>
            </a:r>
            <a:r>
              <a:rPr lang="ro-MD" sz="2800" dirty="0"/>
              <a:t>e</a:t>
            </a:r>
            <a:r>
              <a:rPr lang="en-US" sz="2800" dirty="0"/>
              <a:t> care (</a:t>
            </a:r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dirty="0" err="1"/>
              <a:t>analiza</a:t>
            </a:r>
            <a:r>
              <a:rPr lang="en-US" sz="2800" dirty="0"/>
              <a:t>) </a:t>
            </a:r>
            <a:r>
              <a:rPr lang="en-US" sz="2800" dirty="0" err="1"/>
              <a:t>ar</a:t>
            </a:r>
            <a:r>
              <a:rPr lang="en-US" sz="2800" dirty="0"/>
              <a:t> </a:t>
            </a:r>
            <a:r>
              <a:rPr lang="en-US" sz="2800" dirty="0" err="1"/>
              <a:t>putea</a:t>
            </a:r>
            <a:r>
              <a:rPr lang="en-US" sz="2800" dirty="0"/>
              <a:t> </a:t>
            </a:r>
            <a:r>
              <a:rPr lang="en-US" sz="2800" dirty="0" err="1"/>
              <a:t>creste</a:t>
            </a:r>
            <a:r>
              <a:rPr lang="en-US" sz="2800" dirty="0"/>
              <a:t> </a:t>
            </a:r>
            <a:r>
              <a:rPr lang="en-US" sz="2800" dirty="0" err="1"/>
              <a:t>semnificativ</a:t>
            </a:r>
            <a:r>
              <a:rPr lang="en-US" sz="2800" dirty="0"/>
              <a:t> </a:t>
            </a:r>
            <a:r>
              <a:rPr lang="en-US" sz="2800" dirty="0" err="1"/>
              <a:t>numarul</a:t>
            </a:r>
            <a:r>
              <a:rPr lang="en-US" sz="2800" dirty="0"/>
              <a:t> de </a:t>
            </a:r>
            <a:r>
              <a:rPr lang="en-US" sz="2800" dirty="0" err="1"/>
              <a:t>vanzari</a:t>
            </a:r>
            <a:r>
              <a:rPr lang="en-US" sz="2800" dirty="0"/>
              <a:t> de case cu un </a:t>
            </a:r>
            <a:r>
              <a:rPr lang="en-US" sz="2800" dirty="0" err="1"/>
              <a:t>anumit</a:t>
            </a:r>
            <a:r>
              <a:rPr lang="en-US" sz="2800" dirty="0"/>
              <a:t> </a:t>
            </a:r>
            <a:r>
              <a:rPr lang="en-US" sz="2800" dirty="0" err="1"/>
              <a:t>procentaj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911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Ipoteze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B19-DDBA-4ED8-8EB2-E27B296C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b="1" i="0" dirty="0" err="1">
                <a:solidFill>
                  <a:srgbClr val="D1D5DB"/>
                </a:solidFill>
                <a:effectLst/>
                <a:latin typeface="Söhne"/>
              </a:rPr>
              <a:t>Flexibilitatea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1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1" i="0" dirty="0" err="1">
                <a:solidFill>
                  <a:srgbClr val="D1D5DB"/>
                </a:solidFill>
                <a:effectLst/>
                <a:latin typeface="Söhne"/>
              </a:rPr>
              <a:t>prețuri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ipoteză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putea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flexibilitatea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ajustarea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funcție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piață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cerințele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cumpărătorilor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putea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atrage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mulți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potențiali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cumpărători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GB" sz="2400" b="1" i="0" dirty="0" err="1">
                <a:solidFill>
                  <a:srgbClr val="D1D5DB"/>
                </a:solidFill>
                <a:effectLst/>
                <a:latin typeface="Söhne"/>
              </a:rPr>
              <a:t>Tendințele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2400" b="1" i="0" dirty="0" err="1">
                <a:solidFill>
                  <a:srgbClr val="D1D5DB"/>
                </a:solidFill>
                <a:effectLst/>
                <a:latin typeface="Söhne"/>
              </a:rPr>
              <a:t>piață</a:t>
            </a:r>
            <a:r>
              <a:rPr lang="en-GB" sz="2400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Analizarea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din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trecut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identificarea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tendințelor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din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piață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putea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utilă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dezvoltarea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strategii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care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țină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cont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aceste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evoluții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să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anticipeze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cerințele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viitoare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ale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cumpărătorilor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GB" sz="2400" b="1" i="0" dirty="0" err="1">
                <a:effectLst/>
                <a:latin typeface="Söhne"/>
              </a:rPr>
              <a:t>Calitatea</a:t>
            </a:r>
            <a:r>
              <a:rPr lang="en-GB" sz="2400" b="1" i="0" dirty="0">
                <a:effectLst/>
                <a:latin typeface="Söhne"/>
              </a:rPr>
              <a:t> </a:t>
            </a:r>
            <a:r>
              <a:rPr lang="en-GB" sz="2400" b="1" i="0" dirty="0" err="1">
                <a:effectLst/>
                <a:latin typeface="Söhne"/>
              </a:rPr>
              <a:t>proprietății</a:t>
            </a:r>
            <a:r>
              <a:rPr lang="en-GB" sz="2400" b="1" i="0" dirty="0">
                <a:effectLst/>
                <a:latin typeface="Söhne"/>
              </a:rPr>
              <a:t> </a:t>
            </a:r>
            <a:r>
              <a:rPr lang="en-GB" sz="2400" b="1" i="0" dirty="0" err="1">
                <a:effectLst/>
                <a:latin typeface="Söhne"/>
              </a:rPr>
              <a:t>și</a:t>
            </a:r>
            <a:r>
              <a:rPr lang="en-GB" sz="2400" b="1" i="0" dirty="0">
                <a:effectLst/>
                <a:latin typeface="Söhne"/>
              </a:rPr>
              <a:t> </a:t>
            </a:r>
            <a:r>
              <a:rPr lang="en-GB" sz="2400" b="1" i="0" dirty="0" err="1">
                <a:effectLst/>
                <a:latin typeface="Söhne"/>
              </a:rPr>
              <a:t>impactul</a:t>
            </a:r>
            <a:r>
              <a:rPr lang="en-GB" sz="2400" b="1" i="0" dirty="0">
                <a:effectLst/>
                <a:latin typeface="Söhne"/>
              </a:rPr>
              <a:t> </a:t>
            </a:r>
            <a:r>
              <a:rPr lang="en-GB" sz="2400" b="1" i="0" dirty="0" err="1">
                <a:effectLst/>
                <a:latin typeface="Söhne"/>
              </a:rPr>
              <a:t>asupra</a:t>
            </a:r>
            <a:r>
              <a:rPr lang="en-GB" sz="2400" b="1" i="0" dirty="0">
                <a:effectLst/>
                <a:latin typeface="Söhne"/>
              </a:rPr>
              <a:t> </a:t>
            </a:r>
            <a:r>
              <a:rPr lang="en-GB" sz="2400" b="1" i="0" dirty="0" err="1">
                <a:effectLst/>
                <a:latin typeface="Söhne"/>
              </a:rPr>
              <a:t>prețului</a:t>
            </a:r>
            <a:r>
              <a:rPr lang="en-GB" sz="2400" b="1" i="0" dirty="0">
                <a:effectLst/>
                <a:latin typeface="Söhne"/>
              </a:rPr>
              <a:t>: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calitatea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generală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unei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proprietăți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inclusiv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finisajele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materialele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construcție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alte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caracteristici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, are un impact direct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semnificativ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asupra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prețului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vânzare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al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locuinței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GB" sz="2400" dirty="0">
                <a:solidFill>
                  <a:srgbClr val="D1D5DB"/>
                </a:solidFill>
                <a:latin typeface="Söhne"/>
              </a:rPr>
              <a:t>Sa se </a:t>
            </a:r>
            <a:r>
              <a:rPr lang="en-GB" sz="2400" dirty="0" err="1">
                <a:solidFill>
                  <a:srgbClr val="D1D5DB"/>
                </a:solidFill>
                <a:latin typeface="Söhne"/>
              </a:rPr>
              <a:t>studieze</a:t>
            </a:r>
            <a:r>
              <a:rPr lang="en-GB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GB" sz="2400" dirty="0" err="1">
                <a:solidFill>
                  <a:srgbClr val="D1D5DB"/>
                </a:solidFill>
                <a:latin typeface="Söhne"/>
              </a:rPr>
              <a:t>daca</a:t>
            </a:r>
            <a:r>
              <a:rPr lang="en-GB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investițiile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îmbunătățirea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calității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locuințelor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pot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justifica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creșterea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pot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atrage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cumpărători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bugete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mai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mari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1638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B19-DDBA-4ED8-8EB2-E27B296C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2800" b="0" i="0" dirty="0">
                <a:effectLst/>
              </a:rPr>
              <a:t>Colectarea datelor</a:t>
            </a:r>
          </a:p>
          <a:p>
            <a:pPr algn="just"/>
            <a:r>
              <a:rPr lang="en-US" sz="2800" b="0" i="0" dirty="0" err="1">
                <a:effectLst/>
              </a:rPr>
              <a:t>Preprocesarea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datelor</a:t>
            </a:r>
            <a:endParaRPr lang="en-US" sz="2800" b="0" i="0" dirty="0">
              <a:effectLst/>
            </a:endParaRPr>
          </a:p>
          <a:p>
            <a:pPr algn="just"/>
            <a:r>
              <a:rPr lang="en-US" sz="2800" b="0" i="0" dirty="0" err="1">
                <a:effectLst/>
              </a:rPr>
              <a:t>Analiza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explorator</a:t>
            </a:r>
            <a:r>
              <a:rPr lang="ro-RO" sz="2800" dirty="0"/>
              <a:t>ie</a:t>
            </a:r>
            <a:endParaRPr lang="en-US" sz="2800" b="0" i="0" dirty="0">
              <a:effectLst/>
            </a:endParaRPr>
          </a:p>
          <a:p>
            <a:pPr algn="just"/>
            <a:r>
              <a:rPr lang="en-US" sz="2800" b="0" i="0" dirty="0" err="1">
                <a:effectLst/>
              </a:rPr>
              <a:t>Crearea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unui</a:t>
            </a:r>
            <a:r>
              <a:rPr lang="en-US" sz="2800" b="0" i="0" dirty="0">
                <a:effectLst/>
              </a:rPr>
              <a:t> model</a:t>
            </a:r>
          </a:p>
          <a:p>
            <a:pPr algn="just"/>
            <a:r>
              <a:rPr lang="ro-RO" sz="2800" b="0" i="0" dirty="0">
                <a:effectLst/>
              </a:rPr>
              <a:t>Îmbunătățirea modelului</a:t>
            </a:r>
            <a:endParaRPr lang="en-US" sz="2800" b="0" i="0" dirty="0">
              <a:effectLst/>
            </a:endParaRPr>
          </a:p>
          <a:p>
            <a:pPr algn="just"/>
            <a:r>
              <a:rPr lang="en-US" sz="2800" dirty="0" err="1"/>
              <a:t>Evaluarea</a:t>
            </a:r>
            <a:r>
              <a:rPr lang="en-US" sz="2800" dirty="0"/>
              <a:t> </a:t>
            </a:r>
            <a:r>
              <a:rPr lang="en-US" sz="2800" dirty="0" err="1"/>
              <a:t>modelului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7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Setului</a:t>
            </a:r>
            <a:r>
              <a:rPr lang="en-US" dirty="0"/>
              <a:t> de date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B19-DDBA-4ED8-8EB2-E27B296C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1331259"/>
            <a:ext cx="6904140" cy="496048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GB" sz="2400" b="0" i="0" dirty="0" err="1">
                <a:solidFill>
                  <a:srgbClr val="D1D5DB"/>
                </a:solidFill>
                <a:effectLst/>
              </a:rPr>
              <a:t>Setul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de date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conține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un total de 2930 de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rânduri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observații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)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multiple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coloane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variabile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).</a:t>
            </a:r>
          </a:p>
          <a:p>
            <a:pPr algn="just">
              <a:buFont typeface="+mj-lt"/>
              <a:buAutoNum type="arabicPeriod"/>
            </a:pPr>
            <a:r>
              <a:rPr lang="en-GB" sz="2400" b="0" i="0" dirty="0" err="1">
                <a:solidFill>
                  <a:srgbClr val="D1D5DB"/>
                </a:solidFill>
                <a:effectLst/>
              </a:rPr>
              <a:t>Pentru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fiecare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variabilă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, se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oferă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informații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statistice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, cum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ar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fi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valoarea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minimă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(Min.),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valoarea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maximă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(Max.), media (Mean),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mediană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(Median),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cuartile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(1st Qu. -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primul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pătrar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, 3rd Qu. - al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treilea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pătrar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modul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(Mode),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numărul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de NA-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uri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(date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lipsă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dacă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este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cazul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GB" sz="2400" b="0" i="0" dirty="0" err="1">
                <a:solidFill>
                  <a:srgbClr val="D1D5DB"/>
                </a:solidFill>
                <a:effectLst/>
              </a:rPr>
              <a:t>Setul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de date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conține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o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varietate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tipuri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de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variabile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inclusiv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numerice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(e.g., "area," "price," "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Year.Built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"),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caracter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(e.g., "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MS.Zoning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," "Street," "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Exter.Qual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"),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și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variabile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care au NA-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uri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(date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lipsă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)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în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unele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</a:rPr>
              <a:t>cazuri</a:t>
            </a:r>
            <a:r>
              <a:rPr lang="en-GB" sz="2400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just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6FD4B-9300-4102-86A4-92D76BF0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87" y="1331258"/>
            <a:ext cx="4689446" cy="48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3" y="77161"/>
            <a:ext cx="9404723" cy="1400530"/>
          </a:xfrm>
        </p:spPr>
        <p:txBody>
          <a:bodyPr/>
          <a:lstStyle/>
          <a:p>
            <a:r>
              <a:rPr lang="en-US" dirty="0" err="1"/>
              <a:t>Preprocesarea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8B19-DDBA-4ED8-8EB2-E27B296C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140" y="793549"/>
            <a:ext cx="5936997" cy="590068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Curățarea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Pregătirea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Procesul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curățare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pregătire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crucial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asigurarea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calității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relevanței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fiind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fundamental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analizele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viitoare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construirea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precise​​.</a:t>
            </a:r>
          </a:p>
          <a:p>
            <a:pPr algn="just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Gestionarea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Lipsă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Aberante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Tratarea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lipsă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eliminarea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rândurilor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lipsă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variabilele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457200" lvl="1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strategiilor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adaptate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variabilele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categoricale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cum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înlocuirea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categoriile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predominante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crearea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noi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categorii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​​.</a:t>
            </a:r>
          </a:p>
          <a:p>
            <a:pPr algn="just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Transformarea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Datelor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Categorice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Format Numeric: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Tehnici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precum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Codificarea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One-Hot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Codificarea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Etichetelor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sunt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aplicate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pentru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permite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acestor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date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învățare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automată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​​.</a:t>
            </a:r>
          </a:p>
          <a:p>
            <a:pPr algn="just"/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026C4A-0BA9-4D4B-9147-C79246B1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3337540"/>
            <a:ext cx="4655890" cy="3443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DFE91A-5F85-448F-8973-D24FC882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7" y="791057"/>
            <a:ext cx="4655890" cy="24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Exploratorie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GB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07F9611-ECEE-4283-ABBA-F07AB856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1" y="1232288"/>
            <a:ext cx="3692750" cy="26718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5CD371-91D6-4994-8247-010B98B7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484" y="1228239"/>
            <a:ext cx="3692750" cy="26770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1E3613-7129-4DDB-AD6D-B7E8D5B5DA4F}"/>
              </a:ext>
            </a:extLst>
          </p:cNvPr>
          <p:cNvSpPr txBox="1"/>
          <p:nvPr/>
        </p:nvSpPr>
        <p:spPr>
          <a:xfrm>
            <a:off x="146766" y="3891049"/>
            <a:ext cx="3898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Cum se </a:t>
            </a:r>
            <a:r>
              <a:rPr lang="en-GB" dirty="0" err="1"/>
              <a:t>raportează</a:t>
            </a:r>
            <a:r>
              <a:rPr lang="en-GB" dirty="0"/>
              <a:t> </a:t>
            </a:r>
            <a:r>
              <a:rPr lang="en-GB" dirty="0" err="1"/>
              <a:t>calitatea</a:t>
            </a:r>
            <a:r>
              <a:rPr lang="en-GB" dirty="0"/>
              <a:t> </a:t>
            </a:r>
            <a:r>
              <a:rPr lang="en-GB" dirty="0" err="1"/>
              <a:t>generală</a:t>
            </a:r>
            <a:r>
              <a:rPr lang="en-GB" dirty="0"/>
              <a:t> a </a:t>
            </a:r>
            <a:r>
              <a:rPr lang="en-GB" dirty="0" err="1"/>
              <a:t>locuințelor</a:t>
            </a:r>
            <a:r>
              <a:rPr lang="en-GB" dirty="0"/>
              <a:t> la </a:t>
            </a:r>
            <a:r>
              <a:rPr lang="en-GB" dirty="0" err="1"/>
              <a:t>prețurile</a:t>
            </a:r>
            <a:r>
              <a:rPr lang="en-GB" dirty="0"/>
              <a:t> </a:t>
            </a:r>
            <a:r>
              <a:rPr lang="en-GB" dirty="0" err="1"/>
              <a:t>acestora</a:t>
            </a:r>
            <a:r>
              <a:rPr lang="en-GB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68675-AAE7-4A98-8A22-8F39DDF1C320}"/>
              </a:ext>
            </a:extLst>
          </p:cNvPr>
          <p:cNvSpPr txBox="1"/>
          <p:nvPr/>
        </p:nvSpPr>
        <p:spPr>
          <a:xfrm>
            <a:off x="8204458" y="3904136"/>
            <a:ext cx="389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distribuția</a:t>
            </a:r>
            <a:r>
              <a:rPr lang="en-GB" dirty="0"/>
              <a:t> </a:t>
            </a:r>
            <a:r>
              <a:rPr lang="en-GB" dirty="0" err="1"/>
              <a:t>numărului</a:t>
            </a:r>
            <a:r>
              <a:rPr lang="en-GB" dirty="0"/>
              <a:t> de </a:t>
            </a:r>
            <a:r>
              <a:rPr lang="en-GB" dirty="0" err="1"/>
              <a:t>camere</a:t>
            </a:r>
            <a:r>
              <a:rPr lang="en-GB" dirty="0"/>
              <a:t> </a:t>
            </a:r>
            <a:r>
              <a:rPr lang="en-GB" dirty="0" err="1"/>
              <a:t>supraterane</a:t>
            </a:r>
            <a:r>
              <a:rPr lang="en-GB" dirty="0"/>
              <a:t> din </a:t>
            </a:r>
            <a:r>
              <a:rPr lang="en-GB" dirty="0" err="1"/>
              <a:t>setul</a:t>
            </a:r>
            <a:r>
              <a:rPr lang="en-GB" dirty="0"/>
              <a:t> de date?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9AFAA-0DC2-49BB-ABDF-F2C5B7C1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762" y="2746020"/>
            <a:ext cx="3861460" cy="27721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121A2D-41E5-4A55-9818-19B4FEA44F88}"/>
              </a:ext>
            </a:extLst>
          </p:cNvPr>
          <p:cNvSpPr txBox="1"/>
          <p:nvPr/>
        </p:nvSpPr>
        <p:spPr>
          <a:xfrm>
            <a:off x="4213762" y="2099689"/>
            <a:ext cx="38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distribuția</a:t>
            </a:r>
            <a:r>
              <a:rPr lang="en-GB" dirty="0"/>
              <a:t> </a:t>
            </a:r>
            <a:r>
              <a:rPr lang="en-GB" dirty="0" err="1"/>
              <a:t>prețurilor</a:t>
            </a:r>
            <a:r>
              <a:rPr lang="en-GB" dirty="0"/>
              <a:t> </a:t>
            </a:r>
            <a:r>
              <a:rPr lang="en-GB" dirty="0" err="1"/>
              <a:t>locuințelor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setul</a:t>
            </a:r>
            <a:r>
              <a:rPr lang="en-GB" dirty="0"/>
              <a:t> de date?</a:t>
            </a:r>
          </a:p>
        </p:txBody>
      </p:sp>
    </p:spTree>
    <p:extLst>
      <p:ext uri="{BB962C8B-B14F-4D97-AF65-F5344CB8AC3E}">
        <p14:creationId xmlns:p14="http://schemas.microsoft.com/office/powerpoint/2010/main" val="362868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E3F8-5660-4AD8-8B1F-86EBF23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Analiza Regresiei Liniare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7EFF-50AD-47F5-9B0F-51E9502B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035" y="1152983"/>
            <a:ext cx="10930854" cy="55535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1 -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Impactul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Anului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Construcției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Suprafeței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Terenului</a:t>
            </a: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Variabilele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construcției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Year.Built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Suprafața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terenului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Lot.Area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GB" dirty="0">
                <a:solidFill>
                  <a:srgbClr val="D1D5DB"/>
                </a:solidFill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R-squared: ~0.375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RMSE: ~63507.63</a:t>
            </a: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explică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37.5% din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prezintă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eroare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63507.63,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indicând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deviația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predicțiilor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valorile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reale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2 -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Includerea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Calității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Generale</a:t>
            </a:r>
            <a:r>
              <a:rPr lang="en-GB" b="1" i="1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Proprietății</a:t>
            </a:r>
            <a:endParaRPr lang="en-GB" b="1" i="1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Variabilele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construcției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Suprafața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terenului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Calitatea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generală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GB" b="1" i="1" dirty="0" err="1">
                <a:solidFill>
                  <a:srgbClr val="D1D5DB"/>
                </a:solidFill>
                <a:effectLst/>
                <a:latin typeface="Söhne"/>
              </a:rPr>
              <a:t>Overall.Qual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GB" dirty="0">
                <a:solidFill>
                  <a:srgbClr val="D1D5DB"/>
                </a:solidFill>
                <a:latin typeface="Söhne"/>
              </a:rPr>
              <a:t>: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R-squared: ~0.688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RMSE: ~44838.49</a:t>
            </a:r>
          </a:p>
          <a:p>
            <a:pPr marL="0" indent="0" algn="just">
              <a:buNone/>
            </a:pP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Modelul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2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oferă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îmbunătățire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semnificativă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explicând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68.8% din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variația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prețurilor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și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prezintă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eroare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redusă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aproximativ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44838.49,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demonstrând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acuratețe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îmbunătățită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predicțiilor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58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1068</TotalTime>
  <Words>1064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Söhne</vt:lpstr>
      <vt:lpstr>Wingdings</vt:lpstr>
      <vt:lpstr>Wingdings 3</vt:lpstr>
      <vt:lpstr>Ion</vt:lpstr>
      <vt:lpstr>Analiza pietei imobiliare</vt:lpstr>
      <vt:lpstr>Problema</vt:lpstr>
      <vt:lpstr>Scop</vt:lpstr>
      <vt:lpstr>Ipoteze</vt:lpstr>
      <vt:lpstr>Obiective</vt:lpstr>
      <vt:lpstr>Analiza Setului de date</vt:lpstr>
      <vt:lpstr>Preprocesarea Datelor</vt:lpstr>
      <vt:lpstr>Analiza Exploratorie a Datelor</vt:lpstr>
      <vt:lpstr>Analiza Regresiei Liniare</vt:lpstr>
      <vt:lpstr>Analiza Regresiei Liniare</vt:lpstr>
      <vt:lpstr>Analiza Regresiei Liniare</vt:lpstr>
      <vt:lpstr>Testul Durbin-Watson</vt:lpstr>
      <vt:lpstr>Discutii si 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pietei imobiliare</dc:title>
  <dc:creator>flavi</dc:creator>
  <cp:lastModifiedBy>flavi</cp:lastModifiedBy>
  <cp:revision>6</cp:revision>
  <dcterms:created xsi:type="dcterms:W3CDTF">2023-10-24T06:46:08Z</dcterms:created>
  <dcterms:modified xsi:type="dcterms:W3CDTF">2023-12-19T07:02:10Z</dcterms:modified>
</cp:coreProperties>
</file>