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Black"/>
      <p:bold r:id="rId14"/>
      <p:boldItalic r:id="rId15"/>
    </p:embeddedFont>
    <p:embeddedFont>
      <p:font typeface="Roboto Thin"/>
      <p:regular r:id="rId16"/>
      <p:bold r:id="rId17"/>
      <p:italic r:id="rId18"/>
      <p:boldItalic r:id="rId19"/>
    </p:embeddedFont>
    <p:embeddedFont>
      <p:font typeface="Roboto"/>
      <p:regular r:id="rId20"/>
      <p:bold r:id="rId21"/>
      <p:italic r:id="rId22"/>
      <p:boldItalic r:id="rId23"/>
    </p:embeddedFont>
    <p:embeddedFont>
      <p:font typeface="Didact Gothic"/>
      <p:regular r:id="rId24"/>
    </p:embeddedFont>
    <p:embeddedFont>
      <p:font typeface="Roboto Light"/>
      <p:regular r:id="rId25"/>
      <p:bold r:id="rId26"/>
      <p:italic r:id="rId27"/>
      <p:boldItalic r:id="rId28"/>
    </p:embeddedFont>
    <p:embeddedFont>
      <p:font typeface="Bree Serif"/>
      <p:regular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gKawN5QLgj05RVTgE8Ymu6X8Z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DidactGothic-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ree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7.xml"/><Relationship Id="rId33" Type="http://schemas.openxmlformats.org/officeDocument/2006/relationships/font" Target="fonts/RobotoMono-boldItalic.fntdata"/><Relationship Id="rId10" Type="http://schemas.openxmlformats.org/officeDocument/2006/relationships/slide" Target="slides/slide6.xml"/><Relationship Id="rId32" Type="http://schemas.openxmlformats.org/officeDocument/2006/relationships/font" Target="fonts/RobotoMon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font" Target="fonts/RobotoBlack-boldItalic.fntdata"/><Relationship Id="rId14" Type="http://schemas.openxmlformats.org/officeDocument/2006/relationships/font" Target="fonts/RobotoBlack-bold.fntdata"/><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7568fd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37568fd4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98aeeae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398aeeae8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f5f86f0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1f5f86f0e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f5f86f0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1f5f86f0e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5bb3328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45bb3328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ackaging.python.org/tutorials/installing-packages/" TargetMode="External"/><Relationship Id="rId4" Type="http://schemas.openxmlformats.org/officeDocument/2006/relationships/hyperlink" Target="https://packaging.python.org/tutorials/packaging-projects/" TargetMode="External"/><Relationship Id="rId5" Type="http://schemas.openxmlformats.org/officeDocument/2006/relationships/hyperlink" Target="https://pyp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11</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Pachete Python / </a:t>
            </a:r>
            <a:r>
              <a:rPr lang="en-GB" sz="1700"/>
              <a:t>Interacțiune cu fisiere, JSON</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11</a:t>
            </a:r>
            <a:endParaRPr b="1">
              <a:solidFill>
                <a:schemeClr val="lt2"/>
              </a:solidFill>
              <a:latin typeface="Roboto"/>
              <a:ea typeface="Roboto"/>
              <a:cs typeface="Roboto"/>
              <a:sym typeface="Roboto"/>
            </a:endParaRPr>
          </a:p>
        </p:txBody>
      </p:sp>
      <p:cxnSp>
        <p:nvCxnSpPr>
          <p:cNvPr id="215" name="Google Shape;21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28"/>
          <p:cNvSpPr txBox="1"/>
          <p:nvPr/>
        </p:nvSpPr>
        <p:spPr>
          <a:xfrm>
            <a:off x="311700" y="1416500"/>
            <a:ext cx="8520600" cy="289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b="1" lang="en-GB" sz="1600">
                <a:solidFill>
                  <a:schemeClr val="lt1"/>
                </a:solidFill>
                <a:latin typeface="Roboto"/>
                <a:ea typeface="Roboto"/>
                <a:cs typeface="Roboto"/>
                <a:sym typeface="Roboto"/>
              </a:rPr>
              <a:t>Pachete python</a:t>
            </a:r>
            <a:endParaRPr b="1" sz="1600">
              <a:solidFill>
                <a:schemeClr val="lt1"/>
              </a:solidFill>
              <a:latin typeface="Roboto"/>
              <a:ea typeface="Roboto"/>
              <a:cs typeface="Roboto"/>
              <a:sym typeface="Roboto"/>
            </a:endParaRPr>
          </a:p>
          <a:p>
            <a:pPr indent="-330200" lvl="1" marL="914400" rtl="0" algn="l">
              <a:spcBef>
                <a:spcPts val="0"/>
              </a:spcBef>
              <a:spcAft>
                <a:spcPts val="0"/>
              </a:spcAft>
              <a:buClr>
                <a:schemeClr val="lt1"/>
              </a:buClr>
              <a:buSzPts val="1600"/>
              <a:buFont typeface="Roboto"/>
              <a:buChar char="○"/>
            </a:pPr>
            <a:r>
              <a:rPr b="1" lang="en-GB" sz="1600">
                <a:solidFill>
                  <a:schemeClr val="lt1"/>
                </a:solidFill>
                <a:latin typeface="Roboto"/>
                <a:ea typeface="Roboto"/>
                <a:cs typeface="Roboto"/>
                <a:sym typeface="Roboto"/>
              </a:rPr>
              <a:t>Să intelegem care este scopul pachetelor python</a:t>
            </a:r>
            <a:endParaRPr b="1" sz="1600">
              <a:solidFill>
                <a:schemeClr val="lt1"/>
              </a:solidFill>
              <a:latin typeface="Roboto"/>
              <a:ea typeface="Roboto"/>
              <a:cs typeface="Roboto"/>
              <a:sym typeface="Roboto"/>
            </a:endParaRPr>
          </a:p>
          <a:p>
            <a:pPr indent="-330200" lvl="1" marL="914400" rtl="0" algn="l">
              <a:spcBef>
                <a:spcPts val="0"/>
              </a:spcBef>
              <a:spcAft>
                <a:spcPts val="0"/>
              </a:spcAft>
              <a:buClr>
                <a:schemeClr val="lt1"/>
              </a:buClr>
              <a:buSzPts val="1600"/>
              <a:buFont typeface="Roboto"/>
              <a:buChar char="○"/>
            </a:pPr>
            <a:r>
              <a:rPr b="1" lang="en-GB" sz="1600">
                <a:solidFill>
                  <a:schemeClr val="lt1"/>
                </a:solidFill>
                <a:latin typeface="Roboto"/>
                <a:ea typeface="Roboto"/>
                <a:cs typeface="Roboto"/>
                <a:sym typeface="Roboto"/>
              </a:rPr>
              <a:t>Sa stim cum sa instalam si cum sa lucram cu acestea</a:t>
            </a:r>
            <a:endParaRPr b="1" sz="1600">
              <a:solidFill>
                <a:schemeClr val="lt1"/>
              </a:solidFill>
              <a:latin typeface="Roboto"/>
              <a:ea typeface="Roboto"/>
              <a:cs typeface="Roboto"/>
              <a:sym typeface="Roboto"/>
            </a:endParaRPr>
          </a:p>
          <a:p>
            <a:pPr indent="-330200" lvl="1" marL="914400" rtl="0" algn="l">
              <a:spcBef>
                <a:spcPts val="0"/>
              </a:spcBef>
              <a:spcAft>
                <a:spcPts val="0"/>
              </a:spcAft>
              <a:buClr>
                <a:schemeClr val="lt1"/>
              </a:buClr>
              <a:buSzPts val="1600"/>
              <a:buFont typeface="Roboto"/>
              <a:buChar char="○"/>
            </a:pPr>
            <a:r>
              <a:rPr b="1" lang="en-GB" sz="1600">
                <a:solidFill>
                  <a:schemeClr val="lt1"/>
                </a:solidFill>
                <a:latin typeface="Roboto"/>
                <a:ea typeface="Roboto"/>
                <a:cs typeface="Roboto"/>
                <a:sym typeface="Roboto"/>
              </a:rPr>
              <a:t>Sa vedem ce reprezinta si cum ne putem creea propriul nostru pachet python</a:t>
            </a:r>
            <a:endParaRPr b="1" sz="1600">
              <a:solidFill>
                <a:schemeClr val="lt1"/>
              </a:solidFill>
              <a:latin typeface="Roboto"/>
              <a:ea typeface="Roboto"/>
              <a:cs typeface="Roboto"/>
              <a:sym typeface="Roboto"/>
            </a:endParaRPr>
          </a:p>
          <a:p>
            <a:pPr indent="-330200" lvl="0" marL="457200" marR="0" rtl="0" algn="l">
              <a:lnSpc>
                <a:spcPct val="100000"/>
              </a:lnSpc>
              <a:spcBef>
                <a:spcPts val="0"/>
              </a:spcBef>
              <a:spcAft>
                <a:spcPts val="0"/>
              </a:spcAft>
              <a:buClr>
                <a:schemeClr val="lt1"/>
              </a:buClr>
              <a:buSzPts val="1600"/>
              <a:buFont typeface="Roboto"/>
              <a:buChar char="●"/>
            </a:pPr>
            <a:r>
              <a:rPr b="1" lang="en-GB" sz="1600">
                <a:solidFill>
                  <a:schemeClr val="lt1"/>
                </a:solidFill>
                <a:latin typeface="Roboto"/>
                <a:ea typeface="Roboto"/>
                <a:cs typeface="Roboto"/>
                <a:sym typeface="Roboto"/>
              </a:rPr>
              <a:t>I</a:t>
            </a:r>
            <a:r>
              <a:rPr b="1" i="0" lang="en-GB" sz="1600" u="none" cap="none" strike="noStrike">
                <a:solidFill>
                  <a:schemeClr val="lt1"/>
                </a:solidFill>
                <a:latin typeface="Roboto"/>
                <a:ea typeface="Roboto"/>
                <a:cs typeface="Roboto"/>
                <a:sym typeface="Roboto"/>
              </a:rPr>
              <a:t>nteractionam cu fisiere:</a:t>
            </a:r>
            <a:endParaRPr b="1" i="0" sz="1600" u="none" cap="none" strike="noStrike">
              <a:solidFill>
                <a:schemeClr val="lt1"/>
              </a:solidFill>
              <a:latin typeface="Roboto"/>
              <a:ea typeface="Roboto"/>
              <a:cs typeface="Roboto"/>
              <a:sym typeface="Roboto"/>
            </a:endParaRPr>
          </a:p>
          <a:p>
            <a:pPr indent="-330200" lvl="1" marL="914400" marR="0" rtl="0" algn="l">
              <a:lnSpc>
                <a:spcPct val="100000"/>
              </a:lnSpc>
              <a:spcBef>
                <a:spcPts val="0"/>
              </a:spcBef>
              <a:spcAft>
                <a:spcPts val="0"/>
              </a:spcAft>
              <a:buClr>
                <a:schemeClr val="lt1"/>
              </a:buClr>
              <a:buSzPts val="1600"/>
              <a:buFont typeface="Roboto"/>
              <a:buChar char="○"/>
            </a:pPr>
            <a:r>
              <a:rPr b="1" i="0" lang="en-GB" sz="1600" u="none" cap="none" strike="noStrike">
                <a:solidFill>
                  <a:schemeClr val="lt1"/>
                </a:solidFill>
                <a:latin typeface="Roboto"/>
                <a:ea typeface="Roboto"/>
                <a:cs typeface="Roboto"/>
                <a:sym typeface="Roboto"/>
              </a:rPr>
              <a:t>Sa citim din fisiere</a:t>
            </a:r>
            <a:endParaRPr b="1" i="0" sz="1600" u="none" cap="none" strike="noStrike">
              <a:solidFill>
                <a:schemeClr val="lt1"/>
              </a:solidFill>
              <a:latin typeface="Roboto"/>
              <a:ea typeface="Roboto"/>
              <a:cs typeface="Roboto"/>
              <a:sym typeface="Roboto"/>
            </a:endParaRPr>
          </a:p>
          <a:p>
            <a:pPr indent="-330200" lvl="1" marL="914400" marR="0" rtl="0" algn="l">
              <a:lnSpc>
                <a:spcPct val="100000"/>
              </a:lnSpc>
              <a:spcBef>
                <a:spcPts val="0"/>
              </a:spcBef>
              <a:spcAft>
                <a:spcPts val="0"/>
              </a:spcAft>
              <a:buClr>
                <a:schemeClr val="lt1"/>
              </a:buClr>
              <a:buSzPts val="1600"/>
              <a:buFont typeface="Roboto"/>
              <a:buChar char="○"/>
            </a:pPr>
            <a:r>
              <a:rPr b="1" i="0" lang="en-GB" sz="1600" u="none" cap="none" strike="noStrike">
                <a:solidFill>
                  <a:schemeClr val="lt1"/>
                </a:solidFill>
                <a:latin typeface="Roboto"/>
                <a:ea typeface="Roboto"/>
                <a:cs typeface="Roboto"/>
                <a:sym typeface="Roboto"/>
              </a:rPr>
              <a:t>Sa scriem in fisiere</a:t>
            </a:r>
            <a:endParaRPr b="1" i="0" sz="1600" u="none" cap="none" strike="noStrike">
              <a:solidFill>
                <a:schemeClr val="lt1"/>
              </a:solidFill>
              <a:latin typeface="Roboto"/>
              <a:ea typeface="Roboto"/>
              <a:cs typeface="Roboto"/>
              <a:sym typeface="Roboto"/>
            </a:endParaRPr>
          </a:p>
          <a:p>
            <a:pPr indent="-330200" lvl="1" marL="914400" marR="0" rtl="0" algn="l">
              <a:lnSpc>
                <a:spcPct val="100000"/>
              </a:lnSpc>
              <a:spcBef>
                <a:spcPts val="0"/>
              </a:spcBef>
              <a:spcAft>
                <a:spcPts val="0"/>
              </a:spcAft>
              <a:buClr>
                <a:schemeClr val="lt1"/>
              </a:buClr>
              <a:buSzPts val="1600"/>
              <a:buFont typeface="Roboto"/>
              <a:buChar char="○"/>
            </a:pPr>
            <a:r>
              <a:rPr b="1" i="0" lang="en-GB" sz="1600" u="none" cap="none" strike="noStrike">
                <a:solidFill>
                  <a:schemeClr val="lt1"/>
                </a:solidFill>
                <a:latin typeface="Roboto"/>
                <a:ea typeface="Roboto"/>
                <a:cs typeface="Roboto"/>
                <a:sym typeface="Roboto"/>
              </a:rPr>
              <a:t>Ce este un JSON</a:t>
            </a:r>
            <a:endParaRPr b="1" i="0" sz="1600" u="none" cap="none" strike="noStrike">
              <a:solidFill>
                <a:schemeClr val="lt1"/>
              </a:solidFill>
              <a:latin typeface="Roboto"/>
              <a:ea typeface="Roboto"/>
              <a:cs typeface="Roboto"/>
              <a:sym typeface="Roboto"/>
            </a:endParaRPr>
          </a:p>
          <a:p>
            <a:pPr indent="-330200" lvl="1" marL="914400" marR="0" rtl="0" algn="l">
              <a:lnSpc>
                <a:spcPct val="100000"/>
              </a:lnSpc>
              <a:spcBef>
                <a:spcPts val="0"/>
              </a:spcBef>
              <a:spcAft>
                <a:spcPts val="0"/>
              </a:spcAft>
              <a:buClr>
                <a:schemeClr val="lt1"/>
              </a:buClr>
              <a:buSzPts val="1600"/>
              <a:buFont typeface="Roboto"/>
              <a:buChar char="○"/>
            </a:pPr>
            <a:r>
              <a:rPr b="1" i="0" lang="en-GB" sz="1600" u="none" cap="none" strike="noStrike">
                <a:solidFill>
                  <a:schemeClr val="lt1"/>
                </a:solidFill>
                <a:latin typeface="Roboto"/>
                <a:ea typeface="Roboto"/>
                <a:cs typeface="Roboto"/>
                <a:sym typeface="Roboto"/>
              </a:rPr>
              <a:t>Manipulare fisiere txt, excel, json, etc (Context Managers*)</a:t>
            </a:r>
            <a:endParaRPr b="1" i="0" sz="16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100"/>
              <a:buFont typeface="Arial"/>
              <a:buNone/>
            </a:pPr>
            <a:r>
              <a:t/>
            </a:r>
            <a:endParaRPr b="1" i="0" sz="16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Effect filter="fade" transition="in">
                                      <p:cBhvr>
                                        <p:cTn dur="1000"/>
                                        <p:tgtEl>
                                          <p:spTgt spid="2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Effect filter="fade" transition="in">
                                      <p:cBhvr>
                                        <p:cTn dur="1000"/>
                                        <p:tgtEl>
                                          <p:spTgt spid="21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37568fd4b5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Python Packages</a:t>
            </a:r>
            <a:endParaRPr b="1">
              <a:solidFill>
                <a:schemeClr val="lt2"/>
              </a:solidFill>
              <a:latin typeface="Roboto"/>
              <a:ea typeface="Roboto"/>
              <a:cs typeface="Roboto"/>
              <a:sym typeface="Roboto"/>
            </a:endParaRPr>
          </a:p>
        </p:txBody>
      </p:sp>
      <p:cxnSp>
        <p:nvCxnSpPr>
          <p:cNvPr id="222" name="Google Shape;222;g237568fd4b5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237568fd4b5_0_0"/>
          <p:cNvSpPr txBox="1"/>
          <p:nvPr/>
        </p:nvSpPr>
        <p:spPr>
          <a:xfrm>
            <a:off x="201800" y="3773325"/>
            <a:ext cx="85206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GB">
                <a:solidFill>
                  <a:schemeClr val="lt1"/>
                </a:solidFill>
                <a:latin typeface="Roboto"/>
                <a:ea typeface="Roboto"/>
                <a:cs typeface="Roboto"/>
                <a:sym typeface="Roboto"/>
              </a:rPr>
              <a:t>Link-uri de studiat:</a:t>
            </a:r>
            <a:endParaRPr b="1">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000">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sng" cap="none" strike="noStrike">
                <a:solidFill>
                  <a:schemeClr val="hlink"/>
                </a:solidFill>
                <a:latin typeface="Roboto"/>
                <a:ea typeface="Roboto"/>
                <a:cs typeface="Roboto"/>
                <a:sym typeface="Roboto"/>
                <a:hlinkClick r:id="rId3"/>
              </a:rPr>
              <a:t>https://packaging.python.org/tutorials/installing-packages/</a:t>
            </a:r>
            <a:r>
              <a:rPr b="1" i="0" lang="en-GB" sz="1400" u="none" cap="none" strike="noStrike">
                <a:solidFill>
                  <a:schemeClr val="lt1"/>
                </a:solidFill>
                <a:latin typeface="Roboto"/>
                <a:ea typeface="Roboto"/>
                <a:cs typeface="Roboto"/>
                <a:sym typeface="Roboto"/>
              </a:rPr>
              <a:t>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sng" cap="none" strike="noStrike">
                <a:solidFill>
                  <a:schemeClr val="hlink"/>
                </a:solidFill>
                <a:latin typeface="Roboto"/>
                <a:ea typeface="Roboto"/>
                <a:cs typeface="Roboto"/>
                <a:sym typeface="Roboto"/>
                <a:hlinkClick r:id="rId4"/>
              </a:rPr>
              <a:t>https://packaging.python.org/tutorials/packaging-projects/</a:t>
            </a:r>
            <a:r>
              <a:rPr b="1" i="0" lang="en-GB" sz="1400" u="none" cap="none" strike="noStrike">
                <a:solidFill>
                  <a:schemeClr val="lt1"/>
                </a:solidFill>
                <a:latin typeface="Roboto"/>
                <a:ea typeface="Roboto"/>
                <a:cs typeface="Roboto"/>
                <a:sym typeface="Roboto"/>
              </a:rPr>
              <a:t>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24" name="Google Shape;224;g237568fd4b5_0_0"/>
          <p:cNvSpPr txBox="1"/>
          <p:nvPr/>
        </p:nvSpPr>
        <p:spPr>
          <a:xfrm>
            <a:off x="311700" y="1320700"/>
            <a:ext cx="80751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Char char="●"/>
            </a:pPr>
            <a:r>
              <a:rPr lang="en-GB" sz="1500">
                <a:solidFill>
                  <a:schemeClr val="accent1"/>
                </a:solidFill>
              </a:rPr>
              <a:t>Python Standard Library</a:t>
            </a:r>
            <a:r>
              <a:rPr lang="en-GB" sz="1500">
                <a:solidFill>
                  <a:schemeClr val="lt1"/>
                </a:solidFill>
              </a:rPr>
              <a:t> - putem face import fara sa instalam librarii. Exemple: random, math</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GB" sz="1500">
                <a:solidFill>
                  <a:schemeClr val="accent1"/>
                </a:solidFill>
              </a:rPr>
              <a:t>Python Packages - </a:t>
            </a:r>
            <a:r>
              <a:rPr lang="en-GB" sz="1500">
                <a:solidFill>
                  <a:schemeClr val="lt1"/>
                </a:solidFill>
              </a:rPr>
              <a:t>este necesar sa facem instalarea pachetului înainte să îl utilizăm și astfel putem folosi funcțiile/ metodele astfel incat sa ne optimizăm codul. Exemple de pachete: PILLOW, SQLAlchemy etc.</a:t>
            </a:r>
            <a:endParaRPr sz="1500">
              <a:solidFill>
                <a:schemeClr val="lt1"/>
              </a:solidFill>
            </a:endParaRPr>
          </a:p>
          <a:p>
            <a:pPr indent="0" lvl="0" marL="0" rtl="0" algn="l">
              <a:lnSpc>
                <a:spcPct val="115000"/>
              </a:lnSpc>
              <a:spcBef>
                <a:spcPts val="0"/>
              </a:spcBef>
              <a:spcAft>
                <a:spcPts val="0"/>
              </a:spcAft>
              <a:buNone/>
            </a:pPr>
            <a:r>
              <a:rPr lang="en-GB" sz="1500">
                <a:solidFill>
                  <a:schemeClr val="lt1"/>
                </a:solidFill>
              </a:rPr>
              <a:t>Pentru pachete extra, facute de alti developeri, avem PYPI: </a:t>
            </a:r>
            <a:r>
              <a:rPr lang="en-GB" sz="1500" u="sng">
                <a:solidFill>
                  <a:schemeClr val="hlink"/>
                </a:solidFill>
                <a:hlinkClick r:id="rId5"/>
              </a:rPr>
              <a:t>https://pypi.org</a:t>
            </a:r>
            <a:r>
              <a:rPr lang="en-GB" sz="1500">
                <a:solidFill>
                  <a:schemeClr val="lt1"/>
                </a:solidFill>
              </a:rPr>
              <a:t> si folosim comanda </a:t>
            </a:r>
            <a:r>
              <a:rPr lang="en-GB" sz="1500">
                <a:solidFill>
                  <a:schemeClr val="accent1"/>
                </a:solidFill>
              </a:rPr>
              <a:t>pip</a:t>
            </a:r>
            <a:r>
              <a:rPr lang="en-GB" sz="1500">
                <a:solidFill>
                  <a:schemeClr val="lt1"/>
                </a:solidFill>
              </a:rPr>
              <a:t> pentru instalare lor.</a:t>
            </a:r>
            <a:endParaRPr sz="1500">
              <a:solidFill>
                <a:schemeClr val="lt1"/>
              </a:solidFill>
            </a:endParaRPr>
          </a:p>
          <a:p>
            <a:pPr indent="0" lvl="0" marL="0" rtl="0" algn="l">
              <a:lnSpc>
                <a:spcPct val="115000"/>
              </a:lnSpc>
              <a:spcBef>
                <a:spcPts val="0"/>
              </a:spcBef>
              <a:spcAft>
                <a:spcPts val="0"/>
              </a:spcAft>
              <a:buNone/>
            </a:pPr>
            <a:r>
              <a:t/>
            </a:r>
            <a:endParaRPr sz="15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398aeeae8f_0_7"/>
          <p:cNvSpPr txBox="1"/>
          <p:nvPr>
            <p:ph idx="6" type="ctrTitle"/>
          </p:nvPr>
        </p:nvSpPr>
        <p:spPr>
          <a:xfrm>
            <a:off x="253800" y="4389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V</a:t>
            </a:r>
            <a:r>
              <a:rPr lang="en-GB"/>
              <a:t>irtual environments</a:t>
            </a:r>
            <a:endParaRPr b="1">
              <a:solidFill>
                <a:schemeClr val="lt2"/>
              </a:solidFill>
              <a:latin typeface="Roboto"/>
              <a:ea typeface="Roboto"/>
              <a:cs typeface="Roboto"/>
              <a:sym typeface="Roboto"/>
            </a:endParaRPr>
          </a:p>
        </p:txBody>
      </p:sp>
      <p:cxnSp>
        <p:nvCxnSpPr>
          <p:cNvPr id="230" name="Google Shape;230;g2398aeeae8f_0_7"/>
          <p:cNvCxnSpPr/>
          <p:nvPr/>
        </p:nvCxnSpPr>
        <p:spPr>
          <a:xfrm>
            <a:off x="253800" y="986125"/>
            <a:ext cx="8520600" cy="0"/>
          </a:xfrm>
          <a:prstGeom prst="straightConnector1">
            <a:avLst/>
          </a:prstGeom>
          <a:noFill/>
          <a:ln cap="flat" cmpd="sng" w="9525">
            <a:solidFill>
              <a:schemeClr val="accent1"/>
            </a:solidFill>
            <a:prstDash val="solid"/>
            <a:round/>
            <a:headEnd len="sm" w="sm" type="none"/>
            <a:tailEnd len="sm" w="sm" type="none"/>
          </a:ln>
        </p:spPr>
      </p:cxnSp>
      <p:sp>
        <p:nvSpPr>
          <p:cNvPr id="231" name="Google Shape;231;g2398aeeae8f_0_7"/>
          <p:cNvSpPr txBox="1"/>
          <p:nvPr/>
        </p:nvSpPr>
        <p:spPr>
          <a:xfrm>
            <a:off x="146850" y="2526750"/>
            <a:ext cx="8850600" cy="288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lang="en-GB" sz="1200">
                <a:solidFill>
                  <a:schemeClr val="lt1"/>
                </a:solidFill>
                <a:latin typeface="Roboto"/>
                <a:ea typeface="Roboto"/>
                <a:cs typeface="Roboto"/>
                <a:sym typeface="Roboto"/>
              </a:rPr>
              <a:t>Instalare virtualenv (adica programul care ne ajuta sa cream si sa folosim virtual envs) - p</a:t>
            </a:r>
            <a:r>
              <a:rPr lang="en-GB" sz="1200">
                <a:solidFill>
                  <a:schemeClr val="lt1"/>
                </a:solidFill>
                <a:latin typeface="Roboto"/>
                <a:ea typeface="Roboto"/>
                <a:cs typeface="Roboto"/>
                <a:sym typeface="Roboto"/>
              </a:rPr>
              <a:t>utem folosi comanda</a:t>
            </a:r>
            <a:r>
              <a:rPr b="1" lang="en-GB" sz="1200">
                <a:solidFill>
                  <a:schemeClr val="lt1"/>
                </a:solidFill>
                <a:latin typeface="Roboto"/>
                <a:ea typeface="Roboto"/>
                <a:cs typeface="Roboto"/>
                <a:sym typeface="Roboto"/>
              </a:rPr>
              <a:t> </a:t>
            </a:r>
            <a:r>
              <a:rPr lang="en-GB" sz="1200">
                <a:solidFill>
                  <a:schemeClr val="lt1"/>
                </a:solidFill>
                <a:latin typeface="Roboto"/>
                <a:ea typeface="Roboto"/>
                <a:cs typeface="Roboto"/>
                <a:sym typeface="Roboto"/>
              </a:rPr>
              <a:t>pip install virtualenv</a:t>
            </a:r>
            <a:endParaRPr sz="12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GB" sz="1200">
                <a:solidFill>
                  <a:schemeClr val="accent1"/>
                </a:solidFill>
                <a:latin typeface="Roboto"/>
                <a:ea typeface="Roboto"/>
                <a:cs typeface="Roboto"/>
                <a:sym typeface="Roboto"/>
              </a:rPr>
              <a:t>Avem 3 parti importante în folosirea lui:</a:t>
            </a:r>
            <a:endParaRPr sz="1200">
              <a:solidFill>
                <a:schemeClr val="accen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AutoNum type="arabicPeriod"/>
            </a:pPr>
            <a:r>
              <a:rPr b="1" lang="en-GB" sz="1200">
                <a:solidFill>
                  <a:schemeClr val="accent1"/>
                </a:solidFill>
                <a:latin typeface="Roboto"/>
                <a:ea typeface="Roboto"/>
                <a:cs typeface="Roboto"/>
                <a:sym typeface="Roboto"/>
              </a:rPr>
              <a:t>Creare:</a:t>
            </a:r>
            <a:r>
              <a:rPr lang="en-GB" sz="1200">
                <a:solidFill>
                  <a:schemeClr val="lt1"/>
                </a:solidFill>
                <a:latin typeface="Roboto"/>
                <a:ea typeface="Roboto"/>
                <a:cs typeface="Roboto"/>
                <a:sym typeface="Roboto"/>
              </a:rPr>
              <a:t> python -m venv &lt;nume_folder_venv&gt; =&gt;aici de obicei folosim env/venv/myenv pentru acel nume de folder, sa zicem pt exemplul acesta ca il numim myenv; crearea se face o singura data.</a:t>
            </a:r>
            <a:endParaRPr sz="1200">
              <a:solidFill>
                <a:schemeClr val="l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AutoNum type="arabicPeriod"/>
            </a:pPr>
            <a:r>
              <a:rPr b="1" lang="en-GB" sz="1200">
                <a:solidFill>
                  <a:schemeClr val="accent1"/>
                </a:solidFill>
                <a:latin typeface="Roboto"/>
                <a:ea typeface="Roboto"/>
                <a:cs typeface="Roboto"/>
                <a:sym typeface="Roboto"/>
              </a:rPr>
              <a:t>Activare:</a:t>
            </a:r>
            <a:r>
              <a:rPr lang="en-GB" sz="1200">
                <a:solidFill>
                  <a:schemeClr val="lt1"/>
                </a:solidFill>
                <a:latin typeface="Roboto"/>
                <a:ea typeface="Roboto"/>
                <a:cs typeface="Roboto"/>
                <a:sym typeface="Roboto"/>
              </a:rPr>
              <a:t> trebuie sa il activam ori de cate ori avem nevoie sa rulam proiectul, sa instalam o librarie; comanda de activare e diferita in functie de sistemul de operare</a:t>
            </a:r>
            <a:endParaRPr sz="12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GB" sz="1200">
                <a:solidFill>
                  <a:schemeClr val="lt1"/>
                </a:solidFill>
                <a:latin typeface="Roboto"/>
                <a:ea typeface="Roboto"/>
                <a:cs typeface="Roboto"/>
                <a:sym typeface="Roboto"/>
              </a:rPr>
              <a:t>OSX: source myvenv/bin/activate</a:t>
            </a:r>
            <a:endParaRPr sz="12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GB" sz="1200">
                <a:solidFill>
                  <a:schemeClr val="lt1"/>
                </a:solidFill>
                <a:latin typeface="Roboto"/>
                <a:ea typeface="Roboto"/>
                <a:cs typeface="Roboto"/>
                <a:sym typeface="Roboto"/>
              </a:rPr>
              <a:t>Windows Powershell: myenv\Scripts\Activate.ps1</a:t>
            </a:r>
            <a:endParaRPr sz="12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GB" sz="1200">
                <a:solidFill>
                  <a:schemeClr val="lt1"/>
                </a:solidFill>
                <a:latin typeface="Roboto"/>
                <a:ea typeface="Roboto"/>
                <a:cs typeface="Roboto"/>
                <a:sym typeface="Roboto"/>
              </a:rPr>
              <a:t>Windows cmd/Pycharm terminal: myenv\Scripts\activate.bat</a:t>
            </a:r>
            <a:endParaRPr sz="1200">
              <a:solidFill>
                <a:schemeClr val="l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AutoNum type="arabicPeriod"/>
            </a:pPr>
            <a:r>
              <a:rPr b="1" lang="en-GB" sz="1200">
                <a:solidFill>
                  <a:schemeClr val="accent1"/>
                </a:solidFill>
                <a:latin typeface="Roboto"/>
                <a:ea typeface="Roboto"/>
                <a:cs typeface="Roboto"/>
                <a:sym typeface="Roboto"/>
              </a:rPr>
              <a:t>Dezactivare: </a:t>
            </a:r>
            <a:r>
              <a:rPr lang="en-GB" sz="1200">
                <a:solidFill>
                  <a:schemeClr val="lt1"/>
                </a:solidFill>
                <a:latin typeface="Roboto"/>
                <a:ea typeface="Roboto"/>
                <a:cs typeface="Roboto"/>
                <a:sym typeface="Roboto"/>
              </a:rPr>
              <a:t>asta o putem face cand vrem in acelasi terminal sa trecem sa lucram cu un alt proiect (întâi dezactivam mediul curent, apoi activam pentru un alt proiect), se poate face ori de cate ori vrem, si comanda e simpla: deactivate</a:t>
            </a:r>
            <a:endParaRPr sz="1000">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sz="1000">
              <a:solidFill>
                <a:schemeClr val="lt1"/>
              </a:solidFill>
              <a:latin typeface="Avenir"/>
              <a:ea typeface="Avenir"/>
              <a:cs typeface="Avenir"/>
              <a:sym typeface="Avenir"/>
            </a:endParaRPr>
          </a:p>
        </p:txBody>
      </p:sp>
      <p:sp>
        <p:nvSpPr>
          <p:cNvPr id="232" name="Google Shape;232;g2398aeeae8f_0_7"/>
          <p:cNvSpPr txBox="1"/>
          <p:nvPr/>
        </p:nvSpPr>
        <p:spPr>
          <a:xfrm>
            <a:off x="253800" y="1030313"/>
            <a:ext cx="86364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Char char="●"/>
            </a:pPr>
            <a:r>
              <a:rPr lang="en-GB" sz="1200">
                <a:solidFill>
                  <a:schemeClr val="accent1"/>
                </a:solidFill>
              </a:rPr>
              <a:t>Este folosit pentru a gestiona python packages pentru diferite proiecte</a:t>
            </a:r>
            <a:endParaRPr sz="1200">
              <a:solidFill>
                <a:schemeClr val="accent1"/>
              </a:solidFill>
            </a:endParaRPr>
          </a:p>
          <a:p>
            <a:pPr indent="-304800" lvl="0" marL="457200" rtl="0" algn="l">
              <a:lnSpc>
                <a:spcPct val="115000"/>
              </a:lnSpc>
              <a:spcBef>
                <a:spcPts val="0"/>
              </a:spcBef>
              <a:spcAft>
                <a:spcPts val="0"/>
              </a:spcAft>
              <a:buClr>
                <a:schemeClr val="lt1"/>
              </a:buClr>
              <a:buSzPts val="1200"/>
              <a:buChar char="●"/>
            </a:pPr>
            <a:r>
              <a:rPr lang="en-GB" sz="1200">
                <a:solidFill>
                  <a:schemeClr val="lt1"/>
                </a:solidFill>
              </a:rPr>
              <a:t>Putem crea un virtual environment care ar veni cu următoarele beneficii:</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GB" sz="1200">
                <a:solidFill>
                  <a:schemeClr val="lt1"/>
                </a:solidFill>
              </a:rPr>
              <a:t>Putem descărca pachete în proiectul nostru fără privilegii de administrator</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GB" sz="1200">
                <a:solidFill>
                  <a:schemeClr val="lt1"/>
                </a:solidFill>
              </a:rPr>
              <a:t>Putem crea un pachet cu aplicatia noastra si ulterior o putem partaja cu alti programatori</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GB" sz="1200">
                <a:solidFill>
                  <a:schemeClr val="lt1"/>
                </a:solidFill>
              </a:rPr>
              <a:t>Putem crea cu usurinta o lista de dependențe și subdependențe într-un fișier, ceea ce face mai ușor pentru alți programatori sa reproduca/ dezvolte și sa instaleze toate dependintele  utilizate de noi în </a:t>
            </a:r>
            <a:r>
              <a:rPr lang="en-GB" sz="1200">
                <a:solidFill>
                  <a:schemeClr val="lt1"/>
                </a:solidFill>
              </a:rPr>
              <a:t>virtual environment creat de noi</a:t>
            </a:r>
            <a:endParaRPr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1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10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10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10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10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1000"/>
                                        <p:tgtEl>
                                          <p:spTgt spid="2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animEffect filter="fade" transition="in">
                                      <p:cBhvr>
                                        <p:cTn dur="1000"/>
                                        <p:tgtEl>
                                          <p:spTgt spid="23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1f5f86f0ec_0_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JSON</a:t>
            </a:r>
            <a:endParaRPr b="1">
              <a:solidFill>
                <a:schemeClr val="lt2"/>
              </a:solidFill>
              <a:latin typeface="Roboto"/>
              <a:ea typeface="Roboto"/>
              <a:cs typeface="Roboto"/>
              <a:sym typeface="Roboto"/>
            </a:endParaRPr>
          </a:p>
        </p:txBody>
      </p:sp>
      <p:cxnSp>
        <p:nvCxnSpPr>
          <p:cNvPr id="238" name="Google Shape;238;g11f5f86f0ec_0_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9" name="Google Shape;239;g11f5f86f0ec_0_12"/>
          <p:cNvSpPr txBox="1"/>
          <p:nvPr/>
        </p:nvSpPr>
        <p:spPr>
          <a:xfrm>
            <a:off x="311700" y="1416500"/>
            <a:ext cx="8520600" cy="2770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JSON reprezinta JavaScript Object Notation</a:t>
            </a:r>
            <a:endParaRPr b="1" i="0" sz="2100" u="none" cap="none" strike="noStrike">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Este un format tip text pentru stocare si transportare de date</a:t>
            </a:r>
            <a:endParaRPr b="1" i="0" sz="2100" u="none" cap="none" strike="noStrike">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El este independent de orice limbaj de programare, toate il folosesc</a:t>
            </a:r>
            <a:endParaRPr b="1" i="0" sz="2100" u="none" cap="none" strike="noStrike">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Suporta tipurile de date uzuale (str, int, float, list, dict)</a:t>
            </a:r>
            <a:endParaRPr b="1" i="0" sz="2100" u="none" cap="none" strike="noStrike">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Arata si se comporta ca un dictionar</a:t>
            </a:r>
            <a:endParaRPr b="1" i="0" sz="21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1000"/>
                                        <p:tgtEl>
                                          <p:spTgt spid="2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Effect filter="fade" transition="in">
                                      <p:cBhvr>
                                        <p:cTn dur="1000"/>
                                        <p:tgtEl>
                                          <p:spTgt spid="2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Effect filter="fade" transition="in">
                                      <p:cBhvr>
                                        <p:cTn dur="1000"/>
                                        <p:tgtEl>
                                          <p:spTgt spid="2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Interactiunea cu fisiere tip txt, JSON</a:t>
            </a:r>
            <a:endParaRPr b="1">
              <a:solidFill>
                <a:schemeClr val="lt2"/>
              </a:solidFill>
              <a:latin typeface="Roboto"/>
              <a:ea typeface="Roboto"/>
              <a:cs typeface="Roboto"/>
              <a:sym typeface="Roboto"/>
            </a:endParaRPr>
          </a:p>
        </p:txBody>
      </p:sp>
      <p:cxnSp>
        <p:nvCxnSpPr>
          <p:cNvPr id="245" name="Google Shape;245;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6" name="Google Shape;246;g11115eacdc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Pentru a interactiona cu un fisier, primul lucru pe care trebuie sa il facem este sa il citim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Pentru a citi fisierul ne folosim de fuctionalitatea open()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urma citirii/scrierii in fisier trebuie sa il inchidem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Pentru a ne simplifica viata putem sa ne </a:t>
            </a:r>
            <a:endParaRPr b="1" i="0" sz="1500" u="none" cap="none" strike="noStrike">
              <a:solidFill>
                <a:schemeClr val="lt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folosim de sintaxa “with open()” iar </a:t>
            </a:r>
            <a:endParaRPr b="1" i="0" sz="1500" u="none" cap="none" strike="noStrike">
              <a:solidFill>
                <a:schemeClr val="lt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aceasta va incheia interactiunea cu </a:t>
            </a:r>
            <a:endParaRPr b="1" i="0" sz="1500" u="none" cap="none" strike="noStrike">
              <a:solidFill>
                <a:schemeClr val="lt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fisierul pentru noi</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7" name="Google Shape;247;g11115eacdc4_0_22"/>
          <p:cNvPicPr preferRelativeResize="0"/>
          <p:nvPr/>
        </p:nvPicPr>
        <p:blipFill rotWithShape="1">
          <a:blip r:embed="rId3">
            <a:alphaModFix/>
          </a:blip>
          <a:srcRect b="0" l="0" r="0" t="0"/>
          <a:stretch/>
        </p:blipFill>
        <p:spPr>
          <a:xfrm>
            <a:off x="4691413" y="2188200"/>
            <a:ext cx="4452588" cy="2955299"/>
          </a:xfrm>
          <a:prstGeom prst="rect">
            <a:avLst/>
          </a:prstGeom>
          <a:noFill/>
          <a:ln>
            <a:noFill/>
          </a:ln>
        </p:spPr>
      </p:pic>
      <p:pic>
        <p:nvPicPr>
          <p:cNvPr id="248" name="Google Shape;248;g11115eacdc4_0_22"/>
          <p:cNvPicPr preferRelativeResize="0"/>
          <p:nvPr/>
        </p:nvPicPr>
        <p:blipFill rotWithShape="1">
          <a:blip r:embed="rId4">
            <a:alphaModFix/>
          </a:blip>
          <a:srcRect b="0" l="0" r="0" t="0"/>
          <a:stretch/>
        </p:blipFill>
        <p:spPr>
          <a:xfrm>
            <a:off x="311700" y="3405575"/>
            <a:ext cx="4157775" cy="12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f5f86f0ec_0_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Interactiunea cu fisiere tip excel, csv</a:t>
            </a:r>
            <a:endParaRPr b="1">
              <a:solidFill>
                <a:schemeClr val="lt2"/>
              </a:solidFill>
              <a:latin typeface="Roboto"/>
              <a:ea typeface="Roboto"/>
              <a:cs typeface="Roboto"/>
              <a:sym typeface="Roboto"/>
            </a:endParaRPr>
          </a:p>
        </p:txBody>
      </p:sp>
      <p:cxnSp>
        <p:nvCxnSpPr>
          <p:cNvPr id="254" name="Google Shape;254;g11f5f86f0ec_0_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5" name="Google Shape;255;g11f5f86f0ec_0_2"/>
          <p:cNvSpPr txBox="1"/>
          <p:nvPr/>
        </p:nvSpPr>
        <p:spPr>
          <a:xfrm>
            <a:off x="311700" y="1416500"/>
            <a:ext cx="85206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Pentru a putea citi/edita/salva un fisier tip excel trebuie sa ne folosim de 3rd party libraries ca si openpyxl, pandas, etc (acestea trebuie instalate)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Pentru a interactiona cu un fisier de tip csv, la fel v-a trebui sa ne folosim sau de 3rd party libraries sau sa ne folosim de libraria built in pe nume csv</a:t>
            </a:r>
            <a:endParaRPr b="1" i="0" sz="1500" u="none" cap="none" strike="noStrike">
              <a:solidFill>
                <a:schemeClr val="lt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6" name="Google Shape;256;g11f5f86f0ec_0_2"/>
          <p:cNvPicPr preferRelativeResize="0"/>
          <p:nvPr/>
        </p:nvPicPr>
        <p:blipFill rotWithShape="1">
          <a:blip r:embed="rId3">
            <a:alphaModFix/>
          </a:blip>
          <a:srcRect b="0" l="0" r="0" t="0"/>
          <a:stretch/>
        </p:blipFill>
        <p:spPr>
          <a:xfrm>
            <a:off x="1605650" y="2545150"/>
            <a:ext cx="5755825" cy="259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45bb332895_0_0"/>
          <p:cNvSpPr txBox="1"/>
          <p:nvPr>
            <p:ph type="ctrTitle"/>
          </p:nvPr>
        </p:nvSpPr>
        <p:spPr>
          <a:xfrm>
            <a:off x="4541575" y="3753688"/>
            <a:ext cx="4152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Întrebări &amp; curiozități?</a:t>
            </a:r>
            <a:endParaRPr/>
          </a:p>
        </p:txBody>
      </p:sp>
      <p:sp>
        <p:nvSpPr>
          <p:cNvPr id="262" name="Google Shape;262;g145bb332895_0_0"/>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45bb332895_0_0"/>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145bb332895_0_0"/>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45bb332895_0_0"/>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45bb332895_0_0"/>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45bb332895_0_0"/>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145bb332895_0_0"/>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145bb332895_0_0"/>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45bb332895_0_0"/>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45bb332895_0_0"/>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45bb332895_0_0"/>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45bb332895_0_0"/>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45bb332895_0_0"/>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45bb332895_0_0"/>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45bb332895_0_0"/>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45bb332895_0_0"/>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145bb332895_0_0"/>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45bb332895_0_0"/>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45bb332895_0_0"/>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45bb332895_0_0"/>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45bb332895_0_0"/>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45bb332895_0_0"/>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45bb332895_0_0"/>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45bb332895_0_0"/>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145bb332895_0_0"/>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145bb332895_0_0"/>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45bb332895_0_0"/>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45bb332895_0_0"/>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45bb332895_0_0"/>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45bb332895_0_0"/>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45bb332895_0_0"/>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45bb332895_0_0"/>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5bb332895_0_0"/>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5bb332895_0_0"/>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45bb332895_0_0"/>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5bb332895_0_0"/>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45bb332895_0_0"/>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45bb332895_0_0"/>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5bb332895_0_0"/>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45bb332895_0_0"/>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5bb332895_0_0"/>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45bb332895_0_0"/>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45bb332895_0_0"/>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45bb332895_0_0"/>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5bb332895_0_0"/>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5bb332895_0_0"/>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5bb332895_0_0"/>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45bb332895_0_0"/>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45bb332895_0_0"/>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5bb332895_0_0"/>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5bb332895_0_0"/>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5bb332895_0_0"/>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5bb332895_0_0"/>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5bb332895_0_0"/>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45bb332895_0_0"/>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45bb332895_0_0"/>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5bb332895_0_0"/>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5bb332895_0_0"/>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5bb332895_0_0"/>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5bb332895_0_0"/>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5bb332895_0_0"/>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45bb332895_0_0"/>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45bb332895_0_0"/>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45bb332895_0_0"/>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5bb332895_0_0"/>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45bb332895_0_0"/>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45bb332895_0_0"/>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45bb332895_0_0"/>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45bb332895_0_0"/>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45bb332895_0_0"/>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45bb332895_0_0"/>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45bb332895_0_0"/>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45bb332895_0_0"/>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45bb332895_0_0"/>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45bb332895_0_0"/>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5bb332895_0_0"/>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45bb332895_0_0"/>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45bb332895_0_0"/>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45bb332895_0_0"/>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45bb332895_0_0"/>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45bb332895_0_0"/>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45bb332895_0_0"/>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45bb332895_0_0"/>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45bb332895_0_0"/>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45bb332895_0_0"/>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45bb332895_0_0"/>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45bb332895_0_0"/>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45bb332895_0_0"/>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45bb332895_0_0"/>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45bb332895_0_0"/>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45bb332895_0_0"/>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45bb332895_0_0"/>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354" name="Google Shape;354;g145bb332895_0_0"/>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45bb332895_0_0"/>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145bb332895_0_0"/>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45bb332895_0_0"/>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45bb332895_0_0"/>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45bb332895_0_0"/>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45bb332895_0_0"/>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45bb332895_0_0"/>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45bb332895_0_0"/>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45bb332895_0_0"/>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45bb332895_0_0"/>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45bb332895_0_0"/>
          <p:cNvSpPr txBox="1"/>
          <p:nvPr>
            <p:ph type="ctrTitle"/>
          </p:nvPr>
        </p:nvSpPr>
        <p:spPr>
          <a:xfrm>
            <a:off x="4541575" y="980071"/>
            <a:ext cx="4618200" cy="240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Întrebări de interviu:</a:t>
            </a:r>
            <a:endParaRPr/>
          </a:p>
          <a:p>
            <a:pPr indent="0" lvl="0" marL="0" rtl="0" algn="l">
              <a:lnSpc>
                <a:spcPct val="115000"/>
              </a:lnSpc>
              <a:spcBef>
                <a:spcPts val="0"/>
              </a:spcBef>
              <a:spcAft>
                <a:spcPts val="0"/>
              </a:spcAft>
              <a:buSzPts val="3000"/>
              <a:buNone/>
            </a:pPr>
            <a:r>
              <a:t/>
            </a:r>
            <a:endParaRPr sz="1800"/>
          </a:p>
          <a:p>
            <a:pPr indent="0" lvl="0" marL="457200" rtl="0" algn="l">
              <a:lnSpc>
                <a:spcPct val="115000"/>
              </a:lnSpc>
              <a:spcBef>
                <a:spcPts val="0"/>
              </a:spcBef>
              <a:spcAft>
                <a:spcPts val="0"/>
              </a:spcAft>
              <a:buNone/>
            </a:pPr>
            <a:r>
              <a:t/>
            </a:r>
            <a:endParaRPr sz="1600">
              <a:solidFill>
                <a:schemeClr val="lt1"/>
              </a:solidFill>
              <a:latin typeface="Arial"/>
              <a:ea typeface="Arial"/>
              <a:cs typeface="Arial"/>
              <a:sym typeface="Arial"/>
            </a:endParaRPr>
          </a:p>
          <a:p>
            <a:pPr indent="-114300" lvl="0" marL="457200" rtl="0" algn="l">
              <a:lnSpc>
                <a:spcPct val="115000"/>
              </a:lnSpc>
              <a:spcBef>
                <a:spcPts val="0"/>
              </a:spcBef>
              <a:spcAft>
                <a:spcPts val="0"/>
              </a:spcAft>
              <a:buClr>
                <a:schemeClr val="lt1"/>
              </a:buClr>
              <a:buSzPts val="1800"/>
              <a:buFont typeface="Roboto"/>
              <a:buChar char="➢"/>
            </a:pPr>
            <a:r>
              <a:rPr lang="en-GB" sz="1600">
                <a:solidFill>
                  <a:schemeClr val="lt1"/>
                </a:solidFill>
                <a:latin typeface="Arial"/>
                <a:ea typeface="Arial"/>
                <a:cs typeface="Arial"/>
                <a:sym typeface="Arial"/>
              </a:rPr>
              <a:t> </a:t>
            </a:r>
            <a:r>
              <a:rPr lang="en-GB" sz="1600">
                <a:solidFill>
                  <a:schemeClr val="lt1"/>
                </a:solidFill>
                <a:latin typeface="Arial"/>
                <a:ea typeface="Arial"/>
                <a:cs typeface="Arial"/>
                <a:sym typeface="Arial"/>
              </a:rPr>
              <a:t>Ce este un fișier JSON?</a:t>
            </a:r>
            <a:endParaRPr sz="1600">
              <a:solidFill>
                <a:schemeClr val="lt1"/>
              </a:solidFill>
              <a:latin typeface="Arial"/>
              <a:ea typeface="Arial"/>
              <a:cs typeface="Arial"/>
              <a:sym typeface="Arial"/>
            </a:endParaRPr>
          </a:p>
          <a:p>
            <a:pPr indent="-114300" lvl="0" marL="457200" rtl="0" algn="l">
              <a:lnSpc>
                <a:spcPct val="115000"/>
              </a:lnSpc>
              <a:spcBef>
                <a:spcPts val="0"/>
              </a:spcBef>
              <a:spcAft>
                <a:spcPts val="0"/>
              </a:spcAft>
              <a:buClr>
                <a:schemeClr val="lt1"/>
              </a:buClr>
              <a:buSzPts val="1800"/>
              <a:buFont typeface="Roboto"/>
              <a:buChar char="➢"/>
            </a:pPr>
            <a:r>
              <a:rPr lang="en-GB" sz="1600">
                <a:solidFill>
                  <a:schemeClr val="lt1"/>
                </a:solidFill>
                <a:latin typeface="Arial"/>
                <a:ea typeface="Arial"/>
                <a:cs typeface="Arial"/>
                <a:sym typeface="Arial"/>
              </a:rPr>
              <a:t> Cum putem interacționa cu fișiere?</a:t>
            </a:r>
            <a:endParaRPr sz="1600">
              <a:solidFill>
                <a:schemeClr val="lt1"/>
              </a:solidFill>
              <a:latin typeface="Arial"/>
              <a:ea typeface="Arial"/>
              <a:cs typeface="Arial"/>
              <a:sym typeface="Arial"/>
            </a:endParaRPr>
          </a:p>
          <a:p>
            <a:pPr indent="0" lvl="0" marL="457200" rtl="0" algn="l">
              <a:lnSpc>
                <a:spcPct val="100000"/>
              </a:lnSpc>
              <a:spcBef>
                <a:spcPts val="0"/>
              </a:spcBef>
              <a:spcAft>
                <a:spcPts val="0"/>
              </a:spcAft>
              <a:buSzPts val="3000"/>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