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59" r:id="rId6"/>
    <p:sldId id="261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qres.in/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PROIECT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Dumitrescu Flavius </a:t>
            </a:r>
            <a:r>
              <a:rPr lang="en-US" dirty="0" err="1"/>
              <a:t>virgil</a:t>
            </a:r>
            <a:endParaRPr lang="en-US" dirty="0"/>
          </a:p>
          <a:p>
            <a:r>
              <a:rPr lang="en-US" dirty="0"/>
              <a:t>Link Git </a:t>
            </a:r>
            <a:r>
              <a:rPr lang="en-US" err="1"/>
              <a:t>hub</a:t>
            </a:r>
            <a:r>
              <a:rPr lang="en-US"/>
              <a:t>: https</a:t>
            </a:r>
            <a:r>
              <a:rPr lang="en-US" dirty="0"/>
              <a:t>://github.com/Flavius878/ProiectExamen_2024</a:t>
            </a:r>
          </a:p>
          <a:p>
            <a:r>
              <a:rPr lang="en-US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PUT – user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7C0-0714-CE12-FDC9-8845AF96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" y="2031640"/>
            <a:ext cx="7963309" cy="358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7A619-0A97-D384-0B59-D8B457DC6AD4}"/>
              </a:ext>
            </a:extLst>
          </p:cNvPr>
          <p:cNvSpPr txBox="1"/>
          <p:nvPr/>
        </p:nvSpPr>
        <p:spPr>
          <a:xfrm>
            <a:off x="8986710" y="2031640"/>
            <a:ext cx="2999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PUT (</a:t>
            </a:r>
            <a:r>
              <a:rPr lang="en-US" sz="1400" dirty="0" err="1"/>
              <a:t>Înlocuiește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Înlocuiește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creează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există.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PUT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pentru a </a:t>
            </a:r>
            <a:r>
              <a:rPr lang="en-US" sz="1400" dirty="0" err="1"/>
              <a:t>înlocui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cu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nouă</a:t>
            </a:r>
            <a:r>
              <a:rPr lang="en-US" sz="1400" dirty="0"/>
              <a:t>.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resursa</a:t>
            </a:r>
            <a:r>
              <a:rPr lang="en-US" sz="1400" dirty="0"/>
              <a:t> nu există,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 Este </a:t>
            </a:r>
            <a:r>
              <a:rPr lang="en-US" sz="1400" dirty="0" err="1"/>
              <a:t>utilizată</a:t>
            </a:r>
            <a:r>
              <a:rPr lang="en-US" sz="1400" dirty="0"/>
              <a:t> pentru </a:t>
            </a:r>
            <a:r>
              <a:rPr lang="en-US" sz="1400" dirty="0" err="1"/>
              <a:t>actualizări</a:t>
            </a:r>
            <a:r>
              <a:rPr lang="en-US" sz="1400" dirty="0"/>
              <a:t> complete.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situatia</a:t>
            </a:r>
            <a:r>
              <a:rPr lang="en-US" sz="1400" dirty="0"/>
              <a:t> </a:t>
            </a:r>
            <a:r>
              <a:rPr lang="en-US" sz="1400" dirty="0" err="1"/>
              <a:t>prezentata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“Body” ne indica faptul ca intentia de Update a fost </a:t>
            </a:r>
            <a:r>
              <a:rPr lang="en-US" sz="1400" dirty="0" err="1"/>
              <a:t>receptionata</a:t>
            </a:r>
            <a:r>
              <a:rPr lang="en-US" sz="1400" dirty="0"/>
              <a:t> la data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Fiind</a:t>
            </a:r>
            <a:r>
              <a:rPr lang="en-US" sz="1400" dirty="0"/>
              <a:t> un API de test </a:t>
            </a:r>
            <a:r>
              <a:rPr lang="en-US" sz="1400" dirty="0" err="1"/>
              <a:t>comanda</a:t>
            </a:r>
            <a:r>
              <a:rPr lang="en-US" sz="1400" dirty="0"/>
              <a:t> nu </a:t>
            </a:r>
            <a:r>
              <a:rPr lang="en-US" sz="1400" dirty="0" err="1"/>
              <a:t>modifica</a:t>
            </a:r>
            <a:r>
              <a:rPr lang="en-US" sz="1400" dirty="0"/>
              <a:t> literalmente nimic ci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interogheaza</a:t>
            </a:r>
            <a:r>
              <a:rPr lang="en-US" sz="1400" dirty="0"/>
              <a:t> API cu privire la </a:t>
            </a:r>
            <a:r>
              <a:rPr lang="en-US" sz="1400" dirty="0" err="1"/>
              <a:t>capacitatea</a:t>
            </a:r>
            <a:r>
              <a:rPr lang="en-US" sz="1400" dirty="0"/>
              <a:t> de </a:t>
            </a:r>
            <a:r>
              <a:rPr lang="en-US" sz="1400" dirty="0" err="1"/>
              <a:t>receptionare</a:t>
            </a:r>
            <a:r>
              <a:rPr lang="en-US" sz="1400" dirty="0"/>
              <a:t> a unei comenzi PUT.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8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POST  – user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F04C-BC16-9BFF-0702-65F0104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5" y="1904217"/>
            <a:ext cx="6969027" cy="388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6372-7080-66BB-F653-D5859E795617}"/>
              </a:ext>
            </a:extLst>
          </p:cNvPr>
          <p:cNvSpPr txBox="1"/>
          <p:nvPr/>
        </p:nvSpPr>
        <p:spPr>
          <a:xfrm>
            <a:off x="7376922" y="2294466"/>
            <a:ext cx="4720590" cy="416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(Trimite)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pentru a fi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procesate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server, de exemplu,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nou obiect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efectua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acțiune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în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 într-o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imaginea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alaturat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avem exemplu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unui endpoint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un user, parola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adresa de email insa putem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raspunsul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oferit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cum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poate fi gasit in baza de date a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care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regaseste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 nu a fost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user valid in baza de date anterior.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putem vedea mesajul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insemna ca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a fost gasit.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Tehnica de testare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</a:t>
            </a:r>
            <a:r>
              <a:rPr lang="en-US" sz="11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unor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inexistente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al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asteparea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negative.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6D3-1450-64BD-4A42-1F2785B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48" y="6044243"/>
            <a:ext cx="2448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1522A-7ECF-3AE1-B149-D88DC67F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05" y="1076935"/>
            <a:ext cx="2038635" cy="43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9332-1D03-B3A5-5F8C-0AF5E5FCC78C}"/>
              </a:ext>
            </a:extLst>
          </p:cNvPr>
          <p:cNvSpPr/>
          <p:nvPr/>
        </p:nvSpPr>
        <p:spPr>
          <a:xfrm>
            <a:off x="9669271" y="565201"/>
            <a:ext cx="2428241" cy="9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Statusul</a:t>
            </a:r>
            <a:r>
              <a:rPr lang="en-US" sz="1200" dirty="0"/>
              <a:t> 400 </a:t>
            </a:r>
            <a:r>
              <a:rPr lang="en-US" sz="1200" dirty="0" err="1"/>
              <a:t>reprezinta</a:t>
            </a:r>
            <a:r>
              <a:rPr lang="en-US" sz="1200" dirty="0"/>
              <a:t> faptul ca </a:t>
            </a:r>
            <a:r>
              <a:rPr lang="en-US" sz="1200" dirty="0" err="1"/>
              <a:t>serverul</a:t>
            </a:r>
            <a:r>
              <a:rPr lang="en-US" sz="1200" dirty="0"/>
              <a:t> nu poate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solicitarea</a:t>
            </a:r>
            <a:r>
              <a:rPr lang="en-US" sz="1200" dirty="0"/>
              <a:t> datorita unei </a:t>
            </a:r>
            <a:r>
              <a:rPr lang="en-US" sz="1200" dirty="0" err="1"/>
              <a:t>erori</a:t>
            </a:r>
            <a:r>
              <a:rPr lang="en-US" sz="1200" dirty="0"/>
              <a:t> in </a:t>
            </a:r>
            <a:r>
              <a:rPr lang="en-US" sz="1200" dirty="0" err="1"/>
              <a:t>cerere</a:t>
            </a:r>
            <a:r>
              <a:rPr lang="en-US" sz="1200" dirty="0"/>
              <a:t> facuta(cazul de fata </a:t>
            </a:r>
            <a:r>
              <a:rPr lang="en-US" sz="1200" dirty="0" err="1"/>
              <a:t>solicitarea</a:t>
            </a:r>
            <a:r>
              <a:rPr lang="en-US" sz="1200" dirty="0"/>
              <a:t> de login a unui user inexistent.</a:t>
            </a:r>
          </a:p>
        </p:txBody>
      </p:sp>
    </p:spTree>
    <p:extLst>
      <p:ext uri="{BB962C8B-B14F-4D97-AF65-F5344CB8AC3E}">
        <p14:creationId xmlns:p14="http://schemas.microsoft.com/office/powerpoint/2010/main" val="36117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POST – </a:t>
            </a:r>
            <a:r>
              <a:rPr lang="en-US" dirty="0" err="1"/>
              <a:t>Creare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0C39-C54A-1D7F-AE46-FE966D5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904217"/>
            <a:ext cx="7346575" cy="369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2A430-73CB-98E1-D75B-779D2B3EFC8B}"/>
              </a:ext>
            </a:extLst>
          </p:cNvPr>
          <p:cNvSpPr txBox="1"/>
          <p:nvPr/>
        </p:nvSpPr>
        <p:spPr>
          <a:xfrm>
            <a:off x="7808259" y="1991088"/>
            <a:ext cx="3993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Aici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comanda</a:t>
            </a:r>
            <a:r>
              <a:rPr lang="en-US" sz="1400" dirty="0"/>
              <a:t> POST se </a:t>
            </a:r>
            <a:r>
              <a:rPr lang="en-US" sz="1400" dirty="0" err="1"/>
              <a:t>acceseaza</a:t>
            </a:r>
            <a:r>
              <a:rPr lang="en-US" sz="1400" dirty="0"/>
              <a:t> </a:t>
            </a:r>
            <a:r>
              <a:rPr lang="en-US" sz="1400" dirty="0" err="1"/>
              <a:t>endpointul</a:t>
            </a:r>
            <a:r>
              <a:rPr lang="en-US" sz="1400" dirty="0"/>
              <a:t> </a:t>
            </a:r>
            <a:r>
              <a:rPr lang="en-US" sz="1400" dirty="0" err="1"/>
              <a:t>specificat</a:t>
            </a:r>
            <a:r>
              <a:rPr lang="en-US" sz="1400" dirty="0"/>
              <a:t> pentru a </a:t>
            </a:r>
            <a:r>
              <a:rPr lang="en-US" sz="1400" dirty="0" err="1"/>
              <a:t>crea</a:t>
            </a:r>
            <a:r>
              <a:rPr lang="en-US" sz="1400" dirty="0"/>
              <a:t> un user nou.</a:t>
            </a:r>
          </a:p>
          <a:p>
            <a:endParaRPr lang="en-US" sz="1400" dirty="0"/>
          </a:p>
          <a:p>
            <a:r>
              <a:rPr lang="en-US" sz="1400" dirty="0"/>
              <a:t>API-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folosit</a:t>
            </a:r>
            <a:r>
              <a:rPr lang="en-US" sz="1400" dirty="0"/>
              <a:t> permite testarea unui comenzi </a:t>
            </a:r>
            <a:r>
              <a:rPr lang="en-US" sz="1400" dirty="0" err="1"/>
              <a:t>generice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aunui</a:t>
            </a:r>
            <a:r>
              <a:rPr lang="en-US" sz="1400" dirty="0"/>
              <a:t> user </a:t>
            </a:r>
            <a:r>
              <a:rPr lang="en-US" sz="1400" dirty="0" err="1"/>
              <a:t>respectand</a:t>
            </a:r>
            <a:r>
              <a:rPr lang="en-US" sz="1400" dirty="0"/>
              <a:t> cerintele </a:t>
            </a:r>
            <a:r>
              <a:rPr lang="en-US" sz="1400" dirty="0" err="1"/>
              <a:t>recomandate</a:t>
            </a:r>
            <a:r>
              <a:rPr lang="en-US" sz="1400" dirty="0"/>
              <a:t> in </a:t>
            </a:r>
            <a:r>
              <a:rPr lang="en-US" sz="1400" dirty="0" err="1"/>
              <a:t>documentarie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sectiunea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Body, putem </a:t>
            </a:r>
            <a:r>
              <a:rPr lang="en-US" sz="1400" dirty="0" err="1"/>
              <a:t>observa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user conform </a:t>
            </a:r>
            <a:r>
              <a:rPr lang="en-US" sz="1400" dirty="0" err="1"/>
              <a:t>instructiunilor</a:t>
            </a:r>
            <a:r>
              <a:rPr lang="en-US" sz="1400" dirty="0"/>
              <a:t> din </a:t>
            </a:r>
            <a:r>
              <a:rPr lang="en-US" sz="1400" dirty="0" err="1"/>
              <a:t>documentatie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ne </a:t>
            </a:r>
            <a:r>
              <a:rPr lang="en-US" sz="1400" dirty="0" err="1"/>
              <a:t>returneaza</a:t>
            </a:r>
            <a:r>
              <a:rPr lang="en-US" sz="1400" dirty="0"/>
              <a:t> un raspuns pozitiv cu privire la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functioneaza conform </a:t>
            </a:r>
            <a:r>
              <a:rPr lang="en-US" sz="1400" dirty="0" err="1"/>
              <a:t>documentatiei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Motivul</a:t>
            </a:r>
            <a:r>
              <a:rPr lang="en-US" sz="1400" dirty="0"/>
              <a:t> pentru care nu s-au </a:t>
            </a:r>
            <a:r>
              <a:rPr lang="en-US" sz="1400" dirty="0" err="1"/>
              <a:t>introdus</a:t>
            </a:r>
            <a:r>
              <a:rPr lang="en-US" sz="1400" dirty="0"/>
              <a:t> date reale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datorat</a:t>
            </a:r>
            <a:r>
              <a:rPr lang="en-US" sz="1400" dirty="0"/>
              <a:t> </a:t>
            </a:r>
            <a:r>
              <a:rPr lang="en-US" sz="1400" dirty="0" err="1"/>
              <a:t>dorintei</a:t>
            </a:r>
            <a:r>
              <a:rPr lang="en-US" sz="1400" dirty="0"/>
              <a:t> de a </a:t>
            </a:r>
            <a:r>
              <a:rPr lang="en-US" sz="1400" dirty="0" err="1"/>
              <a:t>pastra</a:t>
            </a:r>
            <a:r>
              <a:rPr lang="en-US" sz="1400" dirty="0"/>
              <a:t> acest API de test intact </a:t>
            </a:r>
            <a:r>
              <a:rPr lang="en-US" sz="1400" dirty="0" err="1"/>
              <a:t>si</a:t>
            </a:r>
            <a:r>
              <a:rPr lang="en-US" sz="1400" dirty="0"/>
              <a:t> de a nu oferi </a:t>
            </a:r>
            <a:r>
              <a:rPr lang="en-US" sz="1400" dirty="0" err="1"/>
              <a:t>posibilitatea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unui</a:t>
            </a:r>
          </a:p>
        </p:txBody>
      </p:sp>
    </p:spTree>
    <p:extLst>
      <p:ext uri="{BB962C8B-B14F-4D97-AF65-F5344CB8AC3E}">
        <p14:creationId xmlns:p14="http://schemas.microsoft.com/office/powerpoint/2010/main" val="3494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019415" y="1186543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Raport final (</a:t>
            </a:r>
            <a:r>
              <a:rPr lang="en-US" dirty="0" err="1"/>
              <a:t>stanga</a:t>
            </a:r>
            <a:r>
              <a:rPr lang="en-US" dirty="0"/>
              <a:t>)                                                                          Si rezultatele (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418-0B08-4468-915C-EA35BDC1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" y="1555875"/>
            <a:ext cx="3528291" cy="289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8A62-7AC7-843C-5F6F-301273DF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6" y="1555875"/>
            <a:ext cx="4402043" cy="289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E34D4-27D2-83EB-E40F-66FE555EA3F4}"/>
              </a:ext>
            </a:extLst>
          </p:cNvPr>
          <p:cNvSpPr txBox="1"/>
          <p:nvPr/>
        </p:nvSpPr>
        <p:spPr>
          <a:xfrm>
            <a:off x="3550587" y="1490158"/>
            <a:ext cx="174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stanga</a:t>
            </a:r>
            <a:r>
              <a:rPr lang="en-US" sz="1400" dirty="0"/>
              <a:t> avem un raport final unde se poate </a:t>
            </a:r>
            <a:r>
              <a:rPr lang="en-US" sz="1400" dirty="0" err="1"/>
              <a:t>observa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teste </a:t>
            </a:r>
            <a:r>
              <a:rPr lang="en-US" sz="1400" dirty="0" err="1"/>
              <a:t>executate</a:t>
            </a:r>
            <a:r>
              <a:rPr lang="en-US" sz="1400" dirty="0"/>
              <a:t> cu </a:t>
            </a:r>
            <a:r>
              <a:rPr lang="en-US" sz="1400" dirty="0" err="1"/>
              <a:t>ajutorul</a:t>
            </a:r>
            <a:r>
              <a:rPr lang="en-US" sz="1400" dirty="0"/>
              <a:t> Postman cat </a:t>
            </a:r>
            <a:r>
              <a:rPr lang="en-US" sz="1400" dirty="0" err="1"/>
              <a:t>si</a:t>
            </a:r>
            <a:r>
              <a:rPr lang="en-US" sz="1400" dirty="0"/>
              <a:t> cele care au trecut conform </a:t>
            </a:r>
            <a:r>
              <a:rPr lang="en-US" sz="1400" dirty="0" err="1"/>
              <a:t>asteptarilor</a:t>
            </a:r>
            <a:r>
              <a:rPr lang="en-US" sz="1400" dirty="0"/>
              <a:t>  </a:t>
            </a:r>
            <a:r>
              <a:rPr lang="en-US" sz="1400" dirty="0" err="1"/>
              <a:t>si</a:t>
            </a:r>
            <a:r>
              <a:rPr lang="en-US" sz="1400" dirty="0"/>
              <a:t> cele care nu au trecut.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8720-65CD-CCF0-B84A-9598011FC74C}"/>
              </a:ext>
            </a:extLst>
          </p:cNvPr>
          <p:cNvSpPr txBox="1"/>
          <p:nvPr/>
        </p:nvSpPr>
        <p:spPr>
          <a:xfrm>
            <a:off x="5781135" y="1555875"/>
            <a:ext cx="19104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dreapta</a:t>
            </a:r>
            <a:r>
              <a:rPr lang="en-US" sz="1400" dirty="0"/>
              <a:t> avem o </a:t>
            </a:r>
            <a:r>
              <a:rPr lang="en-US" sz="1400" dirty="0" err="1"/>
              <a:t>ferestra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ne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scriptul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rezultatele/raspunsul primit de la API in urma </a:t>
            </a:r>
            <a:r>
              <a:rPr lang="en-US" sz="1400" dirty="0" err="1"/>
              <a:t>interogarii</a:t>
            </a:r>
            <a:r>
              <a:rPr lang="en-US" sz="1400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8593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Concluzii Finale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/>
              <a:t>1. </a:t>
            </a:r>
            <a:r>
              <a:rPr lang="en-US" sz="1400" b="1" dirty="0" err="1"/>
              <a:t>Validarea</a:t>
            </a:r>
            <a:r>
              <a:rPr lang="en-US" sz="1400" b="1" dirty="0"/>
              <a:t> API-</a:t>
            </a:r>
            <a:r>
              <a:rPr lang="en-US" sz="1400" b="1" dirty="0" err="1"/>
              <a:t>ului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Funcționalitate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fost </a:t>
            </a:r>
            <a:r>
              <a:rPr lang="en-US" sz="1400" dirty="0" err="1"/>
              <a:t>testat</a:t>
            </a:r>
            <a:r>
              <a:rPr lang="en-US" sz="1400" dirty="0"/>
              <a:t> demonstrative pentru a se </a:t>
            </a:r>
            <a:r>
              <a:rPr lang="en-US" sz="1400" dirty="0" err="1"/>
              <a:t>asigura</a:t>
            </a:r>
            <a:r>
              <a:rPr lang="en-US" sz="1400" dirty="0"/>
              <a:t> că toate </a:t>
            </a:r>
            <a:r>
              <a:rPr lang="en-US" sz="1400" dirty="0" err="1"/>
              <a:t>funcționalitățile</a:t>
            </a:r>
            <a:r>
              <a:rPr lang="en-US" sz="1400" dirty="0"/>
              <a:t> sale </a:t>
            </a:r>
            <a:r>
              <a:rPr lang="en-US" sz="1400" dirty="0" err="1"/>
              <a:t>corespund</a:t>
            </a:r>
            <a:r>
              <a:rPr lang="en-US" sz="1400" dirty="0"/>
              <a:t> </a:t>
            </a:r>
            <a:r>
              <a:rPr lang="en-US" sz="1400" dirty="0" err="1"/>
              <a:t>specificațiilor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Erori</a:t>
            </a:r>
            <a:r>
              <a:rPr lang="en-US" sz="1400" b="1" dirty="0"/>
              <a:t> și </a:t>
            </a:r>
            <a:r>
              <a:rPr lang="en-US" sz="1400" b="1" dirty="0" err="1"/>
              <a:t>rezolvarea</a:t>
            </a:r>
            <a:r>
              <a:rPr lang="en-US" sz="1400" b="1" dirty="0"/>
              <a:t> lor:</a:t>
            </a:r>
            <a:r>
              <a:rPr lang="en-US" sz="1400" dirty="0"/>
              <a:t> Au fost </a:t>
            </a:r>
            <a:r>
              <a:rPr lang="en-US" sz="1400" dirty="0" err="1"/>
              <a:t>identificate</a:t>
            </a:r>
            <a:r>
              <a:rPr lang="en-US" sz="1400" dirty="0"/>
              <a:t> diverse bug-</a:t>
            </a:r>
            <a:r>
              <a:rPr lang="en-US" sz="1400" dirty="0" err="1"/>
              <a:t>uri</a:t>
            </a:r>
            <a:r>
              <a:rPr lang="en-US" sz="1400" dirty="0"/>
              <a:t> și </a:t>
            </a:r>
            <a:r>
              <a:rPr lang="en-US" sz="1400" dirty="0" err="1"/>
              <a:t>erori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putut </a:t>
            </a:r>
            <a:r>
              <a:rPr lang="en-US" sz="1400" dirty="0" err="1"/>
              <a:t>afecta</a:t>
            </a:r>
            <a:r>
              <a:rPr lang="en-US" sz="1400" dirty="0"/>
              <a:t> </a:t>
            </a:r>
            <a:r>
              <a:rPr lang="en-US" sz="1400" dirty="0" err="1"/>
              <a:t>funcționarea</a:t>
            </a:r>
            <a:r>
              <a:rPr lang="en-US" sz="1400" dirty="0"/>
              <a:t> </a:t>
            </a:r>
            <a:r>
              <a:rPr lang="en-US" sz="1400" dirty="0" err="1"/>
              <a:t>aplicației</a:t>
            </a:r>
            <a:r>
              <a:rPr lang="en-US" sz="1400" dirty="0"/>
              <a:t>.</a:t>
            </a:r>
          </a:p>
          <a:p>
            <a:r>
              <a:rPr lang="en-US" sz="1400" b="1" dirty="0"/>
              <a:t>2. </a:t>
            </a:r>
            <a:r>
              <a:rPr lang="en-US" sz="1400" b="1" dirty="0" err="1"/>
              <a:t>Performanța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Timp</a:t>
            </a:r>
            <a:r>
              <a:rPr lang="en-US" sz="1400" b="1" dirty="0"/>
              <a:t> de </a:t>
            </a:r>
            <a:r>
              <a:rPr lang="en-US" sz="1400" b="1" dirty="0" err="1"/>
              <a:t>răspuns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au </a:t>
            </a:r>
            <a:r>
              <a:rPr lang="en-US" sz="1400" dirty="0" err="1"/>
              <a:t>arătat</a:t>
            </a:r>
            <a:r>
              <a:rPr lang="en-US" sz="1400" dirty="0"/>
              <a:t> un </a:t>
            </a:r>
            <a:r>
              <a:rPr lang="en-US" sz="1400" dirty="0" err="1"/>
              <a:t>timp</a:t>
            </a:r>
            <a:r>
              <a:rPr lang="en-US" sz="1400" dirty="0"/>
              <a:t> de </a:t>
            </a:r>
            <a:r>
              <a:rPr lang="en-US" sz="1400" dirty="0" err="1"/>
              <a:t>răspuns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cererilor</a:t>
            </a:r>
            <a:r>
              <a:rPr lang="en-US" sz="1400" dirty="0"/>
              <a:t>, </a:t>
            </a:r>
            <a:r>
              <a:rPr lang="en-US" sz="1400" dirty="0" err="1"/>
              <a:t>asigurând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o </a:t>
            </a:r>
            <a:r>
              <a:rPr lang="en-US" sz="1400" dirty="0" err="1"/>
              <a:t>experiență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fluentă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Stabilitate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</a:t>
            </a:r>
            <a:r>
              <a:rPr lang="en-US" sz="1400" dirty="0" err="1"/>
              <a:t>demonstrat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și </a:t>
            </a:r>
            <a:r>
              <a:rPr lang="en-US" sz="1400" dirty="0" err="1"/>
              <a:t>fiabilitate</a:t>
            </a:r>
            <a:r>
              <a:rPr lang="en-US" sz="1400" dirty="0"/>
              <a:t> sub diferite </a:t>
            </a:r>
            <a:r>
              <a:rPr lang="en-US" sz="1400" dirty="0" err="1"/>
              <a:t>condiții</a:t>
            </a:r>
            <a:r>
              <a:rPr lang="en-US" sz="1400" dirty="0"/>
              <a:t> de </a:t>
            </a:r>
            <a:r>
              <a:rPr lang="en-US" sz="1400" dirty="0" err="1"/>
              <a:t>încărcare</a:t>
            </a:r>
            <a:r>
              <a:rPr lang="en-US" sz="1400" dirty="0"/>
              <a:t>, tinand </a:t>
            </a:r>
            <a:r>
              <a:rPr lang="en-US" sz="1400" dirty="0" err="1"/>
              <a:t>cont</a:t>
            </a:r>
            <a:r>
              <a:rPr lang="en-US" sz="1400" dirty="0"/>
              <a:t> ca </a:t>
            </a:r>
            <a:r>
              <a:rPr lang="en-US" sz="1400" dirty="0" err="1"/>
              <a:t>este</a:t>
            </a:r>
            <a:r>
              <a:rPr lang="en-US" sz="1400" dirty="0"/>
              <a:t> un API </a:t>
            </a:r>
            <a:r>
              <a:rPr lang="en-US" sz="1400" dirty="0" err="1"/>
              <a:t>demonstrativ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r>
              <a:rPr lang="en-US" sz="1400" cap="all" dirty="0">
                <a:latin typeface="+mj-lt"/>
                <a:ea typeface="+mj-ea"/>
                <a:cs typeface="+mj-cs"/>
              </a:rPr>
              <a:t>Lessons Learned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Procesul de testare:</a:t>
            </a:r>
            <a:r>
              <a:rPr lang="en-US" sz="1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err="1"/>
              <a:t>Importanța</a:t>
            </a:r>
            <a:r>
              <a:rPr lang="en-US" sz="1400" dirty="0"/>
              <a:t> unei </a:t>
            </a:r>
            <a:r>
              <a:rPr lang="en-US" sz="1400" dirty="0" err="1"/>
              <a:t>metodologii</a:t>
            </a:r>
            <a:r>
              <a:rPr lang="en-US" sz="1400" dirty="0"/>
              <a:t> </a:t>
            </a:r>
            <a:r>
              <a:rPr lang="en-US" sz="1400" dirty="0" err="1"/>
              <a:t>riguroase</a:t>
            </a:r>
            <a:r>
              <a:rPr lang="en-US" sz="1400" dirty="0"/>
              <a:t> de testare pentru </a:t>
            </a:r>
            <a:r>
              <a:rPr lang="en-US" sz="1400" dirty="0" err="1"/>
              <a:t>asigurarea</a:t>
            </a:r>
            <a:r>
              <a:rPr lang="en-US" sz="1400" dirty="0"/>
              <a:t> </a:t>
            </a:r>
            <a:r>
              <a:rPr lang="en-US" sz="1400" dirty="0" err="1"/>
              <a:t>calității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  <a:r>
              <a:rPr lang="en-US" sz="1400" dirty="0" err="1"/>
              <a:t>este</a:t>
            </a:r>
            <a:r>
              <a:rPr lang="en-US" sz="1400" dirty="0"/>
              <a:t> un must.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r>
              <a:rPr lang="en-US" sz="1400" dirty="0"/>
              <a:t>Nu </a:t>
            </a:r>
            <a:r>
              <a:rPr lang="en-US" sz="1400" dirty="0" err="1"/>
              <a:t>intodeauna</a:t>
            </a:r>
            <a:r>
              <a:rPr lang="en-US" sz="1400" dirty="0"/>
              <a:t> o </a:t>
            </a:r>
            <a:r>
              <a:rPr lang="en-US" sz="1400" dirty="0" err="1"/>
              <a:t>documentatie</a:t>
            </a:r>
            <a:r>
              <a:rPr lang="en-US" sz="1400" dirty="0"/>
              <a:t> API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corecta</a:t>
            </a:r>
            <a:r>
              <a:rPr lang="en-US" sz="1400" dirty="0"/>
              <a:t> drept urmare o testare </a:t>
            </a:r>
            <a:r>
              <a:rPr lang="en-US" sz="1400" dirty="0" err="1"/>
              <a:t>statica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foarte </a:t>
            </a:r>
            <a:r>
              <a:rPr lang="en-US" sz="1400" dirty="0" err="1"/>
              <a:t>necesara</a:t>
            </a:r>
            <a:r>
              <a:rPr lang="en-US" sz="1400" dirty="0"/>
              <a:t> pentru a </a:t>
            </a:r>
            <a:r>
              <a:rPr lang="en-US" sz="1400" dirty="0" err="1"/>
              <a:t>aduce</a:t>
            </a:r>
            <a:r>
              <a:rPr lang="en-US" sz="1400" dirty="0"/>
              <a:t> </a:t>
            </a:r>
            <a:r>
              <a:rPr lang="en-US" sz="1400" dirty="0" err="1"/>
              <a:t>corectiile</a:t>
            </a:r>
            <a:r>
              <a:rPr lang="en-US" sz="1400" dirty="0"/>
              <a:t> necesare din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ingreunarea</a:t>
            </a:r>
            <a:r>
              <a:rPr lang="en-US" sz="1400" dirty="0"/>
              <a:t> </a:t>
            </a:r>
            <a:r>
              <a:rPr lang="en-US" sz="1400" dirty="0" err="1"/>
              <a:t>fazei</a:t>
            </a:r>
            <a:r>
              <a:rPr lang="en-US" sz="1400" dirty="0"/>
              <a:t> de </a:t>
            </a:r>
            <a:r>
              <a:rPr lang="en-US" sz="1400" dirty="0" err="1"/>
              <a:t>executie</a:t>
            </a:r>
            <a:r>
              <a:rPr lang="en-US" sz="1400" dirty="0"/>
              <a:t> a </a:t>
            </a:r>
            <a:r>
              <a:rPr lang="en-US" sz="1400" dirty="0" err="1"/>
              <a:t>testarii</a:t>
            </a:r>
            <a:r>
              <a:rPr lang="en-US" sz="1400" dirty="0"/>
              <a:t> practice. </a:t>
            </a:r>
          </a:p>
          <a:p>
            <a:endParaRPr lang="en-US" sz="1400" dirty="0"/>
          </a:p>
          <a:p>
            <a:r>
              <a:rPr lang="en-US" sz="1400" dirty="0"/>
              <a:t>Testarea </a:t>
            </a:r>
            <a:r>
              <a:rPr lang="en-US" sz="1400" dirty="0" err="1"/>
              <a:t>minutioasa</a:t>
            </a:r>
            <a:r>
              <a:rPr lang="en-US" sz="1400" dirty="0"/>
              <a:t> a </a:t>
            </a:r>
            <a:r>
              <a:rPr lang="en-US" sz="1400" dirty="0" err="1"/>
              <a:t>fiecarui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adus </a:t>
            </a:r>
            <a:r>
              <a:rPr lang="en-US" sz="1400" dirty="0" err="1"/>
              <a:t>inca</a:t>
            </a:r>
            <a:r>
              <a:rPr lang="en-US" sz="1400" dirty="0"/>
              <a:t> de la prima </a:t>
            </a:r>
            <a:r>
              <a:rPr lang="en-US" sz="1400" dirty="0" err="1"/>
              <a:t>interogare</a:t>
            </a:r>
            <a:r>
              <a:rPr lang="en-US" sz="1400" dirty="0"/>
              <a:t> poate </a:t>
            </a:r>
            <a:r>
              <a:rPr lang="en-US" sz="1400" dirty="0" err="1"/>
              <a:t>evidentia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nu sunt </a:t>
            </a:r>
            <a:r>
              <a:rPr lang="en-US" sz="1400" dirty="0" err="1"/>
              <a:t>banuite</a:t>
            </a:r>
            <a:r>
              <a:rPr lang="en-US" sz="1400" dirty="0"/>
              <a:t> din </a:t>
            </a:r>
            <a:r>
              <a:rPr lang="en-US" sz="1400" dirty="0" err="1"/>
              <a:t>simpla</a:t>
            </a:r>
            <a:r>
              <a:rPr lang="en-US" sz="1400" dirty="0"/>
              <a:t> </a:t>
            </a:r>
            <a:r>
              <a:rPr lang="en-US" sz="1400" dirty="0" err="1"/>
              <a:t>citire</a:t>
            </a:r>
            <a:r>
              <a:rPr lang="en-US" sz="1400" dirty="0"/>
              <a:t> a </a:t>
            </a:r>
            <a:r>
              <a:rPr lang="en-US" sz="1400" dirty="0" err="1"/>
              <a:t>rezultatelor</a:t>
            </a:r>
            <a:r>
              <a:rPr lang="en-US" sz="1400" dirty="0"/>
              <a:t>. In acest </a:t>
            </a:r>
            <a:r>
              <a:rPr lang="en-US" sz="1400" dirty="0" err="1"/>
              <a:t>cazun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poate fi </a:t>
            </a:r>
            <a:r>
              <a:rPr lang="en-US" sz="1400" dirty="0" err="1"/>
              <a:t>contraprobat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2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multe tehnici de testare pentru a </a:t>
            </a:r>
            <a:r>
              <a:rPr lang="en-US" sz="1400" dirty="0" err="1"/>
              <a:t>identifica</a:t>
            </a:r>
            <a:r>
              <a:rPr lang="en-US" sz="1400" dirty="0"/>
              <a:t> un bug.</a:t>
            </a:r>
          </a:p>
          <a:p>
            <a:endParaRPr lang="en-US" sz="1400" dirty="0"/>
          </a:p>
          <a:p>
            <a:r>
              <a:rPr lang="en-US" sz="1400" dirty="0" err="1"/>
              <a:t>Utilizarea</a:t>
            </a:r>
            <a:r>
              <a:rPr lang="en-US" sz="1400" dirty="0"/>
              <a:t> a macar doua tehnici de testare (negative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pozitiva</a:t>
            </a:r>
            <a:r>
              <a:rPr lang="en-US" sz="1400" dirty="0"/>
              <a:t> in acest </a:t>
            </a:r>
            <a:r>
              <a:rPr lang="en-US" sz="1400" dirty="0" err="1"/>
              <a:t>caz</a:t>
            </a:r>
            <a:r>
              <a:rPr lang="en-US" sz="1400" dirty="0"/>
              <a:t>)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cruciala</a:t>
            </a:r>
            <a:r>
              <a:rPr lang="en-US" sz="1400" dirty="0"/>
              <a:t> in </a:t>
            </a:r>
            <a:r>
              <a:rPr lang="en-US" sz="1400" dirty="0" err="1"/>
              <a:t>descoperirea</a:t>
            </a:r>
            <a:r>
              <a:rPr lang="en-US" sz="1400" dirty="0"/>
              <a:t> </a:t>
            </a:r>
            <a:r>
              <a:rPr lang="en-US" sz="1400" dirty="0" err="1"/>
              <a:t>bu-urilor</a:t>
            </a:r>
            <a:r>
              <a:rPr lang="en-US" sz="1400" dirty="0"/>
              <a:t>/</a:t>
            </a:r>
            <a:r>
              <a:rPr lang="en-US" sz="1400" dirty="0" err="1"/>
              <a:t>erorilor</a:t>
            </a:r>
            <a:r>
              <a:rPr lang="en-US" sz="1400" dirty="0"/>
              <a:t> unui API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268941" y="1066801"/>
            <a:ext cx="116595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fr-FR" sz="1400" dirty="0"/>
              <a:t>EXPLICAȚI PE SCURT CE SUNT CERINȚELE DE BUSINESS, LA CE NE FOLOSESC ȘI CINE LE CREEAZĂ</a:t>
            </a:r>
            <a:br>
              <a:rPr lang="fr-FR" sz="1400" dirty="0"/>
            </a:br>
            <a:r>
              <a:rPr lang="en-US" sz="1400" dirty="0"/>
              <a:t>Sunt </a:t>
            </a:r>
            <a:r>
              <a:rPr lang="en-US" sz="1400" dirty="0" err="1"/>
              <a:t>specificații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create de </a:t>
            </a:r>
            <a:r>
              <a:rPr lang="en-US" sz="1400" dirty="0" err="1"/>
              <a:t>echipele</a:t>
            </a:r>
            <a:r>
              <a:rPr lang="en-US" sz="1400" dirty="0"/>
              <a:t> de management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proprietarii</a:t>
            </a:r>
            <a:r>
              <a:rPr lang="en-US" sz="1400" dirty="0"/>
              <a:t> </a:t>
            </a:r>
            <a:r>
              <a:rPr lang="en-US" sz="1400" dirty="0" err="1"/>
              <a:t>afacerilor</a:t>
            </a:r>
            <a:r>
              <a:rPr lang="en-US" sz="1400" dirty="0"/>
              <a:t>; </a:t>
            </a:r>
            <a:r>
              <a:rPr lang="en-US" sz="1400" dirty="0" err="1"/>
              <a:t>descrieri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ale </a:t>
            </a:r>
            <a:r>
              <a:rPr lang="en-US" sz="1400" dirty="0" err="1"/>
              <a:t>funcționalităților</a:t>
            </a:r>
            <a:r>
              <a:rPr lang="en-US" sz="1400" dirty="0"/>
              <a:t>, </a:t>
            </a:r>
            <a:r>
              <a:rPr lang="en-US" sz="1400" dirty="0" err="1"/>
              <a:t>performanței</a:t>
            </a:r>
            <a:r>
              <a:rPr lang="en-US" sz="1400" dirty="0"/>
              <a:t> și </a:t>
            </a:r>
            <a:r>
              <a:rPr lang="en-US" sz="1400" dirty="0" err="1"/>
              <a:t>comportamentului</a:t>
            </a:r>
            <a:r>
              <a:rPr lang="en-US" sz="1400" dirty="0"/>
              <a:t> </a:t>
            </a:r>
            <a:r>
              <a:rPr lang="en-US" sz="1400" dirty="0" err="1"/>
              <a:t>așteptat</a:t>
            </a:r>
            <a:r>
              <a:rPr lang="en-US" sz="1400" dirty="0"/>
              <a:t> al software-</a:t>
            </a:r>
            <a:r>
              <a:rPr lang="en-US" sz="1400" dirty="0" err="1"/>
              <a:t>ului</a:t>
            </a:r>
            <a:r>
              <a:rPr lang="en-US" sz="1400" dirty="0"/>
              <a:t>. </a:t>
            </a:r>
            <a:r>
              <a:rPr lang="en-US" sz="1400" dirty="0" err="1"/>
              <a:t>Cerințe</a:t>
            </a:r>
            <a:r>
              <a:rPr lang="en-US" sz="1400" dirty="0"/>
              <a:t> pot include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r>
              <a:rPr lang="en-US" sz="1400" dirty="0"/>
              <a:t>, </a:t>
            </a:r>
            <a:r>
              <a:rPr lang="en-US" sz="1400" dirty="0" err="1"/>
              <a:t>interacțiuni</a:t>
            </a:r>
            <a:r>
              <a:rPr lang="en-US" sz="1400" dirty="0"/>
              <a:t> cu </a:t>
            </a:r>
            <a:r>
              <a:rPr lang="en-US" sz="1400" dirty="0" err="1"/>
              <a:t>utilizatorii</a:t>
            </a:r>
            <a:r>
              <a:rPr lang="en-US" sz="1400" dirty="0"/>
              <a:t>, </a:t>
            </a:r>
            <a:r>
              <a:rPr lang="en-US" sz="1400" dirty="0" err="1"/>
              <a:t>performanță</a:t>
            </a:r>
            <a:r>
              <a:rPr lang="en-US" sz="1400" dirty="0"/>
              <a:t>, </a:t>
            </a:r>
            <a:r>
              <a:rPr lang="en-US" sz="1400" dirty="0" err="1"/>
              <a:t>securitate</a:t>
            </a:r>
            <a:r>
              <a:rPr lang="en-US" sz="1400" dirty="0"/>
              <a:t> și </a:t>
            </a:r>
            <a:r>
              <a:rPr lang="en-US" sz="1400" dirty="0" err="1"/>
              <a:t>compatibilitate</a:t>
            </a:r>
            <a:br>
              <a:rPr lang="en-US" sz="1400" dirty="0"/>
            </a:br>
            <a:endParaRPr lang="en-US" sz="1400" dirty="0"/>
          </a:p>
          <a:p>
            <a:pPr algn="just"/>
            <a:r>
              <a:rPr lang="en-US" sz="1400" dirty="0"/>
              <a:t>2. DIFERENȚA ÎNTRE TEST CONDITION SI TEST CASE </a:t>
            </a:r>
          </a:p>
          <a:p>
            <a:pPr algn="just"/>
            <a:r>
              <a:rPr lang="en-US" sz="1400" dirty="0"/>
              <a:t>Test condition: Este un </a:t>
            </a:r>
            <a:r>
              <a:rPr lang="en-US" sz="1400" dirty="0" err="1"/>
              <a:t>criteriu</a:t>
            </a:r>
            <a:r>
              <a:rPr lang="en-US" sz="1400" dirty="0"/>
              <a:t> (</a:t>
            </a:r>
            <a:r>
              <a:rPr lang="en-US" sz="1400" dirty="0" err="1"/>
              <a:t>conditie</a:t>
            </a:r>
            <a:r>
              <a:rPr lang="en-US" sz="1400" dirty="0"/>
              <a:t>) care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indeplinita</a:t>
            </a:r>
            <a:r>
              <a:rPr lang="en-US" sz="1400" dirty="0"/>
              <a:t> pentru ca un test case </a:t>
            </a:r>
            <a:r>
              <a:rPr lang="en-US" sz="1400" dirty="0" err="1"/>
              <a:t>sa</a:t>
            </a:r>
            <a:r>
              <a:rPr lang="en-US" sz="1400" dirty="0"/>
              <a:t> fie considerat passed.</a:t>
            </a:r>
          </a:p>
          <a:p>
            <a:r>
              <a:rPr lang="en-US" sz="1400" dirty="0"/>
              <a:t>Test case: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</a:t>
            </a:r>
            <a:r>
              <a:rPr lang="en-US" sz="1400" dirty="0" err="1"/>
              <a:t>pași</a:t>
            </a:r>
            <a:r>
              <a:rPr lang="en-US" sz="1400" dirty="0"/>
              <a:t> pe care îi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executa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o </a:t>
            </a:r>
            <a:r>
              <a:rPr lang="en-US" sz="1400" dirty="0" err="1"/>
              <a:t>anumită</a:t>
            </a:r>
            <a:r>
              <a:rPr lang="en-US" sz="1400" dirty="0"/>
              <a:t> </a:t>
            </a:r>
            <a:r>
              <a:rPr lang="en-US" sz="1400" dirty="0" err="1"/>
              <a:t>funcționalitate</a:t>
            </a:r>
            <a:r>
              <a:rPr lang="en-US" sz="1400" dirty="0"/>
              <a:t>. </a:t>
            </a:r>
            <a:r>
              <a:rPr lang="en-US" sz="1400" dirty="0" err="1"/>
              <a:t>Prin</a:t>
            </a:r>
            <a:r>
              <a:rPr lang="en-US" sz="1400" dirty="0"/>
              <a:t> urmare,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modalitatea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respectivul</a:t>
            </a:r>
            <a:r>
              <a:rPr lang="en-US" sz="1400" dirty="0"/>
              <a:t>  aspect. </a:t>
            </a:r>
            <a:br>
              <a:rPr lang="en-US" sz="1400" dirty="0"/>
            </a:br>
            <a:endParaRPr lang="en-US" sz="1400" dirty="0"/>
          </a:p>
          <a:p>
            <a:br>
              <a:rPr lang="en-US" sz="1400" dirty="0"/>
            </a:br>
            <a:r>
              <a:rPr lang="en-US" sz="1400" dirty="0"/>
              <a:t>3. </a:t>
            </a:r>
            <a:r>
              <a:rPr lang="it-IT" sz="1400" dirty="0"/>
              <a:t> EXPLICAȚI DIFERENȚA ÎNTRE RETESTING ȘI REGRESSION TESTING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/>
              <a:t>•	Retesting este procesul de testare a unei componente sau funcționalități după ce a fost remediată o eroare. Regression testing este testarea sistemului pentru a se asigura că modificările recente nu au afectat funcționalitățile existente.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91886" y="1268496"/>
            <a:ext cx="11342915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4. EXPLICAȚI DIFERENȚA ÎNTRE FUNCTIONAL TESTING ȘI NON-FUNCTIONAL TESTING</a:t>
            </a:r>
          </a:p>
          <a:p>
            <a:pPr algn="just"/>
            <a:r>
              <a:rPr lang="en-US" sz="1400" dirty="0"/>
              <a:t>•	Functional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cerințele </a:t>
            </a:r>
            <a:r>
              <a:rPr lang="en-US" sz="1400" dirty="0" err="1"/>
              <a:t>specificate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</a:t>
            </a:r>
            <a:r>
              <a:rPr lang="en-US" sz="1400" dirty="0" err="1"/>
              <a:t>ce</a:t>
            </a:r>
            <a:r>
              <a:rPr lang="en-US" sz="1400" dirty="0"/>
              <a:t> face </a:t>
            </a:r>
            <a:r>
              <a:rPr lang="en-US" sz="1400" dirty="0" err="1"/>
              <a:t>sistemul</a:t>
            </a:r>
            <a:r>
              <a:rPr lang="en-US" sz="1400" dirty="0"/>
              <a:t>. Non-functional testing </a:t>
            </a:r>
            <a:r>
              <a:rPr lang="en-US" sz="1400" dirty="0" err="1"/>
              <a:t>evaluează</a:t>
            </a:r>
            <a:r>
              <a:rPr lang="en-US" sz="1400" dirty="0"/>
              <a:t> </a:t>
            </a:r>
            <a:r>
              <a:rPr lang="en-US" sz="1400" dirty="0" err="1"/>
              <a:t>calitățile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performanța</a:t>
            </a:r>
            <a:r>
              <a:rPr lang="en-US" sz="1400" dirty="0"/>
              <a:t>, </a:t>
            </a:r>
            <a:r>
              <a:rPr lang="en-US" sz="1400" dirty="0" err="1"/>
              <a:t>securitatea</a:t>
            </a:r>
            <a:r>
              <a:rPr lang="en-US" sz="1400" dirty="0"/>
              <a:t> și </a:t>
            </a:r>
            <a:r>
              <a:rPr lang="en-US" sz="1400" dirty="0" err="1"/>
              <a:t>utilizabilitatea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cum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5. EXPLICAȚI DIFERENȚA ÎNTRE BLACKBOX TESTING ȘI WHITEBOX TESTING</a:t>
            </a:r>
          </a:p>
          <a:p>
            <a:pPr algn="just"/>
            <a:r>
              <a:rPr lang="en-US" sz="1400" dirty="0"/>
              <a:t>•	Blackbox testing </a:t>
            </a:r>
            <a:r>
              <a:rPr lang="en-US" sz="1400" dirty="0" err="1"/>
              <a:t>testează</a:t>
            </a:r>
            <a:r>
              <a:rPr lang="en-US" sz="1400" dirty="0"/>
              <a:t> </a:t>
            </a:r>
            <a:r>
              <a:rPr lang="en-US" sz="1400" dirty="0" err="1"/>
              <a:t>funcționalitatea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</a:t>
            </a:r>
            <a:r>
              <a:rPr lang="en-US" sz="1400" dirty="0" err="1"/>
              <a:t>cunoaște</a:t>
            </a:r>
            <a:r>
              <a:rPr lang="en-US" sz="1400" dirty="0"/>
              <a:t>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internă</a:t>
            </a:r>
            <a:r>
              <a:rPr lang="en-US" sz="1400" dirty="0"/>
              <a:t> a </a:t>
            </a:r>
            <a:r>
              <a:rPr lang="en-US" sz="1400" dirty="0" err="1"/>
              <a:t>codului</a:t>
            </a:r>
            <a:r>
              <a:rPr lang="en-US" sz="1400" dirty="0"/>
              <a:t>. Whitebox testing </a:t>
            </a:r>
            <a:r>
              <a:rPr lang="en-US" sz="1400" dirty="0" err="1"/>
              <a:t>implică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structurii</a:t>
            </a:r>
            <a:r>
              <a:rPr lang="en-US" sz="1400" dirty="0"/>
              <a:t> interne și a </a:t>
            </a:r>
            <a:r>
              <a:rPr lang="en-US" sz="1400" dirty="0" err="1"/>
              <a:t>fluxurilor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ale </a:t>
            </a:r>
            <a:r>
              <a:rPr lang="en-US" sz="1400" dirty="0" err="1"/>
              <a:t>sistemului</a:t>
            </a:r>
            <a:r>
              <a:rPr lang="en-US" sz="1400" dirty="0"/>
              <a:t>, </a:t>
            </a:r>
            <a:r>
              <a:rPr lang="en-US" sz="1400" dirty="0" err="1"/>
              <a:t>necesitând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minime</a:t>
            </a:r>
            <a:r>
              <a:rPr lang="en-US" sz="1400" dirty="0"/>
              <a:t> de programare.</a:t>
            </a:r>
          </a:p>
          <a:p>
            <a:pPr algn="just"/>
            <a:endParaRPr lang="en-US" sz="1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6.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ENUMERAȚI TEHNICILE DE TESTARE ȘI GRUPAȚI-LE ÎN FUNCȚIE DE CATEGORIE (BLACKBOX, WHITEBOX,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EXPERIENCE-BASED)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Tehnici de testare: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Blackbox: Equivalence partitioning, Boundary value analysis, Decision table testing, State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trasnistion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Whitebox: Statement coverage, Branch coverage, Path coverage.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Experience-based: Exploratory testing, Error guessing.</a:t>
            </a:r>
          </a:p>
          <a:p>
            <a:pPr algn="just"/>
            <a:r>
              <a:rPr lang="en-US" sz="1400" dirty="0"/>
              <a:t>7. EXPLICAȚI DIFERENȚA ÎNTRE VERIFICATION ȘI VALIDATION </a:t>
            </a:r>
          </a:p>
          <a:p>
            <a:pPr algn="just"/>
            <a:r>
              <a:rPr lang="en-US" sz="1400" i="1" dirty="0"/>
              <a:t>Verification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tipul de testare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determină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respectă</a:t>
            </a:r>
            <a:r>
              <a:rPr lang="en-US" sz="1400" dirty="0"/>
              <a:t> </a:t>
            </a:r>
            <a:r>
              <a:rPr lang="en-US" sz="1400" dirty="0" err="1"/>
              <a:t>specificațiile</a:t>
            </a:r>
            <a:r>
              <a:rPr lang="en-US" sz="1400" dirty="0"/>
              <a:t> și cerințele </a:t>
            </a:r>
            <a:r>
              <a:rPr lang="en-US" sz="1400" dirty="0" err="1"/>
              <a:t>stabilite</a:t>
            </a:r>
            <a:r>
              <a:rPr lang="en-US" sz="1400" dirty="0"/>
              <a:t>. Cu </a:t>
            </a:r>
            <a:r>
              <a:rPr lang="en-US" sz="1400" dirty="0" err="1"/>
              <a:t>alte</a:t>
            </a:r>
            <a:r>
              <a:rPr lang="en-US" sz="1400" dirty="0"/>
              <a:t> cuvinte, </a:t>
            </a:r>
            <a:r>
              <a:rPr lang="en-US" sz="1400" dirty="0" err="1"/>
              <a:t>verificarea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corespunde</a:t>
            </a:r>
            <a:r>
              <a:rPr lang="en-US" sz="1400" dirty="0"/>
              <a:t> cu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planificat</a:t>
            </a:r>
            <a:r>
              <a:rPr lang="en-US" sz="1400" dirty="0"/>
              <a:t> și </a:t>
            </a:r>
            <a:r>
              <a:rPr lang="en-US" sz="1400" dirty="0" err="1"/>
              <a:t>specificat</a:t>
            </a:r>
            <a:r>
              <a:rPr lang="en-US" sz="1400" dirty="0"/>
              <a:t>.</a:t>
            </a:r>
          </a:p>
          <a:p>
            <a:pPr algn="just"/>
            <a:r>
              <a:rPr lang="en-US" sz="1400" i="1" dirty="0"/>
              <a:t>Validation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/>
              <a:t> tipul de testare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asigură</a:t>
            </a:r>
            <a:r>
              <a:rPr lang="en-US" sz="1400" dirty="0"/>
              <a:t> că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. În </a:t>
            </a:r>
            <a:r>
              <a:rPr lang="en-US" sz="1400" dirty="0" err="1"/>
              <a:t>esență</a:t>
            </a:r>
            <a:r>
              <a:rPr lang="en-US" sz="1400" dirty="0"/>
              <a:t>, </a:t>
            </a:r>
            <a:r>
              <a:rPr lang="en-US" sz="1400" dirty="0" err="1"/>
              <a:t>validarea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util și </a:t>
            </a:r>
            <a:r>
              <a:rPr lang="en-US" sz="1400" dirty="0" err="1"/>
              <a:t>funcțional</a:t>
            </a:r>
            <a:r>
              <a:rPr lang="en-US" sz="1400" dirty="0"/>
              <a:t> pentru </a:t>
            </a:r>
            <a:r>
              <a:rPr lang="en-US" sz="1400" dirty="0" err="1"/>
              <a:t>utilizatori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56A-299C-AC0F-D134-5B5A702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Partea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30-C6B0-1EB3-B1A1-BF33F42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649506"/>
            <a:ext cx="10751576" cy="5208494"/>
          </a:xfrm>
        </p:spPr>
        <p:txBody>
          <a:bodyPr>
            <a:normAutofit/>
          </a:bodyPr>
          <a:lstStyle/>
          <a:p>
            <a:r>
              <a:rPr lang="en-US" sz="1400" dirty="0"/>
              <a:t>8. •EXPLICAȚI DIFERENȚA ÎNTRE POSITIVE TESTING ȘI NEGATIVE TESTING ȘI DAȚI CÂTE UN EXEMPLU DIN FIECARE	</a:t>
            </a:r>
          </a:p>
          <a:p>
            <a:r>
              <a:rPr lang="en-US" sz="1400" dirty="0"/>
              <a:t>Positive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 cu date </a:t>
            </a:r>
            <a:r>
              <a:rPr lang="en-US" sz="1400" dirty="0" err="1"/>
              <a:t>valabile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corecte</a:t>
            </a:r>
            <a:r>
              <a:rPr lang="en-US" sz="1400" dirty="0"/>
              <a:t>). </a:t>
            </a:r>
          </a:p>
          <a:p>
            <a:r>
              <a:rPr lang="en-US" sz="1400" dirty="0"/>
              <a:t>Negative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date </a:t>
            </a:r>
            <a:r>
              <a:rPr lang="en-US" sz="1400" dirty="0" err="1"/>
              <a:t>invalide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greșite</a:t>
            </a:r>
            <a:r>
              <a:rPr lang="en-US" sz="1400" dirty="0"/>
              <a:t> și </a:t>
            </a: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mesajului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)</a:t>
            </a:r>
          </a:p>
          <a:p>
            <a:r>
              <a:rPr lang="en-US" sz="1400" dirty="0"/>
              <a:t>9. ENUMERAȚI ȘI EXPLICAȚI PE SCURT NIVELURILE DE TESTARE</a:t>
            </a:r>
          </a:p>
          <a:p>
            <a:r>
              <a:rPr lang="en-US" sz="1400" dirty="0"/>
              <a:t>•	</a:t>
            </a:r>
            <a:r>
              <a:rPr lang="en-US" sz="1400" dirty="0" err="1"/>
              <a:t>Nivelurile</a:t>
            </a:r>
            <a:r>
              <a:rPr lang="en-US" sz="1400" dirty="0"/>
              <a:t> de testare </a:t>
            </a:r>
            <a:r>
              <a:rPr lang="en-US" sz="1400" dirty="0" err="1"/>
              <a:t>includ</a:t>
            </a:r>
            <a:r>
              <a:rPr lang="en-US" sz="1400" dirty="0"/>
              <a:t>:</a:t>
            </a:r>
          </a:p>
          <a:p>
            <a:r>
              <a:rPr lang="en-US" sz="1400" dirty="0"/>
              <a:t>o	</a:t>
            </a:r>
            <a:r>
              <a:rPr lang="it-IT" sz="1400" dirty="0"/>
              <a:t> Component Testing: Se concentrează petestarea unui singur modul dintr-o aplicație</a:t>
            </a:r>
            <a:endParaRPr lang="en-US" sz="1400" dirty="0"/>
          </a:p>
          <a:p>
            <a:r>
              <a:rPr lang="en-US" sz="1400" dirty="0"/>
              <a:t>o	Integration testing: Testarea </a:t>
            </a:r>
            <a:r>
              <a:rPr lang="en-US" sz="1400" dirty="0" err="1"/>
              <a:t>interacțiunilor</a:t>
            </a:r>
            <a:r>
              <a:rPr lang="en-US" sz="1400" dirty="0"/>
              <a:t> dintre </a:t>
            </a:r>
            <a:r>
              <a:rPr lang="en-US" sz="1400" dirty="0" err="1"/>
              <a:t>componente</a:t>
            </a:r>
            <a:r>
              <a:rPr lang="en-US" sz="1400" dirty="0"/>
              <a:t>.</a:t>
            </a:r>
          </a:p>
          <a:p>
            <a:r>
              <a:rPr lang="en-US" sz="1400" dirty="0"/>
              <a:t>o	System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întregului</a:t>
            </a:r>
            <a:r>
              <a:rPr lang="en-US" sz="1400" dirty="0"/>
              <a:t> sistem </a:t>
            </a:r>
            <a:r>
              <a:rPr lang="en-US" sz="1400" dirty="0" err="1"/>
              <a:t>integrat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conformitatea</a:t>
            </a:r>
            <a:r>
              <a:rPr lang="en-US" sz="1400" dirty="0"/>
              <a:t> cu cerințele </a:t>
            </a:r>
            <a:r>
              <a:rPr lang="en-US" sz="1400" dirty="0" err="1"/>
              <a:t>specificate</a:t>
            </a:r>
            <a:r>
              <a:rPr lang="en-US" sz="1400" dirty="0"/>
              <a:t>.</a:t>
            </a:r>
          </a:p>
          <a:p>
            <a:r>
              <a:rPr lang="en-US" sz="1400" dirty="0"/>
              <a:t>o	Acceptance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realizată</a:t>
            </a:r>
            <a:r>
              <a:rPr lang="en-US" sz="1400" dirty="0"/>
              <a:t> de </a:t>
            </a: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7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231069" y="1387660"/>
            <a:ext cx="1134291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10. </a:t>
            </a:r>
            <a:r>
              <a:rPr lang="en-US" dirty="0" err="1"/>
              <a:t>Enumerați</a:t>
            </a:r>
            <a:r>
              <a:rPr lang="en-US" dirty="0"/>
              <a:t> și </a:t>
            </a:r>
            <a:r>
              <a:rPr lang="en-US" dirty="0" err="1"/>
              <a:t>explicați</a:t>
            </a:r>
            <a:r>
              <a:rPr lang="en-US" dirty="0"/>
              <a:t> pe scurt etapele </a:t>
            </a:r>
            <a:r>
              <a:rPr lang="en-US" dirty="0" err="1"/>
              <a:t>procesului</a:t>
            </a:r>
            <a:r>
              <a:rPr lang="en-US" dirty="0"/>
              <a:t> de testare</a:t>
            </a:r>
          </a:p>
          <a:p>
            <a:pPr algn="just"/>
            <a:r>
              <a:rPr lang="en-US" dirty="0"/>
              <a:t>Etapele </a:t>
            </a:r>
            <a:r>
              <a:rPr lang="en-US" dirty="0" err="1"/>
              <a:t>procesului</a:t>
            </a:r>
            <a:r>
              <a:rPr lang="en-US" dirty="0"/>
              <a:t> de testare: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190065" y="2243826"/>
            <a:ext cx="1741715" cy="2018541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Evaluarea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endParaRPr lang="en-US" sz="1200" dirty="0"/>
          </a:p>
          <a:p>
            <a:pPr algn="ctr"/>
            <a:r>
              <a:rPr lang="en-US" sz="1200" dirty="0" err="1"/>
              <a:t>obținute</a:t>
            </a:r>
            <a:r>
              <a:rPr lang="en-US" sz="1200" dirty="0"/>
              <a:t>, </a:t>
            </a:r>
            <a:r>
              <a:rPr lang="en-US" sz="1200" dirty="0" err="1"/>
              <a:t>verificarea</a:t>
            </a:r>
            <a:endParaRPr lang="en-US" sz="1200" dirty="0"/>
          </a:p>
          <a:p>
            <a:pPr algn="ctr"/>
            <a:r>
              <a:rPr lang="en-US" sz="1200" dirty="0" err="1"/>
              <a:t>îndeplinirii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endParaRPr lang="en-US" sz="1200" dirty="0"/>
          </a:p>
          <a:p>
            <a:pPr algn="ctr"/>
            <a:r>
              <a:rPr lang="en-US" sz="1200" dirty="0"/>
              <a:t>a </a:t>
            </a:r>
            <a:r>
              <a:rPr lang="en-US" sz="1200" dirty="0" err="1"/>
              <a:t>criteriilor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finalizarea</a:t>
            </a:r>
            <a:r>
              <a:rPr lang="en-US" sz="1200" dirty="0"/>
              <a:t> </a:t>
            </a:r>
            <a:r>
              <a:rPr lang="en-US" sz="1200" dirty="0" err="1"/>
              <a:t>documentației</a:t>
            </a:r>
            <a:endParaRPr lang="en-US" sz="1200" dirty="0"/>
          </a:p>
          <a:p>
            <a:pPr algn="ctr"/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pregătirea</a:t>
            </a:r>
            <a:r>
              <a:rPr lang="en-US" sz="1200" dirty="0"/>
              <a:t> </a:t>
            </a:r>
            <a:r>
              <a:rPr lang="en-US" sz="1200" dirty="0" err="1"/>
              <a:t>raportului</a:t>
            </a:r>
            <a:endParaRPr lang="en-US" sz="1200" dirty="0"/>
          </a:p>
          <a:p>
            <a:pPr algn="ctr"/>
            <a:r>
              <a:rPr lang="en-US" sz="1200" dirty="0"/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165578" y="2255463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Cazurile</a:t>
            </a:r>
            <a:r>
              <a:rPr lang="en-US" sz="1200" dirty="0"/>
              <a:t> de testare sunt </a:t>
            </a:r>
            <a:r>
              <a:rPr lang="en-US" sz="1200" dirty="0" err="1"/>
              <a:t>executate,Raportarea</a:t>
            </a:r>
            <a:r>
              <a:rPr lang="en-US" sz="1200" dirty="0"/>
              <a:t> BUG </a:t>
            </a:r>
            <a:r>
              <a:rPr lang="en-US" sz="1200" dirty="0" err="1"/>
              <a:t>urilor</a:t>
            </a:r>
            <a:r>
              <a:rPr lang="en-US" sz="1200" dirty="0"/>
              <a:t>/</a:t>
            </a:r>
            <a:r>
              <a:rPr lang="en-US" sz="1200" dirty="0" err="1"/>
              <a:t>defecteTestare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compararea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 cu cele </a:t>
            </a:r>
            <a:r>
              <a:rPr lang="en-US" sz="1200" dirty="0" err="1"/>
              <a:t>asteptate</a:t>
            </a:r>
            <a:r>
              <a:rPr lang="en-US" sz="1200" dirty="0"/>
              <a:t>.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033405" y="2256888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Crearea</a:t>
            </a:r>
            <a:r>
              <a:rPr lang="en-US" sz="1100" dirty="0"/>
              <a:t>  </a:t>
            </a:r>
            <a:r>
              <a:rPr lang="en-US" sz="1100" dirty="0" err="1"/>
              <a:t>cazurilorde</a:t>
            </a:r>
            <a:r>
              <a:rPr lang="en-US" sz="1100" dirty="0"/>
              <a:t> testare, </a:t>
            </a:r>
            <a:r>
              <a:rPr lang="en-US" sz="1100" dirty="0" err="1"/>
              <a:t>organizare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prioritizarea</a:t>
            </a:r>
            <a:r>
              <a:rPr lang="en-US" sz="1100" dirty="0"/>
              <a:t> </a:t>
            </a:r>
            <a:r>
              <a:rPr lang="en-US" sz="1100" dirty="0" err="1"/>
              <a:t>testelor</a:t>
            </a:r>
            <a:r>
              <a:rPr lang="en-US" sz="1100" dirty="0"/>
              <a:t>, </a:t>
            </a:r>
            <a:r>
              <a:rPr lang="en-US" sz="1100" dirty="0" err="1"/>
              <a:t>Configurarea</a:t>
            </a:r>
            <a:r>
              <a:rPr lang="en-US" sz="1100" dirty="0"/>
              <a:t> </a:t>
            </a:r>
            <a:r>
              <a:rPr lang="en-US" sz="1100" dirty="0" err="1"/>
              <a:t>mediului</a:t>
            </a:r>
            <a:r>
              <a:rPr lang="en-US" sz="1100" dirty="0"/>
              <a:t> </a:t>
            </a:r>
            <a:r>
              <a:rPr lang="en-US" sz="1100" dirty="0" err="1"/>
              <a:t>detestare</a:t>
            </a:r>
            <a:r>
              <a:rPr lang="en-US" sz="1100" dirty="0"/>
              <a:t>, </a:t>
            </a:r>
            <a:r>
              <a:rPr lang="en-US" sz="1100" dirty="0" err="1"/>
              <a:t>pregătirea</a:t>
            </a:r>
            <a:r>
              <a:rPr lang="en-US" sz="1100" dirty="0"/>
              <a:t> </a:t>
            </a:r>
            <a:r>
              <a:rPr lang="en-US" sz="1100" dirty="0" err="1"/>
              <a:t>datelor</a:t>
            </a:r>
            <a:r>
              <a:rPr lang="en-US" sz="1100" dirty="0"/>
              <a:t> și </a:t>
            </a:r>
            <a:r>
              <a:rPr lang="en-US" sz="1100" dirty="0" err="1"/>
              <a:t>resurselor</a:t>
            </a:r>
            <a:r>
              <a:rPr lang="en-US" sz="1100" dirty="0"/>
              <a:t> pentru a </a:t>
            </a:r>
            <a:r>
              <a:rPr lang="en-US" sz="1100" dirty="0" err="1"/>
              <a:t>execu</a:t>
            </a:r>
            <a:r>
              <a:rPr lang="en-US" sz="1100" dirty="0"/>
              <a:t> </a:t>
            </a:r>
            <a:r>
              <a:rPr lang="en-US" sz="1100" dirty="0" err="1"/>
              <a:t>tatestele</a:t>
            </a:r>
            <a:r>
              <a:rPr lang="en-US" sz="1200" dirty="0"/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60812" y="2270720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Identificarea</a:t>
            </a:r>
            <a:r>
              <a:rPr lang="en-US" sz="1200" dirty="0"/>
              <a:t> </a:t>
            </a:r>
            <a:r>
              <a:rPr lang="en-US" sz="1200" dirty="0" err="1"/>
              <a:t>cazurilorde</a:t>
            </a:r>
            <a:r>
              <a:rPr lang="en-US" sz="1200" dirty="0"/>
              <a:t> testare și </a:t>
            </a:r>
            <a:r>
              <a:rPr lang="en-US" sz="1200" dirty="0" err="1"/>
              <a:t>adatelor</a:t>
            </a:r>
            <a:r>
              <a:rPr lang="en-US" sz="1200" dirty="0"/>
              <a:t> </a:t>
            </a:r>
            <a:r>
              <a:rPr lang="en-US" sz="1200" dirty="0" err="1"/>
              <a:t>detestare,planificareametodelor</a:t>
            </a:r>
            <a:r>
              <a:rPr lang="en-US" sz="1200" dirty="0"/>
              <a:t> </a:t>
            </a:r>
            <a:r>
              <a:rPr lang="en-US" sz="1200" dirty="0" err="1"/>
              <a:t>detestare</a:t>
            </a:r>
            <a:endParaRPr lang="en-US" sz="1200" dirty="0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2256887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Identificarea</a:t>
            </a:r>
          </a:p>
          <a:p>
            <a:pPr algn="ctr"/>
            <a:r>
              <a:rPr lang="it-IT" sz="1200" dirty="0"/>
              <a:t>scenariilor de</a:t>
            </a:r>
          </a:p>
          <a:p>
            <a:pPr algn="ctr"/>
            <a:r>
              <a:rPr lang="it-IT" sz="1200" dirty="0"/>
              <a:t>testare și</a:t>
            </a:r>
          </a:p>
          <a:p>
            <a:pPr algn="ctr"/>
            <a:r>
              <a:rPr lang="it-IT" sz="1200" dirty="0"/>
              <a:t>determinarea</a:t>
            </a:r>
          </a:p>
          <a:p>
            <a:pPr algn="ctr"/>
            <a:r>
              <a:rPr lang="it-IT" sz="1200" dirty="0"/>
              <a:t>strategiei și a</a:t>
            </a:r>
          </a:p>
          <a:p>
            <a:pPr algn="ctr"/>
            <a:r>
              <a:rPr lang="it-IT" sz="1200" dirty="0"/>
              <a:t>priorităților</a:t>
            </a:r>
            <a:endParaRPr lang="en-US" sz="1200" dirty="0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33947" y="2261755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Stabilirea</a:t>
            </a:r>
            <a:endParaRPr lang="en-US" sz="1200" dirty="0"/>
          </a:p>
          <a:p>
            <a:pPr algn="ctr"/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 err="1"/>
              <a:t>resurselor</a:t>
            </a:r>
            <a:endParaRPr lang="en-US" sz="1200" dirty="0"/>
          </a:p>
          <a:p>
            <a:pPr algn="ctr"/>
            <a:r>
              <a:rPr lang="en-US" sz="1200" dirty="0" err="1"/>
              <a:t>testării</a:t>
            </a:r>
            <a:r>
              <a:rPr lang="en-US" sz="1200" dirty="0"/>
              <a:t>, </a:t>
            </a:r>
            <a:r>
              <a:rPr lang="en-US" sz="1200" dirty="0" err="1"/>
              <a:t>crearea</a:t>
            </a:r>
            <a:endParaRPr lang="en-US" sz="1200" dirty="0"/>
          </a:p>
          <a:p>
            <a:pPr algn="ctr"/>
            <a:r>
              <a:rPr lang="en-US" sz="1200" dirty="0" err="1"/>
              <a:t>planului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 err="1"/>
              <a:t>testare</a:t>
            </a:r>
            <a:endParaRPr lang="en-US" sz="120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10048680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7996851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Execution </a:t>
            </a:r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5945022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3954234" y="4288821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1990788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r>
              <a:rPr lang="en-US" dirty="0" err="1"/>
              <a:t>Analisys</a:t>
            </a:r>
            <a:r>
              <a:rPr lang="en-US" dirty="0"/>
              <a:t>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0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-19045" y="5170640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activităților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652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API in Postman – site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https://reqres.in/api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GET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3E8D-D942-DA88-72E0-E40066B66D0E}"/>
              </a:ext>
            </a:extLst>
          </p:cNvPr>
          <p:cNvSpPr txBox="1"/>
          <p:nvPr/>
        </p:nvSpPr>
        <p:spPr>
          <a:xfrm>
            <a:off x="8319247" y="2458215"/>
            <a:ext cx="3729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200 OK – </a:t>
            </a:r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The request succeeded</a:t>
            </a:r>
          </a:p>
          <a:p>
            <a:r>
              <a:rPr lang="en-US" dirty="0"/>
              <a:t>307 </a:t>
            </a:r>
            <a:r>
              <a:rPr lang="en-US" dirty="0" err="1"/>
              <a:t>ms</a:t>
            </a:r>
            <a:r>
              <a:rPr lang="en-US" dirty="0"/>
              <a:t> – </a:t>
            </a:r>
            <a:r>
              <a:rPr lang="en-US" dirty="0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timpul de raspuns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GET (</a:t>
            </a:r>
            <a:r>
              <a:rPr lang="en-US" sz="1400" dirty="0" err="1"/>
              <a:t>Obține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Solicită</a:t>
            </a:r>
            <a:r>
              <a:rPr lang="en-US" sz="1400" dirty="0"/>
              <a:t> </a:t>
            </a:r>
            <a:r>
              <a:rPr lang="en-US" sz="1400" dirty="0" err="1"/>
              <a:t>informații</a:t>
            </a:r>
            <a:r>
              <a:rPr lang="en-US" sz="1400" dirty="0"/>
              <a:t> de la un server.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GET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date de la un URL specific. </a:t>
            </a:r>
            <a:r>
              <a:rPr lang="en-US" sz="1400" dirty="0" err="1"/>
              <a:t>Răspunsul</a:t>
            </a:r>
            <a:r>
              <a:rPr lang="en-US" sz="1400" dirty="0"/>
              <a:t> </a:t>
            </a:r>
            <a:r>
              <a:rPr lang="en-US" sz="1400" dirty="0" err="1"/>
              <a:t>conține</a:t>
            </a:r>
            <a:r>
              <a:rPr lang="en-US" sz="1400" dirty="0"/>
              <a:t> </a:t>
            </a:r>
            <a:r>
              <a:rPr lang="en-US" sz="1400" dirty="0" err="1"/>
              <a:t>informațiile</a:t>
            </a:r>
            <a:r>
              <a:rPr lang="en-US" sz="1400" dirty="0"/>
              <a:t> </a:t>
            </a:r>
            <a:r>
              <a:rPr lang="en-US" sz="1400" dirty="0" err="1"/>
              <a:t>cerute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pagini</a:t>
            </a:r>
            <a:r>
              <a:rPr lang="en-US" sz="1400" dirty="0"/>
              <a:t> web, </a:t>
            </a:r>
            <a:r>
              <a:rPr lang="en-US" sz="1400" dirty="0" err="1"/>
              <a:t>imagini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resurse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695B-6496-3188-D219-7A1F61A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2394308"/>
            <a:ext cx="5698351" cy="340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6CC0-6A0B-2FE4-7978-036A3D08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5" y="1909483"/>
            <a:ext cx="1847525" cy="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Partea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</a:t>
            </a:r>
            <a:r>
              <a:rPr lang="en-US" dirty="0" err="1"/>
              <a:t>lista</a:t>
            </a:r>
            <a:r>
              <a:rPr lang="en-US" dirty="0"/>
              <a:t>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A766-0AFA-1495-0B6A-AA1C0285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5" y="1730046"/>
            <a:ext cx="5188482" cy="316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455C-008B-9E5D-5100-6E079288D5DA}"/>
              </a:ext>
            </a:extLst>
          </p:cNvPr>
          <p:cNvSpPr txBox="1"/>
          <p:nvPr/>
        </p:nvSpPr>
        <p:spPr>
          <a:xfrm>
            <a:off x="6096000" y="2447341"/>
            <a:ext cx="6105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r>
              <a:rPr lang="en-US" sz="1400" dirty="0"/>
              <a:t> un exemplu de testare </a:t>
            </a:r>
            <a:r>
              <a:rPr lang="en-US" sz="1400" dirty="0" err="1"/>
              <a:t>pozitiva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Aici a fost </a:t>
            </a:r>
            <a:r>
              <a:rPr lang="en-US" sz="1400" dirty="0" err="1"/>
              <a:t>interogat</a:t>
            </a:r>
            <a:r>
              <a:rPr lang="en-US" sz="1400" dirty="0"/>
              <a:t> endpoint-</a:t>
            </a:r>
            <a:r>
              <a:rPr lang="en-US" sz="1400" dirty="0" err="1"/>
              <a:t>ul</a:t>
            </a:r>
            <a:r>
              <a:rPr lang="en-US" sz="1400" dirty="0"/>
              <a:t> users iar </a:t>
            </a:r>
            <a:r>
              <a:rPr lang="en-US" sz="1400" dirty="0" err="1"/>
              <a:t>rezultatul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Body </a:t>
            </a:r>
            <a:r>
              <a:rPr lang="en-US" sz="1400" dirty="0" err="1"/>
              <a:t>ecidentiaza</a:t>
            </a:r>
            <a:r>
              <a:rPr lang="en-US" sz="1400" dirty="0"/>
              <a:t> datele </a:t>
            </a:r>
            <a:r>
              <a:rPr lang="en-US" sz="1400" dirty="0" err="1"/>
              <a:t>uni</a:t>
            </a:r>
            <a:r>
              <a:rPr lang="en-US" sz="1400" dirty="0"/>
              <a:t> user </a:t>
            </a:r>
            <a:r>
              <a:rPr lang="en-US" sz="1400" dirty="0" err="1"/>
              <a:t>inregistrat</a:t>
            </a:r>
            <a:r>
              <a:rPr lang="en-US" sz="1400" dirty="0"/>
              <a:t> in baza de date a API-</a:t>
            </a:r>
            <a:r>
              <a:rPr lang="en-US" sz="1400" dirty="0" err="1"/>
              <a:t>ului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7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714616" y="1360714"/>
            <a:ext cx="103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DELETE – Delete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7D66C-EACA-4989-8C7F-0EBD48FD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6" y="2082190"/>
            <a:ext cx="6331643" cy="34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2272C-EADA-DD29-DD16-C3292D7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80" y="2017059"/>
            <a:ext cx="2018137" cy="434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5A1E7-5DE0-522C-C209-188A31810EE9}"/>
              </a:ext>
            </a:extLst>
          </p:cNvPr>
          <p:cNvSpPr txBox="1"/>
          <p:nvPr/>
        </p:nvSpPr>
        <p:spPr>
          <a:xfrm>
            <a:off x="7256929" y="2704237"/>
            <a:ext cx="4146177" cy="303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(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AVEM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fost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sters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iar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actiunea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status.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DELETE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 De exemplu,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articol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blog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Aceats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2F77-ED1A-67A3-5E91-C02EE2B72EA9}"/>
              </a:ext>
            </a:extLst>
          </p:cNvPr>
          <p:cNvSpPr txBox="1"/>
          <p:nvPr/>
        </p:nvSpPr>
        <p:spPr>
          <a:xfrm>
            <a:off x="9330017" y="1961705"/>
            <a:ext cx="264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Status 204: Fara continut. Status pozitiv conform </a:t>
            </a:r>
            <a:r>
              <a:rPr lang="en-US" sz="1400" dirty="0" err="1"/>
              <a:t>comenzii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8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9906000" cy="949325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918366" y="1360714"/>
            <a:ext cx="10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resource –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/</a:t>
            </a:r>
            <a:r>
              <a:rPr lang="en-US" dirty="0" err="1"/>
              <a:t>situl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664-145C-CEB7-070F-2178F34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1833257"/>
            <a:ext cx="7931558" cy="47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AD439-D0E5-9268-113C-205CE76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77" y="1833257"/>
            <a:ext cx="2934222" cy="150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A57-8FB4-CCEB-3816-A932FB17274A}"/>
              </a:ext>
            </a:extLst>
          </p:cNvPr>
          <p:cNvSpPr txBox="1"/>
          <p:nvPr/>
        </p:nvSpPr>
        <p:spPr>
          <a:xfrm>
            <a:off x="9101418" y="3523130"/>
            <a:ext cx="3000935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de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urma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Aici avem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reurse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/site in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 programare JSON.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se refera la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culori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catalog din baza de date a Api-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pozitiv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incadram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aceasta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tehnbica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 am putea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afirma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5323</TotalTime>
  <Words>1808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Courier New</vt:lpstr>
      <vt:lpstr>Inter</vt:lpstr>
      <vt:lpstr>Tw Cen MT</vt:lpstr>
      <vt:lpstr>Circuit</vt:lpstr>
      <vt:lpstr>PROIECT final</vt:lpstr>
      <vt:lpstr>Partea I - Notiuni teoretice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 Finale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Dumitrescu Flavius Flavius</cp:lastModifiedBy>
  <cp:revision>8</cp:revision>
  <dcterms:created xsi:type="dcterms:W3CDTF">2024-07-25T17:56:58Z</dcterms:created>
  <dcterms:modified xsi:type="dcterms:W3CDTF">2024-09-02T16:51:10Z</dcterms:modified>
</cp:coreProperties>
</file>