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81" r:id="rId5"/>
    <p:sldId id="259" r:id="rId6"/>
    <p:sldId id="261" r:id="rId7"/>
    <p:sldId id="272" r:id="rId8"/>
    <p:sldId id="274" r:id="rId9"/>
    <p:sldId id="275" r:id="rId10"/>
    <p:sldId id="276" r:id="rId11"/>
    <p:sldId id="278" r:id="rId12"/>
    <p:sldId id="279" r:id="rId13"/>
    <p:sldId id="280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311FD-0572-403A-9AF3-298F56BEE51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C0D9D-2EF5-4170-B73B-722ACEFE2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C0D9D-2EF5-4170-B73B-722ACEFE2A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5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01-Sep-24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01-Sep-24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qres.in/api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7056-EBC8-54BF-E84E-ABC32C061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PROIECT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CF61B-C857-3E93-EA16-2B88BD6351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Dumitrescu Flavius </a:t>
            </a:r>
            <a:r>
              <a:rPr lang="en-US" dirty="0" err="1"/>
              <a:t>virgil</a:t>
            </a:r>
            <a:endParaRPr lang="en-US" dirty="0"/>
          </a:p>
          <a:p>
            <a:r>
              <a:rPr lang="en-US" dirty="0"/>
              <a:t>Link Git </a:t>
            </a:r>
            <a:r>
              <a:rPr lang="en-US" err="1"/>
              <a:t>hub</a:t>
            </a:r>
            <a:r>
              <a:rPr lang="en-US"/>
              <a:t>: https</a:t>
            </a:r>
            <a:r>
              <a:rPr lang="en-US" dirty="0"/>
              <a:t>://github.com/Flavius878/ProiectExamen_2024</a:t>
            </a:r>
          </a:p>
          <a:p>
            <a:r>
              <a:rPr lang="en-US" dirty="0"/>
              <a:t>04.09.2024</a:t>
            </a:r>
          </a:p>
        </p:txBody>
      </p:sp>
    </p:spTree>
    <p:extLst>
      <p:ext uri="{BB962C8B-B14F-4D97-AF65-F5344CB8AC3E}">
        <p14:creationId xmlns:p14="http://schemas.microsoft.com/office/powerpoint/2010/main" val="141384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Comanda</a:t>
            </a:r>
            <a:r>
              <a:rPr lang="en-US" dirty="0"/>
              <a:t> PUT – user 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797C0-0714-CE12-FDC9-8845AF969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" y="2031640"/>
            <a:ext cx="7963309" cy="3587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37A619-0A97-D384-0B59-D8B457DC6AD4}"/>
              </a:ext>
            </a:extLst>
          </p:cNvPr>
          <p:cNvSpPr txBox="1"/>
          <p:nvPr/>
        </p:nvSpPr>
        <p:spPr>
          <a:xfrm>
            <a:off x="8986710" y="2031640"/>
            <a:ext cx="299910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PUT (</a:t>
            </a:r>
            <a:r>
              <a:rPr lang="en-US" sz="1400" dirty="0" err="1"/>
              <a:t>Înlocuiește</a:t>
            </a:r>
            <a:r>
              <a:rPr lang="en-US" sz="1400" dirty="0"/>
              <a:t>):</a:t>
            </a:r>
          </a:p>
          <a:p>
            <a:r>
              <a:rPr lang="en-US" sz="1400" dirty="0"/>
              <a:t>Rol: </a:t>
            </a:r>
            <a:r>
              <a:rPr lang="en-US" sz="1400" dirty="0" err="1"/>
              <a:t>Înlocuiește</a:t>
            </a:r>
            <a:r>
              <a:rPr lang="en-US" sz="1400" dirty="0"/>
              <a:t> complet o </a:t>
            </a:r>
            <a:r>
              <a:rPr lang="en-US" sz="1400" dirty="0" err="1"/>
              <a:t>resursă</a:t>
            </a:r>
            <a:r>
              <a:rPr lang="en-US" sz="1400" dirty="0"/>
              <a:t> </a:t>
            </a:r>
            <a:r>
              <a:rPr lang="en-US" sz="1400" dirty="0" err="1"/>
              <a:t>existentă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o </a:t>
            </a:r>
            <a:r>
              <a:rPr lang="en-US" sz="1400" dirty="0" err="1"/>
              <a:t>creează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nu există.</a:t>
            </a:r>
          </a:p>
          <a:p>
            <a:endParaRPr lang="en-US" sz="1400" dirty="0"/>
          </a:p>
          <a:p>
            <a:r>
              <a:rPr lang="en-US" sz="1400" dirty="0" err="1"/>
              <a:t>Descriere</a:t>
            </a:r>
            <a:r>
              <a:rPr lang="en-US" sz="1400" dirty="0"/>
              <a:t>: </a:t>
            </a:r>
            <a:r>
              <a:rPr lang="en-US" sz="1400" dirty="0" err="1"/>
              <a:t>Comanda</a:t>
            </a:r>
            <a:r>
              <a:rPr lang="en-US" sz="1400" dirty="0"/>
              <a:t> PUT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folosită</a:t>
            </a:r>
            <a:r>
              <a:rPr lang="en-US" sz="1400" dirty="0"/>
              <a:t> pentru a </a:t>
            </a:r>
            <a:r>
              <a:rPr lang="en-US" sz="1400" dirty="0" err="1"/>
              <a:t>înlocui</a:t>
            </a:r>
            <a:r>
              <a:rPr lang="en-US" sz="1400" dirty="0"/>
              <a:t> complet o </a:t>
            </a:r>
            <a:r>
              <a:rPr lang="en-US" sz="1400" dirty="0" err="1"/>
              <a:t>resursă</a:t>
            </a:r>
            <a:r>
              <a:rPr lang="en-US" sz="1400" dirty="0"/>
              <a:t> </a:t>
            </a:r>
            <a:r>
              <a:rPr lang="en-US" sz="1400" dirty="0" err="1"/>
              <a:t>existentă</a:t>
            </a:r>
            <a:r>
              <a:rPr lang="en-US" sz="1400" dirty="0"/>
              <a:t> cu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nouă</a:t>
            </a:r>
            <a:r>
              <a:rPr lang="en-US" sz="1400" dirty="0"/>
              <a:t>.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resursa</a:t>
            </a:r>
            <a:r>
              <a:rPr lang="en-US" sz="1400" dirty="0"/>
              <a:t> nu există,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creată</a:t>
            </a:r>
            <a:r>
              <a:rPr lang="en-US" sz="1400" dirty="0"/>
              <a:t>. Este </a:t>
            </a:r>
            <a:r>
              <a:rPr lang="en-US" sz="1400" dirty="0" err="1"/>
              <a:t>utilizată</a:t>
            </a:r>
            <a:r>
              <a:rPr lang="en-US" sz="1400" dirty="0"/>
              <a:t> pentru </a:t>
            </a:r>
            <a:r>
              <a:rPr lang="en-US" sz="1400" dirty="0" err="1"/>
              <a:t>actualizări</a:t>
            </a:r>
            <a:r>
              <a:rPr lang="en-US" sz="1400" dirty="0"/>
              <a:t> complete.</a:t>
            </a:r>
          </a:p>
          <a:p>
            <a:endParaRPr lang="en-US" sz="1400" dirty="0"/>
          </a:p>
          <a:p>
            <a:r>
              <a:rPr lang="en-US" sz="1400" dirty="0"/>
              <a:t>In </a:t>
            </a:r>
            <a:r>
              <a:rPr lang="en-US" sz="1400" dirty="0" err="1"/>
              <a:t>situatia</a:t>
            </a:r>
            <a:r>
              <a:rPr lang="en-US" sz="1400" dirty="0"/>
              <a:t> </a:t>
            </a:r>
            <a:r>
              <a:rPr lang="en-US" sz="1400" dirty="0" err="1"/>
              <a:t>prezentata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</a:t>
            </a:r>
            <a:r>
              <a:rPr lang="en-US" sz="1400" dirty="0" err="1"/>
              <a:t>returnat</a:t>
            </a:r>
            <a:r>
              <a:rPr lang="en-US" sz="1400" dirty="0"/>
              <a:t> din </a:t>
            </a:r>
            <a:r>
              <a:rPr lang="en-US" sz="1400" dirty="0" err="1"/>
              <a:t>campul</a:t>
            </a:r>
            <a:r>
              <a:rPr lang="en-US" sz="1400" dirty="0"/>
              <a:t> “Body” ne indica faptul ca intentia de Update a fost </a:t>
            </a:r>
            <a:r>
              <a:rPr lang="en-US" sz="1400" dirty="0" err="1"/>
              <a:t>receptionata</a:t>
            </a:r>
            <a:r>
              <a:rPr lang="en-US" sz="1400" dirty="0"/>
              <a:t> la data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ora</a:t>
            </a:r>
            <a:r>
              <a:rPr lang="en-US" sz="1400" dirty="0"/>
              <a:t> </a:t>
            </a:r>
            <a:r>
              <a:rPr lang="en-US" sz="1400" dirty="0" err="1"/>
              <a:t>mentionate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Fiind</a:t>
            </a:r>
            <a:r>
              <a:rPr lang="en-US" sz="1400" dirty="0"/>
              <a:t> un API de test </a:t>
            </a:r>
            <a:r>
              <a:rPr lang="en-US" sz="1400" dirty="0" err="1"/>
              <a:t>comanda</a:t>
            </a:r>
            <a:r>
              <a:rPr lang="en-US" sz="1400" dirty="0"/>
              <a:t> nu </a:t>
            </a:r>
            <a:r>
              <a:rPr lang="en-US" sz="1400" dirty="0" err="1"/>
              <a:t>modifica</a:t>
            </a:r>
            <a:r>
              <a:rPr lang="en-US" sz="1400" dirty="0"/>
              <a:t> literalmente nimic ci </a:t>
            </a:r>
            <a:r>
              <a:rPr lang="en-US" sz="1400" dirty="0" err="1"/>
              <a:t>doar</a:t>
            </a:r>
            <a:r>
              <a:rPr lang="en-US" sz="1400" dirty="0"/>
              <a:t> </a:t>
            </a:r>
            <a:r>
              <a:rPr lang="en-US" sz="1400" dirty="0" err="1"/>
              <a:t>interogheaza</a:t>
            </a:r>
            <a:r>
              <a:rPr lang="en-US" sz="1400" dirty="0"/>
              <a:t> API cu privire la </a:t>
            </a:r>
            <a:r>
              <a:rPr lang="en-US" sz="1400" dirty="0" err="1"/>
              <a:t>capacitatea</a:t>
            </a:r>
            <a:r>
              <a:rPr lang="en-US" sz="1400" dirty="0"/>
              <a:t> de </a:t>
            </a:r>
            <a:r>
              <a:rPr lang="en-US" sz="1400" dirty="0" err="1"/>
              <a:t>receptionare</a:t>
            </a:r>
            <a:r>
              <a:rPr lang="en-US" sz="1400" dirty="0"/>
              <a:t> a unei comenzi PUT.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681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Comanda</a:t>
            </a:r>
            <a:r>
              <a:rPr lang="en-US" dirty="0"/>
              <a:t> POST  – user not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8F04C-BC16-9BFF-0702-65F0104A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95" y="1904217"/>
            <a:ext cx="6969027" cy="3882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006372-7080-66BB-F653-D5859E795617}"/>
              </a:ext>
            </a:extLst>
          </p:cNvPr>
          <p:cNvSpPr txBox="1"/>
          <p:nvPr/>
        </p:nvSpPr>
        <p:spPr>
          <a:xfrm>
            <a:off x="7376922" y="2294466"/>
            <a:ext cx="4720590" cy="416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 (Trimite)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Trimite date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către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server pentru a fi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procesate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Descriere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Comanda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POST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folosită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a trimite date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către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server, de exemplu, pentru a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nou obiect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efectua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acțiune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De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obicei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utilizată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în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formulare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web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a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adăuga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date într-o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bază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date.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imaginea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alaturat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avem exemplu de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accesare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aceesare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unui endpoint de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logare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 API-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ului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 un user, parola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adresa de email insa putem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observa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 raspunsul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oferit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campul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Body cum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userul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nu poate fi gasit in baza de date a Api-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ului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Motivul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care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userul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nu se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regaseste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ca nu a fost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inregistrat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 user valid in baza de date anterior.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campul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Body putem vedea mesajul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returnat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catre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Api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insemna ca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userul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nu a fost gasit.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Tehnica de testare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testare</a:t>
            </a:r>
            <a:r>
              <a:rPr lang="en-US" sz="11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negativa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introducerea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unor date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inexistente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campul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body al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interogarii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asteparea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unui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negative.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2266D3-1450-64BD-4A42-1F2785B18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348" y="6044243"/>
            <a:ext cx="2448267" cy="619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41522A-7ECF-3AE1-B149-D88DC67F6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905" y="1076935"/>
            <a:ext cx="2038635" cy="4382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ACD9332-1D03-B3A5-5F8C-0AF5E5FCC78C}"/>
              </a:ext>
            </a:extLst>
          </p:cNvPr>
          <p:cNvSpPr/>
          <p:nvPr/>
        </p:nvSpPr>
        <p:spPr>
          <a:xfrm>
            <a:off x="9669271" y="565201"/>
            <a:ext cx="2428241" cy="94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Statusul</a:t>
            </a:r>
            <a:r>
              <a:rPr lang="en-US" sz="1200" dirty="0"/>
              <a:t> 400 </a:t>
            </a:r>
            <a:r>
              <a:rPr lang="en-US" sz="1200" dirty="0" err="1"/>
              <a:t>reprezinta</a:t>
            </a:r>
            <a:r>
              <a:rPr lang="en-US" sz="1200" dirty="0"/>
              <a:t> faptul ca </a:t>
            </a:r>
            <a:r>
              <a:rPr lang="en-US" sz="1200" dirty="0" err="1"/>
              <a:t>serverul</a:t>
            </a:r>
            <a:r>
              <a:rPr lang="en-US" sz="1200" dirty="0"/>
              <a:t> nu poate </a:t>
            </a:r>
            <a:r>
              <a:rPr lang="en-US" sz="1200" dirty="0" err="1"/>
              <a:t>procesa</a:t>
            </a:r>
            <a:r>
              <a:rPr lang="en-US" sz="1200" dirty="0"/>
              <a:t> </a:t>
            </a:r>
            <a:r>
              <a:rPr lang="en-US" sz="1200" dirty="0" err="1"/>
              <a:t>solicitarea</a:t>
            </a:r>
            <a:r>
              <a:rPr lang="en-US" sz="1200" dirty="0"/>
              <a:t> datorita unei </a:t>
            </a:r>
            <a:r>
              <a:rPr lang="en-US" sz="1200" dirty="0" err="1"/>
              <a:t>erori</a:t>
            </a:r>
            <a:r>
              <a:rPr lang="en-US" sz="1200" dirty="0"/>
              <a:t> in </a:t>
            </a:r>
            <a:r>
              <a:rPr lang="en-US" sz="1200" dirty="0" err="1"/>
              <a:t>cerere</a:t>
            </a:r>
            <a:r>
              <a:rPr lang="en-US" sz="1200" dirty="0"/>
              <a:t> facuta(cazul de fata </a:t>
            </a:r>
            <a:r>
              <a:rPr lang="en-US" sz="1200" dirty="0" err="1"/>
              <a:t>solicitarea</a:t>
            </a:r>
            <a:r>
              <a:rPr lang="en-US" sz="1200" dirty="0"/>
              <a:t> de login a unui user inexistent.</a:t>
            </a:r>
          </a:p>
        </p:txBody>
      </p:sp>
    </p:spTree>
    <p:extLst>
      <p:ext uri="{BB962C8B-B14F-4D97-AF65-F5344CB8AC3E}">
        <p14:creationId xmlns:p14="http://schemas.microsoft.com/office/powerpoint/2010/main" val="361171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POST – </a:t>
            </a:r>
            <a:r>
              <a:rPr lang="en-US" dirty="0" err="1"/>
              <a:t>Creare</a:t>
            </a:r>
            <a:r>
              <a:rPr lang="en-US" dirty="0"/>
              <a:t>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00C39-C54A-1D7F-AE46-FE966D5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6" y="1904217"/>
            <a:ext cx="7346575" cy="3693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C2A430-73CB-98E1-D75B-779D2B3EFC8B}"/>
              </a:ext>
            </a:extLst>
          </p:cNvPr>
          <p:cNvSpPr txBox="1"/>
          <p:nvPr/>
        </p:nvSpPr>
        <p:spPr>
          <a:xfrm>
            <a:off x="7808259" y="1991088"/>
            <a:ext cx="39937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Aici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comanda</a:t>
            </a:r>
            <a:r>
              <a:rPr lang="en-US" sz="1400" dirty="0"/>
              <a:t> POST se </a:t>
            </a:r>
            <a:r>
              <a:rPr lang="en-US" sz="1400" dirty="0" err="1"/>
              <a:t>acceseaza</a:t>
            </a:r>
            <a:r>
              <a:rPr lang="en-US" sz="1400" dirty="0"/>
              <a:t> </a:t>
            </a:r>
            <a:r>
              <a:rPr lang="en-US" sz="1400" dirty="0" err="1"/>
              <a:t>endpointul</a:t>
            </a:r>
            <a:r>
              <a:rPr lang="en-US" sz="1400" dirty="0"/>
              <a:t> </a:t>
            </a:r>
            <a:r>
              <a:rPr lang="en-US" sz="1400" dirty="0" err="1"/>
              <a:t>specificat</a:t>
            </a:r>
            <a:r>
              <a:rPr lang="en-US" sz="1400" dirty="0"/>
              <a:t> pentru a </a:t>
            </a:r>
            <a:r>
              <a:rPr lang="en-US" sz="1400" dirty="0" err="1"/>
              <a:t>crea</a:t>
            </a:r>
            <a:r>
              <a:rPr lang="en-US" sz="1400" dirty="0"/>
              <a:t> un user nou.</a:t>
            </a:r>
          </a:p>
          <a:p>
            <a:endParaRPr lang="en-US" sz="1400" dirty="0"/>
          </a:p>
          <a:p>
            <a:r>
              <a:rPr lang="en-US" sz="1400" dirty="0"/>
              <a:t>API-</a:t>
            </a:r>
            <a:r>
              <a:rPr lang="en-US" sz="1400" dirty="0" err="1"/>
              <a:t>ul</a:t>
            </a:r>
            <a:r>
              <a:rPr lang="en-US" sz="1400" dirty="0"/>
              <a:t> </a:t>
            </a:r>
            <a:r>
              <a:rPr lang="en-US" sz="1400" dirty="0" err="1"/>
              <a:t>folosit</a:t>
            </a:r>
            <a:r>
              <a:rPr lang="en-US" sz="1400" dirty="0"/>
              <a:t> permite testarea unui comenzi </a:t>
            </a:r>
            <a:r>
              <a:rPr lang="en-US" sz="1400" dirty="0" err="1"/>
              <a:t>generice</a:t>
            </a:r>
            <a:r>
              <a:rPr lang="en-US" sz="1400" dirty="0"/>
              <a:t> de </a:t>
            </a:r>
            <a:r>
              <a:rPr lang="en-US" sz="1400" dirty="0" err="1"/>
              <a:t>creare</a:t>
            </a:r>
            <a:r>
              <a:rPr lang="en-US" sz="1400" dirty="0"/>
              <a:t> </a:t>
            </a:r>
            <a:r>
              <a:rPr lang="en-US" sz="1400" dirty="0" err="1"/>
              <a:t>aunui</a:t>
            </a:r>
            <a:r>
              <a:rPr lang="en-US" sz="1400" dirty="0"/>
              <a:t> user </a:t>
            </a:r>
            <a:r>
              <a:rPr lang="en-US" sz="1400" dirty="0" err="1"/>
              <a:t>respectand</a:t>
            </a:r>
            <a:r>
              <a:rPr lang="en-US" sz="1400" dirty="0"/>
              <a:t> cerintele </a:t>
            </a:r>
            <a:r>
              <a:rPr lang="en-US" sz="1400" dirty="0" err="1"/>
              <a:t>recomandate</a:t>
            </a:r>
            <a:r>
              <a:rPr lang="en-US" sz="1400" dirty="0"/>
              <a:t> in </a:t>
            </a:r>
            <a:r>
              <a:rPr lang="en-US" sz="1400" dirty="0" err="1"/>
              <a:t>documentarie</a:t>
            </a:r>
            <a:r>
              <a:rPr lang="en-US" sz="1400" dirty="0"/>
              <a:t>. </a:t>
            </a:r>
          </a:p>
          <a:p>
            <a:endParaRPr lang="en-US" sz="1400" dirty="0"/>
          </a:p>
          <a:p>
            <a:r>
              <a:rPr lang="en-US" sz="1400" dirty="0"/>
              <a:t>In </a:t>
            </a:r>
            <a:r>
              <a:rPr lang="en-US" sz="1400" dirty="0" err="1"/>
              <a:t>sectiunea</a:t>
            </a:r>
            <a:r>
              <a:rPr lang="en-US" sz="1400" dirty="0"/>
              <a:t> de </a:t>
            </a:r>
            <a:r>
              <a:rPr lang="en-US" sz="1400" dirty="0" err="1"/>
              <a:t>jos</a:t>
            </a:r>
            <a:r>
              <a:rPr lang="en-US" sz="1400" dirty="0"/>
              <a:t>, </a:t>
            </a:r>
            <a:r>
              <a:rPr lang="en-US" sz="1400" dirty="0" err="1"/>
              <a:t>campul</a:t>
            </a:r>
            <a:r>
              <a:rPr lang="en-US" sz="1400" dirty="0"/>
              <a:t> Body, putem </a:t>
            </a:r>
            <a:r>
              <a:rPr lang="en-US" sz="1400" dirty="0" err="1"/>
              <a:t>observa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</a:t>
            </a:r>
            <a:r>
              <a:rPr lang="en-US" sz="1400" dirty="0" err="1"/>
              <a:t>returnat</a:t>
            </a:r>
            <a:r>
              <a:rPr lang="en-US" sz="1400" dirty="0"/>
              <a:t> de </a:t>
            </a:r>
            <a:r>
              <a:rPr lang="en-US" sz="1400" dirty="0" err="1"/>
              <a:t>creare</a:t>
            </a:r>
            <a:r>
              <a:rPr lang="en-US" sz="1400" dirty="0"/>
              <a:t> user conform </a:t>
            </a:r>
            <a:r>
              <a:rPr lang="en-US" sz="1400" dirty="0" err="1"/>
              <a:t>instructiunilor</a:t>
            </a:r>
            <a:r>
              <a:rPr lang="en-US" sz="1400" dirty="0"/>
              <a:t> din </a:t>
            </a:r>
            <a:r>
              <a:rPr lang="en-US" sz="1400" dirty="0" err="1"/>
              <a:t>documentatie</a:t>
            </a:r>
            <a:r>
              <a:rPr lang="en-US" sz="1400" dirty="0"/>
              <a:t>. </a:t>
            </a:r>
            <a:r>
              <a:rPr lang="en-US" sz="1400" dirty="0" err="1"/>
              <a:t>Acesta</a:t>
            </a:r>
            <a:r>
              <a:rPr lang="en-US" sz="1400" dirty="0"/>
              <a:t> ne </a:t>
            </a:r>
            <a:r>
              <a:rPr lang="en-US" sz="1400" dirty="0" err="1"/>
              <a:t>returneaza</a:t>
            </a:r>
            <a:r>
              <a:rPr lang="en-US" sz="1400" dirty="0"/>
              <a:t> un raspuns pozitiv cu privire la </a:t>
            </a:r>
            <a:r>
              <a:rPr lang="en-US" sz="1400" dirty="0" err="1"/>
              <a:t>creare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functioneaza conform </a:t>
            </a:r>
            <a:r>
              <a:rPr lang="en-US" sz="1400" dirty="0" err="1"/>
              <a:t>documentatiei</a:t>
            </a:r>
            <a:r>
              <a:rPr lang="en-US" sz="1400" dirty="0"/>
              <a:t>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 err="1"/>
              <a:t>Motivul</a:t>
            </a:r>
            <a:r>
              <a:rPr lang="en-US" sz="1400" dirty="0"/>
              <a:t> pentru care nu s-au </a:t>
            </a:r>
            <a:r>
              <a:rPr lang="en-US" sz="1400" dirty="0" err="1"/>
              <a:t>introdus</a:t>
            </a:r>
            <a:r>
              <a:rPr lang="en-US" sz="1400" dirty="0"/>
              <a:t> date reale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datorat</a:t>
            </a:r>
            <a:r>
              <a:rPr lang="en-US" sz="1400" dirty="0"/>
              <a:t> </a:t>
            </a:r>
            <a:r>
              <a:rPr lang="en-US" sz="1400" dirty="0" err="1"/>
              <a:t>dorintei</a:t>
            </a:r>
            <a:r>
              <a:rPr lang="en-US" sz="1400" dirty="0"/>
              <a:t> de a </a:t>
            </a:r>
            <a:r>
              <a:rPr lang="en-US" sz="1400" dirty="0" err="1"/>
              <a:t>pastra</a:t>
            </a:r>
            <a:r>
              <a:rPr lang="en-US" sz="1400" dirty="0"/>
              <a:t> acest API de test intact </a:t>
            </a:r>
            <a:r>
              <a:rPr lang="en-US" sz="1400" dirty="0" err="1"/>
              <a:t>si</a:t>
            </a:r>
            <a:r>
              <a:rPr lang="en-US" sz="1400" dirty="0"/>
              <a:t> de a nu oferi </a:t>
            </a:r>
            <a:r>
              <a:rPr lang="en-US" sz="1400" dirty="0" err="1"/>
              <a:t>posibilitatea</a:t>
            </a:r>
            <a:r>
              <a:rPr lang="en-US" sz="1400" dirty="0"/>
              <a:t> </a:t>
            </a:r>
            <a:r>
              <a:rPr lang="en-US" sz="1400" dirty="0" err="1"/>
              <a:t>crearii</a:t>
            </a:r>
            <a:r>
              <a:rPr lang="en-US" sz="1400" dirty="0"/>
              <a:t> unui</a:t>
            </a:r>
          </a:p>
        </p:txBody>
      </p:sp>
    </p:spTree>
    <p:extLst>
      <p:ext uri="{BB962C8B-B14F-4D97-AF65-F5344CB8AC3E}">
        <p14:creationId xmlns:p14="http://schemas.microsoft.com/office/powerpoint/2010/main" val="349428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019415" y="1186543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Raport final (</a:t>
            </a:r>
            <a:r>
              <a:rPr lang="en-US" dirty="0" err="1"/>
              <a:t>stanga</a:t>
            </a:r>
            <a:r>
              <a:rPr lang="en-US" dirty="0"/>
              <a:t>)                                                                          Si rezultatele (</a:t>
            </a:r>
            <a:r>
              <a:rPr lang="en-US" dirty="0" err="1"/>
              <a:t>dreapta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3A418-0B08-4468-915C-EA35BDC1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1" y="1555875"/>
            <a:ext cx="3528291" cy="2899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8A62-7AC7-843C-5F6F-301273DFF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616" y="1555875"/>
            <a:ext cx="4402043" cy="2899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AE34D4-27D2-83EB-E40F-66FE555EA3F4}"/>
              </a:ext>
            </a:extLst>
          </p:cNvPr>
          <p:cNvSpPr txBox="1"/>
          <p:nvPr/>
        </p:nvSpPr>
        <p:spPr>
          <a:xfrm>
            <a:off x="3550587" y="1490158"/>
            <a:ext cx="17432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 partea </a:t>
            </a:r>
            <a:r>
              <a:rPr lang="en-US" sz="1400" dirty="0" err="1"/>
              <a:t>stanga</a:t>
            </a:r>
            <a:r>
              <a:rPr lang="en-US" sz="1400" dirty="0"/>
              <a:t> avem un raport final unde se poate </a:t>
            </a:r>
            <a:r>
              <a:rPr lang="en-US" sz="1400" dirty="0" err="1"/>
              <a:t>observa</a:t>
            </a:r>
            <a:r>
              <a:rPr lang="en-US" sz="1400" dirty="0"/>
              <a:t> o </a:t>
            </a:r>
            <a:r>
              <a:rPr lang="en-US" sz="1400" dirty="0" err="1"/>
              <a:t>serie</a:t>
            </a:r>
            <a:r>
              <a:rPr lang="en-US" sz="1400" dirty="0"/>
              <a:t> de teste </a:t>
            </a:r>
            <a:r>
              <a:rPr lang="en-US" sz="1400" dirty="0" err="1"/>
              <a:t>executate</a:t>
            </a:r>
            <a:r>
              <a:rPr lang="en-US" sz="1400" dirty="0"/>
              <a:t> cu </a:t>
            </a:r>
            <a:r>
              <a:rPr lang="en-US" sz="1400" dirty="0" err="1"/>
              <a:t>ajutorul</a:t>
            </a:r>
            <a:r>
              <a:rPr lang="en-US" sz="1400" dirty="0"/>
              <a:t> Postman cat </a:t>
            </a:r>
            <a:r>
              <a:rPr lang="en-US" sz="1400" dirty="0" err="1"/>
              <a:t>si</a:t>
            </a:r>
            <a:r>
              <a:rPr lang="en-US" sz="1400" dirty="0"/>
              <a:t> cele care au trecut conform </a:t>
            </a:r>
            <a:r>
              <a:rPr lang="en-US" sz="1400" dirty="0" err="1"/>
              <a:t>asteptarilor</a:t>
            </a:r>
            <a:r>
              <a:rPr lang="en-US" sz="1400" dirty="0"/>
              <a:t>  </a:t>
            </a:r>
            <a:r>
              <a:rPr lang="en-US" sz="1400" dirty="0" err="1"/>
              <a:t>si</a:t>
            </a:r>
            <a:r>
              <a:rPr lang="en-US" sz="1400" dirty="0"/>
              <a:t> cele care nu au trecut.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08720-65CD-CCF0-B84A-9598011FC74C}"/>
              </a:ext>
            </a:extLst>
          </p:cNvPr>
          <p:cNvSpPr txBox="1"/>
          <p:nvPr/>
        </p:nvSpPr>
        <p:spPr>
          <a:xfrm>
            <a:off x="5781135" y="1555875"/>
            <a:ext cx="191048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 partea </a:t>
            </a:r>
            <a:r>
              <a:rPr lang="en-US" sz="1400" dirty="0" err="1"/>
              <a:t>dreapta</a:t>
            </a:r>
            <a:r>
              <a:rPr lang="en-US" sz="1400" dirty="0"/>
              <a:t> avem o </a:t>
            </a:r>
            <a:r>
              <a:rPr lang="en-US" sz="1400" dirty="0" err="1"/>
              <a:t>ferestra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ne </a:t>
            </a:r>
            <a:r>
              <a:rPr lang="en-US" sz="1400" dirty="0" err="1"/>
              <a:t>arata</a:t>
            </a:r>
            <a:r>
              <a:rPr lang="en-US" sz="1400" dirty="0"/>
              <a:t> </a:t>
            </a:r>
            <a:r>
              <a:rPr lang="en-US" sz="1400" dirty="0" err="1"/>
              <a:t>scriptul</a:t>
            </a:r>
            <a:r>
              <a:rPr lang="en-US" sz="1400" dirty="0"/>
              <a:t> </a:t>
            </a:r>
            <a:r>
              <a:rPr lang="en-US" sz="1400" dirty="0" err="1"/>
              <a:t>testelor</a:t>
            </a:r>
            <a:r>
              <a:rPr lang="en-US" sz="1400" dirty="0"/>
              <a:t> cat </a:t>
            </a:r>
            <a:r>
              <a:rPr lang="en-US" sz="1400" dirty="0" err="1"/>
              <a:t>si</a:t>
            </a:r>
            <a:r>
              <a:rPr lang="en-US" sz="1400" dirty="0"/>
              <a:t> rezultatele/raspunsul primit de la API in urma </a:t>
            </a:r>
            <a:r>
              <a:rPr lang="en-US" sz="1400" dirty="0" err="1"/>
              <a:t>interogarii</a:t>
            </a:r>
            <a:r>
              <a:rPr lang="en-US" sz="1400" dirty="0"/>
              <a:t> sale.</a:t>
            </a:r>
          </a:p>
        </p:txBody>
      </p:sp>
    </p:spTree>
    <p:extLst>
      <p:ext uri="{BB962C8B-B14F-4D97-AF65-F5344CB8AC3E}">
        <p14:creationId xmlns:p14="http://schemas.microsoft.com/office/powerpoint/2010/main" val="185939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/>
              <a:t>Concluzii Finale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6636E-E6DC-97DA-E813-81E0E775BEF0}"/>
              </a:ext>
            </a:extLst>
          </p:cNvPr>
          <p:cNvSpPr txBox="1"/>
          <p:nvPr/>
        </p:nvSpPr>
        <p:spPr>
          <a:xfrm>
            <a:off x="566057" y="1186543"/>
            <a:ext cx="1147354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1400" b="1" dirty="0"/>
              <a:t>1. </a:t>
            </a:r>
            <a:r>
              <a:rPr lang="en-US" sz="1400" b="1" dirty="0" err="1"/>
              <a:t>Validarea</a:t>
            </a:r>
            <a:r>
              <a:rPr lang="en-US" sz="1400" b="1" dirty="0"/>
              <a:t> API-</a:t>
            </a:r>
            <a:r>
              <a:rPr lang="en-US" sz="1400" b="1" dirty="0" err="1"/>
              <a:t>ului</a:t>
            </a:r>
            <a:r>
              <a:rPr lang="en-US" sz="14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Funcționalitate</a:t>
            </a:r>
            <a:r>
              <a:rPr lang="en-US" sz="1400" b="1" dirty="0"/>
              <a:t>:</a:t>
            </a:r>
            <a:r>
              <a:rPr lang="en-US" sz="1400" dirty="0"/>
              <a:t> API-</a:t>
            </a:r>
            <a:r>
              <a:rPr lang="en-US" sz="1400" dirty="0" err="1"/>
              <a:t>ul</a:t>
            </a:r>
            <a:r>
              <a:rPr lang="en-US" sz="1400" dirty="0"/>
              <a:t> a fost </a:t>
            </a:r>
            <a:r>
              <a:rPr lang="en-US" sz="1400" dirty="0" err="1"/>
              <a:t>testat</a:t>
            </a:r>
            <a:r>
              <a:rPr lang="en-US" sz="1400" dirty="0"/>
              <a:t> demonstrative pentru a se </a:t>
            </a:r>
            <a:r>
              <a:rPr lang="en-US" sz="1400" dirty="0" err="1"/>
              <a:t>asigura</a:t>
            </a:r>
            <a:r>
              <a:rPr lang="en-US" sz="1400" dirty="0"/>
              <a:t> că toate </a:t>
            </a:r>
            <a:r>
              <a:rPr lang="en-US" sz="1400" dirty="0" err="1"/>
              <a:t>funcționalitățile</a:t>
            </a:r>
            <a:r>
              <a:rPr lang="en-US" sz="1400" dirty="0"/>
              <a:t> sale </a:t>
            </a:r>
            <a:r>
              <a:rPr lang="en-US" sz="1400" dirty="0" err="1"/>
              <a:t>corespund</a:t>
            </a:r>
            <a:r>
              <a:rPr lang="en-US" sz="1400" dirty="0"/>
              <a:t> </a:t>
            </a:r>
            <a:r>
              <a:rPr lang="en-US" sz="1400" dirty="0" err="1"/>
              <a:t>specificațiilor</a:t>
            </a:r>
            <a:r>
              <a:rPr lang="en-US" sz="1400" dirty="0"/>
              <a:t> </a:t>
            </a:r>
            <a:r>
              <a:rPr lang="en-US" sz="1400" dirty="0" err="1"/>
              <a:t>inițiale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Erori</a:t>
            </a:r>
            <a:r>
              <a:rPr lang="en-US" sz="1400" b="1" dirty="0"/>
              <a:t> și </a:t>
            </a:r>
            <a:r>
              <a:rPr lang="en-US" sz="1400" b="1" dirty="0" err="1"/>
              <a:t>rezolvarea</a:t>
            </a:r>
            <a:r>
              <a:rPr lang="en-US" sz="1400" b="1" dirty="0"/>
              <a:t> lor:</a:t>
            </a:r>
            <a:r>
              <a:rPr lang="en-US" sz="1400" dirty="0"/>
              <a:t> Au fost </a:t>
            </a:r>
            <a:r>
              <a:rPr lang="en-US" sz="1400" dirty="0" err="1"/>
              <a:t>identificate</a:t>
            </a:r>
            <a:r>
              <a:rPr lang="en-US" sz="1400" dirty="0"/>
              <a:t> diverse bug-</a:t>
            </a:r>
            <a:r>
              <a:rPr lang="en-US" sz="1400" dirty="0" err="1"/>
              <a:t>uri</a:t>
            </a:r>
            <a:r>
              <a:rPr lang="en-US" sz="1400" dirty="0"/>
              <a:t> și </a:t>
            </a:r>
            <a:r>
              <a:rPr lang="en-US" sz="1400" dirty="0" err="1"/>
              <a:t>erori</a:t>
            </a:r>
            <a:r>
              <a:rPr lang="en-US" sz="1400" dirty="0"/>
              <a:t> care </a:t>
            </a:r>
            <a:r>
              <a:rPr lang="en-US" sz="1400" dirty="0" err="1"/>
              <a:t>ar</a:t>
            </a:r>
            <a:r>
              <a:rPr lang="en-US" sz="1400" dirty="0"/>
              <a:t> fi putut </a:t>
            </a:r>
            <a:r>
              <a:rPr lang="en-US" sz="1400" dirty="0" err="1"/>
              <a:t>afecta</a:t>
            </a:r>
            <a:r>
              <a:rPr lang="en-US" sz="1400" dirty="0"/>
              <a:t> </a:t>
            </a:r>
            <a:r>
              <a:rPr lang="en-US" sz="1400" dirty="0" err="1"/>
              <a:t>funcționarea</a:t>
            </a:r>
            <a:r>
              <a:rPr lang="en-US" sz="1400" dirty="0"/>
              <a:t> </a:t>
            </a:r>
            <a:r>
              <a:rPr lang="en-US" sz="1400" dirty="0" err="1"/>
              <a:t>aplicației</a:t>
            </a:r>
            <a:r>
              <a:rPr lang="en-US" sz="1400" dirty="0"/>
              <a:t>.</a:t>
            </a:r>
          </a:p>
          <a:p>
            <a:r>
              <a:rPr lang="en-US" sz="1400" b="1" dirty="0"/>
              <a:t>2. </a:t>
            </a:r>
            <a:r>
              <a:rPr lang="en-US" sz="1400" b="1" dirty="0" err="1"/>
              <a:t>Performanța</a:t>
            </a:r>
            <a:r>
              <a:rPr lang="en-US" sz="14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Timp</a:t>
            </a:r>
            <a:r>
              <a:rPr lang="en-US" sz="1400" b="1" dirty="0"/>
              <a:t> de </a:t>
            </a:r>
            <a:r>
              <a:rPr lang="en-US" sz="1400" b="1" dirty="0" err="1"/>
              <a:t>răspuns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err="1"/>
              <a:t>Testele</a:t>
            </a:r>
            <a:r>
              <a:rPr lang="en-US" sz="1400" dirty="0"/>
              <a:t> de </a:t>
            </a:r>
            <a:r>
              <a:rPr lang="en-US" sz="1400" dirty="0" err="1"/>
              <a:t>performanță</a:t>
            </a:r>
            <a:r>
              <a:rPr lang="en-US" sz="1400" dirty="0"/>
              <a:t> au </a:t>
            </a:r>
            <a:r>
              <a:rPr lang="en-US" sz="1400" dirty="0" err="1"/>
              <a:t>arătat</a:t>
            </a:r>
            <a:r>
              <a:rPr lang="en-US" sz="1400" dirty="0"/>
              <a:t> un </a:t>
            </a:r>
            <a:r>
              <a:rPr lang="en-US" sz="1400" dirty="0" err="1"/>
              <a:t>timp</a:t>
            </a:r>
            <a:r>
              <a:rPr lang="en-US" sz="1400" dirty="0"/>
              <a:t> de </a:t>
            </a:r>
            <a:r>
              <a:rPr lang="en-US" sz="1400" dirty="0" err="1"/>
              <a:t>răspuns</a:t>
            </a:r>
            <a:r>
              <a:rPr lang="en-US" sz="1400" dirty="0"/>
              <a:t> </a:t>
            </a:r>
            <a:r>
              <a:rPr lang="en-US" sz="1400" dirty="0" err="1"/>
              <a:t>adecvat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majoritatea</a:t>
            </a:r>
            <a:r>
              <a:rPr lang="en-US" sz="1400" dirty="0"/>
              <a:t> </a:t>
            </a:r>
            <a:r>
              <a:rPr lang="en-US" sz="1400" dirty="0" err="1"/>
              <a:t>cererilor</a:t>
            </a:r>
            <a:r>
              <a:rPr lang="en-US" sz="1400" dirty="0"/>
              <a:t>, </a:t>
            </a:r>
            <a:r>
              <a:rPr lang="en-US" sz="1400" dirty="0" err="1"/>
              <a:t>asigurând</a:t>
            </a:r>
            <a:r>
              <a:rPr lang="en-US" sz="1400" dirty="0"/>
              <a:t> </a:t>
            </a:r>
            <a:r>
              <a:rPr lang="en-US" sz="1400" dirty="0" err="1"/>
              <a:t>astfel</a:t>
            </a:r>
            <a:r>
              <a:rPr lang="en-US" sz="1400" dirty="0"/>
              <a:t> o </a:t>
            </a:r>
            <a:r>
              <a:rPr lang="en-US" sz="1400" dirty="0" err="1"/>
              <a:t>experiență</a:t>
            </a:r>
            <a:r>
              <a:rPr lang="en-US" sz="1400" dirty="0"/>
              <a:t> de </a:t>
            </a:r>
            <a:r>
              <a:rPr lang="en-US" sz="1400" dirty="0" err="1"/>
              <a:t>utilizator</a:t>
            </a:r>
            <a:r>
              <a:rPr lang="en-US" sz="1400" dirty="0"/>
              <a:t> </a:t>
            </a:r>
            <a:r>
              <a:rPr lang="en-US" sz="1400" dirty="0" err="1"/>
              <a:t>fluentă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Stabilitate</a:t>
            </a:r>
            <a:r>
              <a:rPr lang="en-US" sz="1400" b="1" dirty="0"/>
              <a:t>:</a:t>
            </a:r>
            <a:r>
              <a:rPr lang="en-US" sz="1400" dirty="0"/>
              <a:t> API-</a:t>
            </a:r>
            <a:r>
              <a:rPr lang="en-US" sz="1400" dirty="0" err="1"/>
              <a:t>ul</a:t>
            </a:r>
            <a:r>
              <a:rPr lang="en-US" sz="1400" dirty="0"/>
              <a:t> a </a:t>
            </a:r>
            <a:r>
              <a:rPr lang="en-US" sz="1400" dirty="0" err="1"/>
              <a:t>demonstrat</a:t>
            </a:r>
            <a:r>
              <a:rPr lang="en-US" sz="1400" dirty="0"/>
              <a:t> </a:t>
            </a:r>
            <a:r>
              <a:rPr lang="en-US" sz="1400" dirty="0" err="1"/>
              <a:t>stabilitate</a:t>
            </a:r>
            <a:r>
              <a:rPr lang="en-US" sz="1400" dirty="0"/>
              <a:t> și </a:t>
            </a:r>
            <a:r>
              <a:rPr lang="en-US" sz="1400" dirty="0" err="1"/>
              <a:t>fiabilitate</a:t>
            </a:r>
            <a:r>
              <a:rPr lang="en-US" sz="1400" dirty="0"/>
              <a:t> sub diferite </a:t>
            </a:r>
            <a:r>
              <a:rPr lang="en-US" sz="1400" dirty="0" err="1"/>
              <a:t>condiții</a:t>
            </a:r>
            <a:r>
              <a:rPr lang="en-US" sz="1400" dirty="0"/>
              <a:t> de </a:t>
            </a:r>
            <a:r>
              <a:rPr lang="en-US" sz="1400" dirty="0" err="1"/>
              <a:t>încărcare</a:t>
            </a:r>
            <a:r>
              <a:rPr lang="en-US" sz="1400" dirty="0"/>
              <a:t>, tinand </a:t>
            </a:r>
            <a:r>
              <a:rPr lang="en-US" sz="1400" dirty="0" err="1"/>
              <a:t>cont</a:t>
            </a:r>
            <a:r>
              <a:rPr lang="en-US" sz="1400" dirty="0"/>
              <a:t> ca </a:t>
            </a:r>
            <a:r>
              <a:rPr lang="en-US" sz="1400" dirty="0" err="1"/>
              <a:t>este</a:t>
            </a:r>
            <a:r>
              <a:rPr lang="en-US" sz="1400" dirty="0"/>
              <a:t> un API </a:t>
            </a:r>
            <a:r>
              <a:rPr lang="en-US" sz="1400" dirty="0" err="1"/>
              <a:t>demonstrativ</a:t>
            </a:r>
            <a:r>
              <a:rPr lang="en-US" sz="1400" dirty="0"/>
              <a:t>.</a:t>
            </a:r>
          </a:p>
          <a:p>
            <a:pPr>
              <a:buFont typeface="+mj-lt"/>
              <a:buAutoNum type="arabicPeriod"/>
            </a:pPr>
            <a:endParaRPr lang="en-US" sz="1400" b="1" dirty="0"/>
          </a:p>
          <a:p>
            <a:r>
              <a:rPr lang="en-US" sz="1400" cap="all" dirty="0">
                <a:latin typeface="+mj-lt"/>
                <a:ea typeface="+mj-ea"/>
                <a:cs typeface="+mj-cs"/>
              </a:rPr>
              <a:t>Lessons Learned</a:t>
            </a:r>
          </a:p>
          <a:p>
            <a:pPr>
              <a:buFont typeface="+mj-lt"/>
              <a:buAutoNum type="arabicPeriod"/>
            </a:pPr>
            <a:endParaRPr lang="en-US" sz="1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1" dirty="0"/>
              <a:t>Procesul de testare:</a:t>
            </a:r>
            <a:r>
              <a:rPr lang="en-US" sz="1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 err="1"/>
              <a:t>Importanța</a:t>
            </a:r>
            <a:r>
              <a:rPr lang="en-US" sz="1400" dirty="0"/>
              <a:t> unei </a:t>
            </a:r>
            <a:r>
              <a:rPr lang="en-US" sz="1400" dirty="0" err="1"/>
              <a:t>metodologii</a:t>
            </a:r>
            <a:r>
              <a:rPr lang="en-US" sz="1400" dirty="0"/>
              <a:t> </a:t>
            </a:r>
            <a:r>
              <a:rPr lang="en-US" sz="1400" dirty="0" err="1"/>
              <a:t>riguroase</a:t>
            </a:r>
            <a:r>
              <a:rPr lang="en-US" sz="1400" dirty="0"/>
              <a:t> de testare pentru </a:t>
            </a:r>
            <a:r>
              <a:rPr lang="en-US" sz="1400" dirty="0" err="1"/>
              <a:t>asigurarea</a:t>
            </a:r>
            <a:r>
              <a:rPr lang="en-US" sz="1400" dirty="0"/>
              <a:t> </a:t>
            </a:r>
            <a:r>
              <a:rPr lang="en-US" sz="1400" dirty="0" err="1"/>
              <a:t>calității</a:t>
            </a:r>
            <a:r>
              <a:rPr lang="en-US" sz="1400" dirty="0"/>
              <a:t> </a:t>
            </a:r>
            <a:r>
              <a:rPr lang="en-US" sz="1400" dirty="0" err="1"/>
              <a:t>produsului</a:t>
            </a:r>
            <a:r>
              <a:rPr lang="en-US" sz="1400" dirty="0"/>
              <a:t> final </a:t>
            </a:r>
            <a:r>
              <a:rPr lang="en-US" sz="1400" dirty="0" err="1"/>
              <a:t>este</a:t>
            </a:r>
            <a:r>
              <a:rPr lang="en-US" sz="1400" dirty="0"/>
              <a:t> un must.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r>
              <a:rPr lang="en-US" sz="1400" dirty="0"/>
              <a:t>Nu </a:t>
            </a:r>
            <a:r>
              <a:rPr lang="en-US" sz="1400" dirty="0" err="1"/>
              <a:t>intodeauna</a:t>
            </a:r>
            <a:r>
              <a:rPr lang="en-US" sz="1400" dirty="0"/>
              <a:t> o </a:t>
            </a:r>
            <a:r>
              <a:rPr lang="en-US" sz="1400" dirty="0" err="1"/>
              <a:t>documentatie</a:t>
            </a:r>
            <a:r>
              <a:rPr lang="en-US" sz="1400" dirty="0"/>
              <a:t> API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corecta</a:t>
            </a:r>
            <a:r>
              <a:rPr lang="en-US" sz="1400" dirty="0"/>
              <a:t> drept urmare o testare </a:t>
            </a:r>
            <a:r>
              <a:rPr lang="en-US" sz="1400" dirty="0" err="1"/>
              <a:t>statica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foarte </a:t>
            </a:r>
            <a:r>
              <a:rPr lang="en-US" sz="1400" dirty="0" err="1"/>
              <a:t>necesara</a:t>
            </a:r>
            <a:r>
              <a:rPr lang="en-US" sz="1400" dirty="0"/>
              <a:t> pentru a </a:t>
            </a:r>
            <a:r>
              <a:rPr lang="en-US" sz="1400" dirty="0" err="1"/>
              <a:t>aduce</a:t>
            </a:r>
            <a:r>
              <a:rPr lang="en-US" sz="1400" dirty="0"/>
              <a:t> </a:t>
            </a:r>
            <a:r>
              <a:rPr lang="en-US" sz="1400" dirty="0" err="1"/>
              <a:t>corectiile</a:t>
            </a:r>
            <a:r>
              <a:rPr lang="en-US" sz="1400" dirty="0"/>
              <a:t> necesare din </a:t>
            </a:r>
            <a:r>
              <a:rPr lang="en-US" sz="1400" dirty="0" err="1"/>
              <a:t>timp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a </a:t>
            </a:r>
            <a:r>
              <a:rPr lang="en-US" sz="1400" dirty="0" err="1"/>
              <a:t>evita</a:t>
            </a:r>
            <a:r>
              <a:rPr lang="en-US" sz="1400" dirty="0"/>
              <a:t> </a:t>
            </a:r>
            <a:r>
              <a:rPr lang="en-US" sz="1400" dirty="0" err="1"/>
              <a:t>ingreunarea</a:t>
            </a:r>
            <a:r>
              <a:rPr lang="en-US" sz="1400" dirty="0"/>
              <a:t> </a:t>
            </a:r>
            <a:r>
              <a:rPr lang="en-US" sz="1400" dirty="0" err="1"/>
              <a:t>fazei</a:t>
            </a:r>
            <a:r>
              <a:rPr lang="en-US" sz="1400" dirty="0"/>
              <a:t> de </a:t>
            </a:r>
            <a:r>
              <a:rPr lang="en-US" sz="1400" dirty="0" err="1"/>
              <a:t>executie</a:t>
            </a:r>
            <a:r>
              <a:rPr lang="en-US" sz="1400" dirty="0"/>
              <a:t> a </a:t>
            </a:r>
            <a:r>
              <a:rPr lang="en-US" sz="1400" dirty="0" err="1"/>
              <a:t>testarii</a:t>
            </a:r>
            <a:r>
              <a:rPr lang="en-US" sz="1400" dirty="0"/>
              <a:t> practice. </a:t>
            </a:r>
          </a:p>
          <a:p>
            <a:endParaRPr lang="en-US" sz="1400" dirty="0"/>
          </a:p>
          <a:p>
            <a:r>
              <a:rPr lang="en-US" sz="1400" dirty="0"/>
              <a:t>Testarea </a:t>
            </a:r>
            <a:r>
              <a:rPr lang="en-US" sz="1400" dirty="0" err="1"/>
              <a:t>minutioasa</a:t>
            </a:r>
            <a:r>
              <a:rPr lang="en-US" sz="1400" dirty="0"/>
              <a:t> a </a:t>
            </a:r>
            <a:r>
              <a:rPr lang="en-US" sz="1400" dirty="0" err="1"/>
              <a:t>fiecarui</a:t>
            </a:r>
            <a:r>
              <a:rPr lang="en-US" sz="1400" dirty="0"/>
              <a:t> </a:t>
            </a:r>
            <a:r>
              <a:rPr lang="en-US" sz="1400" dirty="0" err="1"/>
              <a:t>rezultat</a:t>
            </a:r>
            <a:r>
              <a:rPr lang="en-US" sz="1400" dirty="0"/>
              <a:t> adus </a:t>
            </a:r>
            <a:r>
              <a:rPr lang="en-US" sz="1400" dirty="0" err="1"/>
              <a:t>inca</a:t>
            </a:r>
            <a:r>
              <a:rPr lang="en-US" sz="1400" dirty="0"/>
              <a:t> de la prima </a:t>
            </a:r>
            <a:r>
              <a:rPr lang="en-US" sz="1400" dirty="0" err="1"/>
              <a:t>interogare</a:t>
            </a:r>
            <a:r>
              <a:rPr lang="en-US" sz="1400" dirty="0"/>
              <a:t> poate </a:t>
            </a:r>
            <a:r>
              <a:rPr lang="en-US" sz="1400" dirty="0" err="1"/>
              <a:t>evidentia</a:t>
            </a:r>
            <a:r>
              <a:rPr lang="en-US" sz="1400" dirty="0"/>
              <a:t> </a:t>
            </a:r>
            <a:r>
              <a:rPr lang="en-US" sz="1400" dirty="0" err="1"/>
              <a:t>erori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nu sunt </a:t>
            </a:r>
            <a:r>
              <a:rPr lang="en-US" sz="1400" dirty="0" err="1"/>
              <a:t>banuite</a:t>
            </a:r>
            <a:r>
              <a:rPr lang="en-US" sz="1400" dirty="0"/>
              <a:t> din </a:t>
            </a:r>
            <a:r>
              <a:rPr lang="en-US" sz="1400" dirty="0" err="1"/>
              <a:t>simpla</a:t>
            </a:r>
            <a:r>
              <a:rPr lang="en-US" sz="1400" dirty="0"/>
              <a:t> </a:t>
            </a:r>
            <a:r>
              <a:rPr lang="en-US" sz="1400" dirty="0" err="1"/>
              <a:t>citire</a:t>
            </a:r>
            <a:r>
              <a:rPr lang="en-US" sz="1400" dirty="0"/>
              <a:t> a </a:t>
            </a:r>
            <a:r>
              <a:rPr lang="en-US" sz="1400" dirty="0" err="1"/>
              <a:t>rezultatelor</a:t>
            </a:r>
            <a:r>
              <a:rPr lang="en-US" sz="1400" dirty="0"/>
              <a:t>. In acest </a:t>
            </a:r>
            <a:r>
              <a:rPr lang="en-US" sz="1400" dirty="0" err="1"/>
              <a:t>cazun</a:t>
            </a:r>
            <a:r>
              <a:rPr lang="en-US" sz="1400" dirty="0"/>
              <a:t> </a:t>
            </a:r>
            <a:r>
              <a:rPr lang="en-US" sz="1400" dirty="0" err="1"/>
              <a:t>rezultat</a:t>
            </a:r>
            <a:r>
              <a:rPr lang="en-US" sz="1400" dirty="0"/>
              <a:t> poate fi </a:t>
            </a:r>
            <a:r>
              <a:rPr lang="en-US" sz="1400" dirty="0" err="1"/>
              <a:t>contraprobat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2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multe tehnici de testare pentru a </a:t>
            </a:r>
            <a:r>
              <a:rPr lang="en-US" sz="1400" dirty="0" err="1"/>
              <a:t>identifica</a:t>
            </a:r>
            <a:r>
              <a:rPr lang="en-US" sz="1400" dirty="0"/>
              <a:t> un bug.</a:t>
            </a:r>
          </a:p>
          <a:p>
            <a:endParaRPr lang="en-US" sz="1400" dirty="0"/>
          </a:p>
          <a:p>
            <a:r>
              <a:rPr lang="en-US" sz="1400" dirty="0" err="1"/>
              <a:t>Utilizarea</a:t>
            </a:r>
            <a:r>
              <a:rPr lang="en-US" sz="1400" dirty="0"/>
              <a:t> a macar doua tehnici de testare (negative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pozitiva</a:t>
            </a:r>
            <a:r>
              <a:rPr lang="en-US" sz="1400" dirty="0"/>
              <a:t> in acest </a:t>
            </a:r>
            <a:r>
              <a:rPr lang="en-US" sz="1400" dirty="0" err="1"/>
              <a:t>caz</a:t>
            </a:r>
            <a:r>
              <a:rPr lang="en-US" sz="1400" dirty="0"/>
              <a:t>)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cruciala</a:t>
            </a:r>
            <a:r>
              <a:rPr lang="en-US" sz="1400" dirty="0"/>
              <a:t> in </a:t>
            </a:r>
            <a:r>
              <a:rPr lang="en-US" sz="1400" dirty="0" err="1"/>
              <a:t>descoperirea</a:t>
            </a:r>
            <a:r>
              <a:rPr lang="en-US" sz="1400" dirty="0"/>
              <a:t> </a:t>
            </a:r>
            <a:r>
              <a:rPr lang="en-US" sz="1400" dirty="0" err="1"/>
              <a:t>bu-urilor</a:t>
            </a:r>
            <a:r>
              <a:rPr lang="en-US" sz="1400" dirty="0"/>
              <a:t>/</a:t>
            </a:r>
            <a:r>
              <a:rPr lang="en-US" sz="1400" dirty="0" err="1"/>
              <a:t>erorilor</a:t>
            </a:r>
            <a:r>
              <a:rPr lang="en-US" sz="1400" dirty="0"/>
              <a:t> unui API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508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F3D8-2CEC-B6C6-C10C-C1168554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1714500"/>
            <a:ext cx="9905955" cy="3429000"/>
          </a:xfrm>
        </p:spPr>
        <p:txBody>
          <a:bodyPr/>
          <a:lstStyle/>
          <a:p>
            <a:pPr algn="ctr"/>
            <a:r>
              <a:rPr lang="en-US" dirty="0" err="1"/>
              <a:t>Multumesc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75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480E6-83F3-FFE4-B26D-297F88A0BAD7}"/>
              </a:ext>
            </a:extLst>
          </p:cNvPr>
          <p:cNvSpPr txBox="1"/>
          <p:nvPr/>
        </p:nvSpPr>
        <p:spPr>
          <a:xfrm>
            <a:off x="268941" y="1066801"/>
            <a:ext cx="116595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1. </a:t>
            </a:r>
            <a:r>
              <a:rPr lang="fr-FR" sz="1400" dirty="0"/>
              <a:t>EXPLICAȚI PE SCURT CE SUNT CERINȚELE DE BUSINESS, LA CE NE FOLOSESC ȘI CINE LE CREEAZĂ</a:t>
            </a:r>
            <a:br>
              <a:rPr lang="fr-FR" sz="1400" dirty="0"/>
            </a:br>
            <a:r>
              <a:rPr lang="en-US" sz="1400" dirty="0"/>
              <a:t>Sunt </a:t>
            </a:r>
            <a:r>
              <a:rPr lang="en-US" sz="1400" dirty="0" err="1"/>
              <a:t>specificații</a:t>
            </a:r>
            <a:r>
              <a:rPr lang="en-US" sz="1400" dirty="0"/>
              <a:t> </a:t>
            </a:r>
            <a:r>
              <a:rPr lang="en-US" sz="1400" dirty="0" err="1"/>
              <a:t>detaliate</a:t>
            </a:r>
            <a:r>
              <a:rPr lang="en-US" sz="1400" dirty="0"/>
              <a:t> create de </a:t>
            </a:r>
            <a:r>
              <a:rPr lang="en-US" sz="1400" dirty="0" err="1"/>
              <a:t>echipele</a:t>
            </a:r>
            <a:r>
              <a:rPr lang="en-US" sz="1400" dirty="0"/>
              <a:t> de management </a:t>
            </a:r>
            <a:r>
              <a:rPr lang="en-US" sz="1400" dirty="0" err="1"/>
              <a:t>sau</a:t>
            </a:r>
            <a:r>
              <a:rPr lang="en-US" sz="1400" dirty="0"/>
              <a:t> de </a:t>
            </a:r>
            <a:r>
              <a:rPr lang="en-US" sz="1400" dirty="0" err="1"/>
              <a:t>proprietarii</a:t>
            </a:r>
            <a:r>
              <a:rPr lang="en-US" sz="1400" dirty="0"/>
              <a:t> </a:t>
            </a:r>
            <a:r>
              <a:rPr lang="en-US" sz="1400" dirty="0" err="1"/>
              <a:t>afacerilor</a:t>
            </a:r>
            <a:r>
              <a:rPr lang="en-US" sz="1400" dirty="0"/>
              <a:t>; </a:t>
            </a:r>
            <a:r>
              <a:rPr lang="en-US" sz="1400" dirty="0" err="1"/>
              <a:t>descrieri</a:t>
            </a:r>
            <a:r>
              <a:rPr lang="en-US" sz="1400" dirty="0"/>
              <a:t> </a:t>
            </a:r>
            <a:r>
              <a:rPr lang="en-US" sz="1400" dirty="0" err="1"/>
              <a:t>detaliate</a:t>
            </a:r>
            <a:r>
              <a:rPr lang="en-US" sz="1400" dirty="0"/>
              <a:t> ale </a:t>
            </a:r>
            <a:r>
              <a:rPr lang="en-US" sz="1400" dirty="0" err="1"/>
              <a:t>funcționalităților</a:t>
            </a:r>
            <a:r>
              <a:rPr lang="en-US" sz="1400" dirty="0"/>
              <a:t>, </a:t>
            </a:r>
            <a:r>
              <a:rPr lang="en-US" sz="1400" dirty="0" err="1"/>
              <a:t>performanței</a:t>
            </a:r>
            <a:r>
              <a:rPr lang="en-US" sz="1400" dirty="0"/>
              <a:t> și </a:t>
            </a:r>
            <a:r>
              <a:rPr lang="en-US" sz="1400" dirty="0" err="1"/>
              <a:t>comportamentului</a:t>
            </a:r>
            <a:r>
              <a:rPr lang="en-US" sz="1400" dirty="0"/>
              <a:t> </a:t>
            </a:r>
            <a:r>
              <a:rPr lang="en-US" sz="1400" dirty="0" err="1"/>
              <a:t>așteptat</a:t>
            </a:r>
            <a:r>
              <a:rPr lang="en-US" sz="1400" dirty="0"/>
              <a:t> al software-</a:t>
            </a:r>
            <a:r>
              <a:rPr lang="en-US" sz="1400" dirty="0" err="1"/>
              <a:t>ului</a:t>
            </a:r>
            <a:r>
              <a:rPr lang="en-US" sz="1400" dirty="0"/>
              <a:t>. </a:t>
            </a:r>
            <a:r>
              <a:rPr lang="en-US" sz="1400" dirty="0" err="1"/>
              <a:t>Cerințe</a:t>
            </a:r>
            <a:r>
              <a:rPr lang="en-US" sz="1400" dirty="0"/>
              <a:t> pot include </a:t>
            </a:r>
            <a:r>
              <a:rPr lang="en-US" sz="1400" dirty="0" err="1"/>
              <a:t>funcționalități</a:t>
            </a:r>
            <a:r>
              <a:rPr lang="en-US" sz="1400" dirty="0"/>
              <a:t> </a:t>
            </a:r>
            <a:r>
              <a:rPr lang="en-US" sz="1400" dirty="0" err="1"/>
              <a:t>specifice</a:t>
            </a:r>
            <a:r>
              <a:rPr lang="en-US" sz="1400" dirty="0"/>
              <a:t>, </a:t>
            </a:r>
            <a:r>
              <a:rPr lang="en-US" sz="1400" dirty="0" err="1"/>
              <a:t>interacțiuni</a:t>
            </a:r>
            <a:r>
              <a:rPr lang="en-US" sz="1400" dirty="0"/>
              <a:t> cu </a:t>
            </a:r>
            <a:r>
              <a:rPr lang="en-US" sz="1400" dirty="0" err="1"/>
              <a:t>utilizatorii</a:t>
            </a:r>
            <a:r>
              <a:rPr lang="en-US" sz="1400" dirty="0"/>
              <a:t>, </a:t>
            </a:r>
            <a:r>
              <a:rPr lang="en-US" sz="1400" dirty="0" err="1"/>
              <a:t>performanță</a:t>
            </a:r>
            <a:r>
              <a:rPr lang="en-US" sz="1400" dirty="0"/>
              <a:t>, </a:t>
            </a:r>
            <a:r>
              <a:rPr lang="en-US" sz="1400" dirty="0" err="1"/>
              <a:t>securitate</a:t>
            </a:r>
            <a:r>
              <a:rPr lang="en-US" sz="1400" dirty="0"/>
              <a:t> și </a:t>
            </a:r>
            <a:r>
              <a:rPr lang="en-US" sz="1400" dirty="0" err="1"/>
              <a:t>compatibilitate</a:t>
            </a:r>
            <a:br>
              <a:rPr lang="en-US" sz="1400" dirty="0"/>
            </a:br>
            <a:endParaRPr lang="en-US" sz="1400" dirty="0"/>
          </a:p>
          <a:p>
            <a:pPr algn="just"/>
            <a:r>
              <a:rPr lang="en-US" sz="1400" dirty="0"/>
              <a:t>2. DIFERENȚA ÎNTRE TEST CONDITION SI TEST CASE </a:t>
            </a:r>
          </a:p>
          <a:p>
            <a:pPr algn="just"/>
            <a:r>
              <a:rPr lang="en-US" sz="1400" dirty="0"/>
              <a:t>Test condition: Este un </a:t>
            </a:r>
            <a:r>
              <a:rPr lang="en-US" sz="1400" dirty="0" err="1"/>
              <a:t>criteriu</a:t>
            </a:r>
            <a:r>
              <a:rPr lang="en-US" sz="1400" dirty="0"/>
              <a:t> (</a:t>
            </a:r>
            <a:r>
              <a:rPr lang="en-US" sz="1400" dirty="0" err="1"/>
              <a:t>conditie</a:t>
            </a:r>
            <a:r>
              <a:rPr lang="en-US" sz="1400" dirty="0"/>
              <a:t>) care </a:t>
            </a:r>
            <a:r>
              <a:rPr lang="en-US" sz="1400" dirty="0" err="1"/>
              <a:t>trebuie</a:t>
            </a:r>
            <a:r>
              <a:rPr lang="en-US" sz="1400" dirty="0"/>
              <a:t> </a:t>
            </a:r>
            <a:r>
              <a:rPr lang="en-US" sz="1400" dirty="0" err="1"/>
              <a:t>indeplinita</a:t>
            </a:r>
            <a:r>
              <a:rPr lang="en-US" sz="1400" dirty="0"/>
              <a:t> pentru ca un test case </a:t>
            </a:r>
            <a:r>
              <a:rPr lang="en-US" sz="1400" dirty="0" err="1"/>
              <a:t>sa</a:t>
            </a:r>
            <a:r>
              <a:rPr lang="en-US" sz="1400" dirty="0"/>
              <a:t> fie considerat passed.</a:t>
            </a:r>
          </a:p>
          <a:p>
            <a:r>
              <a:rPr lang="en-US" sz="1400" dirty="0"/>
              <a:t>Test case: </a:t>
            </a:r>
            <a:r>
              <a:rPr lang="en-US" sz="1400" dirty="0" err="1"/>
              <a:t>Acesta</a:t>
            </a:r>
            <a:r>
              <a:rPr lang="en-US" sz="1400" dirty="0"/>
              <a:t> </a:t>
            </a:r>
            <a:r>
              <a:rPr lang="en-US" sz="1400" dirty="0" err="1"/>
              <a:t>reprezintă</a:t>
            </a:r>
            <a:r>
              <a:rPr lang="en-US" sz="1400" dirty="0"/>
              <a:t> o </a:t>
            </a:r>
            <a:r>
              <a:rPr lang="en-US" sz="1400" dirty="0" err="1"/>
              <a:t>serie</a:t>
            </a:r>
            <a:r>
              <a:rPr lang="en-US" sz="1400" dirty="0"/>
              <a:t> de </a:t>
            </a:r>
            <a:r>
              <a:rPr lang="en-US" sz="1400" dirty="0" err="1"/>
              <a:t>pași</a:t>
            </a:r>
            <a:r>
              <a:rPr lang="en-US" sz="1400" dirty="0"/>
              <a:t> pe care îi </a:t>
            </a:r>
            <a:r>
              <a:rPr lang="en-US" sz="1400" dirty="0" err="1"/>
              <a:t>veți</a:t>
            </a:r>
            <a:r>
              <a:rPr lang="en-US" sz="1400" dirty="0"/>
              <a:t> </a:t>
            </a:r>
            <a:r>
              <a:rPr lang="en-US" sz="1400" dirty="0" err="1"/>
              <a:t>executa</a:t>
            </a:r>
            <a:r>
              <a:rPr lang="en-US" sz="1400" dirty="0"/>
              <a:t> pentru a </a:t>
            </a:r>
            <a:r>
              <a:rPr lang="en-US" sz="1400" dirty="0" err="1"/>
              <a:t>verifica</a:t>
            </a:r>
            <a:r>
              <a:rPr lang="en-US" sz="1400" dirty="0"/>
              <a:t> o </a:t>
            </a:r>
            <a:r>
              <a:rPr lang="en-US" sz="1400" dirty="0" err="1"/>
              <a:t>anumită</a:t>
            </a:r>
            <a:r>
              <a:rPr lang="en-US" sz="1400" dirty="0"/>
              <a:t> </a:t>
            </a:r>
            <a:r>
              <a:rPr lang="en-US" sz="1400" dirty="0" err="1"/>
              <a:t>funcționalitate</a:t>
            </a:r>
            <a:r>
              <a:rPr lang="en-US" sz="1400" dirty="0"/>
              <a:t>. </a:t>
            </a:r>
            <a:r>
              <a:rPr lang="en-US" sz="1400" dirty="0" err="1"/>
              <a:t>Prin</a:t>
            </a:r>
            <a:r>
              <a:rPr lang="en-US" sz="1400" dirty="0"/>
              <a:t> urmare,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modalitatea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care </a:t>
            </a:r>
            <a:r>
              <a:rPr lang="en-US" sz="1400" dirty="0" err="1"/>
              <a:t>veți</a:t>
            </a:r>
            <a:r>
              <a:rPr lang="en-US" sz="1400" dirty="0"/>
              <a:t> </a:t>
            </a:r>
            <a:r>
              <a:rPr lang="en-US" sz="1400" dirty="0" err="1"/>
              <a:t>testa</a:t>
            </a:r>
            <a:r>
              <a:rPr lang="en-US" sz="1400" dirty="0"/>
              <a:t> </a:t>
            </a:r>
            <a:r>
              <a:rPr lang="en-US" sz="1400" dirty="0" err="1"/>
              <a:t>respectivul</a:t>
            </a:r>
            <a:r>
              <a:rPr lang="en-US" sz="1400" dirty="0"/>
              <a:t>  aspect. </a:t>
            </a:r>
            <a:br>
              <a:rPr lang="en-US" sz="1400" dirty="0"/>
            </a:br>
            <a:endParaRPr lang="en-US" sz="1400" dirty="0"/>
          </a:p>
          <a:p>
            <a:br>
              <a:rPr lang="en-US" sz="1400" dirty="0"/>
            </a:br>
            <a:r>
              <a:rPr lang="en-US" sz="1400" dirty="0"/>
              <a:t>3. </a:t>
            </a:r>
            <a:r>
              <a:rPr lang="it-IT" sz="1400" dirty="0"/>
              <a:t> EXPLICAȚI DIFERENȚA ÎNTRE RETESTING ȘI REGRESSION TESTING</a:t>
            </a:r>
            <a:br>
              <a:rPr lang="it-IT" sz="1400" dirty="0"/>
            </a:br>
            <a:br>
              <a:rPr lang="it-IT" sz="1400" dirty="0"/>
            </a:br>
            <a:r>
              <a:rPr lang="it-IT" sz="1400" dirty="0"/>
              <a:t>•	Retesting este procesul de testare a unei componente sau funcționalități după ce a fost remediată o eroare. Regression testing este testarea sistemului pentru a se asigura că modificările recente nu au afectat funcționalitățile existente.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473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8847"/>
            <a:ext cx="9905998" cy="147857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1EE05-A0B1-9FF4-3755-4C2A15E7F7EC}"/>
              </a:ext>
            </a:extLst>
          </p:cNvPr>
          <p:cNvSpPr txBox="1"/>
          <p:nvPr/>
        </p:nvSpPr>
        <p:spPr>
          <a:xfrm>
            <a:off x="391886" y="1268496"/>
            <a:ext cx="11342915" cy="5220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4. EXPLICAȚI DIFERENȚA ÎNTRE FUNCTIONAL TESTING ȘI NON-FUNCTIONAL TESTING</a:t>
            </a:r>
          </a:p>
          <a:p>
            <a:pPr algn="just"/>
            <a:r>
              <a:rPr lang="en-US" sz="1400" dirty="0"/>
              <a:t>•	Functional testing </a:t>
            </a:r>
            <a:r>
              <a:rPr lang="en-US" sz="1400" dirty="0" err="1"/>
              <a:t>verifică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 </a:t>
            </a:r>
            <a:r>
              <a:rPr lang="en-US" sz="1400" dirty="0" err="1"/>
              <a:t>îndeplinește</a:t>
            </a:r>
            <a:r>
              <a:rPr lang="en-US" sz="1400" dirty="0"/>
              <a:t> cerințele </a:t>
            </a:r>
            <a:r>
              <a:rPr lang="en-US" sz="1400" dirty="0" err="1"/>
              <a:t>specificate</a:t>
            </a:r>
            <a:r>
              <a:rPr lang="en-US" sz="1400" dirty="0"/>
              <a:t>, </a:t>
            </a:r>
            <a:r>
              <a:rPr lang="en-US" sz="1400" dirty="0" err="1"/>
              <a:t>concentrându</a:t>
            </a:r>
            <a:r>
              <a:rPr lang="en-US" sz="1400" dirty="0"/>
              <a:t>-se pe </a:t>
            </a:r>
            <a:r>
              <a:rPr lang="en-US" sz="1400" dirty="0" err="1"/>
              <a:t>ce</a:t>
            </a:r>
            <a:r>
              <a:rPr lang="en-US" sz="1400" dirty="0"/>
              <a:t> face </a:t>
            </a:r>
            <a:r>
              <a:rPr lang="en-US" sz="1400" dirty="0" err="1"/>
              <a:t>sistemul</a:t>
            </a:r>
            <a:r>
              <a:rPr lang="en-US" sz="1400" dirty="0"/>
              <a:t>. Non-functional testing </a:t>
            </a:r>
            <a:r>
              <a:rPr lang="en-US" sz="1400" dirty="0" err="1"/>
              <a:t>evaluează</a:t>
            </a:r>
            <a:r>
              <a:rPr lang="en-US" sz="1400" dirty="0"/>
              <a:t> </a:t>
            </a:r>
            <a:r>
              <a:rPr lang="en-US" sz="1400" dirty="0" err="1"/>
              <a:t>calitățile</a:t>
            </a:r>
            <a:r>
              <a:rPr lang="en-US" sz="1400" dirty="0"/>
              <a:t> </a:t>
            </a:r>
            <a:r>
              <a:rPr lang="en-US" sz="1400" dirty="0" err="1"/>
              <a:t>sistemului</a:t>
            </a:r>
            <a:r>
              <a:rPr lang="en-US" sz="1400" dirty="0"/>
              <a:t>, cum </a:t>
            </a:r>
            <a:r>
              <a:rPr lang="en-US" sz="1400" dirty="0" err="1"/>
              <a:t>ar</a:t>
            </a:r>
            <a:r>
              <a:rPr lang="en-US" sz="1400" dirty="0"/>
              <a:t> fi </a:t>
            </a:r>
            <a:r>
              <a:rPr lang="en-US" sz="1400" dirty="0" err="1"/>
              <a:t>performanța</a:t>
            </a:r>
            <a:r>
              <a:rPr lang="en-US" sz="1400" dirty="0"/>
              <a:t>, </a:t>
            </a:r>
            <a:r>
              <a:rPr lang="en-US" sz="1400" dirty="0" err="1"/>
              <a:t>securitatea</a:t>
            </a:r>
            <a:r>
              <a:rPr lang="en-US" sz="1400" dirty="0"/>
              <a:t> și </a:t>
            </a:r>
            <a:r>
              <a:rPr lang="en-US" sz="1400" dirty="0" err="1"/>
              <a:t>utilizabilitatea</a:t>
            </a:r>
            <a:r>
              <a:rPr lang="en-US" sz="1400" dirty="0"/>
              <a:t>, </a:t>
            </a:r>
            <a:r>
              <a:rPr lang="en-US" sz="1400" dirty="0" err="1"/>
              <a:t>concentrându</a:t>
            </a:r>
            <a:r>
              <a:rPr lang="en-US" sz="1400" dirty="0"/>
              <a:t>-se pe cum </a:t>
            </a:r>
            <a:r>
              <a:rPr lang="en-US" sz="1400" dirty="0" err="1"/>
              <a:t>funcționează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5. EXPLICAȚI DIFERENȚA ÎNTRE BLACKBOX TESTING ȘI WHITEBOX TESTING</a:t>
            </a:r>
          </a:p>
          <a:p>
            <a:pPr algn="just"/>
            <a:r>
              <a:rPr lang="en-US" sz="1400" dirty="0"/>
              <a:t>•	Blackbox testing </a:t>
            </a:r>
            <a:r>
              <a:rPr lang="en-US" sz="1400" dirty="0" err="1"/>
              <a:t>testează</a:t>
            </a:r>
            <a:r>
              <a:rPr lang="en-US" sz="1400" dirty="0"/>
              <a:t> </a:t>
            </a:r>
            <a:r>
              <a:rPr lang="en-US" sz="1400" dirty="0" err="1"/>
              <a:t>funcționalitatea</a:t>
            </a:r>
            <a:r>
              <a:rPr lang="en-US" sz="1400" dirty="0"/>
              <a:t> </a:t>
            </a:r>
            <a:r>
              <a:rPr lang="en-US" sz="1400" dirty="0" err="1"/>
              <a:t>sistemului</a:t>
            </a:r>
            <a:r>
              <a:rPr lang="en-US" sz="1400" dirty="0"/>
              <a:t> </a:t>
            </a:r>
            <a:r>
              <a:rPr lang="en-US" sz="1400" dirty="0" err="1"/>
              <a:t>fără</a:t>
            </a:r>
            <a:r>
              <a:rPr lang="en-US" sz="1400" dirty="0"/>
              <a:t> a </a:t>
            </a:r>
            <a:r>
              <a:rPr lang="en-US" sz="1400" dirty="0" err="1"/>
              <a:t>cunoaște</a:t>
            </a:r>
            <a:r>
              <a:rPr lang="en-US" sz="1400" dirty="0"/>
              <a:t> </a:t>
            </a:r>
            <a:r>
              <a:rPr lang="en-US" sz="1400" dirty="0" err="1"/>
              <a:t>structura</a:t>
            </a:r>
            <a:r>
              <a:rPr lang="en-US" sz="1400" dirty="0"/>
              <a:t> </a:t>
            </a:r>
            <a:r>
              <a:rPr lang="en-US" sz="1400" dirty="0" err="1"/>
              <a:t>internă</a:t>
            </a:r>
            <a:r>
              <a:rPr lang="en-US" sz="1400" dirty="0"/>
              <a:t> a </a:t>
            </a:r>
            <a:r>
              <a:rPr lang="en-US" sz="1400" dirty="0" err="1"/>
              <a:t>codului</a:t>
            </a:r>
            <a:r>
              <a:rPr lang="en-US" sz="1400" dirty="0"/>
              <a:t>. Whitebox testing </a:t>
            </a:r>
            <a:r>
              <a:rPr lang="en-US" sz="1400" dirty="0" err="1"/>
              <a:t>implică</a:t>
            </a:r>
            <a:r>
              <a:rPr lang="en-US" sz="1400" dirty="0"/>
              <a:t> </a:t>
            </a:r>
            <a:r>
              <a:rPr lang="en-US" sz="1400" dirty="0" err="1"/>
              <a:t>testarea</a:t>
            </a:r>
            <a:r>
              <a:rPr lang="en-US" sz="1400" dirty="0"/>
              <a:t> </a:t>
            </a:r>
            <a:r>
              <a:rPr lang="en-US" sz="1400" dirty="0" err="1"/>
              <a:t>structurii</a:t>
            </a:r>
            <a:r>
              <a:rPr lang="en-US" sz="1400" dirty="0"/>
              <a:t> interne și a </a:t>
            </a:r>
            <a:r>
              <a:rPr lang="en-US" sz="1400" dirty="0" err="1"/>
              <a:t>fluxurilor</a:t>
            </a:r>
            <a:r>
              <a:rPr lang="en-US" sz="1400" dirty="0"/>
              <a:t> </a:t>
            </a:r>
            <a:r>
              <a:rPr lang="en-US" sz="1400" dirty="0" err="1"/>
              <a:t>logice</a:t>
            </a:r>
            <a:r>
              <a:rPr lang="en-US" sz="1400" dirty="0"/>
              <a:t> ale </a:t>
            </a:r>
            <a:r>
              <a:rPr lang="en-US" sz="1400" dirty="0" err="1"/>
              <a:t>sistemului</a:t>
            </a:r>
            <a:r>
              <a:rPr lang="en-US" sz="1400" dirty="0"/>
              <a:t>, </a:t>
            </a:r>
            <a:r>
              <a:rPr lang="en-US" sz="1400" dirty="0" err="1"/>
              <a:t>necesitând</a:t>
            </a:r>
            <a:r>
              <a:rPr lang="en-US" sz="1400" dirty="0"/>
              <a:t> </a:t>
            </a:r>
            <a:r>
              <a:rPr lang="en-US" sz="1400" dirty="0" err="1"/>
              <a:t>cunoștințe</a:t>
            </a:r>
            <a:r>
              <a:rPr lang="en-US" sz="1400" dirty="0"/>
              <a:t> </a:t>
            </a:r>
            <a:r>
              <a:rPr lang="en-US" sz="1400" dirty="0" err="1"/>
              <a:t>minime</a:t>
            </a:r>
            <a:r>
              <a:rPr lang="en-US" sz="1400" dirty="0"/>
              <a:t> de programare.</a:t>
            </a:r>
          </a:p>
          <a:p>
            <a:pPr algn="just"/>
            <a:endParaRPr lang="en-US" sz="14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/>
              <a:t>6.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ENUMERAȚI TEHNICILE DE TESTARE ȘI GRUPAȚI-LE ÎN FUNCȚIE DE CATEGORIE (BLACKBOX, WHITEBOX,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EXPERIENCE-BASED)</a:t>
            </a:r>
            <a:b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Tehnici de testare: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Blackbox: Equivalence partitioning, Boundary value analysis, Decision table testing, State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trasnistion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testing.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Whitebox: Statement coverage, Branch coverage, Path coverage.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Experience-based: Exploratory testing, Error guessing.</a:t>
            </a:r>
          </a:p>
          <a:p>
            <a:pPr algn="just"/>
            <a:r>
              <a:rPr lang="en-US" sz="1400" dirty="0"/>
              <a:t>7. EXPLICAȚI DIFERENȚA ÎNTRE VERIFICATION ȘI VALIDATION </a:t>
            </a:r>
          </a:p>
          <a:p>
            <a:pPr algn="just"/>
            <a:r>
              <a:rPr lang="en-US" sz="1400" i="1" dirty="0"/>
              <a:t>Verification</a:t>
            </a:r>
            <a:r>
              <a:rPr lang="en-US" sz="1400" dirty="0"/>
              <a:t>: </a:t>
            </a:r>
            <a:r>
              <a:rPr lang="en-US" sz="1400" dirty="0" err="1"/>
              <a:t>Acesta</a:t>
            </a:r>
            <a:r>
              <a:rPr lang="en-US" sz="1400" dirty="0"/>
              <a:t> </a:t>
            </a:r>
            <a:r>
              <a:rPr lang="en-US" sz="1400" dirty="0" err="1"/>
              <a:t>reprezintă</a:t>
            </a:r>
            <a:r>
              <a:rPr lang="en-US" sz="1400" dirty="0"/>
              <a:t> procesul de </a:t>
            </a:r>
            <a:r>
              <a:rPr lang="en-US" sz="1400" dirty="0" err="1"/>
              <a:t>evaluare</a:t>
            </a:r>
            <a:r>
              <a:rPr lang="en-US" sz="1400" dirty="0"/>
              <a:t> (tipul de testare) </a:t>
            </a:r>
            <a:r>
              <a:rPr lang="en-US" sz="1400" dirty="0" err="1"/>
              <a:t>prin</a:t>
            </a:r>
            <a:r>
              <a:rPr lang="en-US" sz="1400" dirty="0"/>
              <a:t> care se </a:t>
            </a:r>
            <a:r>
              <a:rPr lang="en-US" sz="1400" dirty="0" err="1"/>
              <a:t>determină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un </a:t>
            </a:r>
            <a:r>
              <a:rPr lang="en-US" sz="1400" dirty="0" err="1"/>
              <a:t>produs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sistem </a:t>
            </a:r>
            <a:r>
              <a:rPr lang="en-US" sz="1400" dirty="0" err="1"/>
              <a:t>respectă</a:t>
            </a:r>
            <a:r>
              <a:rPr lang="en-US" sz="1400" dirty="0"/>
              <a:t> </a:t>
            </a:r>
            <a:r>
              <a:rPr lang="en-US" sz="1400" dirty="0" err="1"/>
              <a:t>specificațiile</a:t>
            </a:r>
            <a:r>
              <a:rPr lang="en-US" sz="1400" dirty="0"/>
              <a:t> și cerințele </a:t>
            </a:r>
            <a:r>
              <a:rPr lang="en-US" sz="1400" dirty="0" err="1"/>
              <a:t>stabilite</a:t>
            </a:r>
            <a:r>
              <a:rPr lang="en-US" sz="1400" dirty="0"/>
              <a:t>. Cu </a:t>
            </a:r>
            <a:r>
              <a:rPr lang="en-US" sz="1400" dirty="0" err="1"/>
              <a:t>alte</a:t>
            </a:r>
            <a:r>
              <a:rPr lang="en-US" sz="1400" dirty="0"/>
              <a:t> cuvinte, </a:t>
            </a:r>
            <a:r>
              <a:rPr lang="en-US" sz="1400" dirty="0" err="1"/>
              <a:t>verificarea</a:t>
            </a:r>
            <a:r>
              <a:rPr lang="en-US" sz="1400" dirty="0"/>
              <a:t> se </a:t>
            </a:r>
            <a:r>
              <a:rPr lang="en-US" sz="1400" dirty="0" err="1"/>
              <a:t>concentrează</a:t>
            </a:r>
            <a:r>
              <a:rPr lang="en-US" sz="1400" dirty="0"/>
              <a:t> pe a </a:t>
            </a:r>
            <a:r>
              <a:rPr lang="en-US" sz="1400" dirty="0" err="1"/>
              <a:t>verifica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ceea </a:t>
            </a:r>
            <a:r>
              <a:rPr lang="en-US" sz="1400" dirty="0" err="1"/>
              <a:t>ce</a:t>
            </a:r>
            <a:r>
              <a:rPr lang="en-US" sz="1400" dirty="0"/>
              <a:t> a fost </a:t>
            </a:r>
            <a:r>
              <a:rPr lang="en-US" sz="1400" dirty="0" err="1"/>
              <a:t>construit</a:t>
            </a:r>
            <a:r>
              <a:rPr lang="en-US" sz="1400" dirty="0"/>
              <a:t> </a:t>
            </a:r>
            <a:r>
              <a:rPr lang="en-US" sz="1400" dirty="0" err="1"/>
              <a:t>corespunde</a:t>
            </a:r>
            <a:r>
              <a:rPr lang="en-US" sz="1400" dirty="0"/>
              <a:t> cu ceea </a:t>
            </a:r>
            <a:r>
              <a:rPr lang="en-US" sz="1400" dirty="0" err="1"/>
              <a:t>ce</a:t>
            </a:r>
            <a:r>
              <a:rPr lang="en-US" sz="1400" dirty="0"/>
              <a:t> a fost </a:t>
            </a:r>
            <a:r>
              <a:rPr lang="en-US" sz="1400" dirty="0" err="1"/>
              <a:t>planificat</a:t>
            </a:r>
            <a:r>
              <a:rPr lang="en-US" sz="1400" dirty="0"/>
              <a:t> și </a:t>
            </a:r>
            <a:r>
              <a:rPr lang="en-US" sz="1400" dirty="0" err="1"/>
              <a:t>specificat</a:t>
            </a:r>
            <a:r>
              <a:rPr lang="en-US" sz="1400" dirty="0"/>
              <a:t>.</a:t>
            </a:r>
          </a:p>
          <a:p>
            <a:pPr algn="just"/>
            <a:r>
              <a:rPr lang="en-US" sz="1400" i="1" dirty="0"/>
              <a:t>Validation</a:t>
            </a:r>
            <a:r>
              <a:rPr lang="en-US" sz="1400" dirty="0"/>
              <a:t>: </a:t>
            </a:r>
            <a:r>
              <a:rPr lang="en-US" sz="1400" dirty="0" err="1"/>
              <a:t>Acesta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procesul de </a:t>
            </a:r>
            <a:r>
              <a:rPr lang="en-US" sz="1400" dirty="0" err="1"/>
              <a:t>evaluare</a:t>
            </a:r>
            <a:r>
              <a:rPr lang="en-US" sz="1400" dirty="0"/>
              <a:t> (tipul de testare) </a:t>
            </a:r>
            <a:r>
              <a:rPr lang="en-US" sz="1400" dirty="0" err="1"/>
              <a:t>prin</a:t>
            </a:r>
            <a:r>
              <a:rPr lang="en-US" sz="1400" dirty="0"/>
              <a:t> care se </a:t>
            </a:r>
            <a:r>
              <a:rPr lang="en-US" sz="1400" dirty="0" err="1"/>
              <a:t>asigură</a:t>
            </a:r>
            <a:r>
              <a:rPr lang="en-US" sz="1400" dirty="0"/>
              <a:t> că un </a:t>
            </a:r>
            <a:r>
              <a:rPr lang="en-US" sz="1400" dirty="0" err="1"/>
              <a:t>produs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sistem </a:t>
            </a:r>
            <a:r>
              <a:rPr lang="en-US" sz="1400" dirty="0" err="1"/>
              <a:t>îndeplinește</a:t>
            </a:r>
            <a:r>
              <a:rPr lang="en-US" sz="1400" dirty="0"/>
              <a:t> </a:t>
            </a:r>
            <a:r>
              <a:rPr lang="en-US" sz="1400" dirty="0" err="1"/>
              <a:t>nevoile</a:t>
            </a:r>
            <a:r>
              <a:rPr lang="en-US" sz="1400" dirty="0"/>
              <a:t> și </a:t>
            </a:r>
            <a:r>
              <a:rPr lang="en-US" sz="1400" dirty="0" err="1"/>
              <a:t>așteptările</a:t>
            </a:r>
            <a:r>
              <a:rPr lang="en-US" sz="1400" dirty="0"/>
              <a:t> </a:t>
            </a:r>
            <a:r>
              <a:rPr lang="en-US" sz="1400" dirty="0" err="1"/>
              <a:t>utilizatorilor</a:t>
            </a:r>
            <a:r>
              <a:rPr lang="en-US" sz="1400" dirty="0"/>
              <a:t> </a:t>
            </a:r>
            <a:r>
              <a:rPr lang="en-US" sz="1400" dirty="0" err="1"/>
              <a:t>finali</a:t>
            </a:r>
            <a:r>
              <a:rPr lang="en-US" sz="1400" dirty="0"/>
              <a:t>. În </a:t>
            </a:r>
            <a:r>
              <a:rPr lang="en-US" sz="1400" dirty="0" err="1"/>
              <a:t>esență</a:t>
            </a:r>
            <a:r>
              <a:rPr lang="en-US" sz="1400" dirty="0"/>
              <a:t>, </a:t>
            </a:r>
            <a:r>
              <a:rPr lang="en-US" sz="1400" dirty="0" err="1"/>
              <a:t>validarea</a:t>
            </a:r>
            <a:r>
              <a:rPr lang="en-US" sz="1400" dirty="0"/>
              <a:t> se </a:t>
            </a:r>
            <a:r>
              <a:rPr lang="en-US" sz="1400" dirty="0" err="1"/>
              <a:t>concentrează</a:t>
            </a:r>
            <a:r>
              <a:rPr lang="en-US" sz="1400" dirty="0"/>
              <a:t> pe a </a:t>
            </a:r>
            <a:r>
              <a:rPr lang="en-US" sz="1400" dirty="0" err="1"/>
              <a:t>verifica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ceea </a:t>
            </a:r>
            <a:r>
              <a:rPr lang="en-US" sz="1400" dirty="0" err="1"/>
              <a:t>ce</a:t>
            </a:r>
            <a:r>
              <a:rPr lang="en-US" sz="1400" dirty="0"/>
              <a:t> a fost </a:t>
            </a:r>
            <a:r>
              <a:rPr lang="en-US" sz="1400" dirty="0" err="1"/>
              <a:t>construit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util și </a:t>
            </a:r>
            <a:r>
              <a:rPr lang="en-US" sz="1400" dirty="0" err="1"/>
              <a:t>funcțional</a:t>
            </a:r>
            <a:r>
              <a:rPr lang="en-US" sz="1400" dirty="0"/>
              <a:t> pentru </a:t>
            </a:r>
            <a:r>
              <a:rPr lang="en-US" sz="1400" dirty="0" err="1"/>
              <a:t>utilizatori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461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B56A-299C-AC0F-D134-5B5A702F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Partea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4E30-C6B0-1EB3-B1A1-BF33F42B4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6" y="1649506"/>
            <a:ext cx="10751576" cy="5208494"/>
          </a:xfrm>
        </p:spPr>
        <p:txBody>
          <a:bodyPr>
            <a:normAutofit/>
          </a:bodyPr>
          <a:lstStyle/>
          <a:p>
            <a:r>
              <a:rPr lang="en-US" sz="1400" dirty="0"/>
              <a:t>8. •EXPLICAȚI DIFERENȚA ÎNTRE POSITIVE TESTING ȘI NEGATIVE TESTING ȘI DAȚI CÂTE UN EXEMPLU DIN FIECARE	</a:t>
            </a:r>
          </a:p>
          <a:p>
            <a:r>
              <a:rPr lang="en-US" sz="1400" dirty="0"/>
              <a:t>Positive testing </a:t>
            </a:r>
            <a:r>
              <a:rPr lang="en-US" sz="1400" dirty="0" err="1"/>
              <a:t>verifică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 </a:t>
            </a:r>
            <a:r>
              <a:rPr lang="en-US" sz="1400" dirty="0" err="1"/>
              <a:t>funcționează</a:t>
            </a:r>
            <a:r>
              <a:rPr lang="en-US" sz="1400" dirty="0"/>
              <a:t> </a:t>
            </a:r>
            <a:r>
              <a:rPr lang="en-US" sz="1400" dirty="0" err="1"/>
              <a:t>corect</a:t>
            </a:r>
            <a:r>
              <a:rPr lang="en-US" sz="1400" dirty="0"/>
              <a:t> cu date </a:t>
            </a:r>
            <a:r>
              <a:rPr lang="en-US" sz="1400" dirty="0" err="1"/>
              <a:t>valabile</a:t>
            </a:r>
            <a:r>
              <a:rPr lang="en-US" sz="1400" dirty="0"/>
              <a:t> (ex: </a:t>
            </a:r>
            <a:r>
              <a:rPr lang="en-US" sz="1400" dirty="0" err="1"/>
              <a:t>introducerea</a:t>
            </a:r>
            <a:r>
              <a:rPr lang="en-US" sz="1400" dirty="0"/>
              <a:t> unei parole </a:t>
            </a:r>
            <a:r>
              <a:rPr lang="en-US" sz="1400" dirty="0" err="1"/>
              <a:t>corecte</a:t>
            </a:r>
            <a:r>
              <a:rPr lang="en-US" sz="1400" dirty="0"/>
              <a:t>). </a:t>
            </a:r>
          </a:p>
          <a:p>
            <a:r>
              <a:rPr lang="en-US" sz="1400" dirty="0"/>
              <a:t>Negative testing </a:t>
            </a:r>
            <a:r>
              <a:rPr lang="en-US" sz="1400" dirty="0" err="1"/>
              <a:t>verifică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 </a:t>
            </a:r>
            <a:r>
              <a:rPr lang="en-US" sz="1400" dirty="0" err="1"/>
              <a:t>gestionează</a:t>
            </a:r>
            <a:r>
              <a:rPr lang="en-US" sz="1400" dirty="0"/>
              <a:t> </a:t>
            </a:r>
            <a:r>
              <a:rPr lang="en-US" sz="1400" dirty="0" err="1"/>
              <a:t>adecvat</a:t>
            </a:r>
            <a:r>
              <a:rPr lang="en-US" sz="1400" dirty="0"/>
              <a:t> date </a:t>
            </a:r>
            <a:r>
              <a:rPr lang="en-US" sz="1400" dirty="0" err="1"/>
              <a:t>invalide</a:t>
            </a:r>
            <a:r>
              <a:rPr lang="en-US" sz="1400" dirty="0"/>
              <a:t> (ex: </a:t>
            </a:r>
            <a:r>
              <a:rPr lang="en-US" sz="1400" dirty="0" err="1"/>
              <a:t>introducerea</a:t>
            </a:r>
            <a:r>
              <a:rPr lang="en-US" sz="1400" dirty="0"/>
              <a:t> unei parole </a:t>
            </a:r>
            <a:r>
              <a:rPr lang="en-US" sz="1400" dirty="0" err="1"/>
              <a:t>greșite</a:t>
            </a:r>
            <a:r>
              <a:rPr lang="en-US" sz="1400" dirty="0"/>
              <a:t> și </a:t>
            </a:r>
            <a:r>
              <a:rPr lang="en-US" sz="1400" dirty="0" err="1"/>
              <a:t>verificarea</a:t>
            </a:r>
            <a:r>
              <a:rPr lang="en-US" sz="1400" dirty="0"/>
              <a:t> </a:t>
            </a:r>
            <a:r>
              <a:rPr lang="en-US" sz="1400" dirty="0" err="1"/>
              <a:t>mesajului</a:t>
            </a:r>
            <a:r>
              <a:rPr lang="en-US" sz="1400" dirty="0"/>
              <a:t> de </a:t>
            </a:r>
            <a:r>
              <a:rPr lang="en-US" sz="1400" dirty="0" err="1"/>
              <a:t>eroare</a:t>
            </a:r>
            <a:r>
              <a:rPr lang="en-US" sz="1400" dirty="0"/>
              <a:t>)</a:t>
            </a:r>
          </a:p>
          <a:p>
            <a:r>
              <a:rPr lang="en-US" sz="1400" dirty="0"/>
              <a:t>9. ENUMERAȚI ȘI EXPLICAȚI PE SCURT NIVELURILE DE TESTARE</a:t>
            </a:r>
          </a:p>
          <a:p>
            <a:r>
              <a:rPr lang="en-US" sz="1400" dirty="0"/>
              <a:t>•	</a:t>
            </a:r>
            <a:r>
              <a:rPr lang="en-US" sz="1400" dirty="0" err="1"/>
              <a:t>Nivelurile</a:t>
            </a:r>
            <a:r>
              <a:rPr lang="en-US" sz="1400" dirty="0"/>
              <a:t> de testare </a:t>
            </a:r>
            <a:r>
              <a:rPr lang="en-US" sz="1400" dirty="0" err="1"/>
              <a:t>includ</a:t>
            </a:r>
            <a:r>
              <a:rPr lang="en-US" sz="1400" dirty="0"/>
              <a:t>:</a:t>
            </a:r>
          </a:p>
          <a:p>
            <a:r>
              <a:rPr lang="en-US" sz="1400" dirty="0"/>
              <a:t>o	Unit testing: Testarea </a:t>
            </a:r>
            <a:r>
              <a:rPr lang="en-US" sz="1400" dirty="0" err="1"/>
              <a:t>componentelor</a:t>
            </a:r>
            <a:r>
              <a:rPr lang="en-US" sz="1400" dirty="0"/>
              <a:t> </a:t>
            </a:r>
            <a:r>
              <a:rPr lang="en-US" sz="1400" dirty="0" err="1"/>
              <a:t>individuale</a:t>
            </a:r>
            <a:r>
              <a:rPr lang="en-US" sz="1400" dirty="0"/>
              <a:t> ale </a:t>
            </a:r>
            <a:r>
              <a:rPr lang="en-US" sz="1400" dirty="0" err="1"/>
              <a:t>codului</a:t>
            </a:r>
            <a:r>
              <a:rPr lang="en-US" sz="1400" dirty="0"/>
              <a:t>.</a:t>
            </a:r>
          </a:p>
          <a:p>
            <a:r>
              <a:rPr lang="it-IT" sz="1400" dirty="0"/>
              <a:t>              Component Testing: Se concentrează petestarea unui singur modul dintr-o aplicație</a:t>
            </a:r>
            <a:endParaRPr lang="en-US" sz="1400" dirty="0"/>
          </a:p>
          <a:p>
            <a:r>
              <a:rPr lang="en-US" sz="1400" dirty="0"/>
              <a:t>o	Integration testing: Testarea </a:t>
            </a:r>
            <a:r>
              <a:rPr lang="en-US" sz="1400" dirty="0" err="1"/>
              <a:t>interacțiunilor</a:t>
            </a:r>
            <a:r>
              <a:rPr lang="en-US" sz="1400" dirty="0"/>
              <a:t> dintre </a:t>
            </a:r>
            <a:r>
              <a:rPr lang="en-US" sz="1400" dirty="0" err="1"/>
              <a:t>componente</a:t>
            </a:r>
            <a:r>
              <a:rPr lang="en-US" sz="1400" dirty="0"/>
              <a:t>.</a:t>
            </a:r>
          </a:p>
          <a:p>
            <a:r>
              <a:rPr lang="en-US" sz="1400" dirty="0"/>
              <a:t>o	System testing: </a:t>
            </a:r>
            <a:r>
              <a:rPr lang="en-US" sz="1400" dirty="0" err="1"/>
              <a:t>Testarea</a:t>
            </a:r>
            <a:r>
              <a:rPr lang="en-US" sz="1400" dirty="0"/>
              <a:t> </a:t>
            </a:r>
            <a:r>
              <a:rPr lang="en-US" sz="1400" dirty="0" err="1"/>
              <a:t>întregului</a:t>
            </a:r>
            <a:r>
              <a:rPr lang="en-US" sz="1400" dirty="0"/>
              <a:t> sistem </a:t>
            </a:r>
            <a:r>
              <a:rPr lang="en-US" sz="1400" dirty="0" err="1"/>
              <a:t>integrat</a:t>
            </a:r>
            <a:r>
              <a:rPr lang="en-US" sz="1400" dirty="0"/>
              <a:t> pentru a </a:t>
            </a:r>
            <a:r>
              <a:rPr lang="en-US" sz="1400" dirty="0" err="1"/>
              <a:t>verifica</a:t>
            </a:r>
            <a:r>
              <a:rPr lang="en-US" sz="1400" dirty="0"/>
              <a:t> </a:t>
            </a:r>
            <a:r>
              <a:rPr lang="en-US" sz="1400" dirty="0" err="1"/>
              <a:t>conformitatea</a:t>
            </a:r>
            <a:r>
              <a:rPr lang="en-US" sz="1400" dirty="0"/>
              <a:t> cu cerințele </a:t>
            </a:r>
            <a:r>
              <a:rPr lang="en-US" sz="1400" dirty="0" err="1"/>
              <a:t>specificate</a:t>
            </a:r>
            <a:r>
              <a:rPr lang="en-US" sz="1400" dirty="0"/>
              <a:t>.</a:t>
            </a:r>
          </a:p>
          <a:p>
            <a:r>
              <a:rPr lang="en-US" sz="1400" dirty="0"/>
              <a:t>o	Acceptance testing: </a:t>
            </a:r>
            <a:r>
              <a:rPr lang="en-US" sz="1400" dirty="0" err="1"/>
              <a:t>Testarea</a:t>
            </a:r>
            <a:r>
              <a:rPr lang="en-US" sz="1400" dirty="0"/>
              <a:t> </a:t>
            </a:r>
            <a:r>
              <a:rPr lang="en-US" sz="1400" dirty="0" err="1"/>
              <a:t>realizată</a:t>
            </a:r>
            <a:r>
              <a:rPr lang="en-US" sz="1400" dirty="0"/>
              <a:t> de </a:t>
            </a:r>
            <a:r>
              <a:rPr lang="en-US" sz="1400" dirty="0" err="1"/>
              <a:t>utilizatori</a:t>
            </a:r>
            <a:r>
              <a:rPr lang="en-US" sz="1400" dirty="0"/>
              <a:t> </a:t>
            </a:r>
            <a:r>
              <a:rPr lang="en-US" sz="1400" dirty="0" err="1"/>
              <a:t>finali</a:t>
            </a:r>
            <a:r>
              <a:rPr lang="en-US" sz="1400" dirty="0"/>
              <a:t> pentru a </a:t>
            </a:r>
            <a:r>
              <a:rPr lang="en-US" sz="1400" dirty="0" err="1"/>
              <a:t>verifica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 </a:t>
            </a:r>
            <a:r>
              <a:rPr lang="en-US" sz="1400" dirty="0" err="1"/>
              <a:t>îndeplinește</a:t>
            </a:r>
            <a:r>
              <a:rPr lang="en-US" sz="1400" dirty="0"/>
              <a:t> </a:t>
            </a:r>
            <a:r>
              <a:rPr lang="en-US" sz="1400" dirty="0" err="1"/>
              <a:t>nevoile</a:t>
            </a:r>
            <a:r>
              <a:rPr lang="en-US" sz="1400" dirty="0"/>
              <a:t> și </a:t>
            </a:r>
            <a:r>
              <a:rPr lang="en-US" sz="1400" dirty="0" err="1"/>
              <a:t>așteptările</a:t>
            </a:r>
            <a:r>
              <a:rPr lang="en-US" sz="1400" dirty="0"/>
              <a:t> </a:t>
            </a:r>
            <a:r>
              <a:rPr lang="en-US" sz="1400" dirty="0" err="1"/>
              <a:t>acestora</a:t>
            </a:r>
            <a:r>
              <a:rPr lang="en-US" sz="1400" dirty="0"/>
              <a:t>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471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3" y="110411"/>
            <a:ext cx="9905998" cy="923331"/>
          </a:xfrm>
          <a:noFill/>
          <a:ln>
            <a:noFill/>
          </a:ln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1EE05-A0B1-9FF4-3755-4C2A15E7F7EC}"/>
              </a:ext>
            </a:extLst>
          </p:cNvPr>
          <p:cNvSpPr txBox="1"/>
          <p:nvPr/>
        </p:nvSpPr>
        <p:spPr>
          <a:xfrm>
            <a:off x="231069" y="1387660"/>
            <a:ext cx="11342915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10. </a:t>
            </a:r>
            <a:r>
              <a:rPr lang="en-US" dirty="0" err="1"/>
              <a:t>Enumerați</a:t>
            </a:r>
            <a:r>
              <a:rPr lang="en-US" dirty="0"/>
              <a:t> și </a:t>
            </a:r>
            <a:r>
              <a:rPr lang="en-US" dirty="0" err="1"/>
              <a:t>explicați</a:t>
            </a:r>
            <a:r>
              <a:rPr lang="en-US" dirty="0"/>
              <a:t> pe scurt etapele </a:t>
            </a:r>
            <a:r>
              <a:rPr lang="en-US" dirty="0" err="1"/>
              <a:t>procesului</a:t>
            </a:r>
            <a:r>
              <a:rPr lang="en-US" dirty="0"/>
              <a:t> de testare</a:t>
            </a:r>
          </a:p>
          <a:p>
            <a:pPr algn="just"/>
            <a:r>
              <a:rPr lang="en-US" dirty="0"/>
              <a:t>Etapele </a:t>
            </a:r>
            <a:r>
              <a:rPr lang="en-US" dirty="0" err="1"/>
              <a:t>procesului</a:t>
            </a:r>
            <a:r>
              <a:rPr lang="en-US" dirty="0"/>
              <a:t> de testare: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02E3FBB8-2C94-C6A0-CB4F-F4E7A1839B22}"/>
              </a:ext>
            </a:extLst>
          </p:cNvPr>
          <p:cNvSpPr/>
          <p:nvPr/>
        </p:nvSpPr>
        <p:spPr>
          <a:xfrm>
            <a:off x="10190065" y="2243826"/>
            <a:ext cx="1741715" cy="2018541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Evaluarea</a:t>
            </a:r>
            <a:r>
              <a:rPr lang="en-US" sz="1200" dirty="0"/>
              <a:t> </a:t>
            </a:r>
            <a:r>
              <a:rPr lang="en-US" sz="1200" dirty="0" err="1"/>
              <a:t>rezultatelor</a:t>
            </a:r>
            <a:endParaRPr lang="en-US" sz="1200" dirty="0"/>
          </a:p>
          <a:p>
            <a:pPr algn="ctr"/>
            <a:r>
              <a:rPr lang="en-US" sz="1200" dirty="0" err="1"/>
              <a:t>obținute</a:t>
            </a:r>
            <a:r>
              <a:rPr lang="en-US" sz="1200" dirty="0"/>
              <a:t>, </a:t>
            </a:r>
            <a:r>
              <a:rPr lang="en-US" sz="1200" dirty="0" err="1"/>
              <a:t>verificarea</a:t>
            </a:r>
            <a:endParaRPr lang="en-US" sz="1200" dirty="0"/>
          </a:p>
          <a:p>
            <a:pPr algn="ctr"/>
            <a:r>
              <a:rPr lang="en-US" sz="1200" dirty="0" err="1"/>
              <a:t>îndeplinirii</a:t>
            </a:r>
            <a:r>
              <a:rPr lang="en-US" sz="1200" dirty="0"/>
              <a:t> </a:t>
            </a:r>
            <a:r>
              <a:rPr lang="en-US" sz="1200" dirty="0" err="1"/>
              <a:t>obiectivelor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endParaRPr lang="en-US" sz="1200" dirty="0"/>
          </a:p>
          <a:p>
            <a:pPr algn="ctr"/>
            <a:r>
              <a:rPr lang="en-US" sz="1200" dirty="0"/>
              <a:t>a </a:t>
            </a:r>
            <a:r>
              <a:rPr lang="en-US" sz="1200" dirty="0" err="1"/>
              <a:t>criteriilor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,</a:t>
            </a:r>
          </a:p>
          <a:p>
            <a:pPr algn="ctr"/>
            <a:r>
              <a:rPr lang="en-US" sz="1200" dirty="0" err="1"/>
              <a:t>finalizarea</a:t>
            </a:r>
            <a:r>
              <a:rPr lang="en-US" sz="1200" dirty="0"/>
              <a:t> </a:t>
            </a:r>
            <a:r>
              <a:rPr lang="en-US" sz="1200" dirty="0" err="1"/>
              <a:t>documentației</a:t>
            </a:r>
            <a:endParaRPr lang="en-US" sz="1200" dirty="0"/>
          </a:p>
          <a:p>
            <a:pPr algn="ctr"/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pregătirea</a:t>
            </a:r>
            <a:r>
              <a:rPr lang="en-US" sz="1200" dirty="0"/>
              <a:t> </a:t>
            </a:r>
            <a:r>
              <a:rPr lang="en-US" sz="1200" dirty="0" err="1"/>
              <a:t>raportului</a:t>
            </a:r>
            <a:endParaRPr lang="en-US" sz="1200" dirty="0"/>
          </a:p>
          <a:p>
            <a:pPr algn="ctr"/>
            <a:r>
              <a:rPr lang="en-US" sz="1200" dirty="0"/>
              <a:t>final.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834C70F4-6E46-E9BC-0B48-281D1B792160}"/>
              </a:ext>
            </a:extLst>
          </p:cNvPr>
          <p:cNvSpPr/>
          <p:nvPr/>
        </p:nvSpPr>
        <p:spPr>
          <a:xfrm>
            <a:off x="8165578" y="2255463"/>
            <a:ext cx="1741715" cy="2006904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Cazurile</a:t>
            </a:r>
            <a:r>
              <a:rPr lang="en-US" sz="1200" dirty="0"/>
              <a:t> de testare sunt </a:t>
            </a:r>
            <a:r>
              <a:rPr lang="en-US" sz="1200" dirty="0" err="1"/>
              <a:t>executate,Raportarea</a:t>
            </a:r>
            <a:r>
              <a:rPr lang="en-US" sz="1200" dirty="0"/>
              <a:t> BUG </a:t>
            </a:r>
            <a:r>
              <a:rPr lang="en-US" sz="1200" dirty="0" err="1"/>
              <a:t>urilor</a:t>
            </a:r>
            <a:r>
              <a:rPr lang="en-US" sz="1200" dirty="0"/>
              <a:t>/</a:t>
            </a:r>
            <a:r>
              <a:rPr lang="en-US" sz="1200" dirty="0" err="1"/>
              <a:t>defecteTestare</a:t>
            </a:r>
            <a:r>
              <a:rPr lang="en-US" sz="1200" dirty="0"/>
              <a:t> de </a:t>
            </a:r>
            <a:r>
              <a:rPr lang="en-US" sz="1200" dirty="0" err="1"/>
              <a:t>regresie</a:t>
            </a:r>
            <a:r>
              <a:rPr lang="en-US" sz="1200" dirty="0"/>
              <a:t>, </a:t>
            </a:r>
            <a:r>
              <a:rPr lang="en-US" sz="1200" dirty="0" err="1"/>
              <a:t>compararea</a:t>
            </a:r>
            <a:r>
              <a:rPr lang="en-US" sz="1200" dirty="0"/>
              <a:t> </a:t>
            </a:r>
            <a:r>
              <a:rPr lang="en-US" sz="1200" dirty="0" err="1"/>
              <a:t>rezultatelor</a:t>
            </a:r>
            <a:r>
              <a:rPr lang="en-US" sz="1200" dirty="0"/>
              <a:t> </a:t>
            </a:r>
            <a:r>
              <a:rPr lang="en-US" sz="1200" dirty="0" err="1"/>
              <a:t>actuale</a:t>
            </a:r>
            <a:r>
              <a:rPr lang="en-US" sz="1200" dirty="0"/>
              <a:t> cu cele </a:t>
            </a:r>
            <a:r>
              <a:rPr lang="en-US" sz="1200" dirty="0" err="1"/>
              <a:t>asteptate</a:t>
            </a:r>
            <a:r>
              <a:rPr lang="en-US" sz="1200" dirty="0"/>
              <a:t>.</a:t>
            </a:r>
          </a:p>
        </p:txBody>
      </p: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A6FBB3F4-4388-9BFB-EE06-C35E5185B195}"/>
              </a:ext>
            </a:extLst>
          </p:cNvPr>
          <p:cNvSpPr/>
          <p:nvPr/>
        </p:nvSpPr>
        <p:spPr>
          <a:xfrm>
            <a:off x="6033405" y="2256888"/>
            <a:ext cx="1741715" cy="2006904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Crearea</a:t>
            </a:r>
            <a:r>
              <a:rPr lang="en-US" sz="1100" dirty="0"/>
              <a:t>  </a:t>
            </a:r>
            <a:r>
              <a:rPr lang="en-US" sz="1100" dirty="0" err="1"/>
              <a:t>cazurilorde</a:t>
            </a:r>
            <a:r>
              <a:rPr lang="en-US" sz="1100" dirty="0"/>
              <a:t> testare, </a:t>
            </a:r>
            <a:r>
              <a:rPr lang="en-US" sz="1100" dirty="0" err="1"/>
              <a:t>organizare</a:t>
            </a:r>
            <a:r>
              <a:rPr lang="en-US" sz="1100" dirty="0"/>
              <a:t> </a:t>
            </a:r>
            <a:r>
              <a:rPr lang="en-US" sz="1100" dirty="0" err="1"/>
              <a:t>si</a:t>
            </a:r>
            <a:r>
              <a:rPr lang="en-US" sz="1100" dirty="0"/>
              <a:t> </a:t>
            </a:r>
            <a:r>
              <a:rPr lang="en-US" sz="1100" dirty="0" err="1"/>
              <a:t>prioritizarea</a:t>
            </a:r>
            <a:r>
              <a:rPr lang="en-US" sz="1100" dirty="0"/>
              <a:t> </a:t>
            </a:r>
            <a:r>
              <a:rPr lang="en-US" sz="1100" dirty="0" err="1"/>
              <a:t>testelor</a:t>
            </a:r>
            <a:r>
              <a:rPr lang="en-US" sz="1100" dirty="0"/>
              <a:t>, </a:t>
            </a:r>
            <a:r>
              <a:rPr lang="en-US" sz="1100" dirty="0" err="1"/>
              <a:t>Configurarea</a:t>
            </a:r>
            <a:r>
              <a:rPr lang="en-US" sz="1100" dirty="0"/>
              <a:t> </a:t>
            </a:r>
            <a:r>
              <a:rPr lang="en-US" sz="1100" dirty="0" err="1"/>
              <a:t>mediului</a:t>
            </a:r>
            <a:r>
              <a:rPr lang="en-US" sz="1100" dirty="0"/>
              <a:t> </a:t>
            </a:r>
            <a:r>
              <a:rPr lang="en-US" sz="1100" dirty="0" err="1"/>
              <a:t>detestare</a:t>
            </a:r>
            <a:r>
              <a:rPr lang="en-US" sz="1100" dirty="0"/>
              <a:t>, </a:t>
            </a:r>
            <a:r>
              <a:rPr lang="en-US" sz="1100" dirty="0" err="1"/>
              <a:t>pregătirea</a:t>
            </a:r>
            <a:r>
              <a:rPr lang="en-US" sz="1100" dirty="0"/>
              <a:t> </a:t>
            </a:r>
            <a:r>
              <a:rPr lang="en-US" sz="1100" dirty="0" err="1"/>
              <a:t>datelor</a:t>
            </a:r>
            <a:r>
              <a:rPr lang="en-US" sz="1100" dirty="0"/>
              <a:t> și </a:t>
            </a:r>
            <a:r>
              <a:rPr lang="en-US" sz="1100" dirty="0" err="1"/>
              <a:t>resurselor</a:t>
            </a:r>
            <a:r>
              <a:rPr lang="en-US" sz="1100" dirty="0"/>
              <a:t> pentru a </a:t>
            </a:r>
            <a:r>
              <a:rPr lang="en-US" sz="1100" dirty="0" err="1"/>
              <a:t>execu</a:t>
            </a:r>
            <a:r>
              <a:rPr lang="en-US" sz="1100" dirty="0"/>
              <a:t> </a:t>
            </a:r>
            <a:r>
              <a:rPr lang="en-US" sz="1100" dirty="0" err="1"/>
              <a:t>tatestele</a:t>
            </a:r>
            <a:r>
              <a:rPr lang="en-US" sz="1200" dirty="0"/>
              <a:t>.</a:t>
            </a:r>
          </a:p>
        </p:txBody>
      </p:sp>
      <p:sp>
        <p:nvSpPr>
          <p:cNvPr id="14" name="Callout: Down Arrow 13">
            <a:extLst>
              <a:ext uri="{FF2B5EF4-FFF2-40B4-BE49-F238E27FC236}">
                <a16:creationId xmlns:a16="http://schemas.microsoft.com/office/drawing/2014/main" id="{53D12F19-8957-11C5-2892-52F78E158910}"/>
              </a:ext>
            </a:extLst>
          </p:cNvPr>
          <p:cNvSpPr/>
          <p:nvPr/>
        </p:nvSpPr>
        <p:spPr>
          <a:xfrm>
            <a:off x="4160812" y="2270720"/>
            <a:ext cx="1741715" cy="2006904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Identificarea</a:t>
            </a:r>
            <a:r>
              <a:rPr lang="en-US" sz="1200" dirty="0"/>
              <a:t> </a:t>
            </a:r>
            <a:r>
              <a:rPr lang="en-US" sz="1200" dirty="0" err="1"/>
              <a:t>cazurilorde</a:t>
            </a:r>
            <a:r>
              <a:rPr lang="en-US" sz="1200" dirty="0"/>
              <a:t> testare și </a:t>
            </a:r>
            <a:r>
              <a:rPr lang="en-US" sz="1200" dirty="0" err="1"/>
              <a:t>adatelor</a:t>
            </a:r>
            <a:r>
              <a:rPr lang="en-US" sz="1200" dirty="0"/>
              <a:t> </a:t>
            </a:r>
            <a:r>
              <a:rPr lang="en-US" sz="1200" dirty="0" err="1"/>
              <a:t>detestare,planificareametodelor</a:t>
            </a:r>
            <a:r>
              <a:rPr lang="en-US" sz="1200" dirty="0"/>
              <a:t> </a:t>
            </a:r>
            <a:r>
              <a:rPr lang="en-US" sz="1200" dirty="0" err="1"/>
              <a:t>detestare</a:t>
            </a:r>
            <a:endParaRPr lang="en-US" sz="1200" dirty="0"/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6462A4E5-0E50-436D-A1A1-0256EDD31535}"/>
              </a:ext>
            </a:extLst>
          </p:cNvPr>
          <p:cNvSpPr/>
          <p:nvPr/>
        </p:nvSpPr>
        <p:spPr>
          <a:xfrm>
            <a:off x="2136325" y="2256887"/>
            <a:ext cx="1741715" cy="2006905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Identificarea</a:t>
            </a:r>
          </a:p>
          <a:p>
            <a:pPr algn="ctr"/>
            <a:r>
              <a:rPr lang="it-IT" sz="1200" dirty="0"/>
              <a:t>scenariilor de</a:t>
            </a:r>
          </a:p>
          <a:p>
            <a:pPr algn="ctr"/>
            <a:r>
              <a:rPr lang="it-IT" sz="1200" dirty="0"/>
              <a:t>testare și</a:t>
            </a:r>
          </a:p>
          <a:p>
            <a:pPr algn="ctr"/>
            <a:r>
              <a:rPr lang="it-IT" sz="1200" dirty="0"/>
              <a:t>determinarea</a:t>
            </a:r>
          </a:p>
          <a:p>
            <a:pPr algn="ctr"/>
            <a:r>
              <a:rPr lang="it-IT" sz="1200" dirty="0"/>
              <a:t>strategiei și a</a:t>
            </a:r>
          </a:p>
          <a:p>
            <a:pPr algn="ctr"/>
            <a:r>
              <a:rPr lang="it-IT" sz="1200" dirty="0"/>
              <a:t>priorităților</a:t>
            </a:r>
            <a:endParaRPr lang="en-US" sz="1200" dirty="0"/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E303805B-15A4-84D1-D84A-E4F501792902}"/>
              </a:ext>
            </a:extLst>
          </p:cNvPr>
          <p:cNvSpPr/>
          <p:nvPr/>
        </p:nvSpPr>
        <p:spPr>
          <a:xfrm>
            <a:off x="33947" y="2261755"/>
            <a:ext cx="1741715" cy="2006905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Stabilirea</a:t>
            </a:r>
            <a:endParaRPr lang="en-US" sz="1200" dirty="0"/>
          </a:p>
          <a:p>
            <a:pPr algn="ctr"/>
            <a:r>
              <a:rPr lang="en-US" sz="1200" dirty="0" err="1"/>
              <a:t>obiectivelor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a</a:t>
            </a:r>
          </a:p>
          <a:p>
            <a:pPr algn="ctr"/>
            <a:r>
              <a:rPr lang="en-US" sz="1200" dirty="0" err="1"/>
              <a:t>resurselor</a:t>
            </a:r>
            <a:endParaRPr lang="en-US" sz="1200" dirty="0"/>
          </a:p>
          <a:p>
            <a:pPr algn="ctr"/>
            <a:r>
              <a:rPr lang="en-US" sz="1200" dirty="0" err="1"/>
              <a:t>testării</a:t>
            </a:r>
            <a:r>
              <a:rPr lang="en-US" sz="1200" dirty="0"/>
              <a:t>, </a:t>
            </a:r>
            <a:r>
              <a:rPr lang="en-US" sz="1200" dirty="0" err="1"/>
              <a:t>crearea</a:t>
            </a:r>
            <a:endParaRPr lang="en-US" sz="1200" dirty="0"/>
          </a:p>
          <a:p>
            <a:pPr algn="ctr"/>
            <a:r>
              <a:rPr lang="en-US" sz="1200" dirty="0" err="1"/>
              <a:t>planului</a:t>
            </a:r>
            <a:r>
              <a:rPr lang="en-US" sz="1200" dirty="0"/>
              <a:t> de</a:t>
            </a:r>
          </a:p>
          <a:p>
            <a:pPr algn="ctr"/>
            <a:r>
              <a:rPr lang="en-US" sz="1200" dirty="0" err="1"/>
              <a:t>testare</a:t>
            </a:r>
            <a:endParaRPr lang="en-US" sz="1200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5F33E96D-E323-40CF-A1B7-A23587EDADEC}"/>
              </a:ext>
            </a:extLst>
          </p:cNvPr>
          <p:cNvSpPr/>
          <p:nvPr/>
        </p:nvSpPr>
        <p:spPr>
          <a:xfrm>
            <a:off x="10048680" y="4282492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Completion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02746653-075C-4924-0CD1-D1BF1FEF9761}"/>
              </a:ext>
            </a:extLst>
          </p:cNvPr>
          <p:cNvSpPr/>
          <p:nvPr/>
        </p:nvSpPr>
        <p:spPr>
          <a:xfrm>
            <a:off x="7996851" y="4282492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Execution </a:t>
            </a:r>
            <a:endParaRPr lang="en-US" dirty="0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1BCA899A-0334-39C4-6EC9-CBCE321ACBCD}"/>
              </a:ext>
            </a:extLst>
          </p:cNvPr>
          <p:cNvSpPr/>
          <p:nvPr/>
        </p:nvSpPr>
        <p:spPr>
          <a:xfrm>
            <a:off x="5945022" y="4282492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Implementation 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DE961BE2-6E4B-E51A-910A-11545F25C645}"/>
              </a:ext>
            </a:extLst>
          </p:cNvPr>
          <p:cNvSpPr/>
          <p:nvPr/>
        </p:nvSpPr>
        <p:spPr>
          <a:xfrm>
            <a:off x="3954234" y="4288821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Design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01C57E6A-A429-129F-398D-B6B1E2CBD14E}"/>
              </a:ext>
            </a:extLst>
          </p:cNvPr>
          <p:cNvSpPr/>
          <p:nvPr/>
        </p:nvSpPr>
        <p:spPr>
          <a:xfrm>
            <a:off x="1990788" y="4282493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</a:t>
            </a:r>
            <a:r>
              <a:rPr lang="en-US" dirty="0" err="1"/>
              <a:t>Analisys</a:t>
            </a:r>
            <a:r>
              <a:rPr lang="en-US" dirty="0"/>
              <a:t>  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442E154B-485E-3BF8-A977-EF6893408110}"/>
              </a:ext>
            </a:extLst>
          </p:cNvPr>
          <p:cNvSpPr/>
          <p:nvPr/>
        </p:nvSpPr>
        <p:spPr>
          <a:xfrm>
            <a:off x="0" y="4282493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Planning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D29D3EC-057A-93C5-0A7E-E895DBB39C9E}"/>
              </a:ext>
            </a:extLst>
          </p:cNvPr>
          <p:cNvSpPr/>
          <p:nvPr/>
        </p:nvSpPr>
        <p:spPr>
          <a:xfrm>
            <a:off x="-19045" y="5170640"/>
            <a:ext cx="12104901" cy="868240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progresului</a:t>
            </a:r>
            <a:r>
              <a:rPr lang="en-US" dirty="0"/>
              <a:t> </a:t>
            </a:r>
            <a:r>
              <a:rPr lang="en-US" dirty="0" err="1"/>
              <a:t>testării</a:t>
            </a:r>
            <a:r>
              <a:rPr lang="en-US" dirty="0"/>
              <a:t>,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activităților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,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problemelor</a:t>
            </a:r>
            <a:r>
              <a:rPr lang="en-US" dirty="0"/>
              <a:t> </a:t>
            </a:r>
            <a:r>
              <a:rPr lang="en-US" dirty="0" err="1"/>
              <a:t>apărute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7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6528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Testarea</a:t>
            </a:r>
            <a:r>
              <a:rPr lang="en-US" dirty="0"/>
              <a:t> API in Postman – site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documentatie</a:t>
            </a:r>
            <a:r>
              <a:rPr lang="en-US" dirty="0"/>
              <a:t> 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Inter"/>
                <a:hlinkClick r:id="rId2"/>
              </a:rPr>
              <a:t>https://reqres.in/api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Metoda</a:t>
            </a:r>
            <a:r>
              <a:rPr lang="en-US" dirty="0"/>
              <a:t> GET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D03E8D-D942-DA88-72E0-E40066B66D0E}"/>
              </a:ext>
            </a:extLst>
          </p:cNvPr>
          <p:cNvSpPr txBox="1"/>
          <p:nvPr/>
        </p:nvSpPr>
        <p:spPr>
          <a:xfrm>
            <a:off x="8319247" y="2458215"/>
            <a:ext cx="37293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200 OK – </a:t>
            </a:r>
            <a:r>
              <a:rPr lang="en-US" b="0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  <a:t>The request succeeded</a:t>
            </a:r>
          </a:p>
          <a:p>
            <a:r>
              <a:rPr lang="en-US" dirty="0"/>
              <a:t>307 </a:t>
            </a:r>
            <a:r>
              <a:rPr lang="en-US" dirty="0" err="1"/>
              <a:t>ms</a:t>
            </a:r>
            <a:r>
              <a:rPr lang="en-US" dirty="0"/>
              <a:t> – </a:t>
            </a:r>
            <a:r>
              <a:rPr lang="en-US" dirty="0">
                <a:solidFill>
                  <a:srgbClr val="1B1B1B"/>
                </a:solidFill>
                <a:highlight>
                  <a:srgbClr val="FFFFFF"/>
                </a:highlight>
                <a:latin typeface="Inter"/>
              </a:rPr>
              <a:t>timpul de raspuns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1400" dirty="0"/>
              <a:t>GET (</a:t>
            </a:r>
            <a:r>
              <a:rPr lang="en-US" sz="1400" dirty="0" err="1"/>
              <a:t>Obține</a:t>
            </a:r>
            <a:r>
              <a:rPr lang="en-US" sz="1400" dirty="0"/>
              <a:t>):</a:t>
            </a:r>
          </a:p>
          <a:p>
            <a:r>
              <a:rPr lang="en-US" sz="1400" dirty="0"/>
              <a:t>Rol: </a:t>
            </a:r>
            <a:r>
              <a:rPr lang="en-US" sz="1400" dirty="0" err="1"/>
              <a:t>Solicită</a:t>
            </a:r>
            <a:r>
              <a:rPr lang="en-US" sz="1400" dirty="0"/>
              <a:t> </a:t>
            </a:r>
            <a:r>
              <a:rPr lang="en-US" sz="1400" dirty="0" err="1"/>
              <a:t>informații</a:t>
            </a:r>
            <a:r>
              <a:rPr lang="en-US" sz="1400" dirty="0"/>
              <a:t> de la un server.</a:t>
            </a:r>
          </a:p>
          <a:p>
            <a:endParaRPr lang="en-US" sz="1400" dirty="0"/>
          </a:p>
          <a:p>
            <a:r>
              <a:rPr lang="en-US" sz="1400" dirty="0" err="1"/>
              <a:t>Descriere</a:t>
            </a:r>
            <a:r>
              <a:rPr lang="en-US" sz="1400" dirty="0"/>
              <a:t>: </a:t>
            </a:r>
            <a:r>
              <a:rPr lang="en-US" sz="1400" dirty="0" err="1"/>
              <a:t>Comanda</a:t>
            </a:r>
            <a:r>
              <a:rPr lang="en-US" sz="1400" dirty="0"/>
              <a:t> GET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utilizată</a:t>
            </a:r>
            <a:r>
              <a:rPr lang="en-US" sz="1400" dirty="0"/>
              <a:t> pentru a </a:t>
            </a:r>
            <a:r>
              <a:rPr lang="en-US" sz="1400" dirty="0" err="1"/>
              <a:t>obține</a:t>
            </a:r>
            <a:r>
              <a:rPr lang="en-US" sz="1400" dirty="0"/>
              <a:t> date de la un URL specific. </a:t>
            </a:r>
            <a:r>
              <a:rPr lang="en-US" sz="1400" dirty="0" err="1"/>
              <a:t>Răspunsul</a:t>
            </a:r>
            <a:r>
              <a:rPr lang="en-US" sz="1400" dirty="0"/>
              <a:t> </a:t>
            </a:r>
            <a:r>
              <a:rPr lang="en-US" sz="1400" dirty="0" err="1"/>
              <a:t>conține</a:t>
            </a:r>
            <a:r>
              <a:rPr lang="en-US" sz="1400" dirty="0"/>
              <a:t> </a:t>
            </a:r>
            <a:r>
              <a:rPr lang="en-US" sz="1400" dirty="0" err="1"/>
              <a:t>informațiile</a:t>
            </a:r>
            <a:r>
              <a:rPr lang="en-US" sz="1400" dirty="0"/>
              <a:t> </a:t>
            </a:r>
            <a:r>
              <a:rPr lang="en-US" sz="1400" dirty="0" err="1"/>
              <a:t>cerute</a:t>
            </a:r>
            <a:r>
              <a:rPr lang="en-US" sz="1400" dirty="0"/>
              <a:t>, cum </a:t>
            </a:r>
            <a:r>
              <a:rPr lang="en-US" sz="1400" dirty="0" err="1"/>
              <a:t>ar</a:t>
            </a:r>
            <a:r>
              <a:rPr lang="en-US" sz="1400" dirty="0"/>
              <a:t> fi </a:t>
            </a:r>
            <a:r>
              <a:rPr lang="en-US" sz="1400" dirty="0" err="1"/>
              <a:t>pagini</a:t>
            </a:r>
            <a:r>
              <a:rPr lang="en-US" sz="1400" dirty="0"/>
              <a:t> web, </a:t>
            </a:r>
            <a:r>
              <a:rPr lang="en-US" sz="1400" dirty="0" err="1"/>
              <a:t>imagini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alte</a:t>
            </a:r>
            <a:r>
              <a:rPr lang="en-US" sz="1400" dirty="0"/>
              <a:t> </a:t>
            </a:r>
            <a:r>
              <a:rPr lang="en-US" sz="1400" dirty="0" err="1"/>
              <a:t>resurse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Interogarea</a:t>
            </a:r>
            <a:r>
              <a:rPr lang="en-US" sz="1400" dirty="0"/>
              <a:t> </a:t>
            </a:r>
            <a:r>
              <a:rPr lang="en-US" sz="1400" dirty="0" err="1"/>
              <a:t>endpoin-ului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metoda</a:t>
            </a:r>
            <a:r>
              <a:rPr lang="en-US" sz="1400" dirty="0"/>
              <a:t> get are </a:t>
            </a:r>
            <a:r>
              <a:rPr lang="en-US" sz="1400" dirty="0" err="1"/>
              <a:t>rol</a:t>
            </a:r>
            <a:r>
              <a:rPr lang="en-US" sz="1400" dirty="0"/>
              <a:t> de testare </a:t>
            </a:r>
            <a:r>
              <a:rPr lang="en-US" sz="1400" dirty="0" err="1"/>
              <a:t>pozitiva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adus </a:t>
            </a:r>
            <a:r>
              <a:rPr lang="en-US" sz="1400" dirty="0" err="1"/>
              <a:t>reprezinta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C695B-6496-3188-D219-7A1F61A3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43" y="2394308"/>
            <a:ext cx="5698351" cy="3405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1F6CC0-6A0B-2FE4-7978-036A3D08A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745" y="1909483"/>
            <a:ext cx="1847525" cy="4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8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/>
              <a:t>Partea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GET – </a:t>
            </a:r>
            <a:r>
              <a:rPr lang="en-US" dirty="0" err="1"/>
              <a:t>lista</a:t>
            </a:r>
            <a:r>
              <a:rPr lang="en-US" dirty="0"/>
              <a:t> users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BA766-0AFA-1495-0B6A-AA1C0285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95" y="1730046"/>
            <a:ext cx="5188482" cy="3167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8455C-008B-9E5D-5100-6E079288D5DA}"/>
              </a:ext>
            </a:extLst>
          </p:cNvPr>
          <p:cNvSpPr txBox="1"/>
          <p:nvPr/>
        </p:nvSpPr>
        <p:spPr>
          <a:xfrm>
            <a:off x="6096000" y="2447341"/>
            <a:ext cx="61052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Interogarea</a:t>
            </a:r>
            <a:r>
              <a:rPr lang="en-US" sz="1400" dirty="0"/>
              <a:t> </a:t>
            </a:r>
            <a:r>
              <a:rPr lang="en-US" sz="1400" dirty="0" err="1"/>
              <a:t>endpoin-ului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metoda</a:t>
            </a:r>
            <a:r>
              <a:rPr lang="en-US" sz="1400" dirty="0"/>
              <a:t> get are </a:t>
            </a:r>
            <a:r>
              <a:rPr lang="en-US" sz="1400" dirty="0" err="1"/>
              <a:t>rol</a:t>
            </a:r>
            <a:r>
              <a:rPr lang="en-US" sz="1400" dirty="0"/>
              <a:t> de testare </a:t>
            </a:r>
            <a:r>
              <a:rPr lang="en-US" sz="1400" dirty="0" err="1"/>
              <a:t>pozitiva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adus </a:t>
            </a:r>
            <a:r>
              <a:rPr lang="en-US" sz="1400" dirty="0" err="1"/>
              <a:t>reprezinta</a:t>
            </a:r>
            <a:r>
              <a:rPr lang="en-US" sz="1400" dirty="0"/>
              <a:t> un exemplu de testare </a:t>
            </a:r>
            <a:r>
              <a:rPr lang="en-US" sz="1400" dirty="0" err="1"/>
              <a:t>pozitiva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Aici a fost </a:t>
            </a:r>
            <a:r>
              <a:rPr lang="en-US" sz="1400" dirty="0" err="1"/>
              <a:t>interogat</a:t>
            </a:r>
            <a:r>
              <a:rPr lang="en-US" sz="1400" dirty="0"/>
              <a:t> endpoint-</a:t>
            </a:r>
            <a:r>
              <a:rPr lang="en-US" sz="1400" dirty="0" err="1"/>
              <a:t>ul</a:t>
            </a:r>
            <a:r>
              <a:rPr lang="en-US" sz="1400" dirty="0"/>
              <a:t> users iar </a:t>
            </a:r>
            <a:r>
              <a:rPr lang="en-US" sz="1400" dirty="0" err="1"/>
              <a:t>rezultatul</a:t>
            </a:r>
            <a:r>
              <a:rPr lang="en-US" sz="1400" dirty="0"/>
              <a:t> din </a:t>
            </a:r>
            <a:r>
              <a:rPr lang="en-US" sz="1400" dirty="0" err="1"/>
              <a:t>campul</a:t>
            </a:r>
            <a:r>
              <a:rPr lang="en-US" sz="1400" dirty="0"/>
              <a:t> Body </a:t>
            </a:r>
            <a:r>
              <a:rPr lang="en-US" sz="1400" dirty="0" err="1"/>
              <a:t>ecidentiaza</a:t>
            </a:r>
            <a:r>
              <a:rPr lang="en-US" sz="1400" dirty="0"/>
              <a:t> datele </a:t>
            </a:r>
            <a:r>
              <a:rPr lang="en-US" sz="1400" dirty="0" err="1"/>
              <a:t>uni</a:t>
            </a:r>
            <a:r>
              <a:rPr lang="en-US" sz="1400" dirty="0"/>
              <a:t> user </a:t>
            </a:r>
            <a:r>
              <a:rPr lang="en-US" sz="1400" dirty="0" err="1"/>
              <a:t>inregistrat</a:t>
            </a:r>
            <a:r>
              <a:rPr lang="en-US" sz="1400" dirty="0"/>
              <a:t> in baza de date a API-</a:t>
            </a:r>
            <a:r>
              <a:rPr lang="en-US" sz="1400" dirty="0" err="1"/>
              <a:t>ului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672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714616" y="1360714"/>
            <a:ext cx="103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DELETE – Delete user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7D66C-EACA-4989-8C7F-0EBD48FD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16" y="2082190"/>
            <a:ext cx="6331643" cy="3493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2272C-EADA-DD29-DD16-C3292D78E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880" y="2017059"/>
            <a:ext cx="2018137" cy="434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75A1E7-5DE0-522C-C209-188A31810EE9}"/>
              </a:ext>
            </a:extLst>
          </p:cNvPr>
          <p:cNvSpPr txBox="1"/>
          <p:nvPr/>
        </p:nvSpPr>
        <p:spPr>
          <a:xfrm>
            <a:off x="7256929" y="2704237"/>
            <a:ext cx="4146177" cy="3030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DELETE (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Șterge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Rol: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Șterge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resursă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pe server.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 AVEM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returnat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campul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body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deoarece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userul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fost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sters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iar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actiunea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confirmata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status.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Descriere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Comanda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DELETE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folosită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a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șterge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resursă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pe server. De exemplu,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poți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șterge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articol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dintr-un blog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dintr-o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bază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date.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Aceats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interogare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reprezinta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tehnica de testare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pozitiva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D2F77-ED1A-67A3-5E91-C02EE2B72EA9}"/>
              </a:ext>
            </a:extLst>
          </p:cNvPr>
          <p:cNvSpPr txBox="1"/>
          <p:nvPr/>
        </p:nvSpPr>
        <p:spPr>
          <a:xfrm>
            <a:off x="9330017" y="1961705"/>
            <a:ext cx="2644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Status 204: Fara continut. Status pozitiv conform </a:t>
            </a:r>
            <a:r>
              <a:rPr lang="en-US" sz="1400" dirty="0" err="1"/>
              <a:t>comenzii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282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36538"/>
            <a:ext cx="9906000" cy="949325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918366" y="1360714"/>
            <a:ext cx="1015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GET – resource –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resursa</a:t>
            </a:r>
            <a:r>
              <a:rPr lang="en-US" dirty="0"/>
              <a:t>/</a:t>
            </a:r>
            <a:r>
              <a:rPr lang="en-US" dirty="0" err="1"/>
              <a:t>situl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EB664-145C-CEB7-070F-2178F34C3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66" y="1833257"/>
            <a:ext cx="7931558" cy="4788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2AD439-D0E5-9268-113C-205CE760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377" y="1833257"/>
            <a:ext cx="2934222" cy="1501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EEA57-8FB4-CCEB-3816-A932FB17274A}"/>
              </a:ext>
            </a:extLst>
          </p:cNvPr>
          <p:cNvSpPr txBox="1"/>
          <p:nvPr/>
        </p:nvSpPr>
        <p:spPr>
          <a:xfrm>
            <a:off x="9101418" y="3523130"/>
            <a:ext cx="3000935" cy="3619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Rezultatul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adus de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comnda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urma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interogarii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Aici avem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detaliile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unei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reurse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/site in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limbaj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 programare JSON.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Rezultatul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adus se refera la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specificatiile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unei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culori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dintr-un catalog din baza de date a Api-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ului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reprezinta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pozitiv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asteptat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Daca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incadram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aceasta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interogare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-o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tehnbica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testare am putea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afirma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tehnica de testare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pozitiva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40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5320</TotalTime>
  <Words>1827</Words>
  <Application>Microsoft Office PowerPoint</Application>
  <PresentationFormat>Widescreen</PresentationFormat>
  <Paragraphs>156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Aptos</vt:lpstr>
      <vt:lpstr>Arial</vt:lpstr>
      <vt:lpstr>Calibri</vt:lpstr>
      <vt:lpstr>Courier New</vt:lpstr>
      <vt:lpstr>Inter</vt:lpstr>
      <vt:lpstr>Tw Cen MT</vt:lpstr>
      <vt:lpstr>Circuit</vt:lpstr>
      <vt:lpstr>PROIECT final</vt:lpstr>
      <vt:lpstr>Partea I - Notiuni teoretice</vt:lpstr>
      <vt:lpstr>Partea I - Notiuni teoretice</vt:lpstr>
      <vt:lpstr>Partea I - Notiuni teoretice</vt:lpstr>
      <vt:lpstr>Partea I - Notiuni teoretice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Concluzii Finale</vt:lpstr>
      <vt:lpstr>Multumesc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tusan stefania</dc:creator>
  <cp:lastModifiedBy>Dumitrescu Flavius Flavius</cp:lastModifiedBy>
  <cp:revision>7</cp:revision>
  <dcterms:created xsi:type="dcterms:W3CDTF">2024-07-25T17:56:58Z</dcterms:created>
  <dcterms:modified xsi:type="dcterms:W3CDTF">2024-09-01T11:38:59Z</dcterms:modified>
</cp:coreProperties>
</file>