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BD28-2A57-48EE-8895-224DEDA4B199}" type="datetimeFigureOut">
              <a:rPr lang="da-DK" smtClean="0"/>
              <a:t>02-10-2022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4B863-C08F-4A5C-A45D-8B56794E6E0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836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BD28-2A57-48EE-8895-224DEDA4B199}" type="datetimeFigureOut">
              <a:rPr lang="da-DK" smtClean="0"/>
              <a:t>02-10-2022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4B863-C08F-4A5C-A45D-8B56794E6E0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638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BD28-2A57-48EE-8895-224DEDA4B199}" type="datetimeFigureOut">
              <a:rPr lang="da-DK" smtClean="0"/>
              <a:t>02-10-2022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4B863-C08F-4A5C-A45D-8B56794E6E0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889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BD28-2A57-48EE-8895-224DEDA4B199}" type="datetimeFigureOut">
              <a:rPr lang="da-DK" smtClean="0"/>
              <a:t>02-10-2022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4B863-C08F-4A5C-A45D-8B56794E6E0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713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BD28-2A57-48EE-8895-224DEDA4B199}" type="datetimeFigureOut">
              <a:rPr lang="da-DK" smtClean="0"/>
              <a:t>02-10-2022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4B863-C08F-4A5C-A45D-8B56794E6E0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010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BD28-2A57-48EE-8895-224DEDA4B199}" type="datetimeFigureOut">
              <a:rPr lang="da-DK" smtClean="0"/>
              <a:t>02-10-2022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4B863-C08F-4A5C-A45D-8B56794E6E0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71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BD28-2A57-48EE-8895-224DEDA4B199}" type="datetimeFigureOut">
              <a:rPr lang="da-DK" smtClean="0"/>
              <a:t>02-10-2022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4B863-C08F-4A5C-A45D-8B56794E6E0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413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BD28-2A57-48EE-8895-224DEDA4B199}" type="datetimeFigureOut">
              <a:rPr lang="da-DK" smtClean="0"/>
              <a:t>02-10-2022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4B863-C08F-4A5C-A45D-8B56794E6E0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679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BD28-2A57-48EE-8895-224DEDA4B199}" type="datetimeFigureOut">
              <a:rPr lang="da-DK" smtClean="0"/>
              <a:t>02-10-2022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4B863-C08F-4A5C-A45D-8B56794E6E0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259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BD28-2A57-48EE-8895-224DEDA4B199}" type="datetimeFigureOut">
              <a:rPr lang="da-DK" smtClean="0"/>
              <a:t>02-10-2022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4B863-C08F-4A5C-A45D-8B56794E6E0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354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BD28-2A57-48EE-8895-224DEDA4B199}" type="datetimeFigureOut">
              <a:rPr lang="da-DK" smtClean="0"/>
              <a:t>02-10-2022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4B863-C08F-4A5C-A45D-8B56794E6E0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603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BBD28-2A57-48EE-8895-224DEDA4B199}" type="datetimeFigureOut">
              <a:rPr lang="da-DK" smtClean="0"/>
              <a:t>02-10-2022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4B863-C08F-4A5C-A45D-8B56794E6E0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666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phub.com/abap-tutorial/what-is-an-abap-internal-table-and-how-to-create-it/" TargetMode="External"/><Relationship Id="rId2" Type="http://schemas.openxmlformats.org/officeDocument/2006/relationships/hyperlink" Target="https://www.saphub.com/abap-tutorial/what-is-abap-alv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phub.com/alv/currency-quantity-totals-abap-alv/" TargetMode="External"/><Relationship Id="rId3" Type="http://schemas.openxmlformats.org/officeDocument/2006/relationships/hyperlink" Target="https://www.saphub.com/abap-tutorial/field-catalog-abap-alv/" TargetMode="External"/><Relationship Id="rId7" Type="http://schemas.openxmlformats.org/officeDocument/2006/relationships/hyperlink" Target="https://www.saphub.com/alv/disable-icons-abap-alv-toolbar/" TargetMode="External"/><Relationship Id="rId2" Type="http://schemas.openxmlformats.org/officeDocument/2006/relationships/hyperlink" Target="https://www.saphub.com/abap-tutorial/create-abap-al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aphub.com/abap-tutorial/abap-alv-total-subtotal/" TargetMode="External"/><Relationship Id="rId5" Type="http://schemas.openxmlformats.org/officeDocument/2006/relationships/hyperlink" Target="https://www.saphub.com/abap-tutorial/display-abap-alv-logo/" TargetMode="External"/><Relationship Id="rId4" Type="http://schemas.openxmlformats.org/officeDocument/2006/relationships/hyperlink" Target="https://www.saphub.com/abap-tutorial/abap-alv-header-display/" TargetMode="External"/><Relationship Id="rId9" Type="http://schemas.openxmlformats.org/officeDocument/2006/relationships/hyperlink" Target="https://www.saphub.com/alv/traffic-lights-abap-alv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phub.com/alv/upload-abap-alv-logo/" TargetMode="External"/><Relationship Id="rId2" Type="http://schemas.openxmlformats.org/officeDocument/2006/relationships/hyperlink" Target="https://www.saphub.com/abap-tutorial/what-is-abap-al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aphub.com/abap-tutorial/abap-alv-header-display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phub.com/abap-tutorial/create-abap-alv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ALV - Reports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399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ALV: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ALV stands for ABAP List Viewer. </a:t>
            </a:r>
          </a:p>
          <a:p>
            <a:r>
              <a:rPr lang="en-US" dirty="0"/>
              <a:t>ALV gives us a standard List format and user interface to all our ABAP reports. </a:t>
            </a:r>
          </a:p>
          <a:p>
            <a:r>
              <a:rPr lang="en-US" dirty="0"/>
              <a:t>ALV is created by a set of standard function modules provided by SAP.</a:t>
            </a:r>
          </a:p>
          <a:p>
            <a:r>
              <a:rPr lang="en-US" dirty="0"/>
              <a:t> ALV substantially decreases the report development time. </a:t>
            </a:r>
          </a:p>
          <a:p>
            <a:r>
              <a:rPr lang="en-US" dirty="0"/>
              <a:t>ALV takes care of rendering the list and we can concentrate only on the data retrieval part.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0284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ALV - Simple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/>
              <a:t>DATA: </a:t>
            </a:r>
            <a:r>
              <a:rPr lang="en-US" dirty="0" err="1"/>
              <a:t>it_spfli</a:t>
            </a:r>
            <a:r>
              <a:rPr lang="en-US" dirty="0"/>
              <a:t> TYPE TABLE OF </a:t>
            </a:r>
            <a:r>
              <a:rPr lang="en-US" dirty="0" err="1"/>
              <a:t>spfli</a:t>
            </a:r>
            <a:r>
              <a:rPr lang="en-US" dirty="0"/>
              <a:t>.</a:t>
            </a:r>
            <a:endParaRPr lang="da-DK" dirty="0"/>
          </a:p>
          <a:p>
            <a:pPr marL="0" indent="0" fontAlgn="base">
              <a:buNone/>
            </a:pPr>
            <a:endParaRPr lang="da-DK" dirty="0"/>
          </a:p>
          <a:p>
            <a:pPr marL="0" indent="0" fontAlgn="base">
              <a:buNone/>
            </a:pPr>
            <a:r>
              <a:rPr lang="en-US" dirty="0"/>
              <a:t>SELECT * FROM </a:t>
            </a:r>
            <a:r>
              <a:rPr lang="en-US" dirty="0" err="1"/>
              <a:t>spfli</a:t>
            </a:r>
            <a:r>
              <a:rPr lang="en-US" dirty="0"/>
              <a:t> INTO TABLE </a:t>
            </a:r>
            <a:r>
              <a:rPr lang="en-US" dirty="0" err="1"/>
              <a:t>it_spfli</a:t>
            </a:r>
            <a:r>
              <a:rPr lang="en-US" dirty="0"/>
              <a:t>.</a:t>
            </a:r>
            <a:endParaRPr lang="da-DK" dirty="0"/>
          </a:p>
          <a:p>
            <a:pPr marL="0" indent="0" fontAlgn="base">
              <a:buNone/>
            </a:pPr>
            <a:endParaRPr lang="da-DK" dirty="0"/>
          </a:p>
          <a:p>
            <a:pPr marL="0" indent="0" fontAlgn="base">
              <a:buNone/>
            </a:pPr>
            <a:r>
              <a:rPr lang="en-US" dirty="0"/>
              <a:t>CALL FUNCTION 'REUSE_ALV_GRID_DISPLAY'</a:t>
            </a:r>
            <a:endParaRPr lang="da-DK" dirty="0"/>
          </a:p>
          <a:p>
            <a:pPr marL="0" indent="0" fontAlgn="base">
              <a:buNone/>
            </a:pPr>
            <a:r>
              <a:rPr lang="en-US" dirty="0"/>
              <a:t>  EXPORTING</a:t>
            </a:r>
            <a:endParaRPr lang="da-DK" dirty="0"/>
          </a:p>
          <a:p>
            <a:pPr marL="0" indent="0" fontAlgn="base">
              <a:buNone/>
            </a:pPr>
            <a:r>
              <a:rPr lang="en-US" dirty="0"/>
              <a:t>    </a:t>
            </a:r>
            <a:r>
              <a:rPr lang="en-US" dirty="0" err="1"/>
              <a:t>i_structure_name</a:t>
            </a:r>
            <a:r>
              <a:rPr lang="en-US" dirty="0"/>
              <a:t> = 'SPFLI'</a:t>
            </a:r>
            <a:endParaRPr lang="da-DK" dirty="0"/>
          </a:p>
          <a:p>
            <a:pPr marL="0" indent="0" fontAlgn="base">
              <a:buNone/>
            </a:pPr>
            <a:r>
              <a:rPr lang="en-US" dirty="0"/>
              <a:t>  TABLES</a:t>
            </a:r>
            <a:endParaRPr lang="da-DK" dirty="0"/>
          </a:p>
          <a:p>
            <a:pPr marL="0" indent="0" fontAlgn="base">
              <a:buNone/>
            </a:pPr>
            <a:r>
              <a:rPr lang="en-US" dirty="0"/>
              <a:t>    </a:t>
            </a:r>
            <a:r>
              <a:rPr lang="da-DK" dirty="0" err="1"/>
              <a:t>t_outtab</a:t>
            </a:r>
            <a:r>
              <a:rPr lang="da-DK" dirty="0"/>
              <a:t>         = </a:t>
            </a:r>
            <a:r>
              <a:rPr lang="da-DK" dirty="0" err="1"/>
              <a:t>it_spfli</a:t>
            </a:r>
            <a:r>
              <a:rPr lang="da-DK" dirty="0"/>
              <a:t>.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3097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3074" name="Picture 2" descr="what-is-alv.png (834×624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494997"/>
            <a:ext cx="8477250" cy="634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48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1725"/>
          </a:xfrm>
        </p:spPr>
        <p:txBody>
          <a:bodyPr>
            <a:normAutofit/>
          </a:bodyPr>
          <a:lstStyle/>
          <a:p>
            <a:r>
              <a:rPr lang="en-US" dirty="0"/>
              <a:t>Function modules used to create ALV reports</a:t>
            </a:r>
            <a:endParaRPr lang="da-DK" dirty="0"/>
          </a:p>
        </p:txBody>
      </p:sp>
      <p:graphicFrame>
        <p:nvGraphicFramePr>
          <p:cNvPr id="4" name="Pladsholder til ind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507546"/>
              </p:ext>
            </p:extLst>
          </p:nvPr>
        </p:nvGraphicFramePr>
        <p:xfrm>
          <a:off x="514351" y="1884837"/>
          <a:ext cx="8810848" cy="4535012"/>
        </p:xfrm>
        <a:graphic>
          <a:graphicData uri="http://schemas.openxmlformats.org/drawingml/2006/table">
            <a:tbl>
              <a:tblPr/>
              <a:tblGrid>
                <a:gridCol w="2941852">
                  <a:extLst>
                    <a:ext uri="{9D8B030D-6E8A-4147-A177-3AD203B41FA5}">
                      <a16:colId xmlns:a16="http://schemas.microsoft.com/office/drawing/2014/main" val="3882018458"/>
                    </a:ext>
                  </a:extLst>
                </a:gridCol>
                <a:gridCol w="5868996">
                  <a:extLst>
                    <a:ext uri="{9D8B030D-6E8A-4147-A177-3AD203B41FA5}">
                      <a16:colId xmlns:a16="http://schemas.microsoft.com/office/drawing/2014/main" val="2929898768"/>
                    </a:ext>
                  </a:extLst>
                </a:gridCol>
              </a:tblGrid>
              <a:tr h="491504">
                <a:tc>
                  <a:txBody>
                    <a:bodyPr/>
                    <a:lstStyle/>
                    <a:p>
                      <a:pPr fontAlgn="base"/>
                      <a:r>
                        <a:rPr lang="da-DK" b="1">
                          <a:effectLst/>
                          <a:latin typeface="inherit"/>
                        </a:rPr>
                        <a:t>Function Module</a:t>
                      </a:r>
                    </a:p>
                  </a:txBody>
                  <a:tcPr marL="95250" marR="95250" marT="47625" marB="47625">
                    <a:lnL>
                      <a:noFill/>
                    </a:lnL>
                    <a:lnR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a-DK" b="1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309631"/>
                  </a:ext>
                </a:extLst>
              </a:tr>
              <a:tr h="491504">
                <a:tc>
                  <a:txBody>
                    <a:bodyPr/>
                    <a:lstStyle/>
                    <a:p>
                      <a:pPr fontAlgn="base"/>
                      <a:r>
                        <a:rPr lang="da-DK" dirty="0">
                          <a:effectLst/>
                        </a:rPr>
                        <a:t>REUSE_ALV_LIST_DISPLAY</a:t>
                      </a:r>
                    </a:p>
                  </a:txBody>
                  <a:tcPr marL="95250" marR="95250" marT="47625" marB="47625">
                    <a:lnL>
                      <a:noFill/>
                    </a:lnL>
                    <a:lnR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a-DK">
                          <a:effectLst/>
                        </a:rPr>
                        <a:t>Display an ALV list</a:t>
                      </a: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732959"/>
                  </a:ext>
                </a:extLst>
              </a:tr>
              <a:tr h="491504">
                <a:tc>
                  <a:txBody>
                    <a:bodyPr/>
                    <a:lstStyle/>
                    <a:p>
                      <a:pPr fontAlgn="base"/>
                      <a:r>
                        <a:rPr lang="da-DK">
                          <a:effectLst/>
                        </a:rPr>
                        <a:t>REUSE_ALV_GRID_DISPLAY</a:t>
                      </a:r>
                    </a:p>
                  </a:txBody>
                  <a:tcPr marL="95250" marR="95250" marT="47625" marB="47625">
                    <a:lnL>
                      <a:noFill/>
                    </a:lnL>
                    <a:lnR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a-DK">
                          <a:effectLst/>
                        </a:rPr>
                        <a:t>Display an ALV grid</a:t>
                      </a: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60479"/>
                  </a:ext>
                </a:extLst>
              </a:tr>
              <a:tr h="856332">
                <a:tc>
                  <a:txBody>
                    <a:bodyPr/>
                    <a:lstStyle/>
                    <a:p>
                      <a:pPr fontAlgn="base"/>
                      <a:r>
                        <a:rPr lang="da-DK">
                          <a:effectLst/>
                        </a:rPr>
                        <a:t>REUSE_ALV_COMMENTARY_WRITE</a:t>
                      </a:r>
                    </a:p>
                  </a:txBody>
                  <a:tcPr marL="95250" marR="95250" marT="47625" marB="47625">
                    <a:lnL>
                      <a:noFill/>
                    </a:lnL>
                    <a:lnR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a-DK">
                          <a:effectLst/>
                        </a:rPr>
                        <a:t>Output List header information</a:t>
                      </a: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43063"/>
                  </a:ext>
                </a:extLst>
              </a:tr>
              <a:tr h="491504">
                <a:tc>
                  <a:txBody>
                    <a:bodyPr/>
                    <a:lstStyle/>
                    <a:p>
                      <a:pPr fontAlgn="base"/>
                      <a:r>
                        <a:rPr lang="da-DK">
                          <a:effectLst/>
                        </a:rPr>
                        <a:t>REUSE_ALV_VARIANT_F4</a:t>
                      </a:r>
                    </a:p>
                  </a:txBody>
                  <a:tcPr marL="95250" marR="95250" marT="47625" marB="47625">
                    <a:lnL>
                      <a:noFill/>
                    </a:lnL>
                    <a:lnR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a-DK">
                          <a:effectLst/>
                        </a:rPr>
                        <a:t>Display variant selection dialog box</a:t>
                      </a: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338686"/>
                  </a:ext>
                </a:extLst>
              </a:tr>
              <a:tr h="856332">
                <a:tc>
                  <a:txBody>
                    <a:bodyPr/>
                    <a:lstStyle/>
                    <a:p>
                      <a:pPr fontAlgn="base"/>
                      <a:r>
                        <a:rPr lang="da-DK">
                          <a:effectLst/>
                        </a:rPr>
                        <a:t>REUSE_ALV_VARIANT_EXISTENCE</a:t>
                      </a:r>
                    </a:p>
                  </a:txBody>
                  <a:tcPr marL="95250" marR="95250" marT="47625" marB="47625">
                    <a:lnL>
                      <a:noFill/>
                    </a:lnL>
                    <a:lnR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Checks whether a variant exists</a:t>
                      </a: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940547"/>
                  </a:ext>
                </a:extLst>
              </a:tr>
              <a:tr h="856332">
                <a:tc>
                  <a:txBody>
                    <a:bodyPr/>
                    <a:lstStyle/>
                    <a:p>
                      <a:pPr fontAlgn="base"/>
                      <a:r>
                        <a:rPr lang="da-DK">
                          <a:effectLst/>
                        </a:rPr>
                        <a:t>REUSE_ALV_FIELDCATALOG_MERGE</a:t>
                      </a:r>
                    </a:p>
                  </a:txBody>
                  <a:tcPr marL="95250" marR="95250" marT="47625" marB="47625">
                    <a:lnL>
                      <a:noFill/>
                    </a:lnL>
                    <a:lnR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Create field catalog from dictionary structure or internal table</a:t>
                      </a: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01413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Some of the function modules used to create ALV reports are listed below.</a:t>
            </a:r>
            <a:endParaRPr kumimoji="0" lang="da-DK" altLang="da-DK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a-DK" altLang="da-D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a-DK" altLang="da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54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 </a:t>
            </a:r>
            <a:r>
              <a:rPr lang="en-US" b="1" dirty="0">
                <a:hlinkClick r:id="rId2"/>
              </a:rPr>
              <a:t>ALV report</a:t>
            </a:r>
            <a:r>
              <a:rPr lang="en-US" dirty="0"/>
              <a:t> is created using the standard function modules provided by SAP.</a:t>
            </a:r>
            <a:br>
              <a:rPr lang="en-US" dirty="0"/>
            </a:b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An ALV report can be created using the following steps.</a:t>
            </a:r>
          </a:p>
          <a:p>
            <a:pPr fontAlgn="base"/>
            <a:r>
              <a:rPr lang="en-US" dirty="0"/>
              <a:t>Include SLIS type pool – SLIS type pool contains all the data types required by ALV function modules.</a:t>
            </a:r>
          </a:p>
          <a:p>
            <a:pPr fontAlgn="base"/>
            <a:r>
              <a:rPr lang="en-US" dirty="0"/>
              <a:t>Data retrieval – Code the logic to fetch the data from database table into an </a:t>
            </a:r>
            <a:r>
              <a:rPr lang="en-US" b="1" dirty="0">
                <a:hlinkClick r:id="rId3"/>
              </a:rPr>
              <a:t>Internal Table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Build Field Catalog – Add the columns into an </a:t>
            </a:r>
            <a:r>
              <a:rPr lang="en-US" b="1" dirty="0">
                <a:hlinkClick r:id="rId3"/>
              </a:rPr>
              <a:t>internal that</a:t>
            </a:r>
            <a:r>
              <a:rPr lang="en-US" dirty="0"/>
              <a:t> you want to display in the ALV output list.</a:t>
            </a:r>
          </a:p>
          <a:p>
            <a:pPr fontAlgn="base"/>
            <a:r>
              <a:rPr lang="en-US" dirty="0"/>
              <a:t>Pass the data table and field catalog table to ALV function module</a:t>
            </a:r>
          </a:p>
          <a:p>
            <a:endParaRPr lang="en-US" b="1" dirty="0"/>
          </a:p>
          <a:p>
            <a:endParaRPr lang="en-US" b="1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5150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ALV Reports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da-DK" b="1" dirty="0" err="1">
                <a:hlinkClick r:id="rId2"/>
              </a:rPr>
              <a:t>Create</a:t>
            </a:r>
            <a:r>
              <a:rPr lang="da-DK" b="1" dirty="0">
                <a:hlinkClick r:id="rId2"/>
              </a:rPr>
              <a:t> a Simple SAP ALV Report</a:t>
            </a:r>
            <a:endParaRPr lang="da-DK" dirty="0"/>
          </a:p>
          <a:p>
            <a:pPr fontAlgn="base"/>
            <a:r>
              <a:rPr lang="da-DK" b="1" dirty="0">
                <a:hlinkClick r:id="rId3"/>
              </a:rPr>
              <a:t>Field </a:t>
            </a:r>
            <a:r>
              <a:rPr lang="da-DK" b="1" dirty="0" err="1">
                <a:hlinkClick r:id="rId3"/>
              </a:rPr>
              <a:t>Catalog</a:t>
            </a:r>
            <a:r>
              <a:rPr lang="da-DK" b="1" dirty="0">
                <a:hlinkClick r:id="rId3"/>
              </a:rPr>
              <a:t> in SAP ALV</a:t>
            </a:r>
            <a:endParaRPr lang="da-DK" dirty="0"/>
          </a:p>
          <a:p>
            <a:pPr fontAlgn="base"/>
            <a:r>
              <a:rPr lang="da-DK" b="1" dirty="0">
                <a:hlinkClick r:id="rId4"/>
              </a:rPr>
              <a:t>Display Header in ABAP ALV Grid</a:t>
            </a:r>
            <a:endParaRPr lang="da-DK" dirty="0"/>
          </a:p>
          <a:p>
            <a:pPr fontAlgn="base"/>
            <a:r>
              <a:rPr lang="da-DK" b="1" dirty="0">
                <a:hlinkClick r:id="rId5"/>
              </a:rPr>
              <a:t>Display Logo in ABAP ALV Header</a:t>
            </a:r>
            <a:endParaRPr lang="da-DK" dirty="0"/>
          </a:p>
          <a:p>
            <a:pPr fontAlgn="base"/>
            <a:r>
              <a:rPr lang="da-DK" b="1" dirty="0">
                <a:hlinkClick r:id="rId6"/>
              </a:rPr>
              <a:t>Display Subtotal and Total in ABAP ALV Grid</a:t>
            </a:r>
            <a:endParaRPr lang="da-DK" dirty="0"/>
          </a:p>
          <a:p>
            <a:pPr fontAlgn="base"/>
            <a:r>
              <a:rPr lang="da-DK" b="1" dirty="0">
                <a:hlinkClick r:id="rId7"/>
              </a:rPr>
              <a:t>Disable </a:t>
            </a:r>
            <a:r>
              <a:rPr lang="da-DK" b="1" dirty="0" err="1">
                <a:hlinkClick r:id="rId7"/>
              </a:rPr>
              <a:t>Icons</a:t>
            </a:r>
            <a:r>
              <a:rPr lang="da-DK" b="1" dirty="0">
                <a:hlinkClick r:id="rId7"/>
              </a:rPr>
              <a:t> in SAP ALV Toolbar</a:t>
            </a:r>
            <a:endParaRPr lang="da-DK" dirty="0"/>
          </a:p>
          <a:p>
            <a:pPr fontAlgn="base"/>
            <a:r>
              <a:rPr lang="da-DK" b="1" dirty="0" err="1">
                <a:hlinkClick r:id="rId8"/>
              </a:rPr>
              <a:t>Currency</a:t>
            </a:r>
            <a:r>
              <a:rPr lang="da-DK" b="1" dirty="0">
                <a:hlinkClick r:id="rId8"/>
              </a:rPr>
              <a:t> wise and </a:t>
            </a:r>
            <a:r>
              <a:rPr lang="da-DK" b="1" dirty="0" err="1">
                <a:hlinkClick r:id="rId8"/>
              </a:rPr>
              <a:t>Quantity</a:t>
            </a:r>
            <a:r>
              <a:rPr lang="da-DK" b="1" dirty="0">
                <a:hlinkClick r:id="rId8"/>
              </a:rPr>
              <a:t> wise Totals in SAP ALV</a:t>
            </a:r>
            <a:endParaRPr lang="da-DK" dirty="0"/>
          </a:p>
          <a:p>
            <a:pPr fontAlgn="base"/>
            <a:r>
              <a:rPr lang="da-DK" b="1" dirty="0">
                <a:hlinkClick r:id="rId9"/>
              </a:rPr>
              <a:t>Display Traffic </a:t>
            </a:r>
            <a:r>
              <a:rPr lang="da-DK" b="1" dirty="0" err="1">
                <a:hlinkClick r:id="rId9"/>
              </a:rPr>
              <a:t>Lights</a:t>
            </a:r>
            <a:r>
              <a:rPr lang="da-DK" b="1" dirty="0">
                <a:hlinkClick r:id="rId9"/>
              </a:rPr>
              <a:t> in SAP ALV</a:t>
            </a:r>
            <a:r>
              <a:rPr lang="da-DK" dirty="0"/>
              <a:t> 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17762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Display logo in header: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Use the below steps to display the logo in </a:t>
            </a:r>
            <a:r>
              <a:rPr lang="en-US" b="1" dirty="0">
                <a:hlinkClick r:id="rId2"/>
              </a:rPr>
              <a:t>ABAP ALV</a:t>
            </a:r>
            <a:r>
              <a:rPr lang="en-US" dirty="0"/>
              <a:t> header.</a:t>
            </a:r>
          </a:p>
          <a:p>
            <a:pPr fontAlgn="base"/>
            <a:r>
              <a:rPr lang="en-US" b="1" dirty="0">
                <a:hlinkClick r:id="rId3"/>
              </a:rPr>
              <a:t>First upload the logo</a:t>
            </a:r>
            <a:r>
              <a:rPr lang="en-US" dirty="0"/>
              <a:t> that you want to display in </a:t>
            </a:r>
            <a:r>
              <a:rPr lang="en-US" b="1" dirty="0">
                <a:hlinkClick r:id="rId4"/>
              </a:rPr>
              <a:t>ABAP ALV header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Build the ALV header table.</a:t>
            </a:r>
          </a:p>
          <a:p>
            <a:pPr fontAlgn="base"/>
            <a:r>
              <a:rPr lang="en-US" dirty="0"/>
              <a:t>Pass the TOP-OF-EVENT subroutine name and callback program name to I_CALLBACK_TOP_OF_PAGE and I_CALLBACK_PROGRAM parameters of REUSE_ALV_GRID_DISPLAY function module.</a:t>
            </a:r>
          </a:p>
          <a:p>
            <a:pPr fontAlgn="base"/>
            <a:r>
              <a:rPr lang="en-US" dirty="0"/>
              <a:t>Display the ALV header and logo by passing the ALV header table built in   step two and logo that you uploaded  in step one to function module ‘REUSE_ALV_COMMENTARY_WRITE’ inside TOP-OF-EVENT subroutine.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4654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Hand</a:t>
            </a:r>
            <a:r>
              <a:rPr lang="da-DK" dirty="0"/>
              <a:t> In </a:t>
            </a:r>
            <a:r>
              <a:rPr lang="da-DK" dirty="0" err="1"/>
              <a:t>exercise</a:t>
            </a:r>
            <a:r>
              <a:rPr lang="da-DK" dirty="0"/>
              <a:t> for ALV: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i="1" dirty="0" err="1"/>
              <a:t>Build</a:t>
            </a:r>
            <a:r>
              <a:rPr lang="da-DK" i="1" dirty="0"/>
              <a:t> a ALV Grid </a:t>
            </a:r>
            <a:r>
              <a:rPr lang="da-DK" i="1" dirty="0" err="1"/>
              <a:t>containing</a:t>
            </a:r>
            <a:r>
              <a:rPr lang="da-DK" i="1" dirty="0"/>
              <a:t>:  </a:t>
            </a:r>
            <a:r>
              <a:rPr lang="da-DK" i="1" dirty="0" err="1"/>
              <a:t>Reuse</a:t>
            </a:r>
            <a:r>
              <a:rPr lang="da-DK" i="1" dirty="0"/>
              <a:t> the components from </a:t>
            </a:r>
          </a:p>
          <a:p>
            <a:pPr marL="0" indent="0">
              <a:buNone/>
            </a:pPr>
            <a:r>
              <a:rPr lang="da-DK" i="1" dirty="0">
                <a:hlinkClick r:id="rId2"/>
              </a:rPr>
              <a:t>	</a:t>
            </a:r>
            <a:r>
              <a:rPr lang="da-DK" dirty="0" err="1">
                <a:hlinkClick r:id="rId2"/>
              </a:rPr>
              <a:t>Create</a:t>
            </a:r>
            <a:r>
              <a:rPr lang="da-DK" dirty="0">
                <a:hlinkClick r:id="rId2"/>
              </a:rPr>
              <a:t> a Simple SAP ALV Report - </a:t>
            </a:r>
            <a:r>
              <a:rPr lang="da-DK" dirty="0" err="1">
                <a:hlinkClick r:id="rId2"/>
              </a:rPr>
              <a:t>SAPHub</a:t>
            </a:r>
            <a:endParaRPr lang="da-DK" i="1" dirty="0"/>
          </a:p>
          <a:p>
            <a:pPr lvl="1"/>
            <a:endParaRPr lang="da-DK" i="1" dirty="0"/>
          </a:p>
          <a:p>
            <a:pPr lvl="1"/>
            <a:r>
              <a:rPr lang="da-DK" i="1" dirty="0"/>
              <a:t>Show a Grid with </a:t>
            </a:r>
            <a:r>
              <a:rPr lang="da-DK" i="1" dirty="0" err="1"/>
              <a:t>selection</a:t>
            </a:r>
            <a:r>
              <a:rPr lang="da-DK" i="1" dirty="0"/>
              <a:t> screen … </a:t>
            </a:r>
            <a:r>
              <a:rPr lang="da-DK" i="1" dirty="0" err="1"/>
              <a:t>paramaters</a:t>
            </a:r>
            <a:endParaRPr lang="da-DK" i="1" dirty="0"/>
          </a:p>
          <a:p>
            <a:pPr lvl="1"/>
            <a:endParaRPr lang="da-DK" i="1" dirty="0"/>
          </a:p>
          <a:p>
            <a:pPr lvl="1"/>
            <a:r>
              <a:rPr lang="da-DK" i="1" dirty="0"/>
              <a:t>Display Total and Subtotal for </a:t>
            </a:r>
            <a:r>
              <a:rPr lang="en-US" i="1" dirty="0"/>
              <a:t>Currency and Quantity</a:t>
            </a:r>
          </a:p>
          <a:p>
            <a:pPr lvl="1"/>
            <a:endParaRPr lang="en-US" i="1" dirty="0"/>
          </a:p>
          <a:p>
            <a:pPr lvl="1"/>
            <a:r>
              <a:rPr lang="en-US" i="1" dirty="0"/>
              <a:t>Displaying traffic lights in the grid and using Field catalog.</a:t>
            </a:r>
          </a:p>
          <a:p>
            <a:pPr lvl="1"/>
            <a:endParaRPr lang="en-US" i="1" dirty="0"/>
          </a:p>
          <a:p>
            <a:pPr lvl="1"/>
            <a:r>
              <a:rPr lang="en-US" i="1" dirty="0"/>
              <a:t>Display header info and logo picture … picture of the </a:t>
            </a:r>
            <a:r>
              <a:rPr lang="en-US" i="1" dirty="0" err="1"/>
              <a:t>studygroup</a:t>
            </a:r>
            <a:r>
              <a:rPr lang="en-US" i="1" dirty="0"/>
              <a:t>!</a:t>
            </a:r>
          </a:p>
          <a:p>
            <a:pPr lvl="1"/>
            <a:endParaRPr lang="da-DK" dirty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0855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566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inherit</vt:lpstr>
      <vt:lpstr>Open Sans</vt:lpstr>
      <vt:lpstr>Office-tema</vt:lpstr>
      <vt:lpstr>ALV - Reports</vt:lpstr>
      <vt:lpstr>ALV:</vt:lpstr>
      <vt:lpstr>ALV - Simple</vt:lpstr>
      <vt:lpstr>PowerPoint-præsentation</vt:lpstr>
      <vt:lpstr>Function modules used to create ALV reports</vt:lpstr>
      <vt:lpstr>An ALV report is created using the standard function modules provided by SAP. </vt:lpstr>
      <vt:lpstr>ALV Reports</vt:lpstr>
      <vt:lpstr>Display logo in header:</vt:lpstr>
      <vt:lpstr>Hand In exercise for ALV: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Jens Cramer Alkjærsig</dc:creator>
  <cp:lastModifiedBy>Jens Cramer Alkjærsig (JCA) | VIA</cp:lastModifiedBy>
  <cp:revision>13</cp:revision>
  <dcterms:created xsi:type="dcterms:W3CDTF">2021-10-31T21:27:41Z</dcterms:created>
  <dcterms:modified xsi:type="dcterms:W3CDTF">2022-10-02T21:31:55Z</dcterms:modified>
</cp:coreProperties>
</file>