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68" d="100"/>
          <a:sy n="68" d="100"/>
        </p:scale>
        <p:origin x="580"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AD36F9A-3CD7-4456-8BC9-5A02E09349CE}" type="datetimeFigureOut">
              <a:rPr lang="en-GB" smtClean="0"/>
              <a:t>26/09/2022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565482-5AFB-46C7-8B28-96D809230202}" type="slidenum">
              <a:rPr lang="en-GB" smtClean="0"/>
              <a:t>‹nr.›</a:t>
            </a:fld>
            <a:endParaRPr lang="en-GB"/>
          </a:p>
        </p:txBody>
      </p:sp>
    </p:spTree>
    <p:extLst>
      <p:ext uri="{BB962C8B-B14F-4D97-AF65-F5344CB8AC3E}">
        <p14:creationId xmlns:p14="http://schemas.microsoft.com/office/powerpoint/2010/main" val="324297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AD36F9A-3CD7-4456-8BC9-5A02E09349CE}" type="datetimeFigureOut">
              <a:rPr lang="en-GB" smtClean="0"/>
              <a:t>26/09/2022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565482-5AFB-46C7-8B28-96D809230202}" type="slidenum">
              <a:rPr lang="en-GB" smtClean="0"/>
              <a:t>‹nr.›</a:t>
            </a:fld>
            <a:endParaRPr lang="en-GB"/>
          </a:p>
        </p:txBody>
      </p:sp>
    </p:spTree>
    <p:extLst>
      <p:ext uri="{BB962C8B-B14F-4D97-AF65-F5344CB8AC3E}">
        <p14:creationId xmlns:p14="http://schemas.microsoft.com/office/powerpoint/2010/main" val="1459643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AD36F9A-3CD7-4456-8BC9-5A02E09349CE}" type="datetimeFigureOut">
              <a:rPr lang="en-GB" smtClean="0"/>
              <a:t>26/09/2022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565482-5AFB-46C7-8B28-96D809230202}" type="slidenum">
              <a:rPr lang="en-GB" smtClean="0"/>
              <a:t>‹nr.›</a:t>
            </a:fld>
            <a:endParaRPr lang="en-GB"/>
          </a:p>
        </p:txBody>
      </p:sp>
    </p:spTree>
    <p:extLst>
      <p:ext uri="{BB962C8B-B14F-4D97-AF65-F5344CB8AC3E}">
        <p14:creationId xmlns:p14="http://schemas.microsoft.com/office/powerpoint/2010/main" val="274169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AD36F9A-3CD7-4456-8BC9-5A02E09349CE}" type="datetimeFigureOut">
              <a:rPr lang="en-GB" smtClean="0"/>
              <a:t>26/09/2022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565482-5AFB-46C7-8B28-96D809230202}" type="slidenum">
              <a:rPr lang="en-GB" smtClean="0"/>
              <a:t>‹nr.›</a:t>
            </a:fld>
            <a:endParaRPr lang="en-GB"/>
          </a:p>
        </p:txBody>
      </p:sp>
    </p:spTree>
    <p:extLst>
      <p:ext uri="{BB962C8B-B14F-4D97-AF65-F5344CB8AC3E}">
        <p14:creationId xmlns:p14="http://schemas.microsoft.com/office/powerpoint/2010/main" val="414415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D36F9A-3CD7-4456-8BC9-5A02E09349CE}" type="datetimeFigureOut">
              <a:rPr lang="en-GB" smtClean="0"/>
              <a:t>26/09/2022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565482-5AFB-46C7-8B28-96D809230202}" type="slidenum">
              <a:rPr lang="en-GB" smtClean="0"/>
              <a:t>‹nr.›</a:t>
            </a:fld>
            <a:endParaRPr lang="en-GB"/>
          </a:p>
        </p:txBody>
      </p:sp>
    </p:spTree>
    <p:extLst>
      <p:ext uri="{BB962C8B-B14F-4D97-AF65-F5344CB8AC3E}">
        <p14:creationId xmlns:p14="http://schemas.microsoft.com/office/powerpoint/2010/main" val="144740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AD36F9A-3CD7-4456-8BC9-5A02E09349CE}" type="datetimeFigureOut">
              <a:rPr lang="en-GB" smtClean="0"/>
              <a:t>26/09/2022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565482-5AFB-46C7-8B28-96D809230202}" type="slidenum">
              <a:rPr lang="en-GB" smtClean="0"/>
              <a:t>‹nr.›</a:t>
            </a:fld>
            <a:endParaRPr lang="en-GB"/>
          </a:p>
        </p:txBody>
      </p:sp>
    </p:spTree>
    <p:extLst>
      <p:ext uri="{BB962C8B-B14F-4D97-AF65-F5344CB8AC3E}">
        <p14:creationId xmlns:p14="http://schemas.microsoft.com/office/powerpoint/2010/main" val="296608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AD36F9A-3CD7-4456-8BC9-5A02E09349CE}" type="datetimeFigureOut">
              <a:rPr lang="en-GB" smtClean="0"/>
              <a:t>26/09/2022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2565482-5AFB-46C7-8B28-96D809230202}" type="slidenum">
              <a:rPr lang="en-GB" smtClean="0"/>
              <a:t>‹nr.›</a:t>
            </a:fld>
            <a:endParaRPr lang="en-GB"/>
          </a:p>
        </p:txBody>
      </p:sp>
    </p:spTree>
    <p:extLst>
      <p:ext uri="{BB962C8B-B14F-4D97-AF65-F5344CB8AC3E}">
        <p14:creationId xmlns:p14="http://schemas.microsoft.com/office/powerpoint/2010/main" val="262666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AD36F9A-3CD7-4456-8BC9-5A02E09349CE}" type="datetimeFigureOut">
              <a:rPr lang="en-GB" smtClean="0"/>
              <a:t>26/09/2022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2565482-5AFB-46C7-8B28-96D809230202}" type="slidenum">
              <a:rPr lang="en-GB" smtClean="0"/>
              <a:t>‹nr.›</a:t>
            </a:fld>
            <a:endParaRPr lang="en-GB"/>
          </a:p>
        </p:txBody>
      </p:sp>
    </p:spTree>
    <p:extLst>
      <p:ext uri="{BB962C8B-B14F-4D97-AF65-F5344CB8AC3E}">
        <p14:creationId xmlns:p14="http://schemas.microsoft.com/office/powerpoint/2010/main" val="830366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36F9A-3CD7-4456-8BC9-5A02E09349CE}" type="datetimeFigureOut">
              <a:rPr lang="en-GB" smtClean="0"/>
              <a:t>26/09/2022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2565482-5AFB-46C7-8B28-96D809230202}" type="slidenum">
              <a:rPr lang="en-GB" smtClean="0"/>
              <a:t>‹nr.›</a:t>
            </a:fld>
            <a:endParaRPr lang="en-GB"/>
          </a:p>
        </p:txBody>
      </p:sp>
    </p:spTree>
    <p:extLst>
      <p:ext uri="{BB962C8B-B14F-4D97-AF65-F5344CB8AC3E}">
        <p14:creationId xmlns:p14="http://schemas.microsoft.com/office/powerpoint/2010/main" val="1786624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D36F9A-3CD7-4456-8BC9-5A02E09349CE}" type="datetimeFigureOut">
              <a:rPr lang="en-GB" smtClean="0"/>
              <a:t>26/09/2022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565482-5AFB-46C7-8B28-96D809230202}" type="slidenum">
              <a:rPr lang="en-GB" smtClean="0"/>
              <a:t>‹nr.›</a:t>
            </a:fld>
            <a:endParaRPr lang="en-GB"/>
          </a:p>
        </p:txBody>
      </p:sp>
    </p:spTree>
    <p:extLst>
      <p:ext uri="{BB962C8B-B14F-4D97-AF65-F5344CB8AC3E}">
        <p14:creationId xmlns:p14="http://schemas.microsoft.com/office/powerpoint/2010/main" val="35890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D36F9A-3CD7-4456-8BC9-5A02E09349CE}" type="datetimeFigureOut">
              <a:rPr lang="en-GB" smtClean="0"/>
              <a:t>26/09/2022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565482-5AFB-46C7-8B28-96D809230202}" type="slidenum">
              <a:rPr lang="en-GB" smtClean="0"/>
              <a:t>‹nr.›</a:t>
            </a:fld>
            <a:endParaRPr lang="en-GB"/>
          </a:p>
        </p:txBody>
      </p:sp>
    </p:spTree>
    <p:extLst>
      <p:ext uri="{BB962C8B-B14F-4D97-AF65-F5344CB8AC3E}">
        <p14:creationId xmlns:p14="http://schemas.microsoft.com/office/powerpoint/2010/main" val="49761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D36F9A-3CD7-4456-8BC9-5A02E09349CE}" type="datetimeFigureOut">
              <a:rPr lang="en-GB" smtClean="0"/>
              <a:t>26/09/2022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565482-5AFB-46C7-8B28-96D809230202}" type="slidenum">
              <a:rPr lang="en-GB" smtClean="0"/>
              <a:t>‹nr.›</a:t>
            </a:fld>
            <a:endParaRPr lang="en-GB"/>
          </a:p>
        </p:txBody>
      </p:sp>
    </p:spTree>
    <p:extLst>
      <p:ext uri="{BB962C8B-B14F-4D97-AF65-F5344CB8AC3E}">
        <p14:creationId xmlns:p14="http://schemas.microsoft.com/office/powerpoint/2010/main" val="1943733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help.sap.com/saphelp_nw70/helpdata/en/41/7af4cba79e11d1950f0000e82de14a/content.ht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Modularization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9401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8229600" cy="5897563"/>
          </a:xfrm>
        </p:spPr>
        <p:txBody>
          <a:bodyPr>
            <a:normAutofit fontScale="55000" lnSpcReduction="20000"/>
          </a:bodyPr>
          <a:lstStyle/>
          <a:p>
            <a:pPr marL="457200" indent="-457200">
              <a:buFont typeface="+mj-lt"/>
              <a:buAutoNum type="arabicPeriod"/>
            </a:pPr>
            <a:r>
              <a:rPr lang="en-US" dirty="0">
                <a:solidFill>
                  <a:srgbClr val="FF0000"/>
                </a:solidFill>
              </a:rPr>
              <a:t>Internal Subroutines </a:t>
            </a:r>
            <a:r>
              <a:rPr lang="en-US" dirty="0"/>
              <a:t>:</a:t>
            </a:r>
          </a:p>
          <a:p>
            <a:pPr marL="0" indent="0">
              <a:buNone/>
            </a:pPr>
            <a:r>
              <a:rPr lang="en-US" dirty="0"/>
              <a:t> Syntax :</a:t>
            </a:r>
          </a:p>
          <a:p>
            <a:pPr marL="0" indent="0">
              <a:buNone/>
            </a:pPr>
            <a:r>
              <a:rPr lang="en-US" dirty="0"/>
              <a:t>  PERFORM &lt;subroutine name&gt;.</a:t>
            </a:r>
          </a:p>
          <a:p>
            <a:r>
              <a:rPr lang="en-US" dirty="0"/>
              <a:t>A subroutine can be defined using FORM and ENDFORM statements.</a:t>
            </a:r>
          </a:p>
          <a:p>
            <a:pPr marL="0" indent="0">
              <a:buNone/>
            </a:pPr>
            <a:r>
              <a:rPr lang="en-US" dirty="0"/>
              <a:t>Syntax :</a:t>
            </a:r>
          </a:p>
          <a:p>
            <a:pPr marL="0" indent="0">
              <a:buNone/>
            </a:pPr>
            <a:r>
              <a:rPr lang="en-US" dirty="0"/>
              <a:t> FORM &lt;subroutine name&gt;.</a:t>
            </a:r>
          </a:p>
          <a:p>
            <a:pPr marL="0" indent="0">
              <a:buNone/>
            </a:pPr>
            <a:r>
              <a:rPr lang="en-US" dirty="0"/>
              <a:t> ... </a:t>
            </a:r>
          </a:p>
          <a:p>
            <a:pPr marL="0" indent="0">
              <a:buNone/>
            </a:pPr>
            <a:r>
              <a:rPr lang="en-US" dirty="0"/>
              <a:t>ENDFORM.</a:t>
            </a:r>
          </a:p>
          <a:p>
            <a:pPr marL="0" indent="0">
              <a:buNone/>
            </a:pPr>
            <a:r>
              <a:rPr lang="en-US" dirty="0"/>
              <a:t>Ex :</a:t>
            </a:r>
          </a:p>
          <a:p>
            <a:r>
              <a:rPr lang="en-US" dirty="0"/>
              <a:t>Ex:</a:t>
            </a:r>
          </a:p>
          <a:p>
            <a:endParaRPr lang="en-US" dirty="0"/>
          </a:p>
          <a:p>
            <a:pPr marL="0" indent="0">
              <a:buNone/>
            </a:pPr>
            <a:r>
              <a:rPr lang="en-US" dirty="0"/>
              <a:t>PERFORM </a:t>
            </a:r>
            <a:r>
              <a:rPr lang="en-US" dirty="0" err="1"/>
              <a:t>sub_display</a:t>
            </a:r>
            <a:r>
              <a:rPr lang="en-US" dirty="0"/>
              <a:t>.</a:t>
            </a:r>
          </a:p>
          <a:p>
            <a:pPr marL="0" indent="0">
              <a:buNone/>
            </a:pPr>
            <a:endParaRPr lang="en-US" dirty="0"/>
          </a:p>
          <a:p>
            <a:pPr marL="0" indent="0">
              <a:buNone/>
            </a:pPr>
            <a:endParaRPr lang="en-US" dirty="0"/>
          </a:p>
          <a:p>
            <a:pPr marL="0" indent="0">
              <a:buNone/>
            </a:pPr>
            <a:r>
              <a:rPr lang="en-US" dirty="0"/>
              <a:t>FORM </a:t>
            </a:r>
            <a:r>
              <a:rPr lang="en-US" dirty="0" err="1"/>
              <a:t>sub_display</a:t>
            </a:r>
            <a:r>
              <a:rPr lang="en-US" dirty="0"/>
              <a:t>. </a:t>
            </a:r>
          </a:p>
          <a:p>
            <a:pPr marL="0" indent="0">
              <a:buNone/>
            </a:pPr>
            <a:endParaRPr lang="en-US" dirty="0"/>
          </a:p>
          <a:p>
            <a:pPr marL="0" indent="0">
              <a:buNone/>
            </a:pPr>
            <a:r>
              <a:rPr lang="en-US" dirty="0"/>
              <a:t>      WRITE:/ 'Inside Subroutine'.</a:t>
            </a:r>
          </a:p>
          <a:p>
            <a:pPr marL="0" indent="0">
              <a:buNone/>
            </a:pPr>
            <a:endParaRPr lang="en-US" dirty="0"/>
          </a:p>
          <a:p>
            <a:pPr marL="0" indent="0">
              <a:buNone/>
            </a:pPr>
            <a:r>
              <a:rPr lang="en-US" dirty="0"/>
              <a:t>ENDFORM.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8331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8229600" cy="5897563"/>
          </a:xfrm>
        </p:spPr>
        <p:txBody>
          <a:bodyPr/>
          <a:lstStyle/>
          <a:p>
            <a:r>
              <a:rPr lang="en-US" dirty="0"/>
              <a:t>2. </a:t>
            </a:r>
            <a:r>
              <a:rPr lang="en-US" dirty="0">
                <a:solidFill>
                  <a:srgbClr val="FF0000"/>
                </a:solidFill>
              </a:rPr>
              <a:t>External Subroutine </a:t>
            </a:r>
            <a:r>
              <a:rPr lang="en-US" dirty="0"/>
              <a:t>:</a:t>
            </a:r>
          </a:p>
          <a:p>
            <a:r>
              <a:rPr lang="en-US" dirty="0"/>
              <a:t>Use to call external program.</a:t>
            </a:r>
          </a:p>
          <a:p>
            <a:r>
              <a:rPr lang="en-US" dirty="0"/>
              <a:t>Syntax :</a:t>
            </a:r>
          </a:p>
          <a:p>
            <a:pPr marL="0" indent="0">
              <a:buNone/>
            </a:pPr>
            <a:r>
              <a:rPr lang="en-US" dirty="0"/>
              <a:t>Perform &lt;subroutine name &gt; &lt;program name&gt;.</a:t>
            </a:r>
          </a:p>
          <a:p>
            <a:pPr marL="0" indent="0">
              <a:buNone/>
            </a:pPr>
            <a:r>
              <a:rPr lang="en-US" dirty="0"/>
              <a:t>        or</a:t>
            </a:r>
          </a:p>
          <a:p>
            <a:pPr marL="0" indent="0">
              <a:buNone/>
            </a:pPr>
            <a:endParaRPr lang="en-US" dirty="0"/>
          </a:p>
          <a:p>
            <a:pPr marL="0" indent="0">
              <a:buNone/>
            </a:pPr>
            <a:r>
              <a:rPr lang="en-US" dirty="0"/>
              <a:t>Perform &lt; subroutine name &gt; in </a:t>
            </a:r>
            <a:r>
              <a:rPr lang="en-US"/>
              <a:t>program &lt;program name&gt;.</a:t>
            </a:r>
            <a:endParaRPr lang="en-US" dirty="0"/>
          </a:p>
          <a:p>
            <a:endParaRPr lang="en-US" dirty="0"/>
          </a:p>
        </p:txBody>
      </p:sp>
    </p:spTree>
    <p:extLst>
      <p:ext uri="{BB962C8B-B14F-4D97-AF65-F5344CB8AC3E}">
        <p14:creationId xmlns:p14="http://schemas.microsoft.com/office/powerpoint/2010/main" val="2540656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8229600" cy="5897563"/>
          </a:xfrm>
        </p:spPr>
        <p:txBody>
          <a:bodyPr>
            <a:normAutofit fontScale="92500" lnSpcReduction="10000"/>
          </a:bodyPr>
          <a:lstStyle/>
          <a:p>
            <a:pPr marL="0" indent="0">
              <a:buNone/>
            </a:pPr>
            <a:r>
              <a:rPr lang="en-US" dirty="0"/>
              <a:t>Ex:</a:t>
            </a:r>
          </a:p>
          <a:p>
            <a:pPr marL="0" indent="0">
              <a:buNone/>
            </a:pPr>
            <a:r>
              <a:rPr lang="en-US" dirty="0"/>
              <a:t>Zprg1 :</a:t>
            </a:r>
          </a:p>
          <a:p>
            <a:pPr marL="0" indent="0">
              <a:buNone/>
            </a:pPr>
            <a:r>
              <a:rPr lang="en-US" dirty="0"/>
              <a:t>FORM SUB1.</a:t>
            </a:r>
          </a:p>
          <a:p>
            <a:pPr marL="0" indent="0">
              <a:buNone/>
            </a:pPr>
            <a:r>
              <a:rPr lang="en-US" dirty="0"/>
              <a:t>    WRITE : ' SUBROUTINE 1'.</a:t>
            </a:r>
          </a:p>
          <a:p>
            <a:pPr marL="0" indent="0">
              <a:buNone/>
            </a:pPr>
            <a:r>
              <a:rPr lang="en-US" dirty="0"/>
              <a:t>ENDFORM. </a:t>
            </a:r>
          </a:p>
          <a:p>
            <a:pPr marL="0" indent="0">
              <a:buNone/>
            </a:pPr>
            <a:r>
              <a:rPr lang="en-US" dirty="0"/>
              <a:t>Zprg2 :</a:t>
            </a:r>
          </a:p>
          <a:p>
            <a:pPr marL="0" indent="0">
              <a:buNone/>
            </a:pPr>
            <a:r>
              <a:rPr lang="en-US" dirty="0"/>
              <a:t>FORM SUB2.</a:t>
            </a:r>
          </a:p>
          <a:p>
            <a:pPr marL="0" indent="0">
              <a:buNone/>
            </a:pPr>
            <a:r>
              <a:rPr lang="en-US" dirty="0"/>
              <a:t>   WRITE : / '  SUBROUTINE 2'.</a:t>
            </a:r>
          </a:p>
          <a:p>
            <a:pPr marL="0" indent="0">
              <a:buNone/>
            </a:pPr>
            <a:r>
              <a:rPr lang="en-US" dirty="0"/>
              <a:t>ENDFORM.</a:t>
            </a:r>
          </a:p>
          <a:p>
            <a:pPr marL="0" indent="0">
              <a:buNone/>
            </a:pPr>
            <a:endParaRPr lang="en-US" dirty="0"/>
          </a:p>
          <a:p>
            <a:pPr marL="0" indent="0">
              <a:buNone/>
            </a:pPr>
            <a:r>
              <a:rPr lang="en-US" dirty="0"/>
              <a:t>Zprg3 :</a:t>
            </a:r>
          </a:p>
          <a:p>
            <a:pPr marL="0" indent="0">
              <a:buNone/>
            </a:pPr>
            <a:r>
              <a:rPr lang="en-US" dirty="0"/>
              <a:t>PERFORM SUB1(ZPRG1).</a:t>
            </a:r>
          </a:p>
          <a:p>
            <a:pPr marL="0" indent="0">
              <a:buNone/>
            </a:pPr>
            <a:r>
              <a:rPr lang="en-US" dirty="0"/>
              <a:t>PERFORM SUB2 IN PROGRAM  ZPRG2.</a:t>
            </a:r>
          </a:p>
        </p:txBody>
      </p:sp>
    </p:spTree>
    <p:extLst>
      <p:ext uri="{BB962C8B-B14F-4D97-AF65-F5344CB8AC3E}">
        <p14:creationId xmlns:p14="http://schemas.microsoft.com/office/powerpoint/2010/main" val="4096744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variable / tables to subroutine</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00200"/>
            <a:ext cx="8382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793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1"/>
            <a:ext cx="8229600" cy="5592763"/>
          </a:xfrm>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1371601"/>
            <a:ext cx="6553199" cy="342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0557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685800"/>
            <a:ext cx="792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7384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914401"/>
            <a:ext cx="7391400" cy="426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4783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52401"/>
            <a:ext cx="8229600" cy="5973763"/>
          </a:xfrm>
        </p:spPr>
        <p:txBody>
          <a:bodyPr/>
          <a:lstStyle/>
          <a:p>
            <a:pPr marL="0" indent="0">
              <a:buNone/>
            </a:pPr>
            <a:r>
              <a:rPr lang="en-US" dirty="0">
                <a:solidFill>
                  <a:srgbClr val="FF0000"/>
                </a:solidFill>
              </a:rPr>
              <a:t>Using</a:t>
            </a:r>
            <a:r>
              <a:rPr lang="en-US" dirty="0"/>
              <a:t> , </a:t>
            </a:r>
            <a:r>
              <a:rPr lang="en-US" dirty="0">
                <a:solidFill>
                  <a:srgbClr val="FF0000"/>
                </a:solidFill>
              </a:rPr>
              <a:t>changing</a:t>
            </a:r>
            <a:r>
              <a:rPr lang="en-US" dirty="0"/>
              <a:t> and </a:t>
            </a:r>
            <a:r>
              <a:rPr lang="en-US" dirty="0">
                <a:solidFill>
                  <a:srgbClr val="FF0000"/>
                </a:solidFill>
              </a:rPr>
              <a:t>Tables</a:t>
            </a:r>
            <a:r>
              <a:rPr lang="en-US" dirty="0"/>
              <a:t> are used to pass the data in subroutine.</a:t>
            </a:r>
          </a:p>
          <a:p>
            <a:r>
              <a:rPr lang="en-US" dirty="0"/>
              <a:t>There are 3 ways of passing variables.</a:t>
            </a:r>
          </a:p>
          <a:p>
            <a:pPr marL="457200" indent="-457200">
              <a:buFont typeface="+mj-lt"/>
              <a:buAutoNum type="arabicPeriod"/>
            </a:pPr>
            <a:r>
              <a:rPr lang="en-US" dirty="0">
                <a:solidFill>
                  <a:srgbClr val="FF0000"/>
                </a:solidFill>
              </a:rPr>
              <a:t>Pass by reference: </a:t>
            </a:r>
            <a:r>
              <a:rPr lang="en-US" dirty="0">
                <a:solidFill>
                  <a:schemeClr val="tx1"/>
                </a:solidFill>
              </a:rPr>
              <a:t>The</a:t>
            </a:r>
            <a:r>
              <a:rPr lang="en-US" dirty="0"/>
              <a:t> formal parameter has no memory of its own. During a subroutine call, only the address of the actual parameter is transferred to the formal parameter. The subroutine works with the field from the calling program. If the value of the formal parameter changes, the contents of the actual parameter in the calling program also change.</a:t>
            </a:r>
          </a:p>
          <a:p>
            <a:pPr marL="0" indent="0">
              <a:buNone/>
            </a:pPr>
            <a:r>
              <a:rPr lang="en-US" dirty="0"/>
              <a:t>Syntax: </a:t>
            </a:r>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114800"/>
            <a:ext cx="8458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0399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normAutofit fontScale="62500" lnSpcReduction="20000"/>
          </a:bodyPr>
          <a:lstStyle/>
          <a:p>
            <a:pPr marL="0" indent="0">
              <a:buNone/>
            </a:pPr>
            <a:r>
              <a:rPr lang="en-US" dirty="0"/>
              <a:t>Ex:</a:t>
            </a:r>
          </a:p>
          <a:p>
            <a:pPr marL="0" indent="0">
              <a:buNone/>
            </a:pPr>
            <a:r>
              <a:rPr lang="en-US" dirty="0"/>
              <a:t>DATA : NUM TYPE I VALUE 5,</a:t>
            </a:r>
            <a:br>
              <a:rPr lang="en-US" dirty="0"/>
            </a:br>
            <a:r>
              <a:rPr lang="en-US" dirty="0"/>
              <a:t>       FAC TYPE I VALUE 0.</a:t>
            </a:r>
            <a:br>
              <a:rPr lang="en-US" dirty="0"/>
            </a:br>
            <a:br>
              <a:rPr lang="en-US" dirty="0"/>
            </a:br>
            <a:r>
              <a:rPr lang="en-US" dirty="0"/>
              <a:t>PERFORM FACT USING NUM CHANGING FAC.</a:t>
            </a:r>
            <a:br>
              <a:rPr lang="en-US" dirty="0"/>
            </a:br>
            <a:br>
              <a:rPr lang="en-US" dirty="0"/>
            </a:br>
            <a:r>
              <a:rPr lang="en-US" dirty="0"/>
              <a:t>WRITE : / 'FACTORIAL' , NUM , '=' , FAC.</a:t>
            </a:r>
            <a:br>
              <a:rPr lang="en-US" dirty="0"/>
            </a:br>
            <a:r>
              <a:rPr lang="en-US" dirty="0"/>
              <a:t>*&amp;---------------------------------------------------------------------*</a:t>
            </a:r>
            <a:br>
              <a:rPr lang="en-US" dirty="0"/>
            </a:br>
            <a:r>
              <a:rPr lang="en-US" dirty="0"/>
              <a:t>*&amp;      Form  FACT</a:t>
            </a:r>
            <a:br>
              <a:rPr lang="en-US" dirty="0"/>
            </a:br>
            <a:r>
              <a:rPr lang="en-US" dirty="0"/>
              <a:t>*&amp;---------------------------------------------------------------------*</a:t>
            </a:r>
            <a:br>
              <a:rPr lang="en-US" dirty="0"/>
            </a:br>
            <a:r>
              <a:rPr lang="en-US" dirty="0"/>
              <a:t>*       text</a:t>
            </a:r>
            <a:br>
              <a:rPr lang="en-US" dirty="0"/>
            </a:br>
            <a:r>
              <a:rPr lang="en-US" dirty="0"/>
              <a:t>*----------------------------------------------------------------------*</a:t>
            </a:r>
            <a:br>
              <a:rPr lang="en-US" dirty="0"/>
            </a:br>
            <a:r>
              <a:rPr lang="en-US" dirty="0"/>
              <a:t>*      --&gt;P_NUM  text</a:t>
            </a:r>
            <a:br>
              <a:rPr lang="en-US" dirty="0"/>
            </a:br>
            <a:r>
              <a:rPr lang="en-US" dirty="0"/>
              <a:t>*      &lt;--P_FAC  text</a:t>
            </a:r>
            <a:br>
              <a:rPr lang="en-US" dirty="0"/>
            </a:br>
            <a:r>
              <a:rPr lang="en-US" dirty="0"/>
              <a:t>*----------------------------------------------------------------------*</a:t>
            </a:r>
            <a:br>
              <a:rPr lang="en-US" dirty="0"/>
            </a:br>
            <a:r>
              <a:rPr lang="en-US" dirty="0"/>
              <a:t>form FACT  using    </a:t>
            </a:r>
            <a:r>
              <a:rPr lang="en-US" dirty="0" err="1"/>
              <a:t>p_num</a:t>
            </a:r>
            <a:r>
              <a:rPr lang="en-US" dirty="0"/>
              <a:t> TYPE I</a:t>
            </a:r>
            <a:br>
              <a:rPr lang="en-US" dirty="0"/>
            </a:br>
            <a:r>
              <a:rPr lang="en-US" dirty="0"/>
              <a:t>           changing </a:t>
            </a:r>
            <a:r>
              <a:rPr lang="en-US" dirty="0" err="1"/>
              <a:t>p_fac</a:t>
            </a:r>
            <a:r>
              <a:rPr lang="en-US" dirty="0"/>
              <a:t> TYPE I.</a:t>
            </a:r>
            <a:br>
              <a:rPr lang="en-US" dirty="0"/>
            </a:br>
            <a:br>
              <a:rPr lang="en-US" dirty="0"/>
            </a:br>
            <a:r>
              <a:rPr lang="en-US" dirty="0"/>
              <a:t>  </a:t>
            </a:r>
            <a:r>
              <a:rPr lang="en-US" dirty="0" err="1"/>
              <a:t>p_fac</a:t>
            </a:r>
            <a:r>
              <a:rPr lang="en-US" dirty="0"/>
              <a:t> = 1.</a:t>
            </a:r>
            <a:br>
              <a:rPr lang="en-US" dirty="0"/>
            </a:br>
            <a:br>
              <a:rPr lang="en-US" dirty="0"/>
            </a:br>
            <a:r>
              <a:rPr lang="en-US" dirty="0"/>
              <a:t>  WHILE </a:t>
            </a:r>
            <a:r>
              <a:rPr lang="en-US" dirty="0" err="1"/>
              <a:t>p_NUM</a:t>
            </a:r>
            <a:r>
              <a:rPr lang="en-US" dirty="0"/>
              <a:t> GE 1.</a:t>
            </a:r>
            <a:br>
              <a:rPr lang="en-US" dirty="0"/>
            </a:br>
            <a:r>
              <a:rPr lang="en-US" dirty="0"/>
              <a:t>    </a:t>
            </a:r>
            <a:r>
              <a:rPr lang="en-US" dirty="0" err="1"/>
              <a:t>p_fac</a:t>
            </a:r>
            <a:r>
              <a:rPr lang="en-US" dirty="0"/>
              <a:t> = </a:t>
            </a:r>
            <a:r>
              <a:rPr lang="en-US" dirty="0" err="1"/>
              <a:t>p_fac</a:t>
            </a:r>
            <a:r>
              <a:rPr lang="en-US" dirty="0"/>
              <a:t>  *  </a:t>
            </a:r>
            <a:r>
              <a:rPr lang="en-US" dirty="0" err="1"/>
              <a:t>p_NUM</a:t>
            </a:r>
            <a:r>
              <a:rPr lang="en-US" dirty="0"/>
              <a:t>.</a:t>
            </a:r>
            <a:br>
              <a:rPr lang="en-US" dirty="0"/>
            </a:br>
            <a:r>
              <a:rPr lang="en-US" dirty="0"/>
              <a:t>    </a:t>
            </a:r>
            <a:r>
              <a:rPr lang="en-US" dirty="0" err="1"/>
              <a:t>p_NUM</a:t>
            </a:r>
            <a:r>
              <a:rPr lang="en-US" dirty="0"/>
              <a:t>  = </a:t>
            </a:r>
            <a:r>
              <a:rPr lang="en-US" dirty="0" err="1"/>
              <a:t>p_NUM</a:t>
            </a:r>
            <a:r>
              <a:rPr lang="en-US" dirty="0"/>
              <a:t> - 1.</a:t>
            </a:r>
            <a:br>
              <a:rPr lang="en-US" dirty="0"/>
            </a:br>
            <a:br>
              <a:rPr lang="en-US" dirty="0"/>
            </a:br>
            <a:r>
              <a:rPr lang="en-US" dirty="0"/>
              <a:t>  ENDWHILE.</a:t>
            </a:r>
            <a:br>
              <a:rPr lang="en-US" dirty="0"/>
            </a:br>
            <a:br>
              <a:rPr lang="en-US" dirty="0"/>
            </a:br>
            <a:r>
              <a:rPr lang="en-US" dirty="0" err="1"/>
              <a:t>endform</a:t>
            </a:r>
            <a:r>
              <a:rPr lang="en-US" dirty="0"/>
              <a:t>.                    " FACT</a:t>
            </a:r>
          </a:p>
        </p:txBody>
      </p:sp>
    </p:spTree>
    <p:extLst>
      <p:ext uri="{BB962C8B-B14F-4D97-AF65-F5344CB8AC3E}">
        <p14:creationId xmlns:p14="http://schemas.microsoft.com/office/powerpoint/2010/main" val="2871248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lstStyle/>
          <a:p>
            <a:r>
              <a:rPr lang="en-US" dirty="0"/>
              <a:t>For calling by reference, </a:t>
            </a:r>
            <a:r>
              <a:rPr lang="en-US" b="1" dirty="0"/>
              <a:t>USING</a:t>
            </a:r>
            <a:r>
              <a:rPr lang="en-US" dirty="0"/>
              <a:t> and </a:t>
            </a:r>
            <a:r>
              <a:rPr lang="en-US" b="1" dirty="0"/>
              <a:t>CHANGING</a:t>
            </a:r>
            <a:r>
              <a:rPr lang="en-US" dirty="0"/>
              <a:t> are equivalent. For documentation purposes, you should use </a:t>
            </a:r>
            <a:r>
              <a:rPr lang="en-US" b="1" dirty="0"/>
              <a:t>USING</a:t>
            </a:r>
            <a:r>
              <a:rPr lang="en-US" dirty="0"/>
              <a:t> for input parameters which are not changed in the subroutine, and </a:t>
            </a:r>
            <a:r>
              <a:rPr lang="en-US" b="1" dirty="0"/>
              <a:t>CHANGING</a:t>
            </a:r>
            <a:r>
              <a:rPr lang="en-US" dirty="0"/>
              <a:t> for output parameters which are changed in the subroutine.</a:t>
            </a:r>
          </a:p>
          <a:p>
            <a:endParaRPr lang="en-US" dirty="0"/>
          </a:p>
          <a:p>
            <a:endParaRPr lang="en-US" dirty="0"/>
          </a:p>
          <a:p>
            <a:r>
              <a:rPr lang="en-US" dirty="0"/>
              <a:t>To avoid the value of an actual parameter being changed automatically, you must pass it by value. </a:t>
            </a:r>
          </a:p>
        </p:txBody>
      </p:sp>
    </p:spTree>
    <p:extLst>
      <p:ext uri="{BB962C8B-B14F-4D97-AF65-F5344CB8AC3E}">
        <p14:creationId xmlns:p14="http://schemas.microsoft.com/office/powerpoint/2010/main" val="986322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752" y="228600"/>
            <a:ext cx="8503920" cy="5870448"/>
          </a:xfrm>
        </p:spPr>
        <p:txBody>
          <a:bodyPr>
            <a:normAutofit/>
          </a:bodyPr>
          <a:lstStyle/>
          <a:p>
            <a:endParaRPr lang="en-US" dirty="0"/>
          </a:p>
          <a:p>
            <a:endParaRPr lang="en-US" dirty="0"/>
          </a:p>
          <a:p>
            <a:pPr marL="0" indent="0">
              <a:buNone/>
            </a:pPr>
            <a:r>
              <a:rPr lang="en-US" dirty="0"/>
              <a:t>Modularization techniques is used to avoid repetitive coding.</a:t>
            </a:r>
          </a:p>
          <a:p>
            <a:r>
              <a:rPr lang="en-US" dirty="0"/>
              <a:t>The advantage of modularization is:</a:t>
            </a:r>
          </a:p>
          <a:p>
            <a:pPr marL="960120" lvl="1" indent="-457200">
              <a:buFont typeface="+mj-lt"/>
              <a:buAutoNum type="arabicPeriod"/>
            </a:pPr>
            <a:r>
              <a:rPr lang="en-US" dirty="0"/>
              <a:t>Readability.</a:t>
            </a:r>
          </a:p>
          <a:p>
            <a:pPr marL="960120" lvl="1" indent="-457200">
              <a:buFont typeface="+mj-lt"/>
              <a:buAutoNum type="arabicPeriod"/>
            </a:pPr>
            <a:r>
              <a:rPr lang="en-US" dirty="0"/>
              <a:t>Code reusability.</a:t>
            </a:r>
          </a:p>
          <a:p>
            <a:pPr marL="960120" lvl="1" indent="-457200">
              <a:buFont typeface="+mj-lt"/>
              <a:buAutoNum type="arabicPeriod"/>
            </a:pPr>
            <a:r>
              <a:rPr lang="en-US" dirty="0"/>
              <a:t>Providing structure to our code.</a:t>
            </a:r>
          </a:p>
          <a:p>
            <a:pPr marL="0" indent="0">
              <a:buNone/>
            </a:pPr>
            <a:r>
              <a:rPr lang="en-US" dirty="0"/>
              <a:t>Organizing ABAP code can be done by using INCLUDE reports and local MACRO's (DEFINE statement). Typical examples can be found in Module Pools and Function Groups with TOP-includes and special includes for PBO events, PAI events etc.</a:t>
            </a:r>
          </a:p>
        </p:txBody>
      </p:sp>
    </p:spTree>
    <p:extLst>
      <p:ext uri="{BB962C8B-B14F-4D97-AF65-F5344CB8AC3E}">
        <p14:creationId xmlns:p14="http://schemas.microsoft.com/office/powerpoint/2010/main" val="1544604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lstStyle/>
          <a:p>
            <a:pPr marL="0" indent="0">
              <a:buNone/>
            </a:pPr>
            <a:r>
              <a:rPr lang="en-US" dirty="0">
                <a:solidFill>
                  <a:srgbClr val="FF0000"/>
                </a:solidFill>
              </a:rPr>
              <a:t>Pass by value </a:t>
            </a:r>
            <a:r>
              <a:rPr lang="en-US" dirty="0"/>
              <a:t>:</a:t>
            </a:r>
          </a:p>
          <a:p>
            <a:pPr marL="0" indent="0">
              <a:buNone/>
            </a:pPr>
            <a:r>
              <a:rPr lang="en-US" dirty="0"/>
              <a:t>The formal parameter occupies its own memory space. When you call the subroutine, the value of the actual parameter is passed to the formal parameter. If the value of the formal parameter changes, this has no effect on the actual parameter.</a:t>
            </a:r>
          </a:p>
          <a:p>
            <a:pPr marL="0" indent="0">
              <a:buNone/>
            </a:pPr>
            <a:endParaRPr lang="en-US" dirty="0"/>
          </a:p>
          <a:p>
            <a:r>
              <a:rPr lang="en-US" dirty="0"/>
              <a:t>Syntax :  Input parameters that passes the value.</a:t>
            </a:r>
          </a:p>
          <a:p>
            <a:pPr marL="0" indent="0">
              <a:buNone/>
            </a:pPr>
            <a:endParaRPr lang="en-US" dirty="0"/>
          </a:p>
          <a:p>
            <a:pPr marL="0" indent="0">
              <a:buNone/>
            </a:pPr>
            <a:endParaRPr lang="en-US" dirty="0"/>
          </a:p>
          <a:p>
            <a:pPr marL="0"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382" y="3429000"/>
            <a:ext cx="7620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0136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0"/>
            <a:ext cx="8229600" cy="6172200"/>
          </a:xfrm>
        </p:spPr>
        <p:txBody>
          <a:bodyPr/>
          <a:lstStyle/>
          <a:p>
            <a:pPr marL="0" indent="0">
              <a:buNone/>
            </a:pPr>
            <a:r>
              <a:rPr lang="en-US" dirty="0">
                <a:solidFill>
                  <a:srgbClr val="FF0000"/>
                </a:solidFill>
              </a:rPr>
              <a:t>Output parameters that passes value </a:t>
            </a:r>
            <a:r>
              <a:rPr lang="en-US" dirty="0"/>
              <a:t>:If the subroutine concludes successfully, that is, when the </a:t>
            </a:r>
            <a:r>
              <a:rPr lang="en-US" b="1" dirty="0"/>
              <a:t>ENDFORM</a:t>
            </a:r>
            <a:r>
              <a:rPr lang="en-US" dirty="0"/>
              <a:t> statement occurs, or when the subroutine is terminated through a </a:t>
            </a:r>
            <a:r>
              <a:rPr lang="en-US" b="1" dirty="0"/>
              <a:t>CHECK</a:t>
            </a:r>
            <a:r>
              <a:rPr lang="en-US" dirty="0"/>
              <a:t> or </a:t>
            </a:r>
            <a:r>
              <a:rPr lang="en-US" b="1" dirty="0"/>
              <a:t>EXIT </a:t>
            </a:r>
            <a:r>
              <a:rPr lang="en-US" dirty="0"/>
              <a:t>statement, the current value of the formal parameter is copied into the actual parameter. </a:t>
            </a:r>
          </a:p>
          <a:p>
            <a:r>
              <a:rPr lang="en-US" dirty="0"/>
              <a:t>If the subroutine terminates prematurely due to an error message, no value is passed.</a:t>
            </a:r>
          </a:p>
          <a:p>
            <a:pPr marL="0" indent="0">
              <a:buNone/>
            </a:pPr>
            <a:r>
              <a:rPr lang="en-US" dirty="0">
                <a:solidFill>
                  <a:srgbClr val="FF0000"/>
                </a:solidFill>
              </a:rPr>
              <a:t>Syntax </a:t>
            </a:r>
            <a:r>
              <a:rPr lang="en-US" dirty="0"/>
              <a:t>:</a:t>
            </a:r>
          </a:p>
          <a:p>
            <a:pPr marL="0" indent="0">
              <a:buNone/>
            </a:pPr>
            <a:endParaRPr lang="en-US" dirty="0"/>
          </a:p>
          <a:p>
            <a:endParaRPr lang="en-US" dirty="0"/>
          </a:p>
          <a:p>
            <a:pPr marL="0" indent="0">
              <a:buNone/>
            </a:pP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581400"/>
            <a:ext cx="7315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5110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8229600" cy="5897563"/>
          </a:xfrm>
        </p:spPr>
        <p:txBody>
          <a:bodyPr>
            <a:normAutofit fontScale="62500" lnSpcReduction="20000"/>
          </a:bodyPr>
          <a:lstStyle/>
          <a:p>
            <a:pPr marL="0" indent="0">
              <a:buNone/>
            </a:pPr>
            <a:r>
              <a:rPr lang="en-US" dirty="0"/>
              <a:t>Ex:</a:t>
            </a:r>
          </a:p>
          <a:p>
            <a:pPr marL="0" indent="0">
              <a:buNone/>
            </a:pPr>
            <a:endParaRPr lang="en-US" dirty="0"/>
          </a:p>
          <a:p>
            <a:pPr marL="0" indent="0">
              <a:buNone/>
            </a:pPr>
            <a:r>
              <a:rPr lang="en-US" dirty="0"/>
              <a:t>DATA : NUM TYPE I VALUE 5,</a:t>
            </a:r>
            <a:br>
              <a:rPr lang="en-US" dirty="0"/>
            </a:br>
            <a:r>
              <a:rPr lang="en-US" dirty="0"/>
              <a:t>       FAC TYPE I VALUE 0.</a:t>
            </a:r>
            <a:br>
              <a:rPr lang="en-US" dirty="0"/>
            </a:br>
            <a:br>
              <a:rPr lang="en-US" dirty="0"/>
            </a:br>
            <a:r>
              <a:rPr lang="en-US" dirty="0"/>
              <a:t>PERFORM FACT USING NUM CHANGING FAC.</a:t>
            </a:r>
            <a:br>
              <a:rPr lang="en-US" dirty="0"/>
            </a:br>
            <a:br>
              <a:rPr lang="en-US" dirty="0"/>
            </a:br>
            <a:r>
              <a:rPr lang="en-US" dirty="0"/>
              <a:t>WRITE : / 'FACTORIAL' , NUM , '=' , FAC.</a:t>
            </a:r>
            <a:br>
              <a:rPr lang="en-US" dirty="0"/>
            </a:br>
            <a:r>
              <a:rPr lang="en-US" dirty="0"/>
              <a:t>*&amp;---------------------------------------------------------------------*</a:t>
            </a:r>
            <a:br>
              <a:rPr lang="en-US" dirty="0"/>
            </a:br>
            <a:r>
              <a:rPr lang="en-US" dirty="0"/>
              <a:t>*&amp;      Form  FACT</a:t>
            </a:r>
            <a:br>
              <a:rPr lang="en-US" dirty="0"/>
            </a:br>
            <a:r>
              <a:rPr lang="en-US" dirty="0"/>
              <a:t>*&amp;---------------------------------------------------------------------*</a:t>
            </a:r>
            <a:br>
              <a:rPr lang="en-US" dirty="0"/>
            </a:br>
            <a:r>
              <a:rPr lang="en-US" dirty="0"/>
              <a:t>*       text</a:t>
            </a:r>
            <a:br>
              <a:rPr lang="en-US" dirty="0"/>
            </a:br>
            <a:r>
              <a:rPr lang="en-US" dirty="0"/>
              <a:t>*----------------------------------------------------------------------*</a:t>
            </a:r>
            <a:br>
              <a:rPr lang="en-US" dirty="0"/>
            </a:br>
            <a:r>
              <a:rPr lang="en-US" dirty="0"/>
              <a:t>*      --&gt;P_NUM  text</a:t>
            </a:r>
            <a:br>
              <a:rPr lang="en-US" dirty="0"/>
            </a:br>
            <a:r>
              <a:rPr lang="en-US" dirty="0"/>
              <a:t>*      &lt;--P_FAC  text</a:t>
            </a:r>
            <a:br>
              <a:rPr lang="en-US" dirty="0"/>
            </a:br>
            <a:r>
              <a:rPr lang="en-US" dirty="0"/>
              <a:t>*----------------------------------------------------------------------*</a:t>
            </a:r>
            <a:br>
              <a:rPr lang="en-US" dirty="0"/>
            </a:br>
            <a:r>
              <a:rPr lang="en-US" dirty="0"/>
              <a:t>form FACT  using   value(</a:t>
            </a:r>
            <a:r>
              <a:rPr lang="en-US" dirty="0" err="1"/>
              <a:t>p_num</a:t>
            </a:r>
            <a:r>
              <a:rPr lang="en-US" dirty="0"/>
              <a:t>) TYPE I</a:t>
            </a:r>
            <a:br>
              <a:rPr lang="en-US" dirty="0"/>
            </a:br>
            <a:r>
              <a:rPr lang="en-US" dirty="0"/>
              <a:t>           changing </a:t>
            </a:r>
            <a:r>
              <a:rPr lang="en-US" dirty="0" err="1"/>
              <a:t>p_fac</a:t>
            </a:r>
            <a:r>
              <a:rPr lang="en-US" dirty="0"/>
              <a:t> TYPE I.</a:t>
            </a:r>
            <a:br>
              <a:rPr lang="en-US" dirty="0"/>
            </a:br>
            <a:br>
              <a:rPr lang="en-US" dirty="0"/>
            </a:br>
            <a:r>
              <a:rPr lang="en-US" dirty="0"/>
              <a:t>  </a:t>
            </a:r>
            <a:r>
              <a:rPr lang="en-US" dirty="0" err="1"/>
              <a:t>p_fac</a:t>
            </a:r>
            <a:r>
              <a:rPr lang="en-US" dirty="0"/>
              <a:t> = 1.</a:t>
            </a:r>
            <a:br>
              <a:rPr lang="en-US" dirty="0"/>
            </a:br>
            <a:br>
              <a:rPr lang="en-US" dirty="0"/>
            </a:br>
            <a:r>
              <a:rPr lang="en-US" dirty="0"/>
              <a:t>  WHILE </a:t>
            </a:r>
            <a:r>
              <a:rPr lang="en-US" dirty="0" err="1"/>
              <a:t>p_NUM</a:t>
            </a:r>
            <a:r>
              <a:rPr lang="en-US" dirty="0"/>
              <a:t> GE 1.</a:t>
            </a:r>
            <a:br>
              <a:rPr lang="en-US" dirty="0"/>
            </a:br>
            <a:r>
              <a:rPr lang="en-US" dirty="0"/>
              <a:t>    </a:t>
            </a:r>
            <a:r>
              <a:rPr lang="en-US" dirty="0" err="1"/>
              <a:t>p_fac</a:t>
            </a:r>
            <a:r>
              <a:rPr lang="en-US" dirty="0"/>
              <a:t> = </a:t>
            </a:r>
            <a:r>
              <a:rPr lang="en-US" dirty="0" err="1"/>
              <a:t>p_fac</a:t>
            </a:r>
            <a:r>
              <a:rPr lang="en-US" dirty="0"/>
              <a:t>  *  </a:t>
            </a:r>
            <a:r>
              <a:rPr lang="en-US" dirty="0" err="1"/>
              <a:t>p_NUM</a:t>
            </a:r>
            <a:r>
              <a:rPr lang="en-US" dirty="0"/>
              <a:t>.</a:t>
            </a:r>
            <a:br>
              <a:rPr lang="en-US" dirty="0"/>
            </a:br>
            <a:r>
              <a:rPr lang="en-US" dirty="0"/>
              <a:t>    </a:t>
            </a:r>
            <a:r>
              <a:rPr lang="en-US" dirty="0" err="1"/>
              <a:t>p_NUM</a:t>
            </a:r>
            <a:r>
              <a:rPr lang="en-US" dirty="0"/>
              <a:t>  = </a:t>
            </a:r>
            <a:r>
              <a:rPr lang="en-US" dirty="0" err="1"/>
              <a:t>p_NUM</a:t>
            </a:r>
            <a:r>
              <a:rPr lang="en-US" dirty="0"/>
              <a:t> - 1.</a:t>
            </a:r>
            <a:br>
              <a:rPr lang="en-US" dirty="0"/>
            </a:br>
            <a:br>
              <a:rPr lang="en-US" dirty="0"/>
            </a:br>
            <a:r>
              <a:rPr lang="en-US" dirty="0"/>
              <a:t>  ENDWHILE.</a:t>
            </a:r>
            <a:br>
              <a:rPr lang="en-US" dirty="0"/>
            </a:br>
            <a:br>
              <a:rPr lang="en-US" dirty="0"/>
            </a:br>
            <a:r>
              <a:rPr lang="en-US" dirty="0" err="1"/>
              <a:t>endform</a:t>
            </a:r>
            <a:r>
              <a:rPr lang="en-US" dirty="0"/>
              <a:t>.                    " FACT</a:t>
            </a:r>
          </a:p>
        </p:txBody>
      </p:sp>
    </p:spTree>
    <p:extLst>
      <p:ext uri="{BB962C8B-B14F-4D97-AF65-F5344CB8AC3E}">
        <p14:creationId xmlns:p14="http://schemas.microsoft.com/office/powerpoint/2010/main" val="207625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8229600" cy="5897563"/>
          </a:xfrm>
        </p:spPr>
        <p:txBody>
          <a:bodyPr>
            <a:normAutofit lnSpcReduction="10000"/>
          </a:bodyPr>
          <a:lstStyle/>
          <a:p>
            <a:pPr marL="0" indent="0">
              <a:buNone/>
            </a:pPr>
            <a:r>
              <a:rPr lang="en-US" b="1" dirty="0">
                <a:solidFill>
                  <a:srgbClr val="FF0000"/>
                </a:solidFill>
              </a:rPr>
              <a:t>Passing Parameters by Value and Result: </a:t>
            </a:r>
          </a:p>
          <a:p>
            <a:r>
              <a:rPr lang="en-US" dirty="0"/>
              <a:t>Pass by value and result is very similar to pass by value. Like pass by value, a new memory area is allocated and it holds an independent copy of the variable. It is freed when the subroutine ends, and that is also when the difference occurs. </a:t>
            </a:r>
          </a:p>
          <a:p>
            <a:r>
              <a:rPr lang="en-US" dirty="0"/>
              <a:t>When the </a:t>
            </a:r>
            <a:r>
              <a:rPr lang="en-US" dirty="0" err="1"/>
              <a:t>endform</a:t>
            </a:r>
            <a:r>
              <a:rPr lang="en-US" dirty="0"/>
              <a:t> statement executes, it copies the value of the local memory area back into the original memory area. Changes to the parameter within the subroutine are reflected in the original, but not until the subroutine returns. </a:t>
            </a:r>
          </a:p>
          <a:p>
            <a:r>
              <a:rPr lang="en-US" dirty="0"/>
              <a:t>The copy always takes place unless you leave the subroutine by using one of two statements: </a:t>
            </a:r>
          </a:p>
          <a:p>
            <a:r>
              <a:rPr lang="en-US" dirty="0">
                <a:solidFill>
                  <a:srgbClr val="FF0000"/>
                </a:solidFill>
              </a:rPr>
              <a:t>stop </a:t>
            </a:r>
          </a:p>
          <a:p>
            <a:r>
              <a:rPr lang="en-US" dirty="0">
                <a:solidFill>
                  <a:srgbClr val="FF0000"/>
                </a:solidFill>
              </a:rPr>
              <a:t>message</a:t>
            </a:r>
            <a:r>
              <a:rPr lang="en-US" dirty="0"/>
              <a:t> </a:t>
            </a:r>
            <a:r>
              <a:rPr lang="en-US" dirty="0" err="1"/>
              <a:t>e</a:t>
            </a:r>
            <a:r>
              <a:rPr lang="en-US" i="1" dirty="0" err="1"/>
              <a:t>nnn</a:t>
            </a:r>
            <a:r>
              <a:rPr lang="en-US" dirty="0"/>
              <a:t> </a:t>
            </a:r>
          </a:p>
          <a:p>
            <a:endParaRPr lang="en-US" b="1" dirty="0">
              <a:solidFill>
                <a:srgbClr val="FF0000"/>
              </a:solidFill>
            </a:endParaRPr>
          </a:p>
          <a:p>
            <a:endParaRPr lang="en-US" dirty="0"/>
          </a:p>
        </p:txBody>
      </p:sp>
    </p:spTree>
    <p:extLst>
      <p:ext uri="{BB962C8B-B14F-4D97-AF65-F5344CB8AC3E}">
        <p14:creationId xmlns:p14="http://schemas.microsoft.com/office/powerpoint/2010/main" val="1311407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normAutofit fontScale="92500" lnSpcReduction="20000"/>
          </a:bodyPr>
          <a:lstStyle/>
          <a:p>
            <a:r>
              <a:rPr lang="en-US" dirty="0">
                <a:solidFill>
                  <a:srgbClr val="FF0000"/>
                </a:solidFill>
              </a:rPr>
              <a:t>Actual Parameters</a:t>
            </a:r>
            <a:r>
              <a:rPr lang="en-US" dirty="0"/>
              <a:t>:</a:t>
            </a:r>
          </a:p>
          <a:p>
            <a:pPr marL="0" indent="0">
              <a:buNone/>
            </a:pPr>
            <a:r>
              <a:rPr lang="en-US" dirty="0"/>
              <a:t>  Actual parameters declared in main program.</a:t>
            </a:r>
          </a:p>
          <a:p>
            <a:r>
              <a:rPr lang="en-US" dirty="0">
                <a:solidFill>
                  <a:srgbClr val="FF0000"/>
                </a:solidFill>
              </a:rPr>
              <a:t>Formal Parameters </a:t>
            </a:r>
            <a:r>
              <a:rPr lang="en-US" dirty="0"/>
              <a:t>:</a:t>
            </a:r>
          </a:p>
          <a:p>
            <a:pPr marL="0" indent="0">
              <a:buNone/>
            </a:pPr>
            <a:r>
              <a:rPr lang="en-US" dirty="0"/>
              <a:t>  Formal parameters declared in subroutine to store the values of actual parameters.</a:t>
            </a:r>
          </a:p>
          <a:p>
            <a:pPr marL="0" indent="0">
              <a:buNone/>
            </a:pPr>
            <a:r>
              <a:rPr lang="en-US" dirty="0"/>
              <a:t>--------------------------------------------------------------------------------</a:t>
            </a:r>
          </a:p>
          <a:p>
            <a:r>
              <a:rPr lang="en-US" u="sng" dirty="0">
                <a:solidFill>
                  <a:srgbClr val="FF0000"/>
                </a:solidFill>
              </a:rPr>
              <a:t>Using</a:t>
            </a:r>
            <a:r>
              <a:rPr lang="en-US" dirty="0"/>
              <a:t> in  </a:t>
            </a:r>
            <a:r>
              <a:rPr lang="en-US" dirty="0">
                <a:solidFill>
                  <a:srgbClr val="FF0000"/>
                </a:solidFill>
              </a:rPr>
              <a:t>internal Subroutine</a:t>
            </a:r>
            <a:r>
              <a:rPr lang="en-US" dirty="0"/>
              <a:t>:</a:t>
            </a:r>
          </a:p>
          <a:p>
            <a:pPr marL="0" indent="0">
              <a:buNone/>
            </a:pPr>
            <a:r>
              <a:rPr lang="en-US" dirty="0"/>
              <a:t>Syntax :</a:t>
            </a:r>
          </a:p>
          <a:p>
            <a:pPr marL="0" indent="0">
              <a:buNone/>
            </a:pPr>
            <a:endParaRPr lang="en-US" dirty="0"/>
          </a:p>
          <a:p>
            <a:pPr marL="0" indent="0">
              <a:buNone/>
            </a:pPr>
            <a:r>
              <a:rPr lang="en-US" dirty="0"/>
              <a:t>Perform &lt;subroutine name &gt; using &lt; actual parameters&gt;.</a:t>
            </a:r>
          </a:p>
          <a:p>
            <a:pPr marL="0" indent="0">
              <a:buNone/>
            </a:pPr>
            <a:endParaRPr lang="en-US" dirty="0"/>
          </a:p>
          <a:p>
            <a:pPr marL="0" indent="0">
              <a:buNone/>
            </a:pPr>
            <a:r>
              <a:rPr lang="en-US" dirty="0"/>
              <a:t>Form &lt;subroutine name &gt;  using &lt;formal parameters&gt;.</a:t>
            </a:r>
          </a:p>
          <a:p>
            <a:pPr marL="0" indent="0">
              <a:buNone/>
            </a:pPr>
            <a:r>
              <a:rPr lang="en-US" dirty="0"/>
              <a:t>---</a:t>
            </a:r>
          </a:p>
          <a:p>
            <a:pPr marL="0" indent="0">
              <a:buNone/>
            </a:pPr>
            <a:r>
              <a:rPr lang="en-US" dirty="0" err="1"/>
              <a:t>Endform</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32441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8229600" cy="5897563"/>
          </a:xfrm>
        </p:spPr>
        <p:txBody>
          <a:bodyPr>
            <a:normAutofit fontScale="47500" lnSpcReduction="20000"/>
          </a:bodyPr>
          <a:lstStyle/>
          <a:p>
            <a:r>
              <a:rPr lang="en-US" dirty="0"/>
              <a:t>Ex:</a:t>
            </a:r>
          </a:p>
          <a:p>
            <a:endParaRPr lang="en-US" dirty="0"/>
          </a:p>
          <a:p>
            <a:pPr marL="0" indent="0">
              <a:buNone/>
            </a:pPr>
            <a:r>
              <a:rPr lang="en-US" dirty="0"/>
              <a:t>DATA: A TYPE I VALUE 100,</a:t>
            </a:r>
          </a:p>
          <a:p>
            <a:pPr marL="0" indent="0">
              <a:buNone/>
            </a:pPr>
            <a:r>
              <a:rPr lang="en-US" dirty="0"/>
              <a:t>      B TYPE I VALUE 50,</a:t>
            </a:r>
          </a:p>
          <a:p>
            <a:pPr marL="0" indent="0">
              <a:buNone/>
            </a:pPr>
            <a:r>
              <a:rPr lang="en-US" dirty="0"/>
              <a:t>      C TYPE I.</a:t>
            </a:r>
          </a:p>
          <a:p>
            <a:pPr marL="0" indent="0">
              <a:buNone/>
            </a:pPr>
            <a:endParaRPr lang="en-US" dirty="0"/>
          </a:p>
          <a:p>
            <a:pPr marL="0" indent="0">
              <a:buNone/>
            </a:pPr>
            <a:r>
              <a:rPr lang="en-US" dirty="0"/>
              <a:t>C = A + B.</a:t>
            </a:r>
          </a:p>
          <a:p>
            <a:pPr marL="0" indent="0">
              <a:buNone/>
            </a:pPr>
            <a:endParaRPr lang="en-US" dirty="0"/>
          </a:p>
          <a:p>
            <a:pPr marL="0" indent="0">
              <a:buNone/>
            </a:pPr>
            <a:r>
              <a:rPr lang="en-US" dirty="0"/>
              <a:t>WRITE : / 'IN MAIN PROGRAM'.</a:t>
            </a:r>
          </a:p>
          <a:p>
            <a:pPr marL="0" indent="0">
              <a:buNone/>
            </a:pPr>
            <a:r>
              <a:rPr lang="en-US" dirty="0"/>
              <a:t>WRITE : / A , '+' , B  , '=' , C.</a:t>
            </a:r>
          </a:p>
          <a:p>
            <a:pPr marL="0" indent="0">
              <a:buNone/>
            </a:pPr>
            <a:endParaRPr lang="en-US" dirty="0"/>
          </a:p>
          <a:p>
            <a:pPr marL="0" indent="0">
              <a:buNone/>
            </a:pPr>
            <a:r>
              <a:rPr lang="en-US" dirty="0"/>
              <a:t>PERFORM SUB1 USING A B.</a:t>
            </a:r>
          </a:p>
          <a:p>
            <a:pPr marL="0" indent="0">
              <a:buNone/>
            </a:pPr>
            <a:r>
              <a:rPr lang="en-US" dirty="0"/>
              <a:t>FORM SUB1 USING E TYPE I</a:t>
            </a:r>
          </a:p>
          <a:p>
            <a:pPr marL="0" indent="0">
              <a:buNone/>
            </a:pPr>
            <a:r>
              <a:rPr lang="en-US" dirty="0"/>
              <a:t>                F TYPE I.</a:t>
            </a:r>
          </a:p>
          <a:p>
            <a:pPr marL="0" indent="0">
              <a:buNone/>
            </a:pPr>
            <a:r>
              <a:rPr lang="en-US" dirty="0"/>
              <a:t>  DATA : Y TYPE I.</a:t>
            </a:r>
          </a:p>
          <a:p>
            <a:pPr marL="0" indent="0">
              <a:buNone/>
            </a:pPr>
            <a:r>
              <a:rPr lang="en-US" dirty="0"/>
              <a:t>  E = E / 2.</a:t>
            </a:r>
          </a:p>
          <a:p>
            <a:pPr marL="0" indent="0">
              <a:buNone/>
            </a:pPr>
            <a:r>
              <a:rPr lang="en-US" dirty="0"/>
              <a:t>  F = F / 2.</a:t>
            </a:r>
          </a:p>
          <a:p>
            <a:pPr marL="0" indent="0">
              <a:buNone/>
            </a:pPr>
            <a:r>
              <a:rPr lang="en-US" dirty="0"/>
              <a:t>  Y = E + F.</a:t>
            </a:r>
          </a:p>
          <a:p>
            <a:pPr marL="0" indent="0">
              <a:buNone/>
            </a:pPr>
            <a:r>
              <a:rPr lang="en-US" dirty="0"/>
              <a:t>  WRITE : / 'IN SUBROUTINE '.</a:t>
            </a:r>
          </a:p>
          <a:p>
            <a:pPr marL="0" indent="0">
              <a:buNone/>
            </a:pPr>
            <a:r>
              <a:rPr lang="en-US" dirty="0"/>
              <a:t>  WRITE: / E , '+' , F , '=' , Y.</a:t>
            </a:r>
          </a:p>
          <a:p>
            <a:pPr marL="0" indent="0">
              <a:buNone/>
            </a:pPr>
            <a:r>
              <a:rPr lang="en-US" dirty="0"/>
              <a:t>  ENDFORM.</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14435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Specifying the Type of Formal Parameters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Formal parameters can have any valid ABAP data type.</a:t>
            </a:r>
          </a:p>
          <a:p>
            <a:r>
              <a:rPr lang="en-US" dirty="0"/>
              <a:t>We can specify the type of a formal parameter using the </a:t>
            </a:r>
            <a:r>
              <a:rPr lang="en-US" b="1" dirty="0"/>
              <a:t>TYPE</a:t>
            </a:r>
            <a:r>
              <a:rPr lang="en-US" dirty="0"/>
              <a:t> or </a:t>
            </a:r>
            <a:r>
              <a:rPr lang="en-US" b="1" dirty="0"/>
              <a:t>LIKE.</a:t>
            </a:r>
          </a:p>
          <a:p>
            <a:r>
              <a:rPr lang="en-US" dirty="0"/>
              <a:t>can specify the type either </a:t>
            </a:r>
            <a:r>
              <a:rPr lang="en-US" b="1" dirty="0"/>
              <a:t>generically</a:t>
            </a:r>
            <a:r>
              <a:rPr lang="en-US" dirty="0"/>
              <a:t> or in </a:t>
            </a:r>
            <a:r>
              <a:rPr lang="en-US" b="1" dirty="0"/>
              <a:t>full</a:t>
            </a:r>
            <a:r>
              <a:rPr lang="en-US" dirty="0"/>
              <a:t>. </a:t>
            </a:r>
          </a:p>
          <a:p>
            <a:r>
              <a:rPr lang="en-US" b="1" u="sng" dirty="0">
                <a:solidFill>
                  <a:srgbClr val="FF0000"/>
                </a:solidFill>
              </a:rPr>
              <a:t>Generic type :</a:t>
            </a:r>
            <a:r>
              <a:rPr lang="en-US" dirty="0">
                <a:solidFill>
                  <a:srgbClr val="FF0000"/>
                </a:solidFill>
              </a:rPr>
              <a:t> </a:t>
            </a:r>
          </a:p>
          <a:p>
            <a:pPr marL="0" indent="0">
              <a:buNone/>
            </a:pPr>
            <a:r>
              <a:rPr lang="en-US" dirty="0"/>
              <a:t>If you specify a generic type, the type of the formal parameter is either partially specified or not specified at all. Any attributes that are not specified are inherited from the corresponding actual parameter when the subroutine is called.</a:t>
            </a:r>
          </a:p>
          <a:p>
            <a:r>
              <a:rPr lang="en-US" b="1" dirty="0">
                <a:solidFill>
                  <a:srgbClr val="FF0000"/>
                </a:solidFill>
              </a:rPr>
              <a:t>any</a:t>
            </a:r>
            <a:r>
              <a:rPr lang="en-US" dirty="0"/>
              <a:t>, </a:t>
            </a:r>
            <a:r>
              <a:rPr lang="en-US" b="1" dirty="0">
                <a:solidFill>
                  <a:srgbClr val="FF0000"/>
                </a:solidFill>
              </a:rPr>
              <a:t>c</a:t>
            </a:r>
            <a:r>
              <a:rPr lang="en-US" dirty="0"/>
              <a:t>, </a:t>
            </a:r>
            <a:r>
              <a:rPr lang="en-US" b="1" dirty="0">
                <a:solidFill>
                  <a:srgbClr val="FF0000"/>
                </a:solidFill>
              </a:rPr>
              <a:t>numeric</a:t>
            </a:r>
            <a:r>
              <a:rPr lang="en-US" dirty="0"/>
              <a:t>, or </a:t>
            </a:r>
            <a:r>
              <a:rPr lang="en-US" b="1" dirty="0">
                <a:solidFill>
                  <a:srgbClr val="FF0000"/>
                </a:solidFill>
              </a:rPr>
              <a:t>index table.</a:t>
            </a:r>
          </a:p>
          <a:p>
            <a:r>
              <a:rPr lang="en-US" dirty="0"/>
              <a:t>The actual parameter need only have the selection of attributes possessed by the formal parameter. The formal parameter adopts its remaining unnamed attributes from the actual parameter.</a:t>
            </a:r>
          </a:p>
          <a:p>
            <a:r>
              <a:rPr lang="en-US" dirty="0"/>
              <a:t>Note that formal parameters inherit the attributes of their corresponding actual parameters dynamically at runtime, and so they cannot be identified in the program code.</a:t>
            </a:r>
            <a:endParaRPr lang="en-US" b="1" u="sng" dirty="0">
              <a:solidFill>
                <a:srgbClr val="FF0000"/>
              </a:solidFill>
            </a:endParaRPr>
          </a:p>
        </p:txBody>
      </p:sp>
    </p:spTree>
    <p:extLst>
      <p:ext uri="{BB962C8B-B14F-4D97-AF65-F5344CB8AC3E}">
        <p14:creationId xmlns:p14="http://schemas.microsoft.com/office/powerpoint/2010/main" val="2580741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rmAutofit fontScale="40000" lnSpcReduction="20000"/>
          </a:bodyPr>
          <a:lstStyle/>
          <a:p>
            <a:r>
              <a:rPr lang="en-US" dirty="0"/>
              <a:t>types: begin of </a:t>
            </a:r>
            <a:r>
              <a:rPr lang="en-US" dirty="0" err="1"/>
              <a:t>t_line</a:t>
            </a:r>
            <a:r>
              <a:rPr lang="en-US" dirty="0"/>
              <a:t>,</a:t>
            </a:r>
            <a:br>
              <a:rPr lang="en-US" dirty="0"/>
            </a:br>
            <a:r>
              <a:rPr lang="en-US" dirty="0"/>
              <a:t>        col1 type c,</a:t>
            </a:r>
            <a:br>
              <a:rPr lang="en-US" dirty="0"/>
            </a:br>
            <a:r>
              <a:rPr lang="en-US" dirty="0"/>
              <a:t>        col2 type c,</a:t>
            </a:r>
            <a:br>
              <a:rPr lang="en-US" dirty="0"/>
            </a:br>
            <a:r>
              <a:rPr lang="en-US" dirty="0"/>
              <a:t>      end of </a:t>
            </a:r>
            <a:r>
              <a:rPr lang="en-US" dirty="0" err="1"/>
              <a:t>t_line</a:t>
            </a:r>
            <a:r>
              <a:rPr lang="en-US" dirty="0"/>
              <a:t>.</a:t>
            </a:r>
            <a:br>
              <a:rPr lang="en-US" dirty="0"/>
            </a:br>
            <a:br>
              <a:rPr lang="en-US" dirty="0"/>
            </a:br>
            <a:r>
              <a:rPr lang="en-US" dirty="0"/>
              <a:t> data : </a:t>
            </a:r>
            <a:r>
              <a:rPr lang="en-US" dirty="0" err="1"/>
              <a:t>wa</a:t>
            </a:r>
            <a:r>
              <a:rPr lang="en-US" dirty="0"/>
              <a:t> type </a:t>
            </a:r>
            <a:r>
              <a:rPr lang="en-US" dirty="0" err="1"/>
              <a:t>t_line</a:t>
            </a:r>
            <a:r>
              <a:rPr lang="en-US" dirty="0"/>
              <a:t>,</a:t>
            </a:r>
            <a:br>
              <a:rPr lang="en-US" dirty="0"/>
            </a:br>
            <a:r>
              <a:rPr lang="en-US" dirty="0"/>
              <a:t>        </a:t>
            </a:r>
            <a:r>
              <a:rPr lang="en-US" dirty="0" err="1"/>
              <a:t>itab</a:t>
            </a:r>
            <a:r>
              <a:rPr lang="en-US" dirty="0"/>
              <a:t> type hashed table of </a:t>
            </a:r>
            <a:r>
              <a:rPr lang="en-US" dirty="0" err="1"/>
              <a:t>t_line</a:t>
            </a:r>
            <a:r>
              <a:rPr lang="en-US" dirty="0"/>
              <a:t> with unique key col1,</a:t>
            </a:r>
            <a:br>
              <a:rPr lang="en-US" dirty="0"/>
            </a:br>
            <a:r>
              <a:rPr lang="en-US" dirty="0"/>
              <a:t>        key(4) type c value 'col1'.</a:t>
            </a:r>
            <a:br>
              <a:rPr lang="en-US" dirty="0"/>
            </a:br>
            <a:br>
              <a:rPr lang="en-US" dirty="0"/>
            </a:br>
            <a:r>
              <a:rPr lang="en-US" dirty="0"/>
              <a:t> wa-col1 = 'x'.</a:t>
            </a:r>
            <a:br>
              <a:rPr lang="en-US" dirty="0"/>
            </a:br>
            <a:r>
              <a:rPr lang="en-US" dirty="0"/>
              <a:t>  wa-col2 = 'k'.</a:t>
            </a:r>
            <a:br>
              <a:rPr lang="en-US" dirty="0"/>
            </a:br>
            <a:r>
              <a:rPr lang="en-US" dirty="0"/>
              <a:t> insert </a:t>
            </a:r>
            <a:r>
              <a:rPr lang="en-US" dirty="0" err="1"/>
              <a:t>wa</a:t>
            </a:r>
            <a:r>
              <a:rPr lang="en-US" dirty="0"/>
              <a:t> into table </a:t>
            </a:r>
            <a:r>
              <a:rPr lang="en-US" dirty="0" err="1"/>
              <a:t>itab</a:t>
            </a:r>
            <a:r>
              <a:rPr lang="en-US" dirty="0"/>
              <a:t>.</a:t>
            </a:r>
            <a:br>
              <a:rPr lang="en-US" dirty="0"/>
            </a:br>
            <a:br>
              <a:rPr lang="en-US" dirty="0"/>
            </a:br>
            <a:r>
              <a:rPr lang="en-US" dirty="0"/>
              <a:t>  wa-col1 = 'y'.</a:t>
            </a:r>
            <a:br>
              <a:rPr lang="en-US" dirty="0"/>
            </a:br>
            <a:r>
              <a:rPr lang="en-US" dirty="0"/>
              <a:t>  wa-col2 = 'm'.</a:t>
            </a:r>
            <a:br>
              <a:rPr lang="en-US" dirty="0"/>
            </a:br>
            <a:r>
              <a:rPr lang="en-US" dirty="0"/>
              <a:t> insert </a:t>
            </a:r>
            <a:r>
              <a:rPr lang="en-US" dirty="0" err="1"/>
              <a:t>wa</a:t>
            </a:r>
            <a:r>
              <a:rPr lang="en-US" dirty="0"/>
              <a:t> into table </a:t>
            </a:r>
            <a:r>
              <a:rPr lang="en-US" dirty="0" err="1"/>
              <a:t>itab</a:t>
            </a:r>
            <a:r>
              <a:rPr lang="en-US" dirty="0"/>
              <a:t>.</a:t>
            </a:r>
            <a:br>
              <a:rPr lang="en-US" dirty="0"/>
            </a:br>
            <a:br>
              <a:rPr lang="en-US" dirty="0"/>
            </a:br>
            <a:r>
              <a:rPr lang="en-US" dirty="0"/>
              <a:t>  wa-col1 = 'z'.</a:t>
            </a:r>
            <a:br>
              <a:rPr lang="en-US" dirty="0"/>
            </a:br>
            <a:r>
              <a:rPr lang="en-US" dirty="0"/>
              <a:t>  wa-col2 = 'n'.</a:t>
            </a:r>
            <a:br>
              <a:rPr lang="en-US" dirty="0"/>
            </a:br>
            <a:r>
              <a:rPr lang="en-US" dirty="0"/>
              <a:t> insert </a:t>
            </a:r>
            <a:r>
              <a:rPr lang="en-US" dirty="0" err="1"/>
              <a:t>wa</a:t>
            </a:r>
            <a:r>
              <a:rPr lang="en-US" dirty="0"/>
              <a:t> into table </a:t>
            </a:r>
            <a:r>
              <a:rPr lang="en-US" dirty="0" err="1"/>
              <a:t>itab</a:t>
            </a:r>
            <a:r>
              <a:rPr lang="en-US" dirty="0"/>
              <a:t>.</a:t>
            </a:r>
            <a:br>
              <a:rPr lang="en-US" dirty="0"/>
            </a:br>
            <a:br>
              <a:rPr lang="en-US" dirty="0"/>
            </a:br>
            <a:r>
              <a:rPr lang="en-US" dirty="0"/>
              <a:t> perform demo using </a:t>
            </a:r>
            <a:r>
              <a:rPr lang="en-US" dirty="0" err="1"/>
              <a:t>itab</a:t>
            </a:r>
            <a:r>
              <a:rPr lang="en-US" dirty="0"/>
              <a:t>.</a:t>
            </a:r>
            <a:br>
              <a:rPr lang="en-US" dirty="0"/>
            </a:br>
            <a:r>
              <a:rPr lang="en-US" dirty="0"/>
              <a:t>*&amp;---------------------------------------------------------------------*</a:t>
            </a:r>
            <a:br>
              <a:rPr lang="en-US" dirty="0"/>
            </a:br>
            <a:r>
              <a:rPr lang="en-US" dirty="0"/>
              <a:t>*&amp;      Form  DEMO</a:t>
            </a:r>
            <a:br>
              <a:rPr lang="en-US" dirty="0"/>
            </a:br>
            <a:r>
              <a:rPr lang="en-US" dirty="0"/>
              <a:t>*&amp;---------------------------------------------------------------------*</a:t>
            </a:r>
            <a:br>
              <a:rPr lang="en-US" dirty="0"/>
            </a:br>
            <a:r>
              <a:rPr lang="en-US" dirty="0"/>
              <a:t>*       text</a:t>
            </a:r>
            <a:br>
              <a:rPr lang="en-US" dirty="0"/>
            </a:br>
            <a:r>
              <a:rPr lang="en-US" dirty="0"/>
              <a:t>*----------------------------------------------------------------------*</a:t>
            </a:r>
            <a:br>
              <a:rPr lang="en-US" dirty="0"/>
            </a:br>
            <a:r>
              <a:rPr lang="en-US" dirty="0"/>
              <a:t>*      --&gt;P_ITAB  text</a:t>
            </a:r>
            <a:br>
              <a:rPr lang="en-US" dirty="0"/>
            </a:br>
            <a:r>
              <a:rPr lang="en-US" dirty="0"/>
              <a:t>*----------------------------------------------------------------------*</a:t>
            </a:r>
            <a:br>
              <a:rPr lang="en-US" dirty="0"/>
            </a:br>
            <a:r>
              <a:rPr lang="en-US" dirty="0"/>
              <a:t>form DEMO  using    </a:t>
            </a:r>
            <a:r>
              <a:rPr lang="en-US" dirty="0" err="1"/>
              <a:t>p_itab</a:t>
            </a:r>
            <a:r>
              <a:rPr lang="en-US" dirty="0"/>
              <a:t> type any table.</a:t>
            </a:r>
            <a:br>
              <a:rPr lang="en-US" dirty="0"/>
            </a:br>
            <a:br>
              <a:rPr lang="en-US" dirty="0"/>
            </a:br>
            <a:r>
              <a:rPr lang="en-US" dirty="0"/>
              <a:t>  read table  </a:t>
            </a:r>
            <a:r>
              <a:rPr lang="en-US" dirty="0" err="1"/>
              <a:t>p_itab</a:t>
            </a:r>
            <a:r>
              <a:rPr lang="en-US" dirty="0"/>
              <a:t> into </a:t>
            </a:r>
            <a:r>
              <a:rPr lang="en-US" dirty="0" err="1"/>
              <a:t>wa</a:t>
            </a:r>
            <a:r>
              <a:rPr lang="en-US" dirty="0"/>
              <a:t> with table key (key) = 'x'.</a:t>
            </a:r>
            <a:br>
              <a:rPr lang="en-US" dirty="0"/>
            </a:br>
            <a:br>
              <a:rPr lang="en-US" dirty="0"/>
            </a:br>
            <a:br>
              <a:rPr lang="en-US" dirty="0"/>
            </a:br>
            <a:r>
              <a:rPr lang="en-US" dirty="0"/>
              <a:t>  write : / wa-col1 , wa-col2.</a:t>
            </a:r>
            <a:br>
              <a:rPr lang="en-US" dirty="0"/>
            </a:br>
            <a:br>
              <a:rPr lang="en-US" dirty="0"/>
            </a:br>
            <a:r>
              <a:rPr lang="en-US" dirty="0" err="1"/>
              <a:t>endform</a:t>
            </a:r>
            <a:r>
              <a:rPr lang="en-US" dirty="0"/>
              <a:t>.                    " DEMO</a:t>
            </a:r>
          </a:p>
          <a:p>
            <a:endParaRPr lang="en-US" dirty="0"/>
          </a:p>
          <a:p>
            <a:r>
              <a:rPr lang="en-US" dirty="0"/>
              <a:t>Note: The table key is addressed dynamically in the subroutine.</a:t>
            </a:r>
          </a:p>
          <a:p>
            <a:r>
              <a:rPr lang="en-US" dirty="0"/>
              <a:t>However, the static address</a:t>
            </a:r>
          </a:p>
          <a:p>
            <a:r>
              <a:rPr lang="en-US" b="1" dirty="0"/>
              <a:t>READ TABLE p WITH TABLE KEY col1 = 'X' INTO </a:t>
            </a:r>
            <a:r>
              <a:rPr lang="en-US" b="1" dirty="0" err="1"/>
              <a:t>wa</a:t>
            </a:r>
            <a:r>
              <a:rPr lang="en-US" b="1" dirty="0"/>
              <a:t>.</a:t>
            </a:r>
          </a:p>
          <a:p>
            <a:r>
              <a:rPr lang="en-US" dirty="0"/>
              <a:t>is syntactically incorrect, since the formal parameter P does not adopt the key of table </a:t>
            </a:r>
            <a:r>
              <a:rPr lang="en-US" b="1" dirty="0" err="1"/>
              <a:t>itab</a:t>
            </a:r>
            <a:r>
              <a:rPr lang="en-US" dirty="0"/>
              <a:t> until runtime. </a:t>
            </a:r>
          </a:p>
          <a:p>
            <a:endParaRPr lang="en-US" dirty="0"/>
          </a:p>
        </p:txBody>
      </p:sp>
    </p:spTree>
    <p:extLst>
      <p:ext uri="{BB962C8B-B14F-4D97-AF65-F5344CB8AC3E}">
        <p14:creationId xmlns:p14="http://schemas.microsoft.com/office/powerpoint/2010/main" val="416436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0"/>
            <a:ext cx="8229600" cy="6324600"/>
          </a:xfrm>
        </p:spPr>
        <p:txBody>
          <a:bodyPr>
            <a:normAutofit fontScale="92500" lnSpcReduction="20000"/>
          </a:bodyPr>
          <a:lstStyle/>
          <a:p>
            <a:r>
              <a:rPr lang="en-US" dirty="0">
                <a:solidFill>
                  <a:srgbClr val="FF0000"/>
                </a:solidFill>
              </a:rPr>
              <a:t>Type full </a:t>
            </a:r>
            <a:r>
              <a:rPr lang="en-US" dirty="0">
                <a:solidFill>
                  <a:schemeClr val="tx1"/>
                </a:solidFill>
              </a:rPr>
              <a:t>: </a:t>
            </a:r>
            <a:r>
              <a:rPr lang="en-US" dirty="0"/>
              <a:t>If you specify the type fully, all of the technical attributes of the formal parameter are defined with the subroutine definition.</a:t>
            </a:r>
          </a:p>
          <a:p>
            <a:r>
              <a:rPr lang="en-US" b="1" dirty="0"/>
              <a:t>d</a:t>
            </a:r>
            <a:r>
              <a:rPr lang="en-US" dirty="0"/>
              <a:t>, </a:t>
            </a:r>
            <a:r>
              <a:rPr lang="en-US" b="1" dirty="0"/>
              <a:t>f</a:t>
            </a:r>
            <a:r>
              <a:rPr lang="en-US" dirty="0"/>
              <a:t>, </a:t>
            </a:r>
            <a:r>
              <a:rPr lang="en-US" b="1" dirty="0"/>
              <a:t>i</a:t>
            </a:r>
            <a:r>
              <a:rPr lang="en-US" dirty="0"/>
              <a:t>, </a:t>
            </a:r>
            <a:r>
              <a:rPr lang="en-US" b="1" dirty="0"/>
              <a:t>string</a:t>
            </a:r>
            <a:r>
              <a:rPr lang="en-US" dirty="0"/>
              <a:t>, </a:t>
            </a:r>
            <a:r>
              <a:rPr lang="en-US" b="1" dirty="0"/>
              <a:t>t</a:t>
            </a:r>
            <a:r>
              <a:rPr lang="en-US" dirty="0"/>
              <a:t>, </a:t>
            </a:r>
            <a:r>
              <a:rPr lang="en-US" b="1" dirty="0" err="1"/>
              <a:t>xstring</a:t>
            </a:r>
            <a:r>
              <a:rPr lang="en-US" b="1" dirty="0"/>
              <a:t>.</a:t>
            </a:r>
          </a:p>
          <a:p>
            <a:r>
              <a:rPr lang="en-US" dirty="0"/>
              <a:t>The technical attributes of the actual parameter must match the attributes of the formal parameter.</a:t>
            </a:r>
          </a:p>
          <a:p>
            <a:r>
              <a:rPr lang="en-US" b="1" dirty="0">
                <a:solidFill>
                  <a:srgbClr val="FF0000"/>
                </a:solidFill>
              </a:rPr>
              <a:t>Typed parameters have three advantages</a:t>
            </a:r>
            <a:r>
              <a:rPr lang="en-US" dirty="0"/>
              <a:t>: </a:t>
            </a:r>
          </a:p>
          <a:p>
            <a:r>
              <a:rPr lang="en-US" dirty="0"/>
              <a:t>They are more efficient. Less CPU is needed to allocate memory for a typed parameter than an </a:t>
            </a:r>
            <a:r>
              <a:rPr lang="en-US" dirty="0" err="1"/>
              <a:t>untyped</a:t>
            </a:r>
            <a:r>
              <a:rPr lang="en-US" dirty="0"/>
              <a:t> one.</a:t>
            </a:r>
          </a:p>
          <a:p>
            <a:r>
              <a:rPr lang="en-US" dirty="0"/>
              <a:t>They help prevent coding errors. Because you cannot pass a parameter of an incompatible type, the syntax checker will point out the error to you if you try to pass an incompatible parameter. </a:t>
            </a:r>
          </a:p>
          <a:p>
            <a:r>
              <a:rPr lang="en-US" dirty="0"/>
              <a:t>They help prevent runtime errors. For example, if your program accepts an </a:t>
            </a:r>
            <a:r>
              <a:rPr lang="en-US" dirty="0" err="1"/>
              <a:t>untyped</a:t>
            </a:r>
            <a:r>
              <a:rPr lang="en-US" dirty="0"/>
              <a:t> variable and performs an arithmetic operation on it, it is possible to pass character data to that subroutine. If this happens at runtime, a short dump will result. </a:t>
            </a:r>
            <a:endParaRPr lang="en-US" dirty="0">
              <a:solidFill>
                <a:schemeClr val="tx1"/>
              </a:solidFill>
            </a:endParaRPr>
          </a:p>
        </p:txBody>
      </p:sp>
    </p:spTree>
    <p:extLst>
      <p:ext uri="{BB962C8B-B14F-4D97-AF65-F5344CB8AC3E}">
        <p14:creationId xmlns:p14="http://schemas.microsoft.com/office/powerpoint/2010/main" val="2122820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normAutofit lnSpcReduction="10000"/>
          </a:bodyPr>
          <a:lstStyle/>
          <a:p>
            <a:r>
              <a:rPr lang="en-US" dirty="0">
                <a:solidFill>
                  <a:srgbClr val="FF0000"/>
                </a:solidFill>
              </a:rPr>
              <a:t>Using</a:t>
            </a:r>
            <a:r>
              <a:rPr lang="en-US" dirty="0"/>
              <a:t> in </a:t>
            </a:r>
            <a:r>
              <a:rPr lang="en-US" dirty="0">
                <a:solidFill>
                  <a:srgbClr val="FF0000"/>
                </a:solidFill>
              </a:rPr>
              <a:t>External Subroutines </a:t>
            </a:r>
            <a:r>
              <a:rPr lang="en-US" dirty="0"/>
              <a:t>:</a:t>
            </a:r>
          </a:p>
          <a:p>
            <a:pPr marL="0" indent="0">
              <a:buNone/>
            </a:pPr>
            <a:endParaRPr lang="en-US" dirty="0"/>
          </a:p>
          <a:p>
            <a:pPr marL="0" indent="0">
              <a:buNone/>
            </a:pPr>
            <a:r>
              <a:rPr lang="en-US" dirty="0"/>
              <a:t>Syntax :</a:t>
            </a:r>
          </a:p>
          <a:p>
            <a:pPr marL="0" indent="0">
              <a:buNone/>
            </a:pPr>
            <a:endParaRPr lang="en-US" dirty="0"/>
          </a:p>
          <a:p>
            <a:pPr marL="0" indent="0">
              <a:buNone/>
            </a:pPr>
            <a:r>
              <a:rPr lang="en-US" dirty="0"/>
              <a:t>Perform &lt; subroutine name &gt; (program name ) </a:t>
            </a:r>
            <a:r>
              <a:rPr lang="en-US" dirty="0">
                <a:solidFill>
                  <a:srgbClr val="FF0000"/>
                </a:solidFill>
              </a:rPr>
              <a:t>using</a:t>
            </a:r>
            <a:r>
              <a:rPr lang="en-US" dirty="0"/>
              <a:t> &lt;actual parameters&gt;</a:t>
            </a:r>
          </a:p>
          <a:p>
            <a:pPr marL="0" indent="0">
              <a:buNone/>
            </a:pPr>
            <a:endParaRPr lang="en-US" dirty="0"/>
          </a:p>
          <a:p>
            <a:pPr marL="0" indent="0">
              <a:buNone/>
            </a:pPr>
            <a:r>
              <a:rPr lang="en-US" dirty="0"/>
              <a:t>             or</a:t>
            </a:r>
          </a:p>
          <a:p>
            <a:pPr marL="0" indent="0">
              <a:buNone/>
            </a:pPr>
            <a:endParaRPr lang="en-US" dirty="0"/>
          </a:p>
          <a:p>
            <a:pPr marL="0" indent="0">
              <a:buNone/>
            </a:pPr>
            <a:r>
              <a:rPr lang="en-US" dirty="0"/>
              <a:t>Perform &lt;subroutine name &gt; in program(program name ) </a:t>
            </a:r>
            <a:r>
              <a:rPr lang="en-US" dirty="0">
                <a:solidFill>
                  <a:srgbClr val="FF0000"/>
                </a:solidFill>
              </a:rPr>
              <a:t>using</a:t>
            </a:r>
          </a:p>
          <a:p>
            <a:pPr marL="0" indent="0">
              <a:buNone/>
            </a:pPr>
            <a:r>
              <a:rPr lang="en-US" dirty="0">
                <a:solidFill>
                  <a:srgbClr val="FF0000"/>
                </a:solidFill>
              </a:rPr>
              <a:t>                                                </a:t>
            </a:r>
            <a:r>
              <a:rPr lang="en-US" dirty="0">
                <a:solidFill>
                  <a:schemeClr val="bg1"/>
                </a:solidFill>
              </a:rPr>
              <a:t>&lt;</a:t>
            </a:r>
            <a:r>
              <a:rPr lang="en-US" dirty="0">
                <a:solidFill>
                  <a:schemeClr val="tx1"/>
                </a:solidFill>
              </a:rPr>
              <a:t>actual parameters</a:t>
            </a:r>
            <a:r>
              <a:rPr lang="en-US" dirty="0">
                <a:solidFill>
                  <a:schemeClr val="bg1"/>
                </a:solidFill>
              </a:rPr>
              <a:t>&gt;</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2445829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5 types</a:t>
            </a:r>
          </a:p>
        </p:txBody>
      </p:sp>
      <p:sp>
        <p:nvSpPr>
          <p:cNvPr id="3" name="Content Placeholder 2"/>
          <p:cNvSpPr>
            <a:spLocks noGrp="1"/>
          </p:cNvSpPr>
          <p:nvPr>
            <p:ph idx="1"/>
          </p:nvPr>
        </p:nvSpPr>
        <p:spPr/>
        <p:txBody>
          <a:bodyPr/>
          <a:lstStyle/>
          <a:p>
            <a:pPr marL="514350" indent="-514350">
              <a:buFont typeface="+mj-lt"/>
              <a:buAutoNum type="arabicPeriod"/>
            </a:pPr>
            <a:r>
              <a:rPr lang="en-US" dirty="0"/>
              <a:t>Macros</a:t>
            </a:r>
          </a:p>
          <a:p>
            <a:pPr marL="514350" indent="-514350">
              <a:buFont typeface="+mj-lt"/>
              <a:buAutoNum type="arabicPeriod"/>
            </a:pPr>
            <a:r>
              <a:rPr lang="en-US" dirty="0"/>
              <a:t>Includes</a:t>
            </a:r>
          </a:p>
          <a:p>
            <a:pPr marL="514350" indent="-514350">
              <a:buFont typeface="+mj-lt"/>
              <a:buAutoNum type="arabicPeriod"/>
            </a:pPr>
            <a:r>
              <a:rPr lang="en-US" dirty="0"/>
              <a:t>Subroutines</a:t>
            </a:r>
          </a:p>
          <a:p>
            <a:pPr marL="514350" indent="-514350">
              <a:buFont typeface="+mj-lt"/>
              <a:buAutoNum type="arabicPeriod"/>
            </a:pPr>
            <a:r>
              <a:rPr lang="en-US" dirty="0"/>
              <a:t>Function modules</a:t>
            </a:r>
          </a:p>
          <a:p>
            <a:pPr marL="514350" indent="-514350">
              <a:buFont typeface="+mj-lt"/>
              <a:buAutoNum type="arabicPeriod"/>
            </a:pPr>
            <a:r>
              <a:rPr lang="en-US" dirty="0"/>
              <a:t>Methods </a:t>
            </a:r>
          </a:p>
          <a:p>
            <a:pPr marL="514350" indent="-514350">
              <a:buFont typeface="+mj-lt"/>
              <a:buAutoNum type="arabicPeriod"/>
            </a:pPr>
            <a:endParaRPr lang="en-US" dirty="0"/>
          </a:p>
        </p:txBody>
      </p:sp>
    </p:spTree>
    <p:extLst>
      <p:ext uri="{BB962C8B-B14F-4D97-AF65-F5344CB8AC3E}">
        <p14:creationId xmlns:p14="http://schemas.microsoft.com/office/powerpoint/2010/main" val="2426020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normAutofit fontScale="32500" lnSpcReduction="20000"/>
          </a:bodyPr>
          <a:lstStyle/>
          <a:p>
            <a:r>
              <a:rPr lang="en-US" dirty="0"/>
              <a:t>Ex:</a:t>
            </a:r>
          </a:p>
          <a:p>
            <a:pPr marL="0" indent="0">
              <a:buNone/>
            </a:pPr>
            <a:r>
              <a:rPr lang="en-US" dirty="0"/>
              <a:t>Zprg4:</a:t>
            </a:r>
          </a:p>
          <a:p>
            <a:pPr marL="0" indent="0">
              <a:buNone/>
            </a:pPr>
            <a:r>
              <a:rPr lang="en-US" dirty="0"/>
              <a:t>DATA: A TYPE I VALUE 100,</a:t>
            </a:r>
          </a:p>
          <a:p>
            <a:pPr marL="0" indent="0">
              <a:buNone/>
            </a:pPr>
            <a:r>
              <a:rPr lang="en-US" dirty="0"/>
              <a:t>      B TYPE I VALUE 50,</a:t>
            </a:r>
          </a:p>
          <a:p>
            <a:pPr marL="0" indent="0">
              <a:buNone/>
            </a:pPr>
            <a:r>
              <a:rPr lang="en-US" dirty="0"/>
              <a:t>      C TYPE I.</a:t>
            </a:r>
          </a:p>
          <a:p>
            <a:pPr marL="0" indent="0">
              <a:buNone/>
            </a:pPr>
            <a:endParaRPr lang="en-US" dirty="0"/>
          </a:p>
          <a:p>
            <a:pPr marL="0" indent="0">
              <a:buNone/>
            </a:pPr>
            <a:r>
              <a:rPr lang="en-US" dirty="0"/>
              <a:t>C = A + B.</a:t>
            </a:r>
          </a:p>
          <a:p>
            <a:pPr marL="0" indent="0">
              <a:buNone/>
            </a:pPr>
            <a:endParaRPr lang="en-US" dirty="0"/>
          </a:p>
          <a:p>
            <a:pPr marL="0" indent="0">
              <a:buNone/>
            </a:pPr>
            <a:r>
              <a:rPr lang="en-US" dirty="0"/>
              <a:t>WRITE : / 'IN MAIN PROGRAM'.</a:t>
            </a:r>
          </a:p>
          <a:p>
            <a:pPr marL="0" indent="0">
              <a:buNone/>
            </a:pPr>
            <a:r>
              <a:rPr lang="en-US" dirty="0"/>
              <a:t>WRITE : / A , '+' , B  , '=' , C.</a:t>
            </a:r>
          </a:p>
          <a:p>
            <a:pPr marL="0" indent="0">
              <a:buNone/>
            </a:pPr>
            <a:endParaRPr lang="en-US" dirty="0"/>
          </a:p>
          <a:p>
            <a:pPr marL="0" indent="0">
              <a:buNone/>
            </a:pPr>
            <a:r>
              <a:rPr lang="en-US" dirty="0"/>
              <a:t>PERFORM SUB1 USING A B.</a:t>
            </a:r>
          </a:p>
          <a:p>
            <a:pPr marL="0" indent="0">
              <a:buNone/>
            </a:pPr>
            <a:endParaRPr lang="en-US" dirty="0"/>
          </a:p>
          <a:p>
            <a:pPr marL="0" indent="0">
              <a:buNone/>
            </a:pPr>
            <a:r>
              <a:rPr lang="en-US" dirty="0">
                <a:solidFill>
                  <a:srgbClr val="FF0000"/>
                </a:solidFill>
              </a:rPr>
              <a:t>PERFORM</a:t>
            </a:r>
            <a:r>
              <a:rPr lang="en-US" dirty="0"/>
              <a:t> </a:t>
            </a:r>
            <a:r>
              <a:rPr lang="en-US" dirty="0">
                <a:solidFill>
                  <a:srgbClr val="FF0000"/>
                </a:solidFill>
              </a:rPr>
              <a:t>SUB2 IN PROGRAM ZPRG2 USING A B.</a:t>
            </a:r>
          </a:p>
          <a:p>
            <a:pPr marL="0" indent="0">
              <a:buNone/>
            </a:pPr>
            <a:endParaRPr lang="en-US" dirty="0"/>
          </a:p>
          <a:p>
            <a:pPr marL="0" indent="0">
              <a:buNone/>
            </a:pPr>
            <a:endParaRPr lang="en-US" dirty="0"/>
          </a:p>
          <a:p>
            <a:pPr marL="0" indent="0">
              <a:buNone/>
            </a:pPr>
            <a:r>
              <a:rPr lang="en-US" dirty="0"/>
              <a:t>FORM SUB1 USING E TYPE I</a:t>
            </a:r>
          </a:p>
          <a:p>
            <a:pPr marL="0" indent="0">
              <a:buNone/>
            </a:pPr>
            <a:r>
              <a:rPr lang="en-US" dirty="0"/>
              <a:t>                F TYPE I.</a:t>
            </a:r>
          </a:p>
          <a:p>
            <a:pPr marL="0" indent="0">
              <a:buNone/>
            </a:pPr>
            <a:r>
              <a:rPr lang="en-US" dirty="0"/>
              <a:t>  DATA : Y TYPE I.</a:t>
            </a:r>
          </a:p>
          <a:p>
            <a:pPr marL="0" indent="0">
              <a:buNone/>
            </a:pPr>
            <a:r>
              <a:rPr lang="en-US" dirty="0"/>
              <a:t>  E = E / 2.</a:t>
            </a:r>
          </a:p>
          <a:p>
            <a:pPr marL="0" indent="0">
              <a:buNone/>
            </a:pPr>
            <a:r>
              <a:rPr lang="en-US" dirty="0"/>
              <a:t>  F = F / 2.</a:t>
            </a:r>
          </a:p>
          <a:p>
            <a:pPr marL="0" indent="0">
              <a:buNone/>
            </a:pPr>
            <a:r>
              <a:rPr lang="en-US" dirty="0"/>
              <a:t>  Y = E + F.</a:t>
            </a:r>
          </a:p>
          <a:p>
            <a:pPr marL="0" indent="0">
              <a:buNone/>
            </a:pPr>
            <a:r>
              <a:rPr lang="en-US" dirty="0"/>
              <a:t>  WRITE : / 'IN SUBROUTINE '.</a:t>
            </a:r>
          </a:p>
          <a:p>
            <a:pPr marL="0" indent="0">
              <a:buNone/>
            </a:pPr>
            <a:r>
              <a:rPr lang="en-US" dirty="0"/>
              <a:t>  WRITE: / E , '+' , F , '=' , Y.</a:t>
            </a:r>
          </a:p>
          <a:p>
            <a:pPr marL="0" indent="0">
              <a:buNone/>
            </a:pPr>
            <a:r>
              <a:rPr lang="en-US" dirty="0"/>
              <a:t>  ENDFORM.</a:t>
            </a:r>
          </a:p>
        </p:txBody>
      </p:sp>
    </p:spTree>
    <p:extLst>
      <p:ext uri="{BB962C8B-B14F-4D97-AF65-F5344CB8AC3E}">
        <p14:creationId xmlns:p14="http://schemas.microsoft.com/office/powerpoint/2010/main" val="2882605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2001"/>
            <a:ext cx="8229600" cy="5364163"/>
          </a:xfrm>
        </p:spPr>
        <p:txBody>
          <a:bodyPr>
            <a:normAutofit fontScale="92500" lnSpcReduction="20000"/>
          </a:bodyPr>
          <a:lstStyle/>
          <a:p>
            <a:pPr marL="0" indent="0">
              <a:buNone/>
            </a:pPr>
            <a:endParaRPr lang="en-US" dirty="0"/>
          </a:p>
          <a:p>
            <a:pPr marL="0" indent="0">
              <a:buNone/>
            </a:pPr>
            <a:endParaRPr lang="en-US" dirty="0"/>
          </a:p>
          <a:p>
            <a:pPr marL="0" indent="0">
              <a:buNone/>
            </a:pPr>
            <a:r>
              <a:rPr lang="en-US" dirty="0"/>
              <a:t> FORM SUB2  USING H TYPE I</a:t>
            </a:r>
          </a:p>
          <a:p>
            <a:pPr marL="0" indent="0">
              <a:buNone/>
            </a:pPr>
            <a:r>
              <a:rPr lang="en-US" dirty="0"/>
              <a:t>                 J TYPE I.</a:t>
            </a:r>
          </a:p>
          <a:p>
            <a:pPr marL="0" indent="0">
              <a:buNone/>
            </a:pPr>
            <a:r>
              <a:rPr lang="en-US" dirty="0"/>
              <a:t>  DATA : K TYPE I.</a:t>
            </a:r>
          </a:p>
          <a:p>
            <a:pPr marL="0" indent="0">
              <a:buNone/>
            </a:pPr>
            <a:r>
              <a:rPr lang="en-US" dirty="0"/>
              <a:t>  H = H / 2.</a:t>
            </a:r>
          </a:p>
          <a:p>
            <a:pPr marL="0" indent="0">
              <a:buNone/>
            </a:pPr>
            <a:r>
              <a:rPr lang="en-US" dirty="0"/>
              <a:t>  J = J / 2.</a:t>
            </a:r>
          </a:p>
          <a:p>
            <a:pPr marL="0" indent="0">
              <a:buNone/>
            </a:pPr>
            <a:r>
              <a:rPr lang="en-US" dirty="0"/>
              <a:t>  K = H + J.</a:t>
            </a:r>
          </a:p>
          <a:p>
            <a:pPr marL="0" indent="0">
              <a:buNone/>
            </a:pPr>
            <a:r>
              <a:rPr lang="en-US" dirty="0"/>
              <a:t>  WRITE : / 'IN EXTERNAL SUBROUTINE : '.</a:t>
            </a:r>
          </a:p>
          <a:p>
            <a:pPr marL="0" indent="0">
              <a:buNone/>
            </a:pPr>
            <a:r>
              <a:rPr lang="en-US" dirty="0"/>
              <a:t>  WRITE: / H , '+' , J , '=' , K.</a:t>
            </a:r>
          </a:p>
          <a:p>
            <a:pPr marL="0" indent="0">
              <a:buNone/>
            </a:pPr>
            <a:endParaRPr lang="en-US" dirty="0"/>
          </a:p>
          <a:p>
            <a:pPr marL="0" indent="0">
              <a:buNone/>
            </a:pPr>
            <a:endParaRPr lang="en-US" dirty="0"/>
          </a:p>
          <a:p>
            <a:pPr marL="0" indent="0">
              <a:buNone/>
            </a:pPr>
            <a:r>
              <a:rPr lang="en-US" dirty="0"/>
              <a:t>ENDFORM.</a:t>
            </a:r>
          </a:p>
        </p:txBody>
      </p:sp>
    </p:spTree>
    <p:extLst>
      <p:ext uri="{BB962C8B-B14F-4D97-AF65-F5344CB8AC3E}">
        <p14:creationId xmlns:p14="http://schemas.microsoft.com/office/powerpoint/2010/main" val="4154361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Passing Internal Tables as Parameters</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You can use one of two methods to pass an internal table to a subroutine: </a:t>
            </a:r>
          </a:p>
          <a:p>
            <a:pPr marL="457200" indent="-457200">
              <a:buFont typeface="+mj-lt"/>
              <a:buAutoNum type="arabicPeriod"/>
            </a:pPr>
            <a:r>
              <a:rPr lang="en-US" dirty="0"/>
              <a:t>Pass with header line </a:t>
            </a:r>
          </a:p>
          <a:p>
            <a:pPr marL="457200" indent="-457200">
              <a:buFont typeface="+mj-lt"/>
              <a:buAutoNum type="arabicPeriod"/>
            </a:pPr>
            <a:r>
              <a:rPr lang="en-US" dirty="0"/>
              <a:t>Pass body only </a:t>
            </a:r>
          </a:p>
          <a:p>
            <a:r>
              <a:rPr lang="en-US" dirty="0"/>
              <a:t>If the internal table has a header line, method 1 passes both the header line and the body to the subroutine. Method 2 passes only the body to the subroutine.</a:t>
            </a:r>
          </a:p>
          <a:p>
            <a:r>
              <a:rPr lang="en-US" dirty="0"/>
              <a:t>If the internal table doesn't have a header line, you can also use both methods. However, method 1 will behave a little differently-it will automatically create a header line for the internal table within the subroutine.</a:t>
            </a:r>
          </a:p>
          <a:p>
            <a:pPr marL="0" indent="0">
              <a:buNone/>
            </a:pPr>
            <a:endParaRPr lang="en-US" dirty="0"/>
          </a:p>
        </p:txBody>
      </p:sp>
    </p:spTree>
    <p:extLst>
      <p:ext uri="{BB962C8B-B14F-4D97-AF65-F5344CB8AC3E}">
        <p14:creationId xmlns:p14="http://schemas.microsoft.com/office/powerpoint/2010/main" val="195270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8229600" cy="5897563"/>
          </a:xfrm>
        </p:spPr>
        <p:txBody>
          <a:bodyPr/>
          <a:lstStyle/>
          <a:p>
            <a:r>
              <a:rPr lang="en-US" dirty="0"/>
              <a:t>summarizes the effect of each of these methods on internal tables with and without header lines.</a:t>
            </a:r>
          </a:p>
          <a:p>
            <a:endParaRPr lang="en-US" dirty="0"/>
          </a:p>
          <a:p>
            <a:endParaRPr lang="en-US" dirty="0"/>
          </a:p>
          <a:p>
            <a:endParaRPr lang="en-US" dirty="0"/>
          </a:p>
          <a:p>
            <a:endParaRPr lang="en-US" dirty="0"/>
          </a:p>
          <a:p>
            <a:endParaRPr lang="en-US" dirty="0"/>
          </a:p>
          <a:p>
            <a:endParaRPr lang="en-US" dirty="0"/>
          </a:p>
          <a:p>
            <a:r>
              <a:rPr lang="en-US" dirty="0"/>
              <a:t>the syntax for each method of passing an internal table to a subroutine.</a:t>
            </a:r>
          </a:p>
          <a:p>
            <a:pPr marL="0"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066800"/>
            <a:ext cx="76200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19600"/>
            <a:ext cx="8153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600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Syntax for Describing the Internal Table to the Subroutine</a:t>
            </a:r>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1905000"/>
            <a:ext cx="7924799"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530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normAutofit fontScale="62500" lnSpcReduction="20000"/>
          </a:bodyPr>
          <a:lstStyle/>
          <a:p>
            <a:r>
              <a:rPr lang="en-US" dirty="0"/>
              <a:t>Table with header line.</a:t>
            </a:r>
          </a:p>
          <a:p>
            <a:pPr marL="0" indent="0">
              <a:buNone/>
            </a:pPr>
            <a:br>
              <a:rPr lang="en-US" dirty="0"/>
            </a:br>
            <a:br>
              <a:rPr lang="en-US" dirty="0"/>
            </a:br>
            <a:r>
              <a:rPr lang="en-US" dirty="0"/>
              <a:t>DATA : ITAB LIKE MAKT OCCURS 5 WITH HEADER LINE .</a:t>
            </a:r>
            <a:br>
              <a:rPr lang="en-US" dirty="0"/>
            </a:br>
            <a:br>
              <a:rPr lang="en-US" dirty="0"/>
            </a:br>
            <a:r>
              <a:rPr lang="en-US" dirty="0"/>
              <a:t>SELECT * FROM MAKT  INTO TABLE ITAB UP TO 5 ROWS  ORDER BY MATNR.</a:t>
            </a:r>
            <a:br>
              <a:rPr lang="en-US" dirty="0"/>
            </a:br>
            <a:br>
              <a:rPr lang="en-US" dirty="0"/>
            </a:br>
            <a:r>
              <a:rPr lang="en-US" dirty="0"/>
              <a:t>PERFORM S1 TABLES ITAB.</a:t>
            </a:r>
            <a:br>
              <a:rPr lang="en-US" dirty="0"/>
            </a:br>
            <a:br>
              <a:rPr lang="en-US" dirty="0"/>
            </a:br>
            <a:r>
              <a:rPr lang="en-US" dirty="0"/>
              <a:t>LOOP AT ITAB.</a:t>
            </a:r>
            <a:br>
              <a:rPr lang="en-US" dirty="0"/>
            </a:br>
            <a:br>
              <a:rPr lang="en-US" dirty="0"/>
            </a:br>
            <a:br>
              <a:rPr lang="en-US" dirty="0"/>
            </a:br>
            <a:r>
              <a:rPr lang="en-US" dirty="0"/>
              <a:t>  WRITE : / ITAB-MATNR , ITAB-SPRAS , ITAB-MAKTX.</a:t>
            </a:r>
            <a:br>
              <a:rPr lang="en-US" dirty="0"/>
            </a:br>
            <a:r>
              <a:rPr lang="en-US" dirty="0"/>
              <a:t>ENDLOOP.</a:t>
            </a:r>
            <a:br>
              <a:rPr lang="en-US" dirty="0"/>
            </a:br>
            <a:br>
              <a:rPr lang="en-US" dirty="0"/>
            </a:br>
            <a:r>
              <a:rPr lang="en-US" dirty="0"/>
              <a:t>form S1  tables   </a:t>
            </a:r>
            <a:r>
              <a:rPr lang="en-US" dirty="0" err="1"/>
              <a:t>p_itab</a:t>
            </a:r>
            <a:r>
              <a:rPr lang="en-US" dirty="0"/>
              <a:t> structure MAKT.</a:t>
            </a:r>
            <a:br>
              <a:rPr lang="en-US" dirty="0"/>
            </a:br>
            <a:r>
              <a:rPr lang="en-US" dirty="0"/>
              <a:t>                    "Insert correct name for &lt;...&gt;.</a:t>
            </a:r>
            <a:br>
              <a:rPr lang="en-US" dirty="0"/>
            </a:br>
            <a:br>
              <a:rPr lang="en-US" dirty="0"/>
            </a:br>
            <a:r>
              <a:rPr lang="en-US" dirty="0"/>
              <a:t>  READ TABLE </a:t>
            </a:r>
            <a:r>
              <a:rPr lang="en-US" dirty="0" err="1"/>
              <a:t>p_itab</a:t>
            </a:r>
            <a:r>
              <a:rPr lang="en-US" dirty="0"/>
              <a:t> INDEX 3.</a:t>
            </a:r>
            <a:br>
              <a:rPr lang="en-US" dirty="0"/>
            </a:br>
            <a:r>
              <a:rPr lang="en-US" dirty="0"/>
              <a:t>  IF SY-SUBRC = 0.</a:t>
            </a:r>
            <a:br>
              <a:rPr lang="en-US" dirty="0"/>
            </a:br>
            <a:r>
              <a:rPr lang="en-US" dirty="0"/>
              <a:t>    </a:t>
            </a:r>
            <a:r>
              <a:rPr lang="en-US" dirty="0" err="1"/>
              <a:t>p_itab</a:t>
            </a:r>
            <a:r>
              <a:rPr lang="en-US" dirty="0"/>
              <a:t>-MATNR = '000000027'.</a:t>
            </a:r>
            <a:br>
              <a:rPr lang="en-US" dirty="0"/>
            </a:br>
            <a:r>
              <a:rPr lang="en-US" dirty="0"/>
              <a:t>   MODIFY </a:t>
            </a:r>
            <a:r>
              <a:rPr lang="en-US" dirty="0" err="1"/>
              <a:t>p_itab</a:t>
            </a:r>
            <a:r>
              <a:rPr lang="en-US" dirty="0"/>
              <a:t> INDEX 3.</a:t>
            </a:r>
            <a:br>
              <a:rPr lang="en-US" dirty="0"/>
            </a:br>
            <a:r>
              <a:rPr lang="en-US" dirty="0"/>
              <a:t>  ENDIF.</a:t>
            </a:r>
            <a:br>
              <a:rPr lang="en-US" dirty="0"/>
            </a:br>
            <a:br>
              <a:rPr lang="en-US" dirty="0"/>
            </a:br>
            <a:br>
              <a:rPr lang="en-US" dirty="0"/>
            </a:br>
            <a:br>
              <a:rPr lang="en-US" dirty="0"/>
            </a:br>
            <a:r>
              <a:rPr lang="en-US" dirty="0" err="1"/>
              <a:t>endform</a:t>
            </a:r>
            <a:r>
              <a:rPr lang="en-US" dirty="0"/>
              <a:t>.                    " S1</a:t>
            </a:r>
          </a:p>
        </p:txBody>
      </p:sp>
    </p:spTree>
    <p:extLst>
      <p:ext uri="{BB962C8B-B14F-4D97-AF65-F5344CB8AC3E}">
        <p14:creationId xmlns:p14="http://schemas.microsoft.com/office/powerpoint/2010/main" val="450823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normAutofit fontScale="55000" lnSpcReduction="20000"/>
          </a:bodyPr>
          <a:lstStyle/>
          <a:p>
            <a:r>
              <a:rPr lang="en-US" b="1" dirty="0"/>
              <a:t> How to Pass an Internal Table Without a Header Line to a Subroutine and Automatically Create a Header Line.</a:t>
            </a:r>
          </a:p>
          <a:p>
            <a:pPr marL="0" indent="0">
              <a:buNone/>
            </a:pPr>
            <a:r>
              <a:rPr lang="en-US" dirty="0"/>
              <a:t>TABLES : MAKT.</a:t>
            </a:r>
            <a:br>
              <a:rPr lang="en-US" dirty="0"/>
            </a:br>
            <a:br>
              <a:rPr lang="en-US" dirty="0"/>
            </a:br>
            <a:br>
              <a:rPr lang="en-US" dirty="0"/>
            </a:br>
            <a:br>
              <a:rPr lang="en-US" dirty="0"/>
            </a:br>
            <a:r>
              <a:rPr lang="en-US" dirty="0"/>
              <a:t>DATA : ITAB LIKE MAKT OCCURS 5 .</a:t>
            </a:r>
            <a:br>
              <a:rPr lang="en-US" dirty="0"/>
            </a:br>
            <a:br>
              <a:rPr lang="en-US" dirty="0"/>
            </a:br>
            <a:r>
              <a:rPr lang="en-US" dirty="0"/>
              <a:t>SELECT * FROM MAKT  INTO TABLE ITAB UP TO 5 ROWS  ORDER BY MATNR.</a:t>
            </a:r>
            <a:br>
              <a:rPr lang="en-US" dirty="0"/>
            </a:br>
            <a:br>
              <a:rPr lang="en-US" dirty="0"/>
            </a:br>
            <a:r>
              <a:rPr lang="en-US" dirty="0"/>
              <a:t>PERFORM S1 TABLES ITAB.</a:t>
            </a:r>
            <a:br>
              <a:rPr lang="en-US" dirty="0"/>
            </a:br>
            <a:br>
              <a:rPr lang="en-US" dirty="0"/>
            </a:br>
            <a:r>
              <a:rPr lang="en-US" dirty="0"/>
              <a:t>LOOP AT ITAB INTO MAKT.</a:t>
            </a:r>
            <a:br>
              <a:rPr lang="en-US" dirty="0"/>
            </a:br>
            <a:br>
              <a:rPr lang="en-US" dirty="0"/>
            </a:br>
            <a:br>
              <a:rPr lang="en-US" dirty="0"/>
            </a:br>
            <a:r>
              <a:rPr lang="en-US" dirty="0"/>
              <a:t>  WRITE : / MAKT-MATNR , MAKT-SPRAS , MAKT-MAKTX.</a:t>
            </a:r>
            <a:br>
              <a:rPr lang="en-US" dirty="0"/>
            </a:br>
            <a:r>
              <a:rPr lang="en-US" dirty="0"/>
              <a:t>ENDLOOP.</a:t>
            </a:r>
            <a:br>
              <a:rPr lang="en-US" dirty="0"/>
            </a:br>
            <a:br>
              <a:rPr lang="en-US" dirty="0"/>
            </a:br>
            <a:r>
              <a:rPr lang="en-US" dirty="0"/>
              <a:t>form S1  tables   </a:t>
            </a:r>
            <a:r>
              <a:rPr lang="en-US" dirty="0" err="1"/>
              <a:t>p_itab</a:t>
            </a:r>
            <a:r>
              <a:rPr lang="en-US" dirty="0"/>
              <a:t> structure MAKT.</a:t>
            </a:r>
            <a:br>
              <a:rPr lang="en-US" dirty="0"/>
            </a:br>
            <a:r>
              <a:rPr lang="en-US" dirty="0"/>
              <a:t>                    "Insert correct name for &lt;...&gt;.</a:t>
            </a:r>
            <a:br>
              <a:rPr lang="en-US" dirty="0"/>
            </a:br>
            <a:br>
              <a:rPr lang="en-US" dirty="0"/>
            </a:br>
            <a:r>
              <a:rPr lang="en-US" dirty="0"/>
              <a:t>  READ TABLE </a:t>
            </a:r>
            <a:r>
              <a:rPr lang="en-US" dirty="0" err="1"/>
              <a:t>p_itab</a:t>
            </a:r>
            <a:r>
              <a:rPr lang="en-US" dirty="0"/>
              <a:t> INDEX 3.</a:t>
            </a:r>
            <a:br>
              <a:rPr lang="en-US" dirty="0"/>
            </a:br>
            <a:r>
              <a:rPr lang="en-US" dirty="0"/>
              <a:t>  IF SY-SUBRC = 0.</a:t>
            </a:r>
            <a:br>
              <a:rPr lang="en-US" dirty="0"/>
            </a:br>
            <a:r>
              <a:rPr lang="en-US" dirty="0"/>
              <a:t>    </a:t>
            </a:r>
            <a:r>
              <a:rPr lang="en-US" dirty="0" err="1"/>
              <a:t>p_itab</a:t>
            </a:r>
            <a:r>
              <a:rPr lang="en-US" dirty="0"/>
              <a:t>-MATNR = '000000027'.</a:t>
            </a:r>
            <a:br>
              <a:rPr lang="en-US" dirty="0"/>
            </a:br>
            <a:r>
              <a:rPr lang="en-US" dirty="0"/>
              <a:t>   MODIFY </a:t>
            </a:r>
            <a:r>
              <a:rPr lang="en-US" dirty="0" err="1"/>
              <a:t>p_itab</a:t>
            </a:r>
            <a:r>
              <a:rPr lang="en-US" dirty="0"/>
              <a:t> INDEX 3.</a:t>
            </a:r>
            <a:br>
              <a:rPr lang="en-US" dirty="0"/>
            </a:br>
            <a:r>
              <a:rPr lang="en-US" dirty="0"/>
              <a:t>  ENDIF.</a:t>
            </a:r>
            <a:br>
              <a:rPr lang="en-US" dirty="0"/>
            </a:br>
            <a:br>
              <a:rPr lang="en-US" dirty="0"/>
            </a:br>
            <a:br>
              <a:rPr lang="en-US" dirty="0"/>
            </a:br>
            <a:br>
              <a:rPr lang="en-US" dirty="0"/>
            </a:br>
            <a:r>
              <a:rPr lang="en-US" dirty="0" err="1"/>
              <a:t>endform</a:t>
            </a:r>
            <a:r>
              <a:rPr lang="en-US" dirty="0"/>
              <a:t>.                    " S1</a:t>
            </a:r>
          </a:p>
        </p:txBody>
      </p:sp>
    </p:spTree>
    <p:extLst>
      <p:ext uri="{BB962C8B-B14F-4D97-AF65-F5344CB8AC3E}">
        <p14:creationId xmlns:p14="http://schemas.microsoft.com/office/powerpoint/2010/main" val="3387881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8229600" cy="5897563"/>
          </a:xfrm>
        </p:spPr>
        <p:txBody>
          <a:bodyPr>
            <a:normAutofit fontScale="55000" lnSpcReduction="20000"/>
          </a:bodyPr>
          <a:lstStyle/>
          <a:p>
            <a:r>
              <a:rPr lang="en-US" b="1" dirty="0"/>
              <a:t>How to Pass an Internal Table Without a Header Line to a Subroutine:</a:t>
            </a:r>
          </a:p>
          <a:p>
            <a:pPr marL="0" indent="0">
              <a:buNone/>
            </a:pPr>
            <a:r>
              <a:rPr lang="en-US" dirty="0"/>
              <a:t>TABLES : MAKT.</a:t>
            </a:r>
            <a:br>
              <a:rPr lang="en-US" dirty="0"/>
            </a:br>
            <a:br>
              <a:rPr lang="en-US" dirty="0"/>
            </a:br>
            <a:r>
              <a:rPr lang="en-US" dirty="0"/>
              <a:t>DATA : ITAB LIKE MAKT OCCURS 5.  " INTERNAL TABLES WITHOUT WORK AREA.</a:t>
            </a:r>
            <a:br>
              <a:rPr lang="en-US" dirty="0"/>
            </a:br>
            <a:br>
              <a:rPr lang="en-US" dirty="0"/>
            </a:br>
            <a:r>
              <a:rPr lang="en-US" dirty="0"/>
              <a:t>SELECT * FROM MAKT UP TO 5 ROWS INTO TABLE ITAB ORDER BY MATNR.</a:t>
            </a:r>
            <a:br>
              <a:rPr lang="en-US" dirty="0"/>
            </a:br>
            <a:br>
              <a:rPr lang="en-US" dirty="0"/>
            </a:br>
            <a:r>
              <a:rPr lang="en-US" dirty="0"/>
              <a:t>PERFORM : S1 USING ITAB,</a:t>
            </a:r>
            <a:br>
              <a:rPr lang="en-US" dirty="0"/>
            </a:br>
            <a:r>
              <a:rPr lang="en-US" dirty="0"/>
              <a:t>          S2 USING ITAB,</a:t>
            </a:r>
            <a:br>
              <a:rPr lang="en-US" dirty="0"/>
            </a:br>
            <a:r>
              <a:rPr lang="en-US" dirty="0"/>
              <a:t>          S3 USING  ITAB,</a:t>
            </a:r>
            <a:br>
              <a:rPr lang="en-US" dirty="0"/>
            </a:br>
            <a:r>
              <a:rPr lang="en-US" dirty="0"/>
              <a:t>          PRINT TABLES ITAB.</a:t>
            </a:r>
            <a:br>
              <a:rPr lang="en-US" dirty="0"/>
            </a:br>
            <a:br>
              <a:rPr lang="en-US" dirty="0"/>
            </a:br>
            <a:r>
              <a:rPr lang="en-US" dirty="0"/>
              <a:t>END-OF-SELECTION.</a:t>
            </a:r>
            <a:br>
              <a:rPr lang="en-US" dirty="0"/>
            </a:br>
            <a:r>
              <a:rPr lang="en-US" dirty="0"/>
              <a:t> WRITE : / 'END OF SELECTION'.</a:t>
            </a:r>
            <a:br>
              <a:rPr lang="en-US" dirty="0"/>
            </a:br>
            <a:br>
              <a:rPr lang="en-US" dirty="0"/>
            </a:br>
            <a:br>
              <a:rPr lang="en-US" dirty="0"/>
            </a:br>
            <a:r>
              <a:rPr lang="en-US" dirty="0"/>
              <a:t>PERFORM PRINT TABLES ITAB.</a:t>
            </a:r>
            <a:br>
              <a:rPr lang="en-US" dirty="0"/>
            </a:br>
            <a:r>
              <a:rPr lang="en-US" dirty="0"/>
              <a:t>*&amp;---------------------------------------------------------------------*</a:t>
            </a:r>
            <a:br>
              <a:rPr lang="en-US" dirty="0"/>
            </a:br>
            <a:r>
              <a:rPr lang="en-US" dirty="0"/>
              <a:t>*&amp;      Form  S1</a:t>
            </a:r>
            <a:br>
              <a:rPr lang="en-US" dirty="0"/>
            </a:br>
            <a:r>
              <a:rPr lang="en-US" dirty="0"/>
              <a:t>*&amp;---------------------------------------------------------------------*</a:t>
            </a:r>
            <a:br>
              <a:rPr lang="en-US" dirty="0"/>
            </a:br>
            <a:r>
              <a:rPr lang="en-US" dirty="0"/>
              <a:t>*       text</a:t>
            </a:r>
            <a:br>
              <a:rPr lang="en-US" dirty="0"/>
            </a:br>
            <a:r>
              <a:rPr lang="en-US" dirty="0"/>
              <a:t>*----------------------------------------------------------------------*</a:t>
            </a:r>
            <a:br>
              <a:rPr lang="en-US" dirty="0"/>
            </a:br>
            <a:r>
              <a:rPr lang="en-US" dirty="0"/>
              <a:t>*      --&gt;P_ITAB  text</a:t>
            </a:r>
            <a:br>
              <a:rPr lang="en-US" dirty="0"/>
            </a:br>
            <a:r>
              <a:rPr lang="en-US" dirty="0"/>
              <a:t>*----------------------------------------------------------------------*</a:t>
            </a:r>
            <a:br>
              <a:rPr lang="en-US" dirty="0"/>
            </a:br>
            <a:r>
              <a:rPr lang="en-US" dirty="0"/>
              <a:t>form S1  using    VALUE(</a:t>
            </a:r>
            <a:r>
              <a:rPr lang="en-US" dirty="0" err="1"/>
              <a:t>p_itab</a:t>
            </a:r>
            <a:r>
              <a:rPr lang="en-US" dirty="0"/>
              <a:t>) LIKE ITAB.  " PASS BY VALUE</a:t>
            </a:r>
            <a:br>
              <a:rPr lang="en-US" dirty="0"/>
            </a:br>
            <a:r>
              <a:rPr lang="en-US" dirty="0"/>
              <a:t>                                              " ALSO YOU CAN USE LIKE ITAB[]</a:t>
            </a:r>
            <a:br>
              <a:rPr lang="en-US" dirty="0"/>
            </a:br>
            <a:r>
              <a:rPr lang="en-US" dirty="0"/>
              <a:t>  DATA : WA LIKE LINE OF P_ITAB.</a:t>
            </a:r>
            <a:br>
              <a:rPr lang="en-US" dirty="0"/>
            </a:br>
            <a:r>
              <a:rPr lang="en-US" dirty="0"/>
              <a:t>        READ TABLE P_ITAB INTO WA INDEX 1.</a:t>
            </a:r>
            <a:br>
              <a:rPr lang="en-US" dirty="0"/>
            </a:br>
            <a:r>
              <a:rPr lang="en-US" dirty="0"/>
              <a:t>        IF SY-SUBRC = 0.</a:t>
            </a:r>
            <a:br>
              <a:rPr lang="en-US" dirty="0"/>
            </a:br>
            <a:r>
              <a:rPr lang="en-US" dirty="0"/>
              <a:t>          WA-MATNR = '100'.</a:t>
            </a:r>
            <a:br>
              <a:rPr lang="en-US" dirty="0"/>
            </a:br>
            <a:r>
              <a:rPr lang="en-US" dirty="0"/>
              <a:t>          MODIFY P_ITAB FROM WA INDEX 1.</a:t>
            </a:r>
            <a:br>
              <a:rPr lang="en-US" dirty="0"/>
            </a:br>
            <a:br>
              <a:rPr lang="en-US" dirty="0"/>
            </a:br>
            <a:r>
              <a:rPr lang="en-US" dirty="0"/>
              <a:t>        ENDIF.</a:t>
            </a:r>
            <a:br>
              <a:rPr lang="en-US" dirty="0"/>
            </a:br>
            <a:br>
              <a:rPr lang="en-US" dirty="0"/>
            </a:br>
            <a:r>
              <a:rPr lang="en-US" dirty="0" err="1"/>
              <a:t>endform</a:t>
            </a:r>
            <a:r>
              <a:rPr lang="en-US" dirty="0"/>
              <a:t>.                    " S1</a:t>
            </a:r>
          </a:p>
        </p:txBody>
      </p:sp>
    </p:spTree>
    <p:extLst>
      <p:ext uri="{BB962C8B-B14F-4D97-AF65-F5344CB8AC3E}">
        <p14:creationId xmlns:p14="http://schemas.microsoft.com/office/powerpoint/2010/main" val="591218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normAutofit fontScale="40000" lnSpcReduction="20000"/>
          </a:bodyPr>
          <a:lstStyle/>
          <a:p>
            <a:pPr marL="0" indent="0">
              <a:buNone/>
            </a:pPr>
            <a:r>
              <a:rPr lang="en-US" dirty="0"/>
              <a:t>form S2  using    </a:t>
            </a:r>
            <a:r>
              <a:rPr lang="en-US" dirty="0" err="1"/>
              <a:t>p_itab</a:t>
            </a:r>
            <a:r>
              <a:rPr lang="en-US" dirty="0"/>
              <a:t> LIKE ITAB.  " CALL BY REFERENCE</a:t>
            </a:r>
            <a:br>
              <a:rPr lang="en-US" dirty="0"/>
            </a:br>
            <a:br>
              <a:rPr lang="en-US" dirty="0"/>
            </a:br>
            <a:r>
              <a:rPr lang="en-US" dirty="0"/>
              <a:t>  DATA: WA LIKE LINE OF  </a:t>
            </a:r>
            <a:r>
              <a:rPr lang="en-US" dirty="0" err="1"/>
              <a:t>p_itab</a:t>
            </a:r>
            <a:r>
              <a:rPr lang="en-US" dirty="0"/>
              <a:t>.</a:t>
            </a:r>
            <a:br>
              <a:rPr lang="en-US" dirty="0"/>
            </a:br>
            <a:r>
              <a:rPr lang="en-US" dirty="0"/>
              <a:t>  READ TABLE  </a:t>
            </a:r>
            <a:r>
              <a:rPr lang="en-US" dirty="0" err="1"/>
              <a:t>p_itab</a:t>
            </a:r>
            <a:r>
              <a:rPr lang="en-US" dirty="0"/>
              <a:t> INTO WA INDEX 3.</a:t>
            </a:r>
            <a:br>
              <a:rPr lang="en-US" dirty="0"/>
            </a:br>
            <a:br>
              <a:rPr lang="en-US" dirty="0"/>
            </a:br>
            <a:r>
              <a:rPr lang="en-US" dirty="0"/>
              <a:t>  IF  SY-SUBRC = 0.</a:t>
            </a:r>
            <a:br>
              <a:rPr lang="en-US" dirty="0"/>
            </a:br>
            <a:r>
              <a:rPr lang="en-US" dirty="0"/>
              <a:t>    WA-MATNR = '300'.</a:t>
            </a:r>
            <a:br>
              <a:rPr lang="en-US" dirty="0"/>
            </a:br>
            <a:r>
              <a:rPr lang="en-US" dirty="0"/>
              <a:t>    MODIFY ITAB FROM WA INDEX 3.</a:t>
            </a:r>
            <a:br>
              <a:rPr lang="en-US" dirty="0"/>
            </a:br>
            <a:br>
              <a:rPr lang="en-US" dirty="0"/>
            </a:br>
            <a:r>
              <a:rPr lang="en-US" dirty="0"/>
              <a:t>  ENDIF.</a:t>
            </a:r>
            <a:br>
              <a:rPr lang="en-US" dirty="0"/>
            </a:br>
            <a:br>
              <a:rPr lang="en-US" dirty="0"/>
            </a:br>
            <a:r>
              <a:rPr lang="en-US" dirty="0" err="1"/>
              <a:t>endform</a:t>
            </a:r>
            <a:r>
              <a:rPr lang="en-US" dirty="0"/>
              <a:t>.                    " S2</a:t>
            </a:r>
            <a:br>
              <a:rPr lang="en-US" dirty="0"/>
            </a:br>
            <a:r>
              <a:rPr lang="en-US" dirty="0"/>
              <a:t>*&amp;---------------------------------------------------------------------*</a:t>
            </a:r>
            <a:br>
              <a:rPr lang="en-US" dirty="0"/>
            </a:br>
            <a:br>
              <a:rPr lang="en-US" dirty="0"/>
            </a:br>
            <a:r>
              <a:rPr lang="en-US" dirty="0"/>
              <a:t>*----------------------------------------------------------------------*</a:t>
            </a:r>
            <a:br>
              <a:rPr lang="en-US" dirty="0"/>
            </a:br>
            <a:r>
              <a:rPr lang="en-US" dirty="0"/>
              <a:t>form S3  CHANGING    VALUE(</a:t>
            </a:r>
            <a:r>
              <a:rPr lang="en-US" dirty="0" err="1"/>
              <a:t>p_itab</a:t>
            </a:r>
            <a:r>
              <a:rPr lang="en-US" dirty="0"/>
              <a:t>) LIKE ITAB. " CALL BY VALUE AND RESULT</a:t>
            </a:r>
            <a:br>
              <a:rPr lang="en-US" dirty="0"/>
            </a:br>
            <a:br>
              <a:rPr lang="en-US" dirty="0"/>
            </a:br>
            <a:r>
              <a:rPr lang="en-US" dirty="0"/>
              <a:t>  DATA : WA LIKE LINE OF P_ITAB.</a:t>
            </a:r>
            <a:br>
              <a:rPr lang="en-US" dirty="0"/>
            </a:br>
            <a:br>
              <a:rPr lang="en-US" dirty="0"/>
            </a:br>
            <a:r>
              <a:rPr lang="en-US" dirty="0"/>
              <a:t>  READ TABLE ITAB INTO WA INDEX 5.</a:t>
            </a:r>
            <a:br>
              <a:rPr lang="en-US" dirty="0"/>
            </a:br>
            <a:br>
              <a:rPr lang="en-US" dirty="0"/>
            </a:br>
            <a:r>
              <a:rPr lang="en-US" dirty="0"/>
              <a:t>  IF  SY-SUBRC = 0.</a:t>
            </a:r>
            <a:br>
              <a:rPr lang="en-US" dirty="0"/>
            </a:br>
            <a:br>
              <a:rPr lang="en-US" dirty="0"/>
            </a:br>
            <a:r>
              <a:rPr lang="en-US" dirty="0"/>
              <a:t>    WA-MATNR = '700'.</a:t>
            </a:r>
            <a:br>
              <a:rPr lang="en-US" dirty="0"/>
            </a:br>
            <a:r>
              <a:rPr lang="en-US" dirty="0"/>
              <a:t>    MODIFY ITAB FROM WA INDEX 5.</a:t>
            </a:r>
            <a:br>
              <a:rPr lang="en-US" dirty="0"/>
            </a:br>
            <a:br>
              <a:rPr lang="en-US" dirty="0"/>
            </a:br>
            <a:r>
              <a:rPr lang="en-US" dirty="0"/>
              <a:t>  ENDIF.</a:t>
            </a:r>
            <a:br>
              <a:rPr lang="en-US" dirty="0"/>
            </a:br>
            <a:br>
              <a:rPr lang="en-US" dirty="0"/>
            </a:br>
            <a:br>
              <a:rPr lang="en-US" dirty="0"/>
            </a:br>
            <a:br>
              <a:rPr lang="en-US" dirty="0"/>
            </a:br>
            <a:r>
              <a:rPr lang="en-US" dirty="0" err="1"/>
              <a:t>endform</a:t>
            </a:r>
            <a:r>
              <a:rPr lang="en-US" dirty="0"/>
              <a:t>.                    " S3</a:t>
            </a:r>
            <a:br>
              <a:rPr lang="en-US" dirty="0"/>
            </a:br>
            <a:r>
              <a:rPr lang="en-US" dirty="0"/>
              <a:t>*&amp;---------------------------------------------------------------------*</a:t>
            </a:r>
            <a:br>
              <a:rPr lang="en-US" dirty="0"/>
            </a:br>
            <a:br>
              <a:rPr lang="en-US" dirty="0"/>
            </a:br>
            <a:r>
              <a:rPr lang="en-US" dirty="0"/>
              <a:t>*----------------------------------------------------------------------*</a:t>
            </a:r>
            <a:br>
              <a:rPr lang="en-US" dirty="0"/>
            </a:br>
            <a:r>
              <a:rPr lang="en-US" dirty="0"/>
              <a:t>form PRINT  tables   </a:t>
            </a:r>
            <a:r>
              <a:rPr lang="en-US" dirty="0" err="1"/>
              <a:t>p_itab</a:t>
            </a:r>
            <a:r>
              <a:rPr lang="en-US" dirty="0"/>
              <a:t> structure MAKT.</a:t>
            </a:r>
            <a:br>
              <a:rPr lang="en-US" dirty="0"/>
            </a:br>
            <a:r>
              <a:rPr lang="en-US" dirty="0"/>
              <a:t>                       "Insert correct name for &lt;...&gt;.</a:t>
            </a:r>
            <a:br>
              <a:rPr lang="en-US" dirty="0"/>
            </a:br>
            <a:br>
              <a:rPr lang="en-US" dirty="0"/>
            </a:br>
            <a:r>
              <a:rPr lang="en-US" dirty="0"/>
              <a:t>  LOOP AT P_ITAB.</a:t>
            </a:r>
            <a:br>
              <a:rPr lang="en-US" dirty="0"/>
            </a:br>
            <a:r>
              <a:rPr lang="en-US" dirty="0"/>
              <a:t>    WRITE : / P_ITAB-MATNR , P_ITAB-SPRAS , P_ITAB-MAKTX.</a:t>
            </a:r>
            <a:br>
              <a:rPr lang="en-US" dirty="0"/>
            </a:br>
            <a:br>
              <a:rPr lang="en-US" dirty="0"/>
            </a:br>
            <a:r>
              <a:rPr lang="en-US" dirty="0"/>
              <a:t>  ENDLOOP.</a:t>
            </a:r>
            <a:br>
              <a:rPr lang="en-US" dirty="0"/>
            </a:br>
            <a:br>
              <a:rPr lang="en-US" dirty="0"/>
            </a:br>
            <a:r>
              <a:rPr lang="en-US" dirty="0" err="1"/>
              <a:t>endform</a:t>
            </a:r>
            <a:r>
              <a:rPr lang="en-US" dirty="0"/>
              <a:t>.                    " PRINT</a:t>
            </a:r>
          </a:p>
        </p:txBody>
      </p:sp>
    </p:spTree>
    <p:extLst>
      <p:ext uri="{BB962C8B-B14F-4D97-AF65-F5344CB8AC3E}">
        <p14:creationId xmlns:p14="http://schemas.microsoft.com/office/powerpoint/2010/main" val="37464032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normAutofit fontScale="92500" lnSpcReduction="10000"/>
          </a:bodyPr>
          <a:lstStyle/>
          <a:p>
            <a:r>
              <a:rPr lang="en-US" u="sng" dirty="0"/>
              <a:t>Passing </a:t>
            </a:r>
            <a:r>
              <a:rPr lang="en-US" u="sng" dirty="0">
                <a:solidFill>
                  <a:srgbClr val="FF0000"/>
                </a:solidFill>
              </a:rPr>
              <a:t>Internal table </a:t>
            </a:r>
            <a:r>
              <a:rPr lang="en-US" u="sng" dirty="0"/>
              <a:t>to internal subroutine:</a:t>
            </a:r>
          </a:p>
          <a:p>
            <a:pPr marL="0" indent="0">
              <a:buNone/>
            </a:pPr>
            <a:endParaRPr lang="en-US" u="sng" dirty="0"/>
          </a:p>
          <a:p>
            <a:pPr marL="0" indent="0">
              <a:buNone/>
            </a:pPr>
            <a:r>
              <a:rPr lang="en-US" dirty="0"/>
              <a:t>Syntax :</a:t>
            </a:r>
          </a:p>
          <a:p>
            <a:pPr marL="0" indent="0">
              <a:buNone/>
            </a:pPr>
            <a:endParaRPr lang="en-US" dirty="0"/>
          </a:p>
          <a:p>
            <a:pPr marL="0" indent="0">
              <a:buNone/>
            </a:pPr>
            <a:r>
              <a:rPr lang="en-US" dirty="0"/>
              <a:t>Perform &lt;subroutine name&gt; tables &lt;internal table name&gt;.</a:t>
            </a:r>
          </a:p>
          <a:p>
            <a:pPr marL="0" indent="0">
              <a:buNone/>
            </a:pPr>
            <a:endParaRPr lang="en-US" dirty="0"/>
          </a:p>
          <a:p>
            <a:pPr marL="0" indent="0">
              <a:buNone/>
            </a:pPr>
            <a:endParaRPr lang="en-US" dirty="0"/>
          </a:p>
          <a:p>
            <a:pPr marL="0" indent="0">
              <a:buNone/>
            </a:pPr>
            <a:r>
              <a:rPr lang="en-US" dirty="0"/>
              <a:t>Form &lt;subroutine name&gt; tables &lt;internal table name&gt;.</a:t>
            </a:r>
          </a:p>
          <a:p>
            <a:pPr marL="0" indent="0">
              <a:buNone/>
            </a:pPr>
            <a:endParaRPr lang="en-US" dirty="0"/>
          </a:p>
          <a:p>
            <a:pPr marL="0" indent="0">
              <a:buNone/>
            </a:pPr>
            <a:r>
              <a:rPr lang="en-US" dirty="0"/>
              <a:t>-----</a:t>
            </a:r>
          </a:p>
          <a:p>
            <a:pPr marL="0" indent="0">
              <a:buNone/>
            </a:pPr>
            <a:endParaRPr lang="en-US" dirty="0"/>
          </a:p>
          <a:p>
            <a:pPr marL="0" indent="0">
              <a:buNone/>
            </a:pPr>
            <a:r>
              <a:rPr lang="en-US" dirty="0" err="1"/>
              <a:t>Endform</a:t>
            </a:r>
            <a:r>
              <a:rPr lang="en-US" dirty="0"/>
              <a:t>.</a:t>
            </a:r>
          </a:p>
        </p:txBody>
      </p:sp>
    </p:spTree>
    <p:extLst>
      <p:ext uri="{BB962C8B-B14F-4D97-AF65-F5344CB8AC3E}">
        <p14:creationId xmlns:p14="http://schemas.microsoft.com/office/powerpoint/2010/main" val="4179616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Macros</a:t>
            </a:r>
            <a:r>
              <a:rPr lang="en-US" dirty="0"/>
              <a:t> :</a:t>
            </a:r>
          </a:p>
        </p:txBody>
      </p:sp>
      <p:sp>
        <p:nvSpPr>
          <p:cNvPr id="3" name="Content Placeholder 2"/>
          <p:cNvSpPr>
            <a:spLocks noGrp="1"/>
          </p:cNvSpPr>
          <p:nvPr>
            <p:ph idx="1"/>
          </p:nvPr>
        </p:nvSpPr>
        <p:spPr/>
        <p:txBody>
          <a:bodyPr>
            <a:normAutofit fontScale="92500" lnSpcReduction="10000"/>
          </a:bodyPr>
          <a:lstStyle/>
          <a:p>
            <a:r>
              <a:rPr lang="en-US" dirty="0"/>
              <a:t>If you want to reuse the same set of statements more than once in a program, you can include them in a macro.</a:t>
            </a:r>
          </a:p>
          <a:p>
            <a:pPr marL="0" indent="0">
              <a:buNone/>
            </a:pPr>
            <a:endParaRPr lang="en-US" dirty="0"/>
          </a:p>
          <a:p>
            <a:r>
              <a:rPr lang="en-US" dirty="0"/>
              <a:t>Syntax :</a:t>
            </a:r>
          </a:p>
          <a:p>
            <a:pPr marL="0" indent="0">
              <a:buNone/>
            </a:pPr>
            <a:r>
              <a:rPr lang="en-US" dirty="0"/>
              <a:t>DEFINE &lt;macro&gt;.</a:t>
            </a:r>
          </a:p>
          <a:p>
            <a:pPr marL="0" indent="0">
              <a:buNone/>
            </a:pPr>
            <a:r>
              <a:rPr lang="en-US" dirty="0"/>
              <a:t>  &lt;statements&gt;</a:t>
            </a:r>
          </a:p>
          <a:p>
            <a:pPr marL="0" indent="0">
              <a:buNone/>
            </a:pPr>
            <a:r>
              <a:rPr lang="en-US" dirty="0"/>
              <a:t>END-OF-DEFINITION.</a:t>
            </a:r>
          </a:p>
          <a:p>
            <a:pPr marL="0" indent="0">
              <a:buNone/>
            </a:pPr>
            <a:endParaRPr lang="en-US" dirty="0"/>
          </a:p>
          <a:p>
            <a:r>
              <a:rPr lang="en-US" dirty="0"/>
              <a:t>To use a macro, use the following form:</a:t>
            </a:r>
          </a:p>
          <a:p>
            <a:pPr marL="0" indent="0">
              <a:buNone/>
            </a:pPr>
            <a:r>
              <a:rPr lang="en-US" dirty="0"/>
              <a:t>&lt;macro&gt; [&lt;p1&gt; &lt;p2&gt; ... &lt;p9&gt;].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32331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lstStyle/>
          <a:p>
            <a:pPr marL="0" indent="0">
              <a:buNone/>
            </a:pPr>
            <a:r>
              <a:rPr lang="en-US" dirty="0"/>
              <a:t>TYPES : BEGIN OF T_MARA,</a:t>
            </a:r>
          </a:p>
          <a:p>
            <a:pPr marL="0" indent="0">
              <a:buNone/>
            </a:pPr>
            <a:r>
              <a:rPr lang="en-US" dirty="0"/>
              <a:t>        MATNR TYPE MARA-MATNR,</a:t>
            </a:r>
          </a:p>
          <a:p>
            <a:pPr marL="0" indent="0">
              <a:buNone/>
            </a:pPr>
            <a:r>
              <a:rPr lang="en-US" dirty="0"/>
              <a:t>        ERSDA TYPE MARA-ERSDA,</a:t>
            </a:r>
          </a:p>
          <a:p>
            <a:pPr marL="0" indent="0">
              <a:buNone/>
            </a:pPr>
            <a:r>
              <a:rPr lang="en-US" dirty="0"/>
              <a:t>        ERNAM TYPE MARA-ERNAM,</a:t>
            </a:r>
          </a:p>
          <a:p>
            <a:pPr marL="0" indent="0">
              <a:buNone/>
            </a:pPr>
            <a:r>
              <a:rPr lang="en-US" dirty="0"/>
              <a:t>      END OF T_MARA.</a:t>
            </a:r>
          </a:p>
          <a:p>
            <a:pPr marL="0" indent="0">
              <a:buNone/>
            </a:pPr>
            <a:r>
              <a:rPr lang="en-US" dirty="0"/>
              <a:t>  DATA: ITAB TYPE TABLE OF T_MARA.</a:t>
            </a:r>
          </a:p>
          <a:p>
            <a:pPr marL="0" indent="0">
              <a:buNone/>
            </a:pPr>
            <a:endParaRPr lang="en-US" dirty="0"/>
          </a:p>
          <a:p>
            <a:pPr marL="0" indent="0">
              <a:buNone/>
            </a:pPr>
            <a:r>
              <a:rPr lang="en-US" dirty="0"/>
              <a:t>PERFORM FETCH.</a:t>
            </a:r>
          </a:p>
          <a:p>
            <a:pPr marL="0" indent="0">
              <a:buNone/>
            </a:pPr>
            <a:endParaRPr lang="en-US" dirty="0"/>
          </a:p>
          <a:p>
            <a:pPr marL="0" indent="0">
              <a:buNone/>
            </a:pPr>
            <a:r>
              <a:rPr lang="en-US" dirty="0"/>
              <a:t>PERFORM DISPLAY TABLES ITAB.</a:t>
            </a:r>
          </a:p>
        </p:txBody>
      </p:sp>
    </p:spTree>
    <p:extLst>
      <p:ext uri="{BB962C8B-B14F-4D97-AF65-F5344CB8AC3E}">
        <p14:creationId xmlns:p14="http://schemas.microsoft.com/office/powerpoint/2010/main" val="36452814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normAutofit fontScale="62500" lnSpcReduction="20000"/>
          </a:bodyPr>
          <a:lstStyle/>
          <a:p>
            <a:pPr marL="0" indent="0">
              <a:buNone/>
            </a:pPr>
            <a:r>
              <a:rPr lang="en-US" dirty="0"/>
              <a:t>FORM FETCH .</a:t>
            </a:r>
          </a:p>
          <a:p>
            <a:pPr marL="0" indent="0">
              <a:buNone/>
            </a:pPr>
            <a:endParaRPr lang="en-US" dirty="0"/>
          </a:p>
          <a:p>
            <a:pPr marL="0" indent="0">
              <a:buNone/>
            </a:pPr>
            <a:r>
              <a:rPr lang="en-US" dirty="0"/>
              <a:t>  SELECT MATNR ERSDA ERNAM FROM MARA INTO TABLE ITAB.</a:t>
            </a:r>
          </a:p>
          <a:p>
            <a:pPr marL="0" indent="0">
              <a:buNone/>
            </a:pPr>
            <a:endParaRPr lang="en-US" dirty="0"/>
          </a:p>
          <a:p>
            <a:pPr marL="0" indent="0">
              <a:buNone/>
            </a:pPr>
            <a:r>
              <a:rPr lang="en-US" dirty="0"/>
              <a:t>ENDFORM. </a:t>
            </a:r>
          </a:p>
          <a:p>
            <a:pPr marL="0" indent="0">
              <a:buNone/>
            </a:pPr>
            <a:endParaRPr lang="en-US" dirty="0"/>
          </a:p>
          <a:p>
            <a:pPr marL="0" indent="0">
              <a:buNone/>
            </a:pPr>
            <a:endParaRPr lang="en-US" dirty="0"/>
          </a:p>
          <a:p>
            <a:pPr marL="0" indent="0">
              <a:buNone/>
            </a:pPr>
            <a:r>
              <a:rPr lang="en-US" dirty="0"/>
              <a:t>FORM DISPLAY  TABLES   P_ITAB LIKE ITAB.</a:t>
            </a:r>
          </a:p>
          <a:p>
            <a:pPr marL="0" indent="0">
              <a:buNone/>
            </a:pPr>
            <a:endParaRPr lang="en-US" dirty="0"/>
          </a:p>
          <a:p>
            <a:pPr marL="0" indent="0">
              <a:buNone/>
            </a:pPr>
            <a:r>
              <a:rPr lang="en-US" dirty="0"/>
              <a:t>  DATA : WA LIKE LINE OF ITAB.</a:t>
            </a:r>
          </a:p>
          <a:p>
            <a:pPr marL="0" indent="0">
              <a:buNone/>
            </a:pPr>
            <a:endParaRPr lang="en-US" dirty="0"/>
          </a:p>
          <a:p>
            <a:pPr marL="0" indent="0">
              <a:buNone/>
            </a:pPr>
            <a:r>
              <a:rPr lang="en-US" dirty="0"/>
              <a:t>  LOOP AT P_ITAB INTO WA.</a:t>
            </a:r>
          </a:p>
          <a:p>
            <a:pPr marL="0" indent="0">
              <a:buNone/>
            </a:pPr>
            <a:endParaRPr lang="en-US" dirty="0"/>
          </a:p>
          <a:p>
            <a:pPr marL="0" indent="0">
              <a:buNone/>
            </a:pPr>
            <a:r>
              <a:rPr lang="en-US" dirty="0"/>
              <a:t>    WRITE : / WA-MATNR , WA-ERSDA , WA-ERNAM.</a:t>
            </a:r>
          </a:p>
          <a:p>
            <a:pPr marL="0" indent="0">
              <a:buNone/>
            </a:pPr>
            <a:endParaRPr lang="en-US" dirty="0"/>
          </a:p>
          <a:p>
            <a:pPr marL="0" indent="0">
              <a:buNone/>
            </a:pPr>
            <a:r>
              <a:rPr lang="en-US" dirty="0"/>
              <a:t>  ENDLOOP.</a:t>
            </a:r>
          </a:p>
          <a:p>
            <a:pPr marL="0" indent="0">
              <a:buNone/>
            </a:pPr>
            <a:endParaRPr lang="en-US" dirty="0"/>
          </a:p>
          <a:p>
            <a:pPr marL="0" indent="0">
              <a:buNone/>
            </a:pPr>
            <a:r>
              <a:rPr lang="en-US" dirty="0"/>
              <a:t>ENDFORM.                    " DISPLAY</a:t>
            </a:r>
          </a:p>
        </p:txBody>
      </p:sp>
    </p:spTree>
    <p:extLst>
      <p:ext uri="{BB962C8B-B14F-4D97-AF65-F5344CB8AC3E}">
        <p14:creationId xmlns:p14="http://schemas.microsoft.com/office/powerpoint/2010/main" val="3183407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lstStyle/>
          <a:p>
            <a:r>
              <a:rPr lang="en-US" u="sng" dirty="0"/>
              <a:t>Passing </a:t>
            </a:r>
            <a:r>
              <a:rPr lang="en-US" u="sng" dirty="0">
                <a:solidFill>
                  <a:srgbClr val="FF0000"/>
                </a:solidFill>
              </a:rPr>
              <a:t>Internal table </a:t>
            </a:r>
            <a:r>
              <a:rPr lang="en-US" u="sng" dirty="0"/>
              <a:t>to external subroutine :</a:t>
            </a:r>
          </a:p>
          <a:p>
            <a:r>
              <a:rPr lang="en-US" u="sng" dirty="0"/>
              <a:t>Syntax :</a:t>
            </a:r>
          </a:p>
          <a:p>
            <a:pPr marL="0" indent="0">
              <a:buNone/>
            </a:pPr>
            <a:r>
              <a:rPr lang="en-US" dirty="0"/>
              <a:t>Perform &lt;subroutine name&gt;(program name) tables &lt;internal table name&gt;</a:t>
            </a:r>
          </a:p>
          <a:p>
            <a:pPr marL="0" indent="0">
              <a:buNone/>
            </a:pPr>
            <a:r>
              <a:rPr lang="en-US" dirty="0"/>
              <a:t>      </a:t>
            </a:r>
          </a:p>
          <a:p>
            <a:pPr marL="0" indent="0">
              <a:buNone/>
            </a:pPr>
            <a:endParaRPr lang="en-US" dirty="0"/>
          </a:p>
          <a:p>
            <a:pPr marL="0" indent="0">
              <a:buNone/>
            </a:pPr>
            <a:r>
              <a:rPr lang="en-US" dirty="0"/>
              <a:t>             or</a:t>
            </a:r>
          </a:p>
          <a:p>
            <a:pPr marL="0" indent="0">
              <a:buNone/>
            </a:pPr>
            <a:endParaRPr lang="en-US" dirty="0"/>
          </a:p>
          <a:p>
            <a:pPr marL="0" indent="0">
              <a:buNone/>
            </a:pPr>
            <a:r>
              <a:rPr lang="en-US" dirty="0"/>
              <a:t>Perform &lt;subroutine name&gt; in program &lt; program name &gt;tables &lt;internal table name&gt;</a:t>
            </a:r>
          </a:p>
          <a:p>
            <a:pPr marL="0" indent="0">
              <a:buNone/>
            </a:pPr>
            <a:endParaRPr lang="en-US" dirty="0"/>
          </a:p>
        </p:txBody>
      </p:sp>
    </p:spTree>
    <p:extLst>
      <p:ext uri="{BB962C8B-B14F-4D97-AF65-F5344CB8AC3E}">
        <p14:creationId xmlns:p14="http://schemas.microsoft.com/office/powerpoint/2010/main" val="39667235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normAutofit fontScale="47500" lnSpcReduction="20000"/>
          </a:bodyPr>
          <a:lstStyle/>
          <a:p>
            <a:r>
              <a:rPr lang="en-US" dirty="0"/>
              <a:t>Ex:</a:t>
            </a:r>
          </a:p>
          <a:p>
            <a:pPr marL="0" indent="0">
              <a:buNone/>
            </a:pPr>
            <a:r>
              <a:rPr lang="en-US" dirty="0"/>
              <a:t>TABLES : MAKT.</a:t>
            </a:r>
            <a:br>
              <a:rPr lang="en-US" dirty="0"/>
            </a:br>
            <a:br>
              <a:rPr lang="en-US" dirty="0"/>
            </a:br>
            <a:br>
              <a:rPr lang="en-US" dirty="0"/>
            </a:br>
            <a:br>
              <a:rPr lang="en-US" dirty="0"/>
            </a:br>
            <a:r>
              <a:rPr lang="en-US" dirty="0"/>
              <a:t>DATA : ITAB LIKE MAKT OCCURS 5 .</a:t>
            </a:r>
            <a:br>
              <a:rPr lang="en-US" dirty="0"/>
            </a:br>
            <a:br>
              <a:rPr lang="en-US" dirty="0"/>
            </a:br>
            <a:r>
              <a:rPr lang="en-US" dirty="0"/>
              <a:t>SELECT * FROM MAKT  INTO TABLE ITAB UP TO 5 ROWS  ORDER BY MATNR.</a:t>
            </a:r>
            <a:br>
              <a:rPr lang="en-US" dirty="0"/>
            </a:br>
            <a:br>
              <a:rPr lang="en-US" dirty="0"/>
            </a:br>
            <a:r>
              <a:rPr lang="en-US" dirty="0"/>
              <a:t>PERFORM S1 TABLES ITAB.</a:t>
            </a:r>
            <a:br>
              <a:rPr lang="en-US" dirty="0"/>
            </a:br>
            <a:br>
              <a:rPr lang="en-US" dirty="0"/>
            </a:br>
            <a:r>
              <a:rPr lang="en-US" dirty="0"/>
              <a:t>PERFORM S2(ZPRG2) TABLES ITAB.</a:t>
            </a:r>
            <a:br>
              <a:rPr lang="en-US" dirty="0"/>
            </a:br>
            <a:br>
              <a:rPr lang="en-US" dirty="0"/>
            </a:br>
            <a:r>
              <a:rPr lang="en-US" dirty="0"/>
              <a:t>LOOP AT ITAB INTO MAKT.</a:t>
            </a:r>
            <a:br>
              <a:rPr lang="en-US" dirty="0"/>
            </a:br>
            <a:br>
              <a:rPr lang="en-US" dirty="0"/>
            </a:br>
            <a:br>
              <a:rPr lang="en-US" dirty="0"/>
            </a:br>
            <a:r>
              <a:rPr lang="en-US" dirty="0"/>
              <a:t>  WRITE : / MAKT-MATNR , MAKT-SPRAS , MAKT-MAKTX.</a:t>
            </a:r>
            <a:br>
              <a:rPr lang="en-US" dirty="0"/>
            </a:br>
            <a:r>
              <a:rPr lang="en-US" dirty="0"/>
              <a:t>ENDLOOP.</a:t>
            </a:r>
            <a:br>
              <a:rPr lang="en-US" dirty="0"/>
            </a:br>
            <a:r>
              <a:rPr lang="en-US" dirty="0"/>
              <a:t>*&amp;---------------------------------------------------------------------*</a:t>
            </a:r>
            <a:br>
              <a:rPr lang="en-US" dirty="0"/>
            </a:br>
            <a:r>
              <a:rPr lang="en-US" dirty="0"/>
              <a:t>*&amp;      Form  S1</a:t>
            </a:r>
            <a:br>
              <a:rPr lang="en-US" dirty="0"/>
            </a:br>
            <a:r>
              <a:rPr lang="en-US" dirty="0"/>
              <a:t>*&amp;---------------------------------------------------------------------*</a:t>
            </a:r>
            <a:br>
              <a:rPr lang="en-US" dirty="0"/>
            </a:br>
            <a:r>
              <a:rPr lang="en-US" dirty="0"/>
              <a:t>*       text</a:t>
            </a:r>
            <a:br>
              <a:rPr lang="en-US" dirty="0"/>
            </a:br>
            <a:r>
              <a:rPr lang="en-US" dirty="0"/>
              <a:t>*----------------------------------------------------------------------*</a:t>
            </a:r>
            <a:br>
              <a:rPr lang="en-US" dirty="0"/>
            </a:br>
            <a:r>
              <a:rPr lang="en-US" dirty="0"/>
              <a:t>*      --&gt;P_ITAB  text</a:t>
            </a:r>
            <a:br>
              <a:rPr lang="en-US" dirty="0"/>
            </a:br>
            <a:r>
              <a:rPr lang="en-US" dirty="0"/>
              <a:t>*----------------------------------------------------------------------*</a:t>
            </a:r>
            <a:br>
              <a:rPr lang="en-US" dirty="0"/>
            </a:br>
            <a:r>
              <a:rPr lang="en-US" dirty="0"/>
              <a:t>form S1  tables   </a:t>
            </a:r>
            <a:r>
              <a:rPr lang="en-US" dirty="0" err="1"/>
              <a:t>p_itab</a:t>
            </a:r>
            <a:r>
              <a:rPr lang="en-US" dirty="0"/>
              <a:t> structure MAKT.</a:t>
            </a:r>
            <a:br>
              <a:rPr lang="en-US" dirty="0"/>
            </a:br>
            <a:r>
              <a:rPr lang="en-US" dirty="0"/>
              <a:t>                    "Insert correct name for &lt;...&gt;.</a:t>
            </a:r>
            <a:br>
              <a:rPr lang="en-US" dirty="0"/>
            </a:br>
            <a:br>
              <a:rPr lang="en-US" dirty="0"/>
            </a:br>
            <a:r>
              <a:rPr lang="en-US" dirty="0"/>
              <a:t>  READ TABLE </a:t>
            </a:r>
            <a:r>
              <a:rPr lang="en-US" dirty="0" err="1"/>
              <a:t>p_itab</a:t>
            </a:r>
            <a:r>
              <a:rPr lang="en-US" dirty="0"/>
              <a:t> INDEX 3.</a:t>
            </a:r>
            <a:br>
              <a:rPr lang="en-US" dirty="0"/>
            </a:br>
            <a:r>
              <a:rPr lang="en-US" dirty="0"/>
              <a:t>  IF SY-SUBRC = 0.</a:t>
            </a:r>
            <a:br>
              <a:rPr lang="en-US" dirty="0"/>
            </a:br>
            <a:r>
              <a:rPr lang="en-US" dirty="0"/>
              <a:t>    </a:t>
            </a:r>
            <a:r>
              <a:rPr lang="en-US" dirty="0" err="1"/>
              <a:t>p_itab</a:t>
            </a:r>
            <a:r>
              <a:rPr lang="en-US" dirty="0"/>
              <a:t>-MATNR = '000000027'.</a:t>
            </a:r>
            <a:br>
              <a:rPr lang="en-US" dirty="0"/>
            </a:br>
            <a:r>
              <a:rPr lang="en-US" dirty="0"/>
              <a:t>   MODIFY </a:t>
            </a:r>
            <a:r>
              <a:rPr lang="en-US" dirty="0" err="1"/>
              <a:t>p_itab</a:t>
            </a:r>
            <a:r>
              <a:rPr lang="en-US" dirty="0"/>
              <a:t> INDEX 3.</a:t>
            </a:r>
            <a:br>
              <a:rPr lang="en-US" dirty="0"/>
            </a:br>
            <a:r>
              <a:rPr lang="en-US" dirty="0"/>
              <a:t>  ENDIF.</a:t>
            </a:r>
            <a:br>
              <a:rPr lang="en-US" dirty="0"/>
            </a:br>
            <a:br>
              <a:rPr lang="en-US" dirty="0"/>
            </a:br>
            <a:br>
              <a:rPr lang="en-US" dirty="0"/>
            </a:br>
            <a:br>
              <a:rPr lang="en-US" dirty="0"/>
            </a:br>
            <a:r>
              <a:rPr lang="en-US" dirty="0" err="1"/>
              <a:t>endform</a:t>
            </a:r>
            <a:r>
              <a:rPr lang="en-US" dirty="0"/>
              <a:t>.                    " S1 </a:t>
            </a:r>
            <a:br>
              <a:rPr lang="en-US" dirty="0"/>
            </a:br>
            <a:r>
              <a:rPr lang="en-US" dirty="0"/>
              <a:t>------------------------------------------------------------</a:t>
            </a:r>
          </a:p>
          <a:p>
            <a:pPr marL="0" indent="0">
              <a:buNone/>
            </a:pPr>
            <a:endParaRPr lang="en-US" dirty="0"/>
          </a:p>
        </p:txBody>
      </p:sp>
    </p:spTree>
    <p:extLst>
      <p:ext uri="{BB962C8B-B14F-4D97-AF65-F5344CB8AC3E}">
        <p14:creationId xmlns:p14="http://schemas.microsoft.com/office/powerpoint/2010/main" val="775229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normAutofit fontScale="85000" lnSpcReduction="20000"/>
          </a:bodyPr>
          <a:lstStyle/>
          <a:p>
            <a:pPr marL="0" indent="0">
              <a:buNone/>
            </a:pPr>
            <a:r>
              <a:rPr lang="en-US" dirty="0"/>
              <a:t>REPORT  ZPRG2.</a:t>
            </a:r>
            <a:br>
              <a:rPr lang="en-US" dirty="0"/>
            </a:br>
            <a:br>
              <a:rPr lang="en-US" dirty="0"/>
            </a:br>
            <a:br>
              <a:rPr lang="en-US" dirty="0"/>
            </a:br>
            <a:r>
              <a:rPr lang="en-US" dirty="0"/>
              <a:t>*&amp;---------------------------------------------------------------------*</a:t>
            </a:r>
            <a:br>
              <a:rPr lang="en-US" dirty="0"/>
            </a:br>
            <a:r>
              <a:rPr lang="en-US" dirty="0"/>
              <a:t>*&amp;      Form  S2</a:t>
            </a:r>
            <a:br>
              <a:rPr lang="en-US" dirty="0"/>
            </a:br>
            <a:r>
              <a:rPr lang="en-US" dirty="0"/>
              <a:t>*&amp;---------------------------------------------------------------------*</a:t>
            </a:r>
            <a:br>
              <a:rPr lang="en-US" dirty="0"/>
            </a:br>
            <a:r>
              <a:rPr lang="en-US" dirty="0"/>
              <a:t>*       text</a:t>
            </a:r>
            <a:br>
              <a:rPr lang="en-US" dirty="0"/>
            </a:br>
            <a:r>
              <a:rPr lang="en-US" dirty="0"/>
              <a:t>*----------------------------------------------------------------------*</a:t>
            </a:r>
            <a:br>
              <a:rPr lang="en-US" dirty="0"/>
            </a:br>
            <a:r>
              <a:rPr lang="en-US" dirty="0"/>
              <a:t>*      --&gt;P_ITAB  text</a:t>
            </a:r>
            <a:br>
              <a:rPr lang="en-US" dirty="0"/>
            </a:br>
            <a:r>
              <a:rPr lang="en-US" dirty="0"/>
              <a:t>*----------------------------------------------------------------------*</a:t>
            </a:r>
            <a:br>
              <a:rPr lang="en-US" dirty="0"/>
            </a:br>
            <a:r>
              <a:rPr lang="en-US" dirty="0"/>
              <a:t>form S2  tables   </a:t>
            </a:r>
            <a:r>
              <a:rPr lang="en-US" dirty="0" err="1"/>
              <a:t>p_itab</a:t>
            </a:r>
            <a:r>
              <a:rPr lang="en-US" dirty="0"/>
              <a:t> structure MAKT.</a:t>
            </a:r>
            <a:br>
              <a:rPr lang="en-US" dirty="0"/>
            </a:br>
            <a:r>
              <a:rPr lang="en-US" dirty="0"/>
              <a:t>                    "Insert correct name for &lt;...&gt;.</a:t>
            </a:r>
            <a:br>
              <a:rPr lang="en-US" dirty="0"/>
            </a:br>
            <a:br>
              <a:rPr lang="en-US" dirty="0"/>
            </a:br>
            <a:r>
              <a:rPr lang="en-US" dirty="0"/>
              <a:t>  READ TABLE  </a:t>
            </a:r>
            <a:r>
              <a:rPr lang="en-US" dirty="0" err="1"/>
              <a:t>p_itab</a:t>
            </a:r>
            <a:r>
              <a:rPr lang="en-US" dirty="0"/>
              <a:t> INDEX 5.</a:t>
            </a:r>
            <a:br>
              <a:rPr lang="en-US" dirty="0"/>
            </a:br>
            <a:br>
              <a:rPr lang="en-US" dirty="0"/>
            </a:br>
            <a:r>
              <a:rPr lang="en-US" dirty="0"/>
              <a:t>  IF SY-SUBRC = 0.</a:t>
            </a:r>
            <a:br>
              <a:rPr lang="en-US" dirty="0"/>
            </a:br>
            <a:r>
              <a:rPr lang="en-US" dirty="0"/>
              <a:t>    P_ITAB-MATNR = '0000'.</a:t>
            </a:r>
            <a:br>
              <a:rPr lang="en-US" dirty="0"/>
            </a:br>
            <a:r>
              <a:rPr lang="en-US" dirty="0"/>
              <a:t>    MODIFY  </a:t>
            </a:r>
            <a:r>
              <a:rPr lang="en-US" dirty="0" err="1"/>
              <a:t>p_itab</a:t>
            </a:r>
            <a:r>
              <a:rPr lang="en-US" dirty="0"/>
              <a:t> INDEX 5.</a:t>
            </a:r>
            <a:br>
              <a:rPr lang="en-US" dirty="0"/>
            </a:br>
            <a:br>
              <a:rPr lang="en-US" dirty="0"/>
            </a:br>
            <a:r>
              <a:rPr lang="en-US" dirty="0"/>
              <a:t>  ENDIF.</a:t>
            </a:r>
            <a:br>
              <a:rPr lang="en-US" dirty="0"/>
            </a:br>
            <a:br>
              <a:rPr lang="en-US" dirty="0"/>
            </a:br>
            <a:r>
              <a:rPr lang="en-US" dirty="0" err="1"/>
              <a:t>endform</a:t>
            </a:r>
            <a:r>
              <a:rPr lang="en-US" dirty="0"/>
              <a:t>.                    </a:t>
            </a:r>
            <a:r>
              <a:rPr lang="en-US"/>
              <a:t>" S2</a:t>
            </a:r>
            <a:endParaRPr lang="en-US" dirty="0"/>
          </a:p>
        </p:txBody>
      </p:sp>
    </p:spTree>
    <p:extLst>
      <p:ext uri="{BB962C8B-B14F-4D97-AF65-F5344CB8AC3E}">
        <p14:creationId xmlns:p14="http://schemas.microsoft.com/office/powerpoint/2010/main" val="1496991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8229600" cy="5897563"/>
          </a:xfrm>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914" y="381000"/>
            <a:ext cx="8258175"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1918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FF0000"/>
                </a:solidFill>
              </a:rPr>
              <a:t>Function Module</a:t>
            </a:r>
          </a:p>
        </p:txBody>
      </p:sp>
      <p:sp>
        <p:nvSpPr>
          <p:cNvPr id="3" name="Content Placeholder 2"/>
          <p:cNvSpPr>
            <a:spLocks noGrp="1"/>
          </p:cNvSpPr>
          <p:nvPr>
            <p:ph idx="1"/>
          </p:nvPr>
        </p:nvSpPr>
        <p:spPr>
          <a:xfrm>
            <a:off x="1981200" y="1143001"/>
            <a:ext cx="8229600" cy="4983163"/>
          </a:xfrm>
        </p:spPr>
        <p:txBody>
          <a:bodyPr>
            <a:normAutofit fontScale="70000" lnSpcReduction="20000"/>
          </a:bodyPr>
          <a:lstStyle/>
          <a:p>
            <a:r>
              <a:rPr lang="en-US" dirty="0"/>
              <a:t>It is very similar to an external subroutine in 3 ways:</a:t>
            </a:r>
          </a:p>
          <a:p>
            <a:pPr marL="457200" indent="-457200">
              <a:buFont typeface="+mj-lt"/>
              <a:buAutoNum type="arabicPeriod"/>
            </a:pPr>
            <a:r>
              <a:rPr lang="en-US" dirty="0"/>
              <a:t>Both exist within an external program.</a:t>
            </a:r>
          </a:p>
          <a:p>
            <a:pPr marL="457200" indent="-457200">
              <a:buFont typeface="+mj-lt"/>
              <a:buAutoNum type="arabicPeriod"/>
            </a:pPr>
            <a:r>
              <a:rPr lang="en-US" dirty="0"/>
              <a:t>Both enable parameters to be passed and returned. </a:t>
            </a:r>
          </a:p>
          <a:p>
            <a:pPr marL="457200" indent="-457200">
              <a:buFont typeface="+mj-lt"/>
              <a:buAutoNum type="arabicPeriod"/>
            </a:pPr>
            <a:r>
              <a:rPr lang="en-US" dirty="0"/>
              <a:t>Parameters can be passed by value, by value and result, or by reference. </a:t>
            </a:r>
          </a:p>
          <a:p>
            <a:pPr marL="0" indent="0">
              <a:buNone/>
            </a:pPr>
            <a:endParaRPr lang="en-US" dirty="0"/>
          </a:p>
          <a:p>
            <a:r>
              <a:rPr lang="en-US" dirty="0"/>
              <a:t>The major differences between function modules and external subroutines:</a:t>
            </a:r>
          </a:p>
          <a:p>
            <a:pPr marL="457200" indent="-457200">
              <a:buFont typeface="+mj-lt"/>
              <a:buAutoNum type="arabicPeriod"/>
            </a:pPr>
            <a:r>
              <a:rPr lang="en-US" dirty="0"/>
              <a:t>Function modules have a special screen used for defining parameters-parameters are not defined via ABAP/4 statements. </a:t>
            </a:r>
          </a:p>
          <a:p>
            <a:pPr marL="457200" indent="-457200">
              <a:buFont typeface="+mj-lt"/>
              <a:buAutoNum type="arabicPeriod"/>
            </a:pPr>
            <a:r>
              <a:rPr lang="en-US" dirty="0"/>
              <a:t>tables work areas are </a:t>
            </a:r>
            <a:r>
              <a:rPr lang="en-US" i="1" dirty="0"/>
              <a:t>not</a:t>
            </a:r>
            <a:r>
              <a:rPr lang="en-US" dirty="0"/>
              <a:t> shared between the function module and the calling program. </a:t>
            </a:r>
          </a:p>
          <a:p>
            <a:pPr marL="457200" indent="-457200">
              <a:buFont typeface="+mj-lt"/>
              <a:buAutoNum type="arabicPeriod"/>
            </a:pPr>
            <a:r>
              <a:rPr lang="en-US" dirty="0"/>
              <a:t>Different syntax is used to call a function module than to call a subroutine. </a:t>
            </a:r>
          </a:p>
          <a:p>
            <a:pPr marL="457200" indent="-457200">
              <a:buFont typeface="+mj-lt"/>
              <a:buAutoNum type="arabicPeriod"/>
            </a:pPr>
            <a:r>
              <a:rPr lang="en-US" dirty="0"/>
              <a:t>Leaving a function module is accomplished via the raise statement instead of check, exit, or stop. </a:t>
            </a:r>
          </a:p>
        </p:txBody>
      </p:sp>
    </p:spTree>
    <p:extLst>
      <p:ext uri="{BB962C8B-B14F-4D97-AF65-F5344CB8AC3E}">
        <p14:creationId xmlns:p14="http://schemas.microsoft.com/office/powerpoint/2010/main" val="39632614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lstStyle/>
          <a:p>
            <a:r>
              <a:rPr lang="en-US" dirty="0"/>
              <a:t>Transaction code </a:t>
            </a:r>
            <a:r>
              <a:rPr lang="en-US" dirty="0">
                <a:solidFill>
                  <a:srgbClr val="FF0000"/>
                </a:solidFill>
              </a:rPr>
              <a:t>SE37</a:t>
            </a:r>
            <a:r>
              <a:rPr lang="en-US" dirty="0"/>
              <a:t> (Function Builder) .</a:t>
            </a:r>
          </a:p>
          <a:p>
            <a:r>
              <a:rPr lang="en-US" dirty="0"/>
              <a:t>Function groups act as containers for function modules that logically belong together.</a:t>
            </a:r>
          </a:p>
          <a:p>
            <a:r>
              <a:rPr lang="en-US" dirty="0"/>
              <a:t>Function modules allow you to encapsulate and reuse global </a:t>
            </a:r>
            <a:r>
              <a:rPr lang="en-US" b="1" dirty="0"/>
              <a:t>functions</a:t>
            </a:r>
            <a:r>
              <a:rPr lang="en-US" dirty="0"/>
              <a:t> in the SAP System.</a:t>
            </a:r>
          </a:p>
          <a:p>
            <a:r>
              <a:rPr lang="en-US" dirty="0"/>
              <a:t>The SAP System contains several predefined functions modules that can be called from any ABAP program.</a:t>
            </a:r>
          </a:p>
          <a:p>
            <a:r>
              <a:rPr lang="en-US" dirty="0"/>
              <a:t>Function modules also play an important role during </a:t>
            </a:r>
            <a:r>
              <a:rPr lang="en-US" dirty="0">
                <a:hlinkClick r:id="rId2"/>
              </a:rPr>
              <a:t>updating</a:t>
            </a:r>
            <a:r>
              <a:rPr lang="en-US" dirty="0"/>
              <a:t>  and in interaction between different SAP systems, or between SAP systems and remote systems through remote communications.</a:t>
            </a:r>
          </a:p>
          <a:p>
            <a:endParaRPr lang="en-US" dirty="0"/>
          </a:p>
        </p:txBody>
      </p:sp>
    </p:spTree>
    <p:extLst>
      <p:ext uri="{BB962C8B-B14F-4D97-AF65-F5344CB8AC3E}">
        <p14:creationId xmlns:p14="http://schemas.microsoft.com/office/powerpoint/2010/main" val="1693728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lstStyle/>
          <a:p>
            <a:r>
              <a:rPr lang="en-US" dirty="0"/>
              <a:t>Function groups are containers for function modules. You cannot execute a function group.</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95400"/>
            <a:ext cx="7924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80076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8229600" cy="5897563"/>
          </a:xfrm>
        </p:spPr>
        <p:txBody>
          <a:bodyPr>
            <a:normAutofit/>
          </a:bodyPr>
          <a:lstStyle/>
          <a:p>
            <a:r>
              <a:rPr lang="en-US" dirty="0"/>
              <a:t>Ex :function group name </a:t>
            </a:r>
            <a:r>
              <a:rPr lang="en-US" dirty="0" err="1"/>
              <a:t>zfungroup</a:t>
            </a:r>
            <a:r>
              <a:rPr lang="en-US" dirty="0"/>
              <a:t> . </a:t>
            </a:r>
          </a:p>
          <a:p>
            <a:r>
              <a:rPr lang="en-US" dirty="0"/>
              <a:t>Give short description name and save .</a:t>
            </a:r>
          </a:p>
          <a:p>
            <a:r>
              <a:rPr lang="en-US" dirty="0"/>
              <a:t>To activate the function group , go to </a:t>
            </a:r>
            <a:r>
              <a:rPr lang="en-US" dirty="0">
                <a:solidFill>
                  <a:srgbClr val="FF0000"/>
                </a:solidFill>
              </a:rPr>
              <a:t>SE38 .</a:t>
            </a:r>
          </a:p>
          <a:p>
            <a:r>
              <a:rPr lang="en-US" dirty="0">
                <a:solidFill>
                  <a:srgbClr val="FF0000"/>
                </a:solidFill>
              </a:rPr>
              <a:t>SAPL&lt;</a:t>
            </a:r>
            <a:r>
              <a:rPr lang="en-US" dirty="0">
                <a:solidFill>
                  <a:schemeClr val="tx1"/>
                </a:solidFill>
              </a:rPr>
              <a:t>function group name </a:t>
            </a:r>
            <a:r>
              <a:rPr lang="en-US" dirty="0">
                <a:solidFill>
                  <a:srgbClr val="FF0000"/>
                </a:solidFill>
              </a:rPr>
              <a:t>&gt; </a:t>
            </a:r>
            <a:r>
              <a:rPr lang="en-US" dirty="0">
                <a:solidFill>
                  <a:schemeClr val="tx1"/>
                </a:solidFill>
              </a:rPr>
              <a:t>and click on activate.</a:t>
            </a:r>
          </a:p>
          <a:p>
            <a:pPr marL="0" indent="0">
              <a:buNone/>
            </a:pPr>
            <a:endParaRPr lang="en-US" dirty="0">
              <a:solidFill>
                <a:schemeClr val="tx1"/>
              </a:solidFill>
            </a:endParaRPr>
          </a:p>
          <a:p>
            <a:r>
              <a:rPr lang="en-US" dirty="0">
                <a:solidFill>
                  <a:schemeClr val="tx1"/>
                </a:solidFill>
              </a:rPr>
              <a:t>System will create :</a:t>
            </a:r>
          </a:p>
          <a:p>
            <a:pPr marL="457200" indent="-457200">
              <a:buFont typeface="+mj-lt"/>
              <a:buAutoNum type="arabicPeriod"/>
            </a:pPr>
            <a:r>
              <a:rPr lang="en-US" dirty="0">
                <a:solidFill>
                  <a:schemeClr val="tx1"/>
                </a:solidFill>
              </a:rPr>
              <a:t>A main program.</a:t>
            </a:r>
          </a:p>
          <a:p>
            <a:pPr marL="457200" indent="-457200">
              <a:buFont typeface="+mj-lt"/>
              <a:buAutoNum type="arabicPeriod"/>
            </a:pPr>
            <a:r>
              <a:rPr lang="en-US" dirty="0">
                <a:solidFill>
                  <a:schemeClr val="tx1"/>
                </a:solidFill>
              </a:rPr>
              <a:t>A top include .</a:t>
            </a:r>
          </a:p>
          <a:p>
            <a:pPr marL="457200" indent="-457200">
              <a:buFont typeface="+mj-lt"/>
              <a:buAutoNum type="arabicPeriod"/>
            </a:pPr>
            <a:r>
              <a:rPr lang="en-US" dirty="0">
                <a:solidFill>
                  <a:schemeClr val="tx1"/>
                </a:solidFill>
              </a:rPr>
              <a:t>A UXX include .</a:t>
            </a:r>
          </a:p>
          <a:p>
            <a:pPr marL="457200" indent="-457200">
              <a:buFont typeface="+mj-lt"/>
              <a:buAutoNum type="arabicPeriod"/>
            </a:pPr>
            <a:r>
              <a:rPr lang="en-US" dirty="0">
                <a:solidFill>
                  <a:schemeClr val="tx1"/>
                </a:solidFill>
              </a:rPr>
              <a:t>A function module include.</a:t>
            </a: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300498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normAutofit fontScale="55000" lnSpcReduction="20000"/>
          </a:bodyPr>
          <a:lstStyle/>
          <a:p>
            <a:r>
              <a:rPr lang="en-US" dirty="0"/>
              <a:t>Ex :</a:t>
            </a:r>
          </a:p>
          <a:p>
            <a:pPr marL="0" indent="0">
              <a:buNone/>
            </a:pPr>
            <a:r>
              <a:rPr lang="en-US" dirty="0"/>
              <a:t>DATA : result TYPE I,</a:t>
            </a:r>
          </a:p>
          <a:p>
            <a:pPr marL="0" indent="0">
              <a:buNone/>
            </a:pPr>
            <a:r>
              <a:rPr lang="en-US" dirty="0"/>
              <a:t>       N1 TYPE I VALUE 6,</a:t>
            </a:r>
          </a:p>
          <a:p>
            <a:pPr marL="0" indent="0">
              <a:buNone/>
            </a:pPr>
            <a:r>
              <a:rPr lang="en-US" dirty="0"/>
              <a:t>       N2 TYPE I VALUE 5.</a:t>
            </a:r>
          </a:p>
          <a:p>
            <a:pPr marL="0" indent="0">
              <a:buNone/>
            </a:pPr>
            <a:endParaRPr lang="en-US" dirty="0"/>
          </a:p>
          <a:p>
            <a:pPr marL="0" indent="0">
              <a:buNone/>
            </a:pPr>
            <a:r>
              <a:rPr lang="en-US" dirty="0"/>
              <a:t>DEFINE OPERATION.</a:t>
            </a:r>
          </a:p>
          <a:p>
            <a:pPr marL="0" indent="0">
              <a:buNone/>
            </a:pPr>
            <a:r>
              <a:rPr lang="en-US" dirty="0"/>
              <a:t>  RESULT = &amp;1 &amp;2 &amp;3.</a:t>
            </a:r>
          </a:p>
          <a:p>
            <a:pPr marL="0" indent="0">
              <a:buNone/>
            </a:pPr>
            <a:r>
              <a:rPr lang="en-US" dirty="0"/>
              <a:t>  OUTPUT &amp;1 &amp;2 &amp;3 RESULT.</a:t>
            </a:r>
          </a:p>
          <a:p>
            <a:pPr marL="0" indent="0">
              <a:buNone/>
            </a:pPr>
            <a:endParaRPr lang="en-US" dirty="0"/>
          </a:p>
          <a:p>
            <a:pPr marL="0" indent="0">
              <a:buNone/>
            </a:pPr>
            <a:r>
              <a:rPr lang="en-US" dirty="0"/>
              <a:t>END-OF-DEFINITION.</a:t>
            </a:r>
          </a:p>
          <a:p>
            <a:pPr marL="0" indent="0">
              <a:buNone/>
            </a:pPr>
            <a:endParaRPr lang="en-US" dirty="0"/>
          </a:p>
          <a:p>
            <a:pPr marL="0" indent="0">
              <a:buNone/>
            </a:pPr>
            <a:r>
              <a:rPr lang="en-US" dirty="0"/>
              <a:t>DEFINE OUTPUT.</a:t>
            </a:r>
          </a:p>
          <a:p>
            <a:pPr marL="0" indent="0">
              <a:buNone/>
            </a:pPr>
            <a:endParaRPr lang="en-US" dirty="0"/>
          </a:p>
          <a:p>
            <a:pPr marL="0" indent="0">
              <a:buNone/>
            </a:pPr>
            <a:r>
              <a:rPr lang="en-US" dirty="0"/>
              <a:t>  WRITE :/ ' THE RESULT OF &amp;1 &amp;2 &amp;3 =' , &amp;4.</a:t>
            </a:r>
          </a:p>
          <a:p>
            <a:pPr marL="0" indent="0">
              <a:buNone/>
            </a:pPr>
            <a:endParaRPr lang="en-US" dirty="0"/>
          </a:p>
          <a:p>
            <a:pPr marL="0" indent="0">
              <a:buNone/>
            </a:pPr>
            <a:r>
              <a:rPr lang="en-US" dirty="0"/>
              <a:t>END-OF-DEFINITION.</a:t>
            </a:r>
          </a:p>
          <a:p>
            <a:pPr marL="0" indent="0">
              <a:buNone/>
            </a:pPr>
            <a:endParaRPr lang="en-US" dirty="0"/>
          </a:p>
          <a:p>
            <a:pPr marL="0" indent="0">
              <a:buNone/>
            </a:pPr>
            <a:r>
              <a:rPr lang="en-US" dirty="0"/>
              <a:t>OPERATION N2 + N1.</a:t>
            </a:r>
          </a:p>
          <a:p>
            <a:pPr marL="0" indent="0">
              <a:buNone/>
            </a:pPr>
            <a:r>
              <a:rPr lang="en-US" dirty="0"/>
              <a:t>OPERATION N2 - N1.</a:t>
            </a:r>
          </a:p>
          <a:p>
            <a:pPr marL="0" indent="0">
              <a:buNone/>
            </a:pPr>
            <a:r>
              <a:rPr lang="en-US" dirty="0"/>
              <a:t>OPERATION N2 * N1.</a:t>
            </a:r>
          </a:p>
        </p:txBody>
      </p:sp>
    </p:spTree>
    <p:extLst>
      <p:ext uri="{BB962C8B-B14F-4D97-AF65-F5344CB8AC3E}">
        <p14:creationId xmlns:p14="http://schemas.microsoft.com/office/powerpoint/2010/main" val="3474154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normAutofit lnSpcReduction="10000"/>
          </a:bodyPr>
          <a:lstStyle/>
          <a:p>
            <a:r>
              <a:rPr lang="en-US" dirty="0">
                <a:solidFill>
                  <a:schemeClr val="tx1"/>
                </a:solidFill>
              </a:rPr>
              <a:t>To create function module :</a:t>
            </a:r>
          </a:p>
          <a:p>
            <a:pPr marL="457200" indent="-457200">
              <a:buFont typeface="+mj-lt"/>
              <a:buAutoNum type="arabicPeriod"/>
            </a:pPr>
            <a:r>
              <a:rPr lang="en-US" dirty="0">
                <a:solidFill>
                  <a:schemeClr val="tx1"/>
                </a:solidFill>
              </a:rPr>
              <a:t>SE37</a:t>
            </a:r>
          </a:p>
          <a:p>
            <a:pPr marL="457200" indent="-457200">
              <a:buFont typeface="+mj-lt"/>
              <a:buAutoNum type="arabicPeriod"/>
            </a:pPr>
            <a:r>
              <a:rPr lang="en-US" dirty="0">
                <a:solidFill>
                  <a:schemeClr val="tx1"/>
                </a:solidFill>
              </a:rPr>
              <a:t>Function module and give function group name , short description.</a:t>
            </a:r>
          </a:p>
          <a:p>
            <a:pPr marL="457200" indent="-457200">
              <a:buFont typeface="+mj-lt"/>
              <a:buAutoNum type="arabicPeriod"/>
            </a:pPr>
            <a:r>
              <a:rPr lang="en-US" dirty="0">
                <a:solidFill>
                  <a:schemeClr val="tx1"/>
                </a:solidFill>
              </a:rPr>
              <a:t>Save .</a:t>
            </a:r>
          </a:p>
          <a:p>
            <a:pPr marL="0" indent="0">
              <a:buNone/>
            </a:pPr>
            <a:endParaRPr lang="en-US" dirty="0">
              <a:solidFill>
                <a:schemeClr val="tx1"/>
              </a:solidFill>
            </a:endParaRPr>
          </a:p>
          <a:p>
            <a:r>
              <a:rPr lang="en-US" dirty="0"/>
              <a:t>To pass parameters to a function module, we must define a </a:t>
            </a:r>
            <a:r>
              <a:rPr lang="en-US" i="1" dirty="0"/>
              <a:t>function module interface</a:t>
            </a:r>
            <a:r>
              <a:rPr lang="en-US" dirty="0"/>
              <a:t>.</a:t>
            </a:r>
          </a:p>
          <a:p>
            <a:pPr marL="457200" indent="-457200">
              <a:buFont typeface="+mj-lt"/>
              <a:buAutoNum type="arabicPeriod"/>
            </a:pPr>
            <a:r>
              <a:rPr lang="en-US" i="1" dirty="0">
                <a:solidFill>
                  <a:srgbClr val="FF0000"/>
                </a:solidFill>
              </a:rPr>
              <a:t>Import parameters</a:t>
            </a:r>
            <a:r>
              <a:rPr lang="en-US" dirty="0">
                <a:solidFill>
                  <a:srgbClr val="FF0000"/>
                </a:solidFill>
              </a:rPr>
              <a:t> </a:t>
            </a:r>
            <a:r>
              <a:rPr lang="en-US" dirty="0"/>
              <a:t>are variables or field strings that contain values passed into the function module from the calling program. These values originate outside of the function module and they are imported into it. </a:t>
            </a:r>
          </a:p>
        </p:txBody>
      </p:sp>
    </p:spTree>
    <p:extLst>
      <p:ext uri="{BB962C8B-B14F-4D97-AF65-F5344CB8AC3E}">
        <p14:creationId xmlns:p14="http://schemas.microsoft.com/office/powerpoint/2010/main" val="19115111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normAutofit fontScale="92500" lnSpcReduction="10000"/>
          </a:bodyPr>
          <a:lstStyle/>
          <a:p>
            <a:r>
              <a:rPr lang="en-US" i="1" dirty="0">
                <a:solidFill>
                  <a:srgbClr val="FF0000"/>
                </a:solidFill>
              </a:rPr>
              <a:t>Export parameters</a:t>
            </a:r>
            <a:r>
              <a:rPr lang="en-US" dirty="0">
                <a:solidFill>
                  <a:srgbClr val="FF0000"/>
                </a:solidFill>
              </a:rPr>
              <a:t> </a:t>
            </a:r>
            <a:r>
              <a:rPr lang="en-US" dirty="0"/>
              <a:t>are variables or field strings that contain values returned from the function module. These values originate within the function module and they are exported out of it. </a:t>
            </a:r>
          </a:p>
          <a:p>
            <a:r>
              <a:rPr lang="en-US" i="1" dirty="0">
                <a:solidFill>
                  <a:srgbClr val="FF0000"/>
                </a:solidFill>
              </a:rPr>
              <a:t>Changing parameters</a:t>
            </a:r>
            <a:r>
              <a:rPr lang="en-US" dirty="0">
                <a:solidFill>
                  <a:srgbClr val="FF0000"/>
                </a:solidFill>
              </a:rPr>
              <a:t> </a:t>
            </a:r>
            <a:r>
              <a:rPr lang="en-US" dirty="0"/>
              <a:t>are variables or field strings that contain values that are passed into the function module, changed by the code within the function module, and then returned. These values originate outside the function module. They are passed into it, changed, and passed back. </a:t>
            </a:r>
          </a:p>
          <a:p>
            <a:r>
              <a:rPr lang="en-US" i="1" dirty="0">
                <a:solidFill>
                  <a:srgbClr val="FF0000"/>
                </a:solidFill>
              </a:rPr>
              <a:t>Table parameters</a:t>
            </a:r>
            <a:r>
              <a:rPr lang="en-US" dirty="0">
                <a:solidFill>
                  <a:srgbClr val="FF0000"/>
                </a:solidFill>
              </a:rPr>
              <a:t> </a:t>
            </a:r>
            <a:r>
              <a:rPr lang="en-US" dirty="0"/>
              <a:t>are internal tables that are passed to the function module, changed within it, and returned. The internal tables must be defined in the calling program. </a:t>
            </a:r>
          </a:p>
          <a:p>
            <a:r>
              <a:rPr lang="en-US" dirty="0"/>
              <a:t>An </a:t>
            </a:r>
            <a:r>
              <a:rPr lang="en-US" i="1" dirty="0">
                <a:solidFill>
                  <a:srgbClr val="FF0000"/>
                </a:solidFill>
              </a:rPr>
              <a:t>exception</a:t>
            </a:r>
            <a:r>
              <a:rPr lang="en-US" dirty="0">
                <a:solidFill>
                  <a:srgbClr val="FF0000"/>
                </a:solidFill>
              </a:rPr>
              <a:t> </a:t>
            </a:r>
            <a:r>
              <a:rPr lang="en-US" dirty="0"/>
              <a:t>is a name for an error that occurs within a function module. Exceptions are described in detail in the following section. </a:t>
            </a:r>
          </a:p>
        </p:txBody>
      </p:sp>
    </p:spTree>
    <p:extLst>
      <p:ext uri="{BB962C8B-B14F-4D97-AF65-F5344CB8AC3E}">
        <p14:creationId xmlns:p14="http://schemas.microsoft.com/office/powerpoint/2010/main" val="21702102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t>Passing parameters </a:t>
            </a:r>
          </a:p>
        </p:txBody>
      </p:sp>
      <p:sp>
        <p:nvSpPr>
          <p:cNvPr id="3" name="Content Placeholder 2"/>
          <p:cNvSpPr>
            <a:spLocks noGrp="1"/>
          </p:cNvSpPr>
          <p:nvPr>
            <p:ph idx="1"/>
          </p:nvPr>
        </p:nvSpPr>
        <p:spPr>
          <a:xfrm>
            <a:off x="1981200" y="1143001"/>
            <a:ext cx="8229600" cy="4983163"/>
          </a:xfrm>
        </p:spPr>
        <p:txBody>
          <a:bodyPr/>
          <a:lstStyle/>
          <a:p>
            <a:r>
              <a:rPr lang="en-US" dirty="0"/>
              <a:t>The methods for passing parameters to function modules are very similar to those for passing parameters to external subroutines. </a:t>
            </a:r>
          </a:p>
          <a:p>
            <a:endParaRPr lang="en-US" dirty="0"/>
          </a:p>
          <a:p>
            <a:r>
              <a:rPr lang="en-US" dirty="0"/>
              <a:t>By default: </a:t>
            </a:r>
          </a:p>
          <a:p>
            <a:pPr marL="457200" indent="-457200">
              <a:buFont typeface="+mj-lt"/>
              <a:buAutoNum type="arabicPeriod"/>
            </a:pPr>
            <a:r>
              <a:rPr lang="en-US" dirty="0"/>
              <a:t>Import and export parameters are passed by value. </a:t>
            </a:r>
          </a:p>
          <a:p>
            <a:pPr marL="457200" indent="-457200">
              <a:buFont typeface="+mj-lt"/>
              <a:buAutoNum type="arabicPeriod"/>
            </a:pPr>
            <a:r>
              <a:rPr lang="en-US" dirty="0"/>
              <a:t>Changing parameters are passed by value and result.</a:t>
            </a:r>
          </a:p>
          <a:p>
            <a:pPr marL="457200" indent="-457200">
              <a:buFont typeface="+mj-lt"/>
              <a:buAutoNum type="arabicPeriod"/>
            </a:pPr>
            <a:r>
              <a:rPr lang="en-US" dirty="0"/>
              <a:t>Internal tables are passed by reference.</a:t>
            </a:r>
          </a:p>
        </p:txBody>
      </p:sp>
    </p:spTree>
    <p:extLst>
      <p:ext uri="{BB962C8B-B14F-4D97-AF65-F5344CB8AC3E}">
        <p14:creationId xmlns:p14="http://schemas.microsoft.com/office/powerpoint/2010/main" val="7517919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lstStyle/>
          <a:p>
            <a:r>
              <a:rPr lang="en-US" dirty="0"/>
              <a:t>We can cause import, export, and changing parameters to be passed by reference by placing a </a:t>
            </a:r>
            <a:r>
              <a:rPr lang="en-US" dirty="0" err="1"/>
              <a:t>tickmark</a:t>
            </a:r>
            <a:r>
              <a:rPr lang="en-US" dirty="0"/>
              <a:t> in the Reference check box on the Import/Export Parameters screen.</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828800"/>
            <a:ext cx="8382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3722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Functional module</a:t>
            </a:r>
          </a:p>
        </p:txBody>
      </p:sp>
      <p:sp>
        <p:nvSpPr>
          <p:cNvPr id="3" name="Content Placeholder 2"/>
          <p:cNvSpPr>
            <a:spLocks noGrp="1"/>
          </p:cNvSpPr>
          <p:nvPr>
            <p:ph idx="1"/>
          </p:nvPr>
        </p:nvSpPr>
        <p:spPr/>
        <p:txBody>
          <a:bodyPr/>
          <a:lstStyle/>
          <a:p>
            <a:r>
              <a:rPr lang="en-US" dirty="0"/>
              <a:t>3 types:</a:t>
            </a:r>
          </a:p>
          <a:p>
            <a:pPr marL="457200" indent="-457200">
              <a:buFont typeface="+mj-lt"/>
              <a:buAutoNum type="arabicPeriod"/>
            </a:pPr>
            <a:r>
              <a:rPr lang="en-US" dirty="0"/>
              <a:t>Normal functional Module: These are works within the system.</a:t>
            </a:r>
          </a:p>
          <a:p>
            <a:pPr marL="457200" indent="-457200">
              <a:buFont typeface="+mj-lt"/>
              <a:buAutoNum type="arabicPeriod"/>
            </a:pPr>
            <a:r>
              <a:rPr lang="en-US" dirty="0"/>
              <a:t>Remote-Enabled Module : function module that can be called from other SAP or non –SAP system. Ex : BAPI.</a:t>
            </a:r>
          </a:p>
          <a:p>
            <a:pPr marL="457200" indent="-457200">
              <a:buFont typeface="+mj-lt"/>
              <a:buAutoNum type="arabicPeriod"/>
            </a:pPr>
            <a:r>
              <a:rPr lang="en-US" dirty="0"/>
              <a:t>Update  Function Module : It is basically used to bundle distributed updates within different programs spots, to one place (in FM). </a:t>
            </a:r>
            <a:r>
              <a:rPr lang="en-US" i="1" dirty="0"/>
              <a:t>Update module</a:t>
            </a:r>
            <a:r>
              <a:rPr lang="en-US" dirty="0"/>
              <a:t> in attributes of FM simply flags the FM </a:t>
            </a:r>
            <a:r>
              <a:rPr lang="en-US" b="1" dirty="0"/>
              <a:t>not to be executed directly</a:t>
            </a:r>
            <a:r>
              <a:rPr lang="en-US" dirty="0"/>
              <a:t> , hence can be only be </a:t>
            </a:r>
            <a:r>
              <a:rPr lang="en-US" dirty="0" err="1"/>
              <a:t>excuted</a:t>
            </a:r>
            <a:r>
              <a:rPr lang="en-US" dirty="0"/>
              <a:t> in </a:t>
            </a:r>
            <a:r>
              <a:rPr lang="en-US" b="1" dirty="0"/>
              <a:t>update work process</a:t>
            </a:r>
            <a:r>
              <a:rPr lang="en-US" dirty="0"/>
              <a:t> (using </a:t>
            </a:r>
            <a:r>
              <a:rPr lang="en-US" i="1" dirty="0"/>
              <a:t>IN UPDATE TASK</a:t>
            </a:r>
            <a:r>
              <a:rPr lang="en-US" dirty="0"/>
              <a:t> addition when calling FM) or in </a:t>
            </a:r>
            <a:r>
              <a:rPr lang="en-US" b="1" dirty="0"/>
              <a:t>dialog work process</a:t>
            </a:r>
            <a:r>
              <a:rPr lang="en-US" dirty="0"/>
              <a:t> (using </a:t>
            </a:r>
            <a:r>
              <a:rPr lang="en-US" i="1" dirty="0"/>
              <a:t>SET UPDATE TASK LOCAL</a:t>
            </a:r>
            <a:r>
              <a:rPr lang="en-US" dirty="0"/>
              <a:t> statement).</a:t>
            </a:r>
          </a:p>
          <a:p>
            <a:pPr marL="457200" indent="-457200">
              <a:buFont typeface="+mj-lt"/>
              <a:buAutoNum type="arabicPeriod"/>
            </a:pPr>
            <a:endParaRPr lang="en-US" dirty="0"/>
          </a:p>
        </p:txBody>
      </p:sp>
    </p:spTree>
    <p:extLst>
      <p:ext uri="{BB962C8B-B14F-4D97-AF65-F5344CB8AC3E}">
        <p14:creationId xmlns:p14="http://schemas.microsoft.com/office/powerpoint/2010/main" val="39528786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lstStyle/>
          <a:p>
            <a:r>
              <a:rPr lang="en-US" dirty="0"/>
              <a:t>Normal Function Module :</a:t>
            </a:r>
          </a:p>
          <a:p>
            <a:pPr marL="0"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066800"/>
            <a:ext cx="7924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657600"/>
            <a:ext cx="7924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783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57200"/>
            <a:ext cx="80772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4626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normAutofit fontScale="85000" lnSpcReduction="20000"/>
          </a:bodyPr>
          <a:lstStyle/>
          <a:p>
            <a:r>
              <a:rPr lang="en-US" dirty="0"/>
              <a:t>REPORT  ZSTESR.</a:t>
            </a:r>
          </a:p>
          <a:p>
            <a:endParaRPr lang="en-US" dirty="0"/>
          </a:p>
          <a:p>
            <a:r>
              <a:rPr lang="en-US" dirty="0"/>
              <a:t>PARAMETERS : </a:t>
            </a:r>
            <a:r>
              <a:rPr lang="en-US" dirty="0" err="1"/>
              <a:t>p_vbeln</a:t>
            </a:r>
            <a:r>
              <a:rPr lang="en-US" dirty="0"/>
              <a:t> TYPE VBAK-VBELN.</a:t>
            </a:r>
          </a:p>
          <a:p>
            <a:endParaRPr lang="en-US" dirty="0"/>
          </a:p>
          <a:p>
            <a:r>
              <a:rPr lang="en-US" dirty="0"/>
              <a:t>DATA : WA  TYPE VBAK.</a:t>
            </a:r>
          </a:p>
          <a:p>
            <a:endParaRPr lang="en-US" dirty="0"/>
          </a:p>
          <a:p>
            <a:r>
              <a:rPr lang="en-US" dirty="0"/>
              <a:t>CALL FUNCTION 'ZTESTFUN'</a:t>
            </a:r>
          </a:p>
          <a:p>
            <a:r>
              <a:rPr lang="en-US" dirty="0"/>
              <a:t>  EXPORTING</a:t>
            </a:r>
          </a:p>
          <a:p>
            <a:r>
              <a:rPr lang="en-US" dirty="0"/>
              <a:t>    P_VBELN       = </a:t>
            </a:r>
            <a:r>
              <a:rPr lang="en-US" dirty="0" err="1"/>
              <a:t>p_vbeln</a:t>
            </a:r>
            <a:endParaRPr lang="en-US" dirty="0"/>
          </a:p>
          <a:p>
            <a:r>
              <a:rPr lang="en-US" dirty="0"/>
              <a:t>IMPORTING</a:t>
            </a:r>
          </a:p>
          <a:p>
            <a:r>
              <a:rPr lang="en-US" dirty="0"/>
              <a:t>   WA            = WA</a:t>
            </a:r>
          </a:p>
          <a:p>
            <a:r>
              <a:rPr lang="en-US" dirty="0"/>
              <a:t>          .</a:t>
            </a:r>
          </a:p>
          <a:p>
            <a:endParaRPr lang="en-US" dirty="0"/>
          </a:p>
          <a:p>
            <a:r>
              <a:rPr lang="en-US" dirty="0"/>
              <a:t>WRITE : / WA-VBELN , WA-ERDAT , WA-ERNAM , WA-NETWR.</a:t>
            </a:r>
          </a:p>
        </p:txBody>
      </p:sp>
    </p:spTree>
    <p:extLst>
      <p:ext uri="{BB962C8B-B14F-4D97-AF65-F5344CB8AC3E}">
        <p14:creationId xmlns:p14="http://schemas.microsoft.com/office/powerpoint/2010/main" val="17383527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lstStyle/>
          <a:p>
            <a:r>
              <a:rPr lang="en-US" dirty="0"/>
              <a:t>Ex : 2.</a:t>
            </a:r>
          </a:p>
          <a:p>
            <a:pPr marL="0" indent="0">
              <a:buNone/>
            </a:pP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43014"/>
            <a:ext cx="8229600" cy="165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429000"/>
            <a:ext cx="8229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7296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57201"/>
            <a:ext cx="8153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590801"/>
            <a:ext cx="8153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29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p:spPr>
        <p:txBody>
          <a:bodyPr/>
          <a:lstStyle/>
          <a:p>
            <a:r>
              <a:rPr lang="en-US" dirty="0">
                <a:solidFill>
                  <a:srgbClr val="FF0000"/>
                </a:solidFill>
              </a:rPr>
              <a:t>Include</a:t>
            </a:r>
          </a:p>
        </p:txBody>
      </p:sp>
      <p:sp>
        <p:nvSpPr>
          <p:cNvPr id="3" name="Content Placeholder 2"/>
          <p:cNvSpPr>
            <a:spLocks noGrp="1"/>
          </p:cNvSpPr>
          <p:nvPr>
            <p:ph idx="1"/>
          </p:nvPr>
        </p:nvSpPr>
        <p:spPr>
          <a:xfrm>
            <a:off x="1981200" y="1143000"/>
            <a:ext cx="8229600" cy="5257800"/>
          </a:xfrm>
        </p:spPr>
        <p:txBody>
          <a:bodyPr>
            <a:normAutofit fontScale="92500" lnSpcReduction="20000"/>
          </a:bodyPr>
          <a:lstStyle/>
          <a:p>
            <a:pPr marL="0" indent="0">
              <a:buNone/>
            </a:pPr>
            <a:r>
              <a:rPr lang="en-US" dirty="0"/>
              <a:t>Include programs allow you to manage complex programs in an orderly way. Function groups and module pools use include programs to store parts of the program that belong together. The ABAP Workbench supports you extensively when you create such complex programs by creating the include programs automatically and by assigning them unique names.</a:t>
            </a:r>
          </a:p>
          <a:p>
            <a:r>
              <a:rPr lang="en-US" b="1" dirty="0"/>
              <a:t>Include Programs :</a:t>
            </a:r>
          </a:p>
          <a:p>
            <a:pPr marL="457200" indent="-457200">
              <a:buFont typeface="+mj-lt"/>
              <a:buAutoNum type="arabicPeriod"/>
            </a:pPr>
            <a:r>
              <a:rPr lang="en-US" dirty="0"/>
              <a:t>These are sub-programs which contains a set of re-usable statements .</a:t>
            </a:r>
          </a:p>
          <a:p>
            <a:pPr marL="457200" indent="-457200">
              <a:buFont typeface="+mj-lt"/>
              <a:buAutoNum type="arabicPeriod"/>
            </a:pPr>
            <a:r>
              <a:rPr lang="en-US" dirty="0"/>
              <a:t>These programs can not be executed directly.</a:t>
            </a:r>
          </a:p>
          <a:p>
            <a:pPr marL="457200" indent="-457200">
              <a:buFont typeface="+mj-lt"/>
              <a:buAutoNum type="arabicPeriod"/>
            </a:pPr>
            <a:r>
              <a:rPr lang="en-US" dirty="0"/>
              <a:t>These include programs must be embedded inside a main program for execution.</a:t>
            </a:r>
          </a:p>
          <a:p>
            <a:pPr marL="457200" indent="-457200">
              <a:buFont typeface="+mj-lt"/>
              <a:buAutoNum type="arabicPeriod"/>
            </a:pPr>
            <a:r>
              <a:rPr lang="en-US" dirty="0"/>
              <a:t>These programs </a:t>
            </a:r>
            <a:r>
              <a:rPr lang="en-US" dirty="0" err="1"/>
              <a:t>dosen`t</a:t>
            </a:r>
            <a:r>
              <a:rPr lang="en-US" dirty="0"/>
              <a:t> contain parameter interface, that is no importing and exporting parameters.</a:t>
            </a:r>
          </a:p>
          <a:p>
            <a:pPr marL="457200" indent="-457200">
              <a:buFont typeface="+mj-lt"/>
              <a:buAutoNum type="arabicPeriod"/>
            </a:pPr>
            <a:endParaRPr lang="en-US" dirty="0"/>
          </a:p>
        </p:txBody>
      </p:sp>
    </p:spTree>
    <p:extLst>
      <p:ext uri="{BB962C8B-B14F-4D97-AF65-F5344CB8AC3E}">
        <p14:creationId xmlns:p14="http://schemas.microsoft.com/office/powerpoint/2010/main" val="29773662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lstStyle/>
          <a:p>
            <a:r>
              <a:rPr lang="en-US" dirty="0"/>
              <a:t>Message class (SE91).</a:t>
            </a:r>
          </a:p>
          <a:p>
            <a:endParaRPr lang="en-US" dirty="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66801"/>
            <a:ext cx="8001000" cy="357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40204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lstStyle/>
          <a:p>
            <a:r>
              <a:rPr lang="en-US" dirty="0"/>
              <a:t>5 types.</a:t>
            </a:r>
          </a:p>
          <a:p>
            <a:pPr marL="457200" indent="-457200">
              <a:buFont typeface="+mj-lt"/>
              <a:buAutoNum type="arabicPeriod"/>
            </a:pPr>
            <a:r>
              <a:rPr lang="en-US" dirty="0"/>
              <a:t>Error message.  E</a:t>
            </a:r>
          </a:p>
          <a:p>
            <a:pPr marL="457200" indent="-457200">
              <a:buFont typeface="+mj-lt"/>
              <a:buAutoNum type="arabicPeriod"/>
            </a:pPr>
            <a:r>
              <a:rPr lang="en-US" dirty="0"/>
              <a:t>Information message. I</a:t>
            </a:r>
          </a:p>
          <a:p>
            <a:pPr marL="457200" indent="-457200">
              <a:buFont typeface="+mj-lt"/>
              <a:buAutoNum type="arabicPeriod"/>
            </a:pPr>
            <a:r>
              <a:rPr lang="en-US" dirty="0"/>
              <a:t>Status message. S</a:t>
            </a:r>
          </a:p>
          <a:p>
            <a:pPr marL="457200" indent="-457200">
              <a:buFont typeface="+mj-lt"/>
              <a:buAutoNum type="arabicPeriod"/>
            </a:pPr>
            <a:r>
              <a:rPr lang="en-US" dirty="0"/>
              <a:t>Warning message. W</a:t>
            </a:r>
          </a:p>
          <a:p>
            <a:pPr marL="457200" indent="-457200">
              <a:buFont typeface="+mj-lt"/>
              <a:buAutoNum type="arabicPeriod"/>
            </a:pPr>
            <a:r>
              <a:rPr lang="en-US" dirty="0"/>
              <a:t>Abort message. A</a:t>
            </a:r>
          </a:p>
          <a:p>
            <a:pPr marL="0" indent="0">
              <a:buNone/>
            </a:pPr>
            <a:endParaRPr lang="en-US" dirty="0"/>
          </a:p>
          <a:p>
            <a:pPr marL="0" indent="0">
              <a:buNone/>
            </a:pPr>
            <a:r>
              <a:rPr lang="en-US" dirty="0"/>
              <a:t>Syntax:</a:t>
            </a:r>
          </a:p>
          <a:p>
            <a:pPr marL="0" indent="0">
              <a:buNone/>
            </a:pPr>
            <a:endParaRPr lang="en-US" dirty="0"/>
          </a:p>
          <a:p>
            <a:pPr marL="0" indent="0">
              <a:buNone/>
            </a:pPr>
            <a:r>
              <a:rPr lang="en-US" dirty="0"/>
              <a:t>Message &lt;message id &gt;001(message class name) with ‘ &lt;content&gt;’ .</a:t>
            </a:r>
          </a:p>
          <a:p>
            <a:pPr marL="457200" indent="-457200">
              <a:buFont typeface="+mj-lt"/>
              <a:buAutoNum type="arabicPeriod"/>
            </a:pPr>
            <a:endParaRPr lang="en-US" dirty="0"/>
          </a:p>
        </p:txBody>
      </p:sp>
    </p:spTree>
    <p:extLst>
      <p:ext uri="{BB962C8B-B14F-4D97-AF65-F5344CB8AC3E}">
        <p14:creationId xmlns:p14="http://schemas.microsoft.com/office/powerpoint/2010/main" val="22704722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lstStyle/>
          <a:p>
            <a:r>
              <a:rPr lang="en-US" dirty="0"/>
              <a:t>Message can divide into 4 parts.</a:t>
            </a:r>
          </a:p>
          <a:p>
            <a:r>
              <a:rPr lang="en-US" dirty="0"/>
              <a:t>To show values along with message use </a:t>
            </a:r>
            <a:r>
              <a:rPr lang="en-US" dirty="0">
                <a:solidFill>
                  <a:srgbClr val="FF0000"/>
                </a:solidFill>
              </a:rPr>
              <a:t>place holder</a:t>
            </a:r>
            <a:r>
              <a:rPr lang="en-US" dirty="0"/>
              <a:t>.</a:t>
            </a:r>
          </a:p>
          <a:p>
            <a:r>
              <a:rPr lang="en-US" dirty="0"/>
              <a:t>Ex:</a:t>
            </a:r>
          </a:p>
          <a:p>
            <a:pPr marL="0" indent="0">
              <a:buNone/>
            </a:pPr>
            <a:r>
              <a:rPr lang="en-US" dirty="0"/>
              <a:t>Message E001(</a:t>
            </a:r>
            <a:r>
              <a:rPr lang="en-US" dirty="0" err="1"/>
              <a:t>zmessage</a:t>
            </a:r>
            <a:r>
              <a:rPr lang="en-US" dirty="0"/>
              <a:t>) with </a:t>
            </a:r>
            <a:r>
              <a:rPr lang="en-US" dirty="0" err="1"/>
              <a:t>p_bzirk</a:t>
            </a:r>
            <a:r>
              <a:rPr lang="en-US" dirty="0"/>
              <a:t>.</a:t>
            </a:r>
          </a:p>
          <a:p>
            <a:pPr marL="0" indent="0">
              <a:buNone/>
            </a:pPr>
            <a:endParaRPr lang="en-US"/>
          </a:p>
          <a:p>
            <a:pPr marL="0" indent="0">
              <a:buNone/>
            </a:pPr>
            <a:endParaRPr lang="en-US" dirty="0"/>
          </a:p>
          <a:p>
            <a:r>
              <a:rPr lang="en-US" dirty="0"/>
              <a:t>In message class add using &amp;.</a:t>
            </a:r>
          </a:p>
          <a:p>
            <a:r>
              <a:rPr lang="en-US" dirty="0"/>
              <a:t>Maximum 4 values can display in message.</a:t>
            </a:r>
          </a:p>
        </p:txBody>
      </p:sp>
    </p:spTree>
    <p:extLst>
      <p:ext uri="{BB962C8B-B14F-4D97-AF65-F5344CB8AC3E}">
        <p14:creationId xmlns:p14="http://schemas.microsoft.com/office/powerpoint/2010/main" val="33928692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normAutofit fontScale="25000" lnSpcReduction="20000"/>
          </a:bodyPr>
          <a:lstStyle/>
          <a:p>
            <a:r>
              <a:rPr lang="en-US" dirty="0"/>
              <a:t>REPORT  ZCUST MESSAGE-ID ZMEESTAB.</a:t>
            </a:r>
          </a:p>
          <a:p>
            <a:endParaRPr lang="en-US" dirty="0"/>
          </a:p>
          <a:p>
            <a:r>
              <a:rPr lang="en-US" dirty="0"/>
              <a:t>PARAMETERS : CUSTOM TYPE KNA1-KUNNR.</a:t>
            </a:r>
          </a:p>
          <a:p>
            <a:endParaRPr lang="en-US" dirty="0"/>
          </a:p>
          <a:p>
            <a:r>
              <a:rPr lang="en-US" dirty="0"/>
              <a:t>DATA : ITAB TYPE TABLE OF VBAK,</a:t>
            </a:r>
          </a:p>
          <a:p>
            <a:r>
              <a:rPr lang="en-US" dirty="0"/>
              <a:t>       WA TYPE VBAK.</a:t>
            </a:r>
          </a:p>
          <a:p>
            <a:endParaRPr lang="en-US" dirty="0"/>
          </a:p>
          <a:p>
            <a:r>
              <a:rPr lang="en-US" dirty="0"/>
              <a:t>START-OF-SELECTION.</a:t>
            </a:r>
          </a:p>
          <a:p>
            <a:endParaRPr lang="en-US" dirty="0"/>
          </a:p>
          <a:p>
            <a:r>
              <a:rPr lang="en-US" dirty="0"/>
              <a:t>CALL FUNCTION 'ZTEST_TABLE'</a:t>
            </a:r>
          </a:p>
          <a:p>
            <a:r>
              <a:rPr lang="en-US" dirty="0"/>
              <a:t>  EXPORTING</a:t>
            </a:r>
          </a:p>
          <a:p>
            <a:r>
              <a:rPr lang="en-US" dirty="0"/>
              <a:t>    CUST           = CUSTOM</a:t>
            </a:r>
          </a:p>
          <a:p>
            <a:r>
              <a:rPr lang="en-US" dirty="0"/>
              <a:t>  TABLES</a:t>
            </a:r>
          </a:p>
          <a:p>
            <a:r>
              <a:rPr lang="en-US" dirty="0"/>
              <a:t>    ITAB           = ITAB[]</a:t>
            </a:r>
          </a:p>
          <a:p>
            <a:r>
              <a:rPr lang="en-US" dirty="0"/>
              <a:t> EXCEPTIONS</a:t>
            </a:r>
          </a:p>
          <a:p>
            <a:r>
              <a:rPr lang="en-US" dirty="0"/>
              <a:t>   BLANK          = 1</a:t>
            </a:r>
          </a:p>
          <a:p>
            <a:r>
              <a:rPr lang="en-US" dirty="0"/>
              <a:t>   NO_SALES       = 2</a:t>
            </a:r>
          </a:p>
          <a:p>
            <a:r>
              <a:rPr lang="en-US" dirty="0"/>
              <a:t>   OTHERS         = 3</a:t>
            </a:r>
          </a:p>
          <a:p>
            <a:r>
              <a:rPr lang="en-US" dirty="0"/>
              <a:t>          .</a:t>
            </a:r>
          </a:p>
          <a:p>
            <a:r>
              <a:rPr lang="en-US" dirty="0"/>
              <a:t>IF SY-SUBRC = 1.</a:t>
            </a:r>
          </a:p>
          <a:p>
            <a:endParaRPr lang="en-US" dirty="0"/>
          </a:p>
          <a:p>
            <a:r>
              <a:rPr lang="en-US" dirty="0"/>
              <a:t>  MESSAGE I000.</a:t>
            </a:r>
          </a:p>
          <a:p>
            <a:endParaRPr lang="en-US" dirty="0"/>
          </a:p>
          <a:p>
            <a:r>
              <a:rPr lang="en-US" dirty="0"/>
              <a:t>ELSEIF SY-SUBRC = 2.</a:t>
            </a:r>
          </a:p>
          <a:p>
            <a:endParaRPr lang="en-US" dirty="0"/>
          </a:p>
          <a:p>
            <a:r>
              <a:rPr lang="en-US" dirty="0"/>
              <a:t>  MESSAGE E001.</a:t>
            </a:r>
          </a:p>
          <a:p>
            <a:endParaRPr lang="en-US" dirty="0"/>
          </a:p>
          <a:p>
            <a:r>
              <a:rPr lang="en-US" dirty="0"/>
              <a:t>ENDIF.</a:t>
            </a:r>
          </a:p>
          <a:p>
            <a:endParaRPr lang="en-US" dirty="0"/>
          </a:p>
          <a:p>
            <a:endParaRPr lang="en-US" dirty="0"/>
          </a:p>
          <a:p>
            <a:r>
              <a:rPr lang="en-US" dirty="0"/>
              <a:t>LOOP AT ITAB INTO WA.</a:t>
            </a:r>
          </a:p>
          <a:p>
            <a:endParaRPr lang="en-US" dirty="0"/>
          </a:p>
          <a:p>
            <a:r>
              <a:rPr lang="en-US" dirty="0"/>
              <a:t>  WRITE : / WA-VBELN , WA-KUNNR ,WA-BSTNK, WA-BSTDK.</a:t>
            </a:r>
          </a:p>
          <a:p>
            <a:endParaRPr lang="en-US" dirty="0"/>
          </a:p>
          <a:p>
            <a:r>
              <a:rPr lang="en-US" dirty="0"/>
              <a:t>ENDLOOP.</a:t>
            </a:r>
          </a:p>
        </p:txBody>
      </p:sp>
    </p:spTree>
    <p:extLst>
      <p:ext uri="{BB962C8B-B14F-4D97-AF65-F5344CB8AC3E}">
        <p14:creationId xmlns:p14="http://schemas.microsoft.com/office/powerpoint/2010/main" val="37526069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Select-option</a:t>
            </a:r>
          </a:p>
        </p:txBody>
      </p:sp>
      <p:pic>
        <p:nvPicPr>
          <p:cNvPr id="1026" name="Picture 2" descr="C:\Users\Donald\Downloads\1st.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2081759"/>
            <a:ext cx="7772400" cy="3562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635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onald\Downloads\2nd.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838200"/>
            <a:ext cx="8229600" cy="3812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534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onald\Downloads\3rd.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066800"/>
            <a:ext cx="8229600" cy="3657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4212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Donald\Downloads\4th.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7022" y="538568"/>
            <a:ext cx="6677957" cy="5582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7170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normAutofit fontScale="85000" lnSpcReduction="20000"/>
          </a:bodyPr>
          <a:lstStyle/>
          <a:p>
            <a:r>
              <a:rPr lang="en-US" dirty="0"/>
              <a:t>tables : </a:t>
            </a:r>
            <a:r>
              <a:rPr lang="en-US" dirty="0" err="1"/>
              <a:t>vbak</a:t>
            </a:r>
            <a:r>
              <a:rPr lang="en-US" dirty="0"/>
              <a:t>.</a:t>
            </a:r>
            <a:br>
              <a:rPr lang="en-US" dirty="0"/>
            </a:br>
            <a:br>
              <a:rPr lang="en-US" dirty="0"/>
            </a:br>
            <a:r>
              <a:rPr lang="en-US" dirty="0"/>
              <a:t>data : </a:t>
            </a:r>
            <a:r>
              <a:rPr lang="en-US" dirty="0" err="1"/>
              <a:t>itab</a:t>
            </a:r>
            <a:r>
              <a:rPr lang="en-US" dirty="0"/>
              <a:t> type table of </a:t>
            </a:r>
            <a:r>
              <a:rPr lang="en-US" dirty="0" err="1"/>
              <a:t>vbak</a:t>
            </a:r>
            <a:r>
              <a:rPr lang="en-US" dirty="0"/>
              <a:t>.</a:t>
            </a:r>
            <a:br>
              <a:rPr lang="en-US" dirty="0"/>
            </a:br>
            <a:br>
              <a:rPr lang="en-US" dirty="0"/>
            </a:br>
            <a:r>
              <a:rPr lang="en-US" dirty="0"/>
              <a:t>select-options : </a:t>
            </a:r>
            <a:r>
              <a:rPr lang="en-US" dirty="0" err="1"/>
              <a:t>k_vbeln</a:t>
            </a:r>
            <a:r>
              <a:rPr lang="en-US" dirty="0"/>
              <a:t> for </a:t>
            </a:r>
            <a:r>
              <a:rPr lang="en-US" dirty="0" err="1"/>
              <a:t>vbak-vbeln</a:t>
            </a:r>
            <a:r>
              <a:rPr lang="en-US" dirty="0"/>
              <a:t>.</a:t>
            </a:r>
            <a:br>
              <a:rPr lang="en-US" dirty="0"/>
            </a:br>
            <a:br>
              <a:rPr lang="en-US" dirty="0"/>
            </a:br>
            <a:r>
              <a:rPr lang="en-US" dirty="0"/>
              <a:t>CALL FUNCTION 'ZTES_SEL'</a:t>
            </a:r>
            <a:br>
              <a:rPr lang="en-US" dirty="0"/>
            </a:br>
            <a:r>
              <a:rPr lang="en-US" dirty="0"/>
              <a:t>  EXPORTING</a:t>
            </a:r>
            <a:br>
              <a:rPr lang="en-US" dirty="0"/>
            </a:br>
            <a:r>
              <a:rPr lang="en-US" dirty="0"/>
              <a:t>    </a:t>
            </a:r>
            <a:r>
              <a:rPr lang="en-US" dirty="0" err="1"/>
              <a:t>s_vbeln</a:t>
            </a:r>
            <a:r>
              <a:rPr lang="en-US" dirty="0"/>
              <a:t>       = </a:t>
            </a:r>
            <a:r>
              <a:rPr lang="en-US" dirty="0" err="1"/>
              <a:t>k_vbeln</a:t>
            </a:r>
            <a:br>
              <a:rPr lang="en-US" dirty="0"/>
            </a:br>
            <a:r>
              <a:rPr lang="en-US" dirty="0"/>
              <a:t>  tables</a:t>
            </a:r>
            <a:br>
              <a:rPr lang="en-US" dirty="0"/>
            </a:br>
            <a:r>
              <a:rPr lang="en-US" dirty="0"/>
              <a:t>    </a:t>
            </a:r>
            <a:r>
              <a:rPr lang="en-US" dirty="0" err="1"/>
              <a:t>itab</a:t>
            </a:r>
            <a:r>
              <a:rPr lang="en-US" dirty="0"/>
              <a:t>          = </a:t>
            </a:r>
            <a:r>
              <a:rPr lang="en-US" dirty="0" err="1"/>
              <a:t>itab</a:t>
            </a:r>
            <a:br>
              <a:rPr lang="en-US" dirty="0"/>
            </a:br>
            <a:r>
              <a:rPr lang="en-US" dirty="0"/>
              <a:t>          .</a:t>
            </a:r>
            <a:br>
              <a:rPr lang="en-US" dirty="0"/>
            </a:br>
            <a:br>
              <a:rPr lang="en-US" dirty="0"/>
            </a:br>
            <a:r>
              <a:rPr lang="en-US" dirty="0"/>
              <a:t>LOOP AT </a:t>
            </a:r>
            <a:r>
              <a:rPr lang="en-US" dirty="0" err="1"/>
              <a:t>itab</a:t>
            </a:r>
            <a:r>
              <a:rPr lang="en-US" dirty="0"/>
              <a:t> into </a:t>
            </a:r>
            <a:r>
              <a:rPr lang="en-US" dirty="0" err="1"/>
              <a:t>vbak</a:t>
            </a:r>
            <a:r>
              <a:rPr lang="en-US" dirty="0"/>
              <a:t>.</a:t>
            </a:r>
            <a:br>
              <a:rPr lang="en-US" dirty="0"/>
            </a:br>
            <a:br>
              <a:rPr lang="en-US" dirty="0"/>
            </a:br>
            <a:r>
              <a:rPr lang="en-US" dirty="0"/>
              <a:t>  write :/ </a:t>
            </a:r>
            <a:r>
              <a:rPr lang="en-US" dirty="0" err="1"/>
              <a:t>vbak</a:t>
            </a:r>
            <a:r>
              <a:rPr lang="en-US" dirty="0"/>
              <a:t>-VBELN , </a:t>
            </a:r>
            <a:r>
              <a:rPr lang="en-US" dirty="0" err="1"/>
              <a:t>vbak</a:t>
            </a:r>
            <a:r>
              <a:rPr lang="en-US" dirty="0"/>
              <a:t>-ERDAT, </a:t>
            </a:r>
            <a:r>
              <a:rPr lang="en-US" dirty="0" err="1"/>
              <a:t>vbak</a:t>
            </a:r>
            <a:r>
              <a:rPr lang="en-US" dirty="0"/>
              <a:t>-ERNAM , </a:t>
            </a:r>
            <a:r>
              <a:rPr lang="en-US" dirty="0" err="1"/>
              <a:t>vbak</a:t>
            </a:r>
            <a:r>
              <a:rPr lang="en-US" dirty="0"/>
              <a:t>-SUBMI.</a:t>
            </a:r>
            <a:br>
              <a:rPr lang="en-US" dirty="0"/>
            </a:br>
            <a:br>
              <a:rPr lang="en-US" dirty="0"/>
            </a:br>
            <a:r>
              <a:rPr lang="en-US" dirty="0"/>
              <a:t>ENDLOOP. </a:t>
            </a:r>
          </a:p>
          <a:p>
            <a:br>
              <a:rPr lang="en-US" dirty="0"/>
            </a:br>
            <a:endParaRPr lang="en-US" dirty="0"/>
          </a:p>
        </p:txBody>
      </p:sp>
    </p:spTree>
    <p:extLst>
      <p:ext uri="{BB962C8B-B14F-4D97-AF65-F5344CB8AC3E}">
        <p14:creationId xmlns:p14="http://schemas.microsoft.com/office/powerpoint/2010/main" val="302692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normAutofit fontScale="55000" lnSpcReduction="20000"/>
          </a:bodyPr>
          <a:lstStyle/>
          <a:p>
            <a:r>
              <a:rPr lang="en-US" dirty="0"/>
              <a:t>Syntax :</a:t>
            </a:r>
          </a:p>
          <a:p>
            <a:pPr marL="0" indent="0">
              <a:buNone/>
            </a:pPr>
            <a:r>
              <a:rPr lang="en-US" dirty="0"/>
              <a:t> INCLUDE &lt;include name&gt;. </a:t>
            </a:r>
          </a:p>
          <a:p>
            <a:pPr marL="0" indent="0">
              <a:buNone/>
            </a:pPr>
            <a:r>
              <a:rPr lang="en-US" dirty="0"/>
              <a:t>Example:</a:t>
            </a:r>
          </a:p>
          <a:p>
            <a:pPr marL="0" indent="0">
              <a:buNone/>
            </a:pPr>
            <a:r>
              <a:rPr lang="en-US" dirty="0"/>
              <a:t>TYPES : BEGIN OF TY_MARA,</a:t>
            </a:r>
          </a:p>
          <a:p>
            <a:pPr marL="0" indent="0">
              <a:buNone/>
            </a:pPr>
            <a:r>
              <a:rPr lang="en-US" dirty="0"/>
              <a:t>        MATNR TYPE MARA-MATNR,</a:t>
            </a:r>
          </a:p>
          <a:p>
            <a:pPr marL="0" indent="0">
              <a:buNone/>
            </a:pPr>
            <a:r>
              <a:rPr lang="en-US" dirty="0"/>
              <a:t>        MTART TYPE MARA-MTART,</a:t>
            </a:r>
          </a:p>
          <a:p>
            <a:pPr marL="0" indent="0">
              <a:buNone/>
            </a:pPr>
            <a:r>
              <a:rPr lang="en-US" dirty="0"/>
              <a:t>        MEINS TYPE MARA-MEINS,</a:t>
            </a:r>
          </a:p>
          <a:p>
            <a:pPr marL="0" indent="0">
              <a:buNone/>
            </a:pPr>
            <a:r>
              <a:rPr lang="en-US" dirty="0"/>
              <a:t>        MBRSH TYPE MARA-MBRSH,</a:t>
            </a:r>
          </a:p>
          <a:p>
            <a:pPr marL="0" indent="0">
              <a:buNone/>
            </a:pPr>
            <a:r>
              <a:rPr lang="en-US" dirty="0"/>
              <a:t>        END OF TY_MARA.</a:t>
            </a:r>
          </a:p>
          <a:p>
            <a:pPr marL="0" indent="0">
              <a:buNone/>
            </a:pPr>
            <a:r>
              <a:rPr lang="en-US" dirty="0"/>
              <a:t>DATA : IT_MARA TYPE TABLE OF TY_MARA.</a:t>
            </a:r>
          </a:p>
          <a:p>
            <a:pPr marL="0" indent="0">
              <a:buNone/>
            </a:pPr>
            <a:r>
              <a:rPr lang="en-US" dirty="0"/>
              <a:t>DATA : WA_MARA TYPE TY_MARA.</a:t>
            </a:r>
          </a:p>
          <a:p>
            <a:pPr marL="0" indent="0">
              <a:buNone/>
            </a:pPr>
            <a:endParaRPr lang="en-US" dirty="0"/>
          </a:p>
          <a:p>
            <a:pPr marL="0" indent="0">
              <a:buNone/>
            </a:pPr>
            <a:endParaRPr lang="en-US" dirty="0"/>
          </a:p>
          <a:p>
            <a:pPr marL="0" indent="0">
              <a:buNone/>
            </a:pPr>
            <a:r>
              <a:rPr lang="en-US" dirty="0"/>
              <a:t>SELECT MATNR MTART MEINS MBRSH FROM MARA INTO TABLE IT_MARA.</a:t>
            </a:r>
          </a:p>
          <a:p>
            <a:pPr marL="0" indent="0">
              <a:buNone/>
            </a:pPr>
            <a:r>
              <a:rPr lang="en-US" dirty="0"/>
              <a:t>LOOP AT IT_MARA INTO WA_MARA .</a:t>
            </a:r>
          </a:p>
          <a:p>
            <a:pPr marL="0" indent="0">
              <a:buNone/>
            </a:pPr>
            <a:endParaRPr lang="en-US" dirty="0"/>
          </a:p>
          <a:p>
            <a:pPr marL="0" indent="0">
              <a:buNone/>
            </a:pPr>
            <a:r>
              <a:rPr lang="en-US" dirty="0"/>
              <a:t>WRITE :/ WA_MARA-MATNR, WA_MARA-MTART, WA_MARA-MEINS, WA_MARA-MTART.</a:t>
            </a:r>
          </a:p>
          <a:p>
            <a:pPr marL="0" indent="0">
              <a:buNone/>
            </a:pPr>
            <a:r>
              <a:rPr lang="en-US" dirty="0"/>
              <a:t>ENDLOOP.</a:t>
            </a:r>
          </a:p>
        </p:txBody>
      </p:sp>
    </p:spTree>
    <p:extLst>
      <p:ext uri="{BB962C8B-B14F-4D97-AF65-F5344CB8AC3E}">
        <p14:creationId xmlns:p14="http://schemas.microsoft.com/office/powerpoint/2010/main" val="379673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Using include.</a:t>
            </a:r>
          </a:p>
          <a:p>
            <a:pPr marL="0" indent="0">
              <a:buNone/>
            </a:pPr>
            <a:endParaRPr lang="en-US" dirty="0"/>
          </a:p>
          <a:p>
            <a:pPr marL="0" indent="0">
              <a:buNone/>
            </a:pPr>
            <a:r>
              <a:rPr lang="en-US" dirty="0"/>
              <a:t>INCLUDE ZMAIN.</a:t>
            </a:r>
          </a:p>
          <a:p>
            <a:pPr marL="0" indent="0">
              <a:buNone/>
            </a:pPr>
            <a:endParaRPr lang="en-US" dirty="0"/>
          </a:p>
          <a:p>
            <a:pPr marL="0" indent="0">
              <a:buNone/>
            </a:pPr>
            <a:endParaRPr lang="en-US" dirty="0"/>
          </a:p>
          <a:p>
            <a:pPr marL="0" indent="0">
              <a:buNone/>
            </a:pPr>
            <a:r>
              <a:rPr lang="en-US" dirty="0"/>
              <a:t>INCLUDE ZSELCTION.</a:t>
            </a:r>
          </a:p>
          <a:p>
            <a:pPr marL="0" indent="0">
              <a:buNone/>
            </a:pPr>
            <a:endParaRPr lang="en-US" dirty="0"/>
          </a:p>
          <a:p>
            <a:pPr marL="0" indent="0">
              <a:buNone/>
            </a:pPr>
            <a:r>
              <a:rPr lang="en-US" dirty="0"/>
              <a:t>INCLUDE ZPRINT.</a:t>
            </a:r>
          </a:p>
        </p:txBody>
      </p:sp>
    </p:spTree>
    <p:extLst>
      <p:ext uri="{BB962C8B-B14F-4D97-AF65-F5344CB8AC3E}">
        <p14:creationId xmlns:p14="http://schemas.microsoft.com/office/powerpoint/2010/main" val="2170585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FF0000"/>
                </a:solidFill>
              </a:rPr>
              <a:t>Subroutines</a:t>
            </a:r>
          </a:p>
        </p:txBody>
      </p:sp>
      <p:sp>
        <p:nvSpPr>
          <p:cNvPr id="3" name="Content Placeholder 2"/>
          <p:cNvSpPr>
            <a:spLocks noGrp="1"/>
          </p:cNvSpPr>
          <p:nvPr>
            <p:ph idx="1"/>
          </p:nvPr>
        </p:nvSpPr>
        <p:spPr>
          <a:xfrm>
            <a:off x="1981200" y="1066800"/>
            <a:ext cx="8229600" cy="5562600"/>
          </a:xfrm>
        </p:spPr>
        <p:txBody>
          <a:bodyPr>
            <a:normAutofit/>
          </a:bodyPr>
          <a:lstStyle/>
          <a:p>
            <a:r>
              <a:rPr lang="en-US" dirty="0"/>
              <a:t>A subroutine is a block of code introduced by </a:t>
            </a:r>
            <a:r>
              <a:rPr lang="en-US" b="1" dirty="0"/>
              <a:t>FORM</a:t>
            </a:r>
            <a:r>
              <a:rPr lang="en-US" dirty="0"/>
              <a:t> and concluded by </a:t>
            </a:r>
            <a:r>
              <a:rPr lang="en-US" b="1" dirty="0"/>
              <a:t>ENDFORM</a:t>
            </a:r>
            <a:r>
              <a:rPr lang="en-US" dirty="0"/>
              <a:t>.</a:t>
            </a:r>
          </a:p>
          <a:p>
            <a:r>
              <a:rPr lang="en-US" dirty="0"/>
              <a:t>Subroutines are normally called internally, i.e. called from the same program in which it is defined. But it is also possible to call a subroutine from an external program.</a:t>
            </a:r>
          </a:p>
          <a:p>
            <a:r>
              <a:rPr lang="en-US" dirty="0"/>
              <a:t>A subroutine can be called using PERFORM statement.</a:t>
            </a:r>
          </a:p>
          <a:p>
            <a:r>
              <a:rPr lang="en-US" dirty="0"/>
              <a:t> 2 types :</a:t>
            </a:r>
          </a:p>
          <a:p>
            <a:pPr marL="0" indent="0">
              <a:buNone/>
            </a:pPr>
            <a:endParaRPr lang="en-US" dirty="0"/>
          </a:p>
          <a:p>
            <a:pPr marL="457200" indent="-457200">
              <a:buFont typeface="+mj-lt"/>
              <a:buAutoNum type="arabicPeriod"/>
            </a:pPr>
            <a:r>
              <a:rPr lang="en-US" dirty="0"/>
              <a:t>External subroutines.</a:t>
            </a:r>
          </a:p>
          <a:p>
            <a:pPr marL="457200" indent="-457200">
              <a:buFont typeface="+mj-lt"/>
              <a:buAutoNum type="arabicPeriod"/>
            </a:pPr>
            <a:r>
              <a:rPr lang="en-US" dirty="0"/>
              <a:t>Internal subroutines.</a:t>
            </a:r>
          </a:p>
        </p:txBody>
      </p:sp>
    </p:spTree>
    <p:extLst>
      <p:ext uri="{BB962C8B-B14F-4D97-AF65-F5344CB8AC3E}">
        <p14:creationId xmlns:p14="http://schemas.microsoft.com/office/powerpoint/2010/main" val="359389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6032</Words>
  <Application>Microsoft Office PowerPoint</Application>
  <PresentationFormat>Widescreen</PresentationFormat>
  <Paragraphs>456</Paragraphs>
  <Slides>68</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68</vt:i4>
      </vt:variant>
    </vt:vector>
  </HeadingPairs>
  <TitlesOfParts>
    <vt:vector size="72" baseType="lpstr">
      <vt:lpstr>Arial</vt:lpstr>
      <vt:lpstr>Calibri</vt:lpstr>
      <vt:lpstr>Calibri Light</vt:lpstr>
      <vt:lpstr>Office Theme</vt:lpstr>
      <vt:lpstr>Modularization</vt:lpstr>
      <vt:lpstr>PowerPoint-præsentation</vt:lpstr>
      <vt:lpstr>5 types</vt:lpstr>
      <vt:lpstr>Macros :</vt:lpstr>
      <vt:lpstr>PowerPoint-præsentation</vt:lpstr>
      <vt:lpstr>Include</vt:lpstr>
      <vt:lpstr>PowerPoint-præsentation</vt:lpstr>
      <vt:lpstr>PowerPoint-præsentation</vt:lpstr>
      <vt:lpstr>Subroutines</vt:lpstr>
      <vt:lpstr>PowerPoint-præsentation</vt:lpstr>
      <vt:lpstr>PowerPoint-præsentation</vt:lpstr>
      <vt:lpstr>PowerPoint-præsentation</vt:lpstr>
      <vt:lpstr>Passing variable / tables to subroutine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Specifying the Type of Formal Parameters </vt:lpstr>
      <vt:lpstr>PowerPoint-præsentation</vt:lpstr>
      <vt:lpstr>PowerPoint-præsentation</vt:lpstr>
      <vt:lpstr>PowerPoint-præsentation</vt:lpstr>
      <vt:lpstr>PowerPoint-præsentation</vt:lpstr>
      <vt:lpstr>PowerPoint-præsentation</vt:lpstr>
      <vt:lpstr>Passing Internal Tables as Parameters </vt:lpstr>
      <vt:lpstr>PowerPoint-præsentation</vt:lpstr>
      <vt:lpstr>Syntax for Describing the Internal Table to the Subroutine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Function Module</vt:lpstr>
      <vt:lpstr>PowerPoint-præsentation</vt:lpstr>
      <vt:lpstr>PowerPoint-præsentation</vt:lpstr>
      <vt:lpstr>PowerPoint-præsentation</vt:lpstr>
      <vt:lpstr>PowerPoint-præsentation</vt:lpstr>
      <vt:lpstr>PowerPoint-præsentation</vt:lpstr>
      <vt:lpstr>Passing parameters </vt:lpstr>
      <vt:lpstr>PowerPoint-præsentation</vt:lpstr>
      <vt:lpstr>Types of Functional module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Select-option</vt:lpstr>
      <vt:lpstr>PowerPoint-præsentation</vt:lpstr>
      <vt:lpstr>PowerPoint-præsentation</vt:lpstr>
      <vt:lpstr>PowerPoint-præsentation</vt:lpstr>
      <vt:lpstr>PowerPoint-præsentation</vt:lpstr>
    </vt:vector>
  </TitlesOfParts>
  <Company>VIA University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Modularization</dc:title>
  <dc:creator>VIA University College</dc:creator>
  <cp:lastModifiedBy>Jens Cramer Alkjærsig (JCA) | VIA</cp:lastModifiedBy>
  <cp:revision>5</cp:revision>
  <dcterms:created xsi:type="dcterms:W3CDTF">2016-09-21T06:28:50Z</dcterms:created>
  <dcterms:modified xsi:type="dcterms:W3CDTF">2022-09-26T06:37:44Z</dcterms:modified>
</cp:coreProperties>
</file>