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5"/>
  </p:notesMasterIdLst>
  <p:sldIdLst>
    <p:sldId id="256" r:id="rId2"/>
    <p:sldId id="257" r:id="rId3"/>
    <p:sldId id="267" r:id="rId4"/>
    <p:sldId id="272" r:id="rId5"/>
    <p:sldId id="273" r:id="rId6"/>
    <p:sldId id="275" r:id="rId7"/>
    <p:sldId id="274" r:id="rId8"/>
    <p:sldId id="266" r:id="rId9"/>
    <p:sldId id="268" r:id="rId10"/>
    <p:sldId id="269" r:id="rId11"/>
    <p:sldId id="270" r:id="rId12"/>
    <p:sldId id="271" r:id="rId13"/>
    <p:sldId id="263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Nunito Light" panose="020B0604020202020204" charset="0"/>
      <p:regular r:id="rId20"/>
      <p:italic r:id="rId21"/>
    </p:embeddedFont>
    <p:embeddedFont>
      <p:font typeface="Montserrat Medium" panose="020B0604020202020204" charset="0"/>
      <p:regular r:id="rId22"/>
      <p:bold r:id="rId23"/>
      <p:italic r:id="rId24"/>
      <p:boldItalic r:id="rId25"/>
    </p:embeddedFont>
    <p:embeddedFont>
      <p:font typeface="Bunge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80B5AA-5224-493A-8349-81B2C80ED3DD}">
  <a:tblStyle styleId="{3B80B5AA-5224-493A-8349-81B2C80ED3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BE2211-C86D-49EE-8F1D-15633B6415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49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345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76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117b00598a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117b00598a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80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7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000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4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26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92" name="Google Shape;192;p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201231" y="2367250"/>
            <a:ext cx="546636" cy="1064161"/>
            <a:chOff x="188781" y="2286650"/>
            <a:chExt cx="546636" cy="1064161"/>
          </a:xfrm>
        </p:grpSpPr>
        <p:sp>
          <p:nvSpPr>
            <p:cNvPr id="195" name="Google Shape;195;p7"/>
            <p:cNvSpPr/>
            <p:nvPr/>
          </p:nvSpPr>
          <p:spPr>
            <a:xfrm>
              <a:off x="197299" y="2294168"/>
              <a:ext cx="530858" cy="104938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233669" y="2352612"/>
              <a:ext cx="482923" cy="962552"/>
              <a:chOff x="272886" y="2085053"/>
              <a:chExt cx="905027" cy="1803882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7"/>
            <p:cNvSpPr/>
            <p:nvPr/>
          </p:nvSpPr>
          <p:spPr>
            <a:xfrm>
              <a:off x="188781" y="2286650"/>
              <a:ext cx="546636" cy="10641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720000" y="1954875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5">
    <p:bg>
      <p:bgPr>
        <a:solidFill>
          <a:schemeClr val="lt1"/>
        </a:solidFill>
        <a:effectLst/>
      </p:bgPr>
    </p:bg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41"/>
          <p:cNvSpPr/>
          <p:nvPr/>
        </p:nvSpPr>
        <p:spPr>
          <a:xfrm rot="-5400000" flipH="1">
            <a:off x="2313675" y="-1681650"/>
            <a:ext cx="4509600" cy="8734500"/>
          </a:xfrm>
          <a:prstGeom prst="round2SameRect">
            <a:avLst>
              <a:gd name="adj1" fmla="val 9329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41"/>
          <p:cNvSpPr/>
          <p:nvPr/>
        </p:nvSpPr>
        <p:spPr>
          <a:xfrm rot="-5400000" flipH="1">
            <a:off x="2298750" y="-1801650"/>
            <a:ext cx="4640100" cy="8634000"/>
          </a:xfrm>
          <a:prstGeom prst="round2SameRect">
            <a:avLst>
              <a:gd name="adj1" fmla="val 9329"/>
              <a:gd name="adj2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1"/>
          <p:cNvSpPr txBox="1">
            <a:spLocks noGrp="1"/>
          </p:cNvSpPr>
          <p:nvPr>
            <p:ph type="title"/>
          </p:nvPr>
        </p:nvSpPr>
        <p:spPr>
          <a:xfrm>
            <a:off x="714300" y="2144421"/>
            <a:ext cx="5253300" cy="1319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1" name="Google Shape;1421;p41"/>
          <p:cNvSpPr txBox="1">
            <a:spLocks noGrp="1"/>
          </p:cNvSpPr>
          <p:nvPr>
            <p:ph type="subTitle" idx="1"/>
          </p:nvPr>
        </p:nvSpPr>
        <p:spPr>
          <a:xfrm>
            <a:off x="714300" y="3831721"/>
            <a:ext cx="31617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41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809771"/>
            <a:ext cx="1600200" cy="879300"/>
          </a:xfrm>
          <a:prstGeom prst="rect">
            <a:avLst/>
          </a:prstGeom>
          <a:ln>
            <a:noFill/>
          </a:ln>
        </p:spPr>
        <p:txBody>
          <a:bodyPr spcFirstLastPara="1" wrap="square" lIns="36575" tIns="36575" rIns="36575" bIns="365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7" r:id="rId5"/>
    <p:sldLayoutId id="2147483668" r:id="rId6"/>
    <p:sldLayoutId id="2147483687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1242185" y="1277103"/>
            <a:ext cx="6602099" cy="11343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Șiruri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de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caractere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concatenare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index, slices,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înmulțire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cu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șiruri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find(), break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Bungee"/>
            </a:endParaRP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449848" y="847494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2512691" y="3581079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1055613" y="3711915"/>
            <a:ext cx="320052" cy="574570"/>
            <a:chOff x="844318" y="2802435"/>
            <a:chExt cx="62008" cy="111310"/>
          </a:xfrm>
        </p:grpSpPr>
        <p:sp>
          <p:nvSpPr>
            <p:cNvPr id="1753" name="Google Shape;1753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1841594" y="414498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53"/>
          <p:cNvGrpSpPr/>
          <p:nvPr/>
        </p:nvGrpSpPr>
        <p:grpSpPr>
          <a:xfrm>
            <a:off x="7784571" y="3904605"/>
            <a:ext cx="320052" cy="574570"/>
            <a:chOff x="844318" y="2802435"/>
            <a:chExt cx="62008" cy="111310"/>
          </a:xfrm>
        </p:grpSpPr>
        <p:sp>
          <p:nvSpPr>
            <p:cNvPr id="1762" name="Google Shape;1762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3"/>
          <p:cNvGrpSpPr/>
          <p:nvPr/>
        </p:nvGrpSpPr>
        <p:grpSpPr>
          <a:xfrm>
            <a:off x="8001710" y="3436643"/>
            <a:ext cx="640679" cy="694127"/>
            <a:chOff x="669306" y="2144390"/>
            <a:chExt cx="140663" cy="152405"/>
          </a:xfrm>
        </p:grpSpPr>
        <p:sp>
          <p:nvSpPr>
            <p:cNvPr id="1765" name="Google Shape;1765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340979" y="282330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Pirjoleanu</a:t>
            </a:r>
            <a:r>
              <a:rPr lang="en-US" dirty="0"/>
              <a:t> Mihai Flavius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02707" y="1040567"/>
            <a:ext cx="3705300" cy="3242946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introducă</a:t>
            </a:r>
            <a:r>
              <a:rPr lang="en-US" dirty="0"/>
              <a:t> </a:t>
            </a:r>
            <a:r>
              <a:rPr lang="en-US" dirty="0" err="1"/>
              <a:t>șiruri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o </a:t>
            </a:r>
            <a:r>
              <a:rPr lang="en-US" dirty="0" err="1"/>
              <a:t>buclă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șirul</a:t>
            </a:r>
            <a:r>
              <a:rPr lang="en-US" dirty="0"/>
              <a:t> </a:t>
            </a:r>
            <a:r>
              <a:rPr lang="en-US" dirty="0" err="1"/>
              <a:t>subliniat</a:t>
            </a:r>
            <a:r>
              <a:rPr lang="en-US" dirty="0"/>
              <a:t> </a:t>
            </a:r>
            <a:r>
              <a:rPr lang="en-US" dirty="0" err="1"/>
              <a:t>așa</a:t>
            </a:r>
            <a:r>
              <a:rPr lang="en-US" dirty="0"/>
              <a:t> cum </a:t>
            </a:r>
            <a:r>
              <a:rPr lang="en-US" dirty="0" err="1"/>
              <a:t>arată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jos.</a:t>
            </a:r>
            <a:endParaRPr lang="en-US" dirty="0"/>
          </a:p>
          <a:p>
            <a:pPr fontAlgn="base"/>
            <a:r>
              <a:rPr lang="en-US" b="1" dirty="0" err="1"/>
              <a:t>exemplu</a:t>
            </a:r>
            <a:r>
              <a:rPr lang="en-US" b="1" dirty="0"/>
              <a:t> de sir de </a:t>
            </a:r>
            <a:r>
              <a:rPr lang="en-US" b="1" dirty="0" err="1"/>
              <a:t>caractere</a:t>
            </a:r>
            <a:endParaRPr lang="en-US" dirty="0"/>
          </a:p>
          <a:p>
            <a:pPr fontAlgn="base"/>
            <a:r>
              <a:rPr lang="en-US" b="1" dirty="0"/>
              <a:t>---------------------------</a:t>
            </a:r>
            <a:endParaRPr lang="en-US" dirty="0"/>
          </a:p>
          <a:p>
            <a:pPr fontAlgn="base"/>
            <a:r>
              <a:rPr lang="en-US" dirty="0" err="1"/>
              <a:t>Execuția</a:t>
            </a:r>
            <a:r>
              <a:rPr lang="en-US" dirty="0"/>
              <a:t> se </a:t>
            </a:r>
            <a:r>
              <a:rPr lang="en-US" dirty="0" err="1"/>
              <a:t>termină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introduce un </a:t>
            </a:r>
            <a:r>
              <a:rPr lang="en-US" dirty="0" err="1"/>
              <a:t>șir</a:t>
            </a:r>
            <a:r>
              <a:rPr lang="en-US" dirty="0"/>
              <a:t> </a:t>
            </a:r>
            <a:r>
              <a:rPr lang="en-US" dirty="0" err="1"/>
              <a:t>gol</a:t>
            </a:r>
            <a:r>
              <a:rPr lang="en-US" dirty="0"/>
              <a:t> </a:t>
            </a:r>
            <a:r>
              <a:rPr lang="en-US" dirty="0" err="1"/>
              <a:t>adică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apasă</a:t>
            </a:r>
            <a:r>
              <a:rPr lang="en-US" dirty="0"/>
              <a:t> Enter.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64099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Sa </a:t>
            </a:r>
            <a:r>
              <a:rPr lang="en-US" dirty="0" err="1"/>
              <a:t>exersam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488068" y="4346445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86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02707" y="1040567"/>
            <a:ext cx="3705300" cy="3242946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un </a:t>
            </a:r>
            <a:r>
              <a:rPr lang="en-US" dirty="0" err="1"/>
              <a:t>șir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afișate</a:t>
            </a:r>
            <a:r>
              <a:rPr lang="en-US" dirty="0"/>
              <a:t> exact 20 de </a:t>
            </a:r>
            <a:r>
              <a:rPr lang="en-US" dirty="0" err="1"/>
              <a:t>caractere</a:t>
            </a:r>
            <a:r>
              <a:rPr lang="en-US" dirty="0"/>
              <a:t>.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introducerea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scurtă</a:t>
            </a:r>
            <a:r>
              <a:rPr lang="en-US" dirty="0"/>
              <a:t> de 20 de </a:t>
            </a:r>
            <a:r>
              <a:rPr lang="en-US" dirty="0" err="1"/>
              <a:t>caractere</a:t>
            </a:r>
            <a:r>
              <a:rPr lang="en-US" dirty="0"/>
              <a:t>,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rândului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completat</a:t>
            </a:r>
            <a:r>
              <a:rPr lang="en-US" dirty="0"/>
              <a:t> cu </a:t>
            </a:r>
            <a:r>
              <a:rPr lang="en-US" dirty="0" err="1"/>
              <a:t>caracterul</a:t>
            </a:r>
            <a:r>
              <a:rPr lang="en-US" dirty="0"/>
              <a:t> </a:t>
            </a:r>
            <a:r>
              <a:rPr lang="en-US" b="1" dirty="0"/>
              <a:t>*</a:t>
            </a:r>
            <a:r>
              <a:rPr lang="en-US" dirty="0"/>
              <a:t>.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Afișează</a:t>
            </a:r>
            <a:r>
              <a:rPr lang="en-US" dirty="0"/>
              <a:t> o </a:t>
            </a:r>
            <a:r>
              <a:rPr lang="en-US" dirty="0" err="1"/>
              <a:t>piramidă</a:t>
            </a:r>
            <a:r>
              <a:rPr lang="en-US" dirty="0"/>
              <a:t> de </a:t>
            </a:r>
            <a:r>
              <a:rPr lang="en-US" dirty="0" err="1"/>
              <a:t>dimensiunea</a:t>
            </a:r>
            <a:r>
              <a:rPr lang="en-US" dirty="0"/>
              <a:t> de 5 </a:t>
            </a:r>
            <a:r>
              <a:rPr lang="en-US" dirty="0" err="1"/>
              <a:t>litere</a:t>
            </a:r>
            <a:r>
              <a:rPr lang="en-US" dirty="0"/>
              <a:t> la </a:t>
            </a:r>
            <a:r>
              <a:rPr lang="en-US" dirty="0" err="1"/>
              <a:t>bază</a:t>
            </a:r>
            <a:r>
              <a:rPr lang="en-US" dirty="0"/>
              <a:t> cu </a:t>
            </a:r>
            <a:r>
              <a:rPr lang="en-US" dirty="0" err="1"/>
              <a:t>litera</a:t>
            </a:r>
            <a:r>
              <a:rPr lang="en-US" dirty="0"/>
              <a:t> "a"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înmulțirea</a:t>
            </a:r>
            <a:r>
              <a:rPr lang="en-US" dirty="0"/>
              <a:t> </a:t>
            </a:r>
            <a:r>
              <a:rPr lang="en-US" dirty="0" err="1"/>
              <a:t>șirurilor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64099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Sa </a:t>
            </a:r>
            <a:r>
              <a:rPr lang="en-US" dirty="0" err="1"/>
              <a:t>exersam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488068" y="4346445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40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02707" y="1040567"/>
            <a:ext cx="3705300" cy="3242946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cuvântul</a:t>
            </a:r>
            <a:r>
              <a:rPr lang="en-US" dirty="0"/>
              <a:t> "perpendicular", </a:t>
            </a:r>
            <a:r>
              <a:rPr lang="en-US" dirty="0" err="1"/>
              <a:t>lăsați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introducă</a:t>
            </a:r>
            <a:r>
              <a:rPr lang="en-US" dirty="0"/>
              <a:t> </a:t>
            </a:r>
            <a:r>
              <a:rPr lang="en-US" dirty="0" err="1"/>
              <a:t>șiruri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introdus</a:t>
            </a:r>
            <a:r>
              <a:rPr lang="en-US" dirty="0"/>
              <a:t> un </a:t>
            </a:r>
            <a:r>
              <a:rPr lang="en-US" dirty="0" err="1"/>
              <a:t>șir</a:t>
            </a:r>
            <a:r>
              <a:rPr lang="en-US" dirty="0"/>
              <a:t> </a:t>
            </a:r>
            <a:r>
              <a:rPr lang="en-US" dirty="0" err="1"/>
              <a:t>gol</a:t>
            </a:r>
            <a:r>
              <a:rPr lang="en-US" dirty="0"/>
              <a:t> (se </a:t>
            </a:r>
            <a:r>
              <a:rPr lang="en-US" dirty="0" err="1"/>
              <a:t>apasă</a:t>
            </a:r>
            <a:r>
              <a:rPr lang="en-US" dirty="0"/>
              <a:t> Enter),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căutați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șiruri</a:t>
            </a:r>
            <a:r>
              <a:rPr lang="en-US" dirty="0"/>
              <a:t>, </a:t>
            </a:r>
            <a:r>
              <a:rPr lang="en-US" dirty="0" err="1"/>
              <a:t>introduse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cuvântului</a:t>
            </a:r>
            <a:r>
              <a:rPr lang="en-US" dirty="0"/>
              <a:t> perpendicular, </a:t>
            </a:r>
            <a:r>
              <a:rPr lang="en-US" dirty="0" err="1"/>
              <a:t>tipăriți</a:t>
            </a:r>
            <a:r>
              <a:rPr lang="en-US" dirty="0"/>
              <a:t> </a:t>
            </a:r>
            <a:r>
              <a:rPr lang="en-US" dirty="0" err="1"/>
              <a:t>indexul</a:t>
            </a:r>
            <a:r>
              <a:rPr lang="en-US" dirty="0"/>
              <a:t> la care se </a:t>
            </a:r>
            <a:r>
              <a:rPr lang="en-US" dirty="0" err="1"/>
              <a:t>găsește</a:t>
            </a:r>
            <a:r>
              <a:rPr lang="en-US" dirty="0"/>
              <a:t> </a:t>
            </a:r>
            <a:r>
              <a:rPr lang="en-US" dirty="0" err="1"/>
              <a:t>subșirul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imprimă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subșirurile</a:t>
            </a:r>
            <a:r>
              <a:rPr lang="en-US" dirty="0"/>
              <a:t> care au o </a:t>
            </a:r>
            <a:r>
              <a:rPr lang="en-US" dirty="0" err="1"/>
              <a:t>lungime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care </a:t>
            </a:r>
            <a:r>
              <a:rPr lang="en-US" dirty="0" err="1"/>
              <a:t>încep</a:t>
            </a:r>
            <a:r>
              <a:rPr lang="en-US" dirty="0"/>
              <a:t> cu </a:t>
            </a:r>
            <a:r>
              <a:rPr lang="en-US" dirty="0" err="1"/>
              <a:t>caracterul</a:t>
            </a:r>
            <a:r>
              <a:rPr lang="en-US" dirty="0"/>
              <a:t> </a:t>
            </a:r>
            <a:r>
              <a:rPr lang="en-US" dirty="0" err="1"/>
              <a:t>specificat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64099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Sa </a:t>
            </a:r>
            <a:r>
              <a:rPr lang="en-US" dirty="0" err="1"/>
              <a:t>exersam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488068" y="4346445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222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60"/>
          <p:cNvSpPr txBox="1">
            <a:spLocks noGrp="1"/>
          </p:cNvSpPr>
          <p:nvPr>
            <p:ph type="title"/>
          </p:nvPr>
        </p:nvSpPr>
        <p:spPr>
          <a:xfrm>
            <a:off x="714300" y="1476339"/>
            <a:ext cx="8614544" cy="13197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Multumesc pentru atentie</a:t>
            </a:r>
            <a:endParaRPr sz="3600" dirty="0"/>
          </a:p>
        </p:txBody>
      </p:sp>
      <p:grpSp>
        <p:nvGrpSpPr>
          <p:cNvPr id="2094" name="Google Shape;2094;p60"/>
          <p:cNvGrpSpPr/>
          <p:nvPr/>
        </p:nvGrpSpPr>
        <p:grpSpPr>
          <a:xfrm>
            <a:off x="8097133" y="1017696"/>
            <a:ext cx="850155" cy="1654532"/>
            <a:chOff x="8076537" y="992846"/>
            <a:chExt cx="850155" cy="1654532"/>
          </a:xfrm>
        </p:grpSpPr>
        <p:grpSp>
          <p:nvGrpSpPr>
            <p:cNvPr id="2095" name="Google Shape;2095;p60"/>
            <p:cNvGrpSpPr/>
            <p:nvPr/>
          </p:nvGrpSpPr>
          <p:grpSpPr>
            <a:xfrm>
              <a:off x="8087828" y="1004132"/>
              <a:ext cx="825617" cy="1631556"/>
              <a:chOff x="8087828" y="1004132"/>
              <a:chExt cx="825617" cy="1631556"/>
            </a:xfrm>
          </p:grpSpPr>
          <p:sp>
            <p:nvSpPr>
              <p:cNvPr id="2096" name="Google Shape;2096;p60"/>
              <p:cNvSpPr/>
              <p:nvPr/>
            </p:nvSpPr>
            <p:spPr>
              <a:xfrm rot="10800000">
                <a:off x="8087828" y="1004132"/>
                <a:ext cx="825617" cy="1631556"/>
              </a:xfrm>
              <a:custGeom>
                <a:avLst/>
                <a:gdLst/>
                <a:ahLst/>
                <a:cxnLst/>
                <a:rect l="l" t="t" r="r" b="b"/>
                <a:pathLst>
                  <a:path w="14333" h="28333" extrusionOk="0">
                    <a:moveTo>
                      <a:pt x="0" y="0"/>
                    </a:moveTo>
                    <a:lnTo>
                      <a:pt x="0" y="3522"/>
                    </a:lnTo>
                    <a:lnTo>
                      <a:pt x="0" y="4484"/>
                    </a:lnTo>
                    <a:lnTo>
                      <a:pt x="0" y="7478"/>
                    </a:lnTo>
                    <a:lnTo>
                      <a:pt x="0" y="8433"/>
                    </a:lnTo>
                    <a:lnTo>
                      <a:pt x="0" y="11684"/>
                    </a:lnTo>
                    <a:lnTo>
                      <a:pt x="0" y="12639"/>
                    </a:lnTo>
                    <a:lnTo>
                      <a:pt x="0" y="15917"/>
                    </a:lnTo>
                    <a:lnTo>
                      <a:pt x="0" y="16872"/>
                    </a:lnTo>
                    <a:lnTo>
                      <a:pt x="0" y="20116"/>
                    </a:lnTo>
                    <a:lnTo>
                      <a:pt x="0" y="21078"/>
                    </a:lnTo>
                    <a:lnTo>
                      <a:pt x="0" y="24350"/>
                    </a:lnTo>
                    <a:lnTo>
                      <a:pt x="0" y="25311"/>
                    </a:lnTo>
                    <a:lnTo>
                      <a:pt x="0" y="28136"/>
                    </a:lnTo>
                    <a:lnTo>
                      <a:pt x="0" y="28332"/>
                    </a:lnTo>
                    <a:lnTo>
                      <a:pt x="170" y="28332"/>
                    </a:lnTo>
                    <a:cubicBezTo>
                      <a:pt x="8013" y="28332"/>
                      <a:pt x="14332" y="22013"/>
                      <a:pt x="14332" y="14163"/>
                    </a:cubicBezTo>
                    <a:cubicBezTo>
                      <a:pt x="14332" y="8975"/>
                      <a:pt x="11542" y="4403"/>
                      <a:pt x="7336" y="1944"/>
                    </a:cubicBezTo>
                    <a:cubicBezTo>
                      <a:pt x="7139" y="1829"/>
                      <a:pt x="6909" y="1721"/>
                      <a:pt x="6713" y="1606"/>
                    </a:cubicBezTo>
                    <a:cubicBezTo>
                      <a:pt x="4742" y="590"/>
                      <a:pt x="2540" y="0"/>
                      <a:pt x="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97" name="Google Shape;2097;p60"/>
              <p:cNvGrpSpPr/>
              <p:nvPr/>
            </p:nvGrpSpPr>
            <p:grpSpPr>
              <a:xfrm rot="10800000">
                <a:off x="8105901" y="1048396"/>
                <a:ext cx="750992" cy="1496501"/>
                <a:chOff x="272886" y="2085053"/>
                <a:chExt cx="905027" cy="1803882"/>
              </a:xfrm>
            </p:grpSpPr>
            <p:sp>
              <p:nvSpPr>
                <p:cNvPr id="2098" name="Google Shape;2098;p60"/>
                <p:cNvSpPr/>
                <p:nvPr/>
              </p:nvSpPr>
              <p:spPr>
                <a:xfrm>
                  <a:off x="272886" y="2359150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9"/>
                        <a:pt x="204" y="962"/>
                        <a:pt x="481" y="962"/>
                      </a:cubicBezTo>
                      <a:cubicBezTo>
                        <a:pt x="739" y="962"/>
                        <a:pt x="935" y="739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60"/>
                <p:cNvSpPr/>
                <p:nvPr/>
              </p:nvSpPr>
              <p:spPr>
                <a:xfrm>
                  <a:off x="46091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2" y="739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60"/>
                <p:cNvSpPr/>
                <p:nvPr/>
              </p:nvSpPr>
              <p:spPr>
                <a:xfrm>
                  <a:off x="648946" y="2359150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9"/>
                        <a:pt x="204" y="962"/>
                        <a:pt x="482" y="962"/>
                      </a:cubicBezTo>
                      <a:cubicBezTo>
                        <a:pt x="739" y="962"/>
                        <a:pt x="963" y="739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60"/>
                <p:cNvSpPr/>
                <p:nvPr/>
              </p:nvSpPr>
              <p:spPr>
                <a:xfrm>
                  <a:off x="837045" y="2359150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9"/>
                        <a:pt x="203" y="962"/>
                        <a:pt x="481" y="962"/>
                      </a:cubicBezTo>
                      <a:cubicBezTo>
                        <a:pt x="738" y="962"/>
                        <a:pt x="962" y="739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60"/>
                <p:cNvSpPr/>
                <p:nvPr/>
              </p:nvSpPr>
              <p:spPr>
                <a:xfrm>
                  <a:off x="35937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59" y="956"/>
                        <a:pt x="956" y="732"/>
                        <a:pt x="956" y="482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60"/>
                <p:cNvSpPr/>
                <p:nvPr/>
              </p:nvSpPr>
              <p:spPr>
                <a:xfrm>
                  <a:off x="547400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82"/>
                      </a:cubicBezTo>
                      <a:cubicBezTo>
                        <a:pt x="1" y="732"/>
                        <a:pt x="224" y="956"/>
                        <a:pt x="482" y="956"/>
                      </a:cubicBezTo>
                      <a:cubicBezTo>
                        <a:pt x="760" y="956"/>
                        <a:pt x="956" y="732"/>
                        <a:pt x="956" y="482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60"/>
                <p:cNvSpPr/>
                <p:nvPr/>
              </p:nvSpPr>
              <p:spPr>
                <a:xfrm>
                  <a:off x="735499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60"/>
                <p:cNvSpPr/>
                <p:nvPr/>
              </p:nvSpPr>
              <p:spPr>
                <a:xfrm>
                  <a:off x="923528" y="2494499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82"/>
                      </a:cubicBezTo>
                      <a:cubicBezTo>
                        <a:pt x="0" y="732"/>
                        <a:pt x="224" y="956"/>
                        <a:pt x="481" y="956"/>
                      </a:cubicBezTo>
                      <a:cubicBezTo>
                        <a:pt x="759" y="956"/>
                        <a:pt x="955" y="732"/>
                        <a:pt x="955" y="482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60"/>
                <p:cNvSpPr/>
                <p:nvPr/>
              </p:nvSpPr>
              <p:spPr>
                <a:xfrm>
                  <a:off x="272886" y="265108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35" y="766"/>
                        <a:pt x="935" y="481"/>
                      </a:cubicBezTo>
                      <a:cubicBezTo>
                        <a:pt x="935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60"/>
                <p:cNvSpPr/>
                <p:nvPr/>
              </p:nvSpPr>
              <p:spPr>
                <a:xfrm>
                  <a:off x="46091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60"/>
                <p:cNvSpPr/>
                <p:nvPr/>
              </p:nvSpPr>
              <p:spPr>
                <a:xfrm>
                  <a:off x="648946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224"/>
                        <a:pt x="1" y="481"/>
                      </a:cubicBezTo>
                      <a:cubicBezTo>
                        <a:pt x="1" y="766"/>
                        <a:pt x="204" y="962"/>
                        <a:pt x="482" y="962"/>
                      </a:cubicBezTo>
                      <a:cubicBezTo>
                        <a:pt x="739" y="962"/>
                        <a:pt x="963" y="766"/>
                        <a:pt x="963" y="481"/>
                      </a:cubicBezTo>
                      <a:cubicBezTo>
                        <a:pt x="963" y="224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60"/>
                <p:cNvSpPr/>
                <p:nvPr/>
              </p:nvSpPr>
              <p:spPr>
                <a:xfrm>
                  <a:off x="837045" y="265108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224"/>
                        <a:pt x="0" y="481"/>
                      </a:cubicBezTo>
                      <a:cubicBezTo>
                        <a:pt x="0" y="766"/>
                        <a:pt x="203" y="962"/>
                        <a:pt x="481" y="962"/>
                      </a:cubicBezTo>
                      <a:cubicBezTo>
                        <a:pt x="738" y="962"/>
                        <a:pt x="962" y="766"/>
                        <a:pt x="962" y="481"/>
                      </a:cubicBezTo>
                      <a:cubicBezTo>
                        <a:pt x="962" y="224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60"/>
                <p:cNvSpPr/>
                <p:nvPr/>
              </p:nvSpPr>
              <p:spPr>
                <a:xfrm>
                  <a:off x="1025074" y="265108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224"/>
                        <a:pt x="0" y="481"/>
                      </a:cubicBezTo>
                      <a:cubicBezTo>
                        <a:pt x="0" y="766"/>
                        <a:pt x="204" y="962"/>
                        <a:pt x="481" y="962"/>
                      </a:cubicBezTo>
                      <a:cubicBezTo>
                        <a:pt x="739" y="962"/>
                        <a:pt x="962" y="766"/>
                        <a:pt x="962" y="481"/>
                      </a:cubicBezTo>
                      <a:cubicBezTo>
                        <a:pt x="962" y="224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60"/>
                <p:cNvSpPr/>
                <p:nvPr/>
              </p:nvSpPr>
              <p:spPr>
                <a:xfrm>
                  <a:off x="35937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59" y="956"/>
                        <a:pt x="956" y="760"/>
                        <a:pt x="956" y="475"/>
                      </a:cubicBezTo>
                      <a:cubicBezTo>
                        <a:pt x="956" y="22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60"/>
                <p:cNvSpPr/>
                <p:nvPr/>
              </p:nvSpPr>
              <p:spPr>
                <a:xfrm>
                  <a:off x="547400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1"/>
                      </a:moveTo>
                      <a:cubicBezTo>
                        <a:pt x="224" y="1"/>
                        <a:pt x="1" y="224"/>
                        <a:pt x="1" y="475"/>
                      </a:cubicBezTo>
                      <a:cubicBezTo>
                        <a:pt x="1" y="760"/>
                        <a:pt x="224" y="956"/>
                        <a:pt x="482" y="956"/>
                      </a:cubicBezTo>
                      <a:cubicBezTo>
                        <a:pt x="760" y="956"/>
                        <a:pt x="956" y="760"/>
                        <a:pt x="956" y="475"/>
                      </a:cubicBezTo>
                      <a:cubicBezTo>
                        <a:pt x="956" y="22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60"/>
                <p:cNvSpPr/>
                <p:nvPr/>
              </p:nvSpPr>
              <p:spPr>
                <a:xfrm>
                  <a:off x="735499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60"/>
                <p:cNvSpPr/>
                <p:nvPr/>
              </p:nvSpPr>
              <p:spPr>
                <a:xfrm>
                  <a:off x="923528" y="2786435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1"/>
                      </a:moveTo>
                      <a:cubicBezTo>
                        <a:pt x="224" y="1"/>
                        <a:pt x="0" y="224"/>
                        <a:pt x="0" y="475"/>
                      </a:cubicBezTo>
                      <a:cubicBezTo>
                        <a:pt x="0" y="760"/>
                        <a:pt x="224" y="956"/>
                        <a:pt x="481" y="956"/>
                      </a:cubicBezTo>
                      <a:cubicBezTo>
                        <a:pt x="759" y="956"/>
                        <a:pt x="955" y="760"/>
                        <a:pt x="955" y="475"/>
                      </a:cubicBezTo>
                      <a:cubicBezTo>
                        <a:pt x="955" y="22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60"/>
                <p:cNvSpPr/>
                <p:nvPr/>
              </p:nvSpPr>
              <p:spPr>
                <a:xfrm>
                  <a:off x="1113432" y="2786435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1"/>
                      </a:moveTo>
                      <a:cubicBezTo>
                        <a:pt x="197" y="1"/>
                        <a:pt x="1" y="224"/>
                        <a:pt x="1" y="475"/>
                      </a:cubicBezTo>
                      <a:cubicBezTo>
                        <a:pt x="1" y="760"/>
                        <a:pt x="197" y="956"/>
                        <a:pt x="455" y="956"/>
                      </a:cubicBezTo>
                      <a:cubicBezTo>
                        <a:pt x="732" y="956"/>
                        <a:pt x="929" y="760"/>
                        <a:pt x="929" y="475"/>
                      </a:cubicBezTo>
                      <a:cubicBezTo>
                        <a:pt x="929" y="224"/>
                        <a:pt x="732" y="1"/>
                        <a:pt x="4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60"/>
                <p:cNvSpPr/>
                <p:nvPr/>
              </p:nvSpPr>
              <p:spPr>
                <a:xfrm>
                  <a:off x="272886" y="2944897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60"/>
                <p:cNvSpPr/>
                <p:nvPr/>
              </p:nvSpPr>
              <p:spPr>
                <a:xfrm>
                  <a:off x="46091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60"/>
                <p:cNvSpPr/>
                <p:nvPr/>
              </p:nvSpPr>
              <p:spPr>
                <a:xfrm>
                  <a:off x="648946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0"/>
                      </a:moveTo>
                      <a:cubicBezTo>
                        <a:pt x="204" y="0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60"/>
                <p:cNvSpPr/>
                <p:nvPr/>
              </p:nvSpPr>
              <p:spPr>
                <a:xfrm>
                  <a:off x="837045" y="2944897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0"/>
                      </a:moveTo>
                      <a:cubicBezTo>
                        <a:pt x="203" y="0"/>
                        <a:pt x="0" y="197"/>
                        <a:pt x="0" y="481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1"/>
                      </a:cubicBezTo>
                      <a:cubicBezTo>
                        <a:pt x="962" y="197"/>
                        <a:pt x="738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60"/>
                <p:cNvSpPr/>
                <p:nvPr/>
              </p:nvSpPr>
              <p:spPr>
                <a:xfrm>
                  <a:off x="1025074" y="2944897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0"/>
                      </a:moveTo>
                      <a:cubicBezTo>
                        <a:pt x="204" y="0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60"/>
                <p:cNvSpPr/>
                <p:nvPr/>
              </p:nvSpPr>
              <p:spPr>
                <a:xfrm>
                  <a:off x="35937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59" y="955"/>
                        <a:pt x="956" y="732"/>
                        <a:pt x="956" y="474"/>
                      </a:cubicBezTo>
                      <a:cubicBezTo>
                        <a:pt x="956" y="22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60"/>
                <p:cNvSpPr/>
                <p:nvPr/>
              </p:nvSpPr>
              <p:spPr>
                <a:xfrm>
                  <a:off x="547400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2" y="0"/>
                      </a:moveTo>
                      <a:cubicBezTo>
                        <a:pt x="224" y="0"/>
                        <a:pt x="1" y="224"/>
                        <a:pt x="1" y="474"/>
                      </a:cubicBezTo>
                      <a:cubicBezTo>
                        <a:pt x="1" y="732"/>
                        <a:pt x="224" y="955"/>
                        <a:pt x="482" y="955"/>
                      </a:cubicBezTo>
                      <a:cubicBezTo>
                        <a:pt x="760" y="955"/>
                        <a:pt x="956" y="732"/>
                        <a:pt x="956" y="474"/>
                      </a:cubicBezTo>
                      <a:cubicBezTo>
                        <a:pt x="956" y="22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60"/>
                <p:cNvSpPr/>
                <p:nvPr/>
              </p:nvSpPr>
              <p:spPr>
                <a:xfrm>
                  <a:off x="735499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60"/>
                <p:cNvSpPr/>
                <p:nvPr/>
              </p:nvSpPr>
              <p:spPr>
                <a:xfrm>
                  <a:off x="923528" y="3080314"/>
                  <a:ext cx="66356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56" extrusionOk="0">
                      <a:moveTo>
                        <a:pt x="481" y="0"/>
                      </a:moveTo>
                      <a:cubicBezTo>
                        <a:pt x="224" y="0"/>
                        <a:pt x="0" y="224"/>
                        <a:pt x="0" y="474"/>
                      </a:cubicBezTo>
                      <a:cubicBezTo>
                        <a:pt x="0" y="732"/>
                        <a:pt x="224" y="955"/>
                        <a:pt x="481" y="955"/>
                      </a:cubicBezTo>
                      <a:cubicBezTo>
                        <a:pt x="759" y="955"/>
                        <a:pt x="955" y="732"/>
                        <a:pt x="955" y="474"/>
                      </a:cubicBezTo>
                      <a:cubicBezTo>
                        <a:pt x="955" y="22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60"/>
                <p:cNvSpPr/>
                <p:nvPr/>
              </p:nvSpPr>
              <p:spPr>
                <a:xfrm>
                  <a:off x="1113432" y="3080314"/>
                  <a:ext cx="6448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56" extrusionOk="0">
                      <a:moveTo>
                        <a:pt x="455" y="0"/>
                      </a:moveTo>
                      <a:cubicBezTo>
                        <a:pt x="197" y="0"/>
                        <a:pt x="1" y="224"/>
                        <a:pt x="1" y="474"/>
                      </a:cubicBezTo>
                      <a:cubicBezTo>
                        <a:pt x="1" y="732"/>
                        <a:pt x="197" y="955"/>
                        <a:pt x="455" y="955"/>
                      </a:cubicBezTo>
                      <a:cubicBezTo>
                        <a:pt x="732" y="955"/>
                        <a:pt x="929" y="732"/>
                        <a:pt x="929" y="474"/>
                      </a:cubicBezTo>
                      <a:cubicBezTo>
                        <a:pt x="929" y="224"/>
                        <a:pt x="732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60"/>
                <p:cNvSpPr/>
                <p:nvPr/>
              </p:nvSpPr>
              <p:spPr>
                <a:xfrm>
                  <a:off x="272886" y="323683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35" y="759"/>
                        <a:pt x="935" y="481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60"/>
                <p:cNvSpPr/>
                <p:nvPr/>
              </p:nvSpPr>
              <p:spPr>
                <a:xfrm>
                  <a:off x="46091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60"/>
                <p:cNvSpPr/>
                <p:nvPr/>
              </p:nvSpPr>
              <p:spPr>
                <a:xfrm>
                  <a:off x="648946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1"/>
                      </a:cubicBezTo>
                      <a:cubicBezTo>
                        <a:pt x="1" y="759"/>
                        <a:pt x="204" y="962"/>
                        <a:pt x="482" y="962"/>
                      </a:cubicBezTo>
                      <a:cubicBezTo>
                        <a:pt x="739" y="962"/>
                        <a:pt x="963" y="759"/>
                        <a:pt x="963" y="481"/>
                      </a:cubicBezTo>
                      <a:cubicBezTo>
                        <a:pt x="963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60"/>
                <p:cNvSpPr/>
                <p:nvPr/>
              </p:nvSpPr>
              <p:spPr>
                <a:xfrm>
                  <a:off x="837045" y="323683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224"/>
                        <a:pt x="0" y="481"/>
                      </a:cubicBezTo>
                      <a:cubicBezTo>
                        <a:pt x="0" y="759"/>
                        <a:pt x="203" y="962"/>
                        <a:pt x="481" y="962"/>
                      </a:cubicBezTo>
                      <a:cubicBezTo>
                        <a:pt x="738" y="962"/>
                        <a:pt x="962" y="759"/>
                        <a:pt x="962" y="481"/>
                      </a:cubicBezTo>
                      <a:cubicBezTo>
                        <a:pt x="962" y="224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60"/>
                <p:cNvSpPr/>
                <p:nvPr/>
              </p:nvSpPr>
              <p:spPr>
                <a:xfrm>
                  <a:off x="1025074" y="323683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1"/>
                      </a:cubicBezTo>
                      <a:cubicBezTo>
                        <a:pt x="0" y="759"/>
                        <a:pt x="204" y="962"/>
                        <a:pt x="481" y="962"/>
                      </a:cubicBezTo>
                      <a:cubicBezTo>
                        <a:pt x="739" y="962"/>
                        <a:pt x="962" y="759"/>
                        <a:pt x="962" y="481"/>
                      </a:cubicBezTo>
                      <a:cubicBezTo>
                        <a:pt x="962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60"/>
                <p:cNvSpPr/>
                <p:nvPr/>
              </p:nvSpPr>
              <p:spPr>
                <a:xfrm>
                  <a:off x="35937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59" y="962"/>
                        <a:pt x="956" y="766"/>
                        <a:pt x="956" y="481"/>
                      </a:cubicBezTo>
                      <a:cubicBezTo>
                        <a:pt x="956" y="231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60"/>
                <p:cNvSpPr/>
                <p:nvPr/>
              </p:nvSpPr>
              <p:spPr>
                <a:xfrm>
                  <a:off x="547400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31"/>
                        <a:pt x="1" y="481"/>
                      </a:cubicBezTo>
                      <a:cubicBezTo>
                        <a:pt x="1" y="766"/>
                        <a:pt x="224" y="962"/>
                        <a:pt x="482" y="962"/>
                      </a:cubicBezTo>
                      <a:cubicBezTo>
                        <a:pt x="760" y="962"/>
                        <a:pt x="956" y="766"/>
                        <a:pt x="956" y="481"/>
                      </a:cubicBezTo>
                      <a:cubicBezTo>
                        <a:pt x="956" y="231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60"/>
                <p:cNvSpPr/>
                <p:nvPr/>
              </p:nvSpPr>
              <p:spPr>
                <a:xfrm>
                  <a:off x="735499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60"/>
                <p:cNvSpPr/>
                <p:nvPr/>
              </p:nvSpPr>
              <p:spPr>
                <a:xfrm>
                  <a:off x="923528" y="337176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31"/>
                        <a:pt x="0" y="481"/>
                      </a:cubicBezTo>
                      <a:cubicBezTo>
                        <a:pt x="0" y="766"/>
                        <a:pt x="224" y="962"/>
                        <a:pt x="481" y="962"/>
                      </a:cubicBezTo>
                      <a:cubicBezTo>
                        <a:pt x="759" y="962"/>
                        <a:pt x="955" y="766"/>
                        <a:pt x="955" y="481"/>
                      </a:cubicBezTo>
                      <a:cubicBezTo>
                        <a:pt x="955" y="231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60"/>
                <p:cNvSpPr/>
                <p:nvPr/>
              </p:nvSpPr>
              <p:spPr>
                <a:xfrm>
                  <a:off x="272886" y="353064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2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2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60"/>
                <p:cNvSpPr/>
                <p:nvPr/>
              </p:nvSpPr>
              <p:spPr>
                <a:xfrm>
                  <a:off x="46091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2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60"/>
                <p:cNvSpPr/>
                <p:nvPr/>
              </p:nvSpPr>
              <p:spPr>
                <a:xfrm>
                  <a:off x="648946" y="353064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2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2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60"/>
                <p:cNvSpPr/>
                <p:nvPr/>
              </p:nvSpPr>
              <p:spPr>
                <a:xfrm>
                  <a:off x="837045" y="3530643"/>
                  <a:ext cx="6677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963" extrusionOk="0">
                      <a:moveTo>
                        <a:pt x="481" y="1"/>
                      </a:moveTo>
                      <a:cubicBezTo>
                        <a:pt x="203" y="1"/>
                        <a:pt x="0" y="197"/>
                        <a:pt x="0" y="482"/>
                      </a:cubicBezTo>
                      <a:cubicBezTo>
                        <a:pt x="0" y="732"/>
                        <a:pt x="203" y="962"/>
                        <a:pt x="481" y="962"/>
                      </a:cubicBezTo>
                      <a:cubicBezTo>
                        <a:pt x="738" y="962"/>
                        <a:pt x="962" y="732"/>
                        <a:pt x="962" y="482"/>
                      </a:cubicBezTo>
                      <a:cubicBezTo>
                        <a:pt x="962" y="197"/>
                        <a:pt x="738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60"/>
                <p:cNvSpPr/>
                <p:nvPr/>
              </p:nvSpPr>
              <p:spPr>
                <a:xfrm>
                  <a:off x="35937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60"/>
                <p:cNvSpPr/>
                <p:nvPr/>
              </p:nvSpPr>
              <p:spPr>
                <a:xfrm>
                  <a:off x="547400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1"/>
                      </a:moveTo>
                      <a:cubicBezTo>
                        <a:pt x="224" y="1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60"/>
                <p:cNvSpPr/>
                <p:nvPr/>
              </p:nvSpPr>
              <p:spPr>
                <a:xfrm>
                  <a:off x="735499" y="366557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1"/>
                      </a:moveTo>
                      <a:cubicBezTo>
                        <a:pt x="224" y="1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60"/>
                <p:cNvSpPr/>
                <p:nvPr/>
              </p:nvSpPr>
              <p:spPr>
                <a:xfrm>
                  <a:off x="272886" y="3822579"/>
                  <a:ext cx="64968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56" extrusionOk="0">
                      <a:moveTo>
                        <a:pt x="481" y="1"/>
                      </a:moveTo>
                      <a:cubicBezTo>
                        <a:pt x="204" y="1"/>
                        <a:pt x="0" y="224"/>
                        <a:pt x="0" y="482"/>
                      </a:cubicBezTo>
                      <a:cubicBezTo>
                        <a:pt x="0" y="759"/>
                        <a:pt x="204" y="956"/>
                        <a:pt x="481" y="956"/>
                      </a:cubicBezTo>
                      <a:cubicBezTo>
                        <a:pt x="739" y="956"/>
                        <a:pt x="935" y="759"/>
                        <a:pt x="935" y="482"/>
                      </a:cubicBezTo>
                      <a:cubicBezTo>
                        <a:pt x="935" y="224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60"/>
                <p:cNvSpPr/>
                <p:nvPr/>
              </p:nvSpPr>
              <p:spPr>
                <a:xfrm>
                  <a:off x="460916" y="3822579"/>
                  <a:ext cx="66842" cy="6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56" extrusionOk="0">
                      <a:moveTo>
                        <a:pt x="482" y="1"/>
                      </a:moveTo>
                      <a:cubicBezTo>
                        <a:pt x="204" y="1"/>
                        <a:pt x="1" y="224"/>
                        <a:pt x="1" y="482"/>
                      </a:cubicBezTo>
                      <a:cubicBezTo>
                        <a:pt x="1" y="759"/>
                        <a:pt x="204" y="956"/>
                        <a:pt x="482" y="956"/>
                      </a:cubicBezTo>
                      <a:cubicBezTo>
                        <a:pt x="739" y="956"/>
                        <a:pt x="962" y="759"/>
                        <a:pt x="962" y="482"/>
                      </a:cubicBezTo>
                      <a:cubicBezTo>
                        <a:pt x="962" y="224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60"/>
                <p:cNvSpPr/>
                <p:nvPr/>
              </p:nvSpPr>
              <p:spPr>
                <a:xfrm>
                  <a:off x="272886" y="2085053"/>
                  <a:ext cx="64968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963" extrusionOk="0">
                      <a:moveTo>
                        <a:pt x="481" y="1"/>
                      </a:moveTo>
                      <a:cubicBezTo>
                        <a:pt x="204" y="1"/>
                        <a:pt x="0" y="197"/>
                        <a:pt x="0" y="481"/>
                      </a:cubicBezTo>
                      <a:cubicBezTo>
                        <a:pt x="0" y="732"/>
                        <a:pt x="204" y="962"/>
                        <a:pt x="481" y="962"/>
                      </a:cubicBezTo>
                      <a:cubicBezTo>
                        <a:pt x="739" y="962"/>
                        <a:pt x="935" y="732"/>
                        <a:pt x="935" y="481"/>
                      </a:cubicBezTo>
                      <a:cubicBezTo>
                        <a:pt x="935" y="197"/>
                        <a:pt x="739" y="1"/>
                        <a:pt x="4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60"/>
                <p:cNvSpPr/>
                <p:nvPr/>
              </p:nvSpPr>
              <p:spPr>
                <a:xfrm>
                  <a:off x="46091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2" y="732"/>
                        <a:pt x="962" y="481"/>
                      </a:cubicBezTo>
                      <a:cubicBezTo>
                        <a:pt x="962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60"/>
                <p:cNvSpPr/>
                <p:nvPr/>
              </p:nvSpPr>
              <p:spPr>
                <a:xfrm>
                  <a:off x="648946" y="2085053"/>
                  <a:ext cx="66842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963" extrusionOk="0">
                      <a:moveTo>
                        <a:pt x="482" y="1"/>
                      </a:moveTo>
                      <a:cubicBezTo>
                        <a:pt x="204" y="1"/>
                        <a:pt x="1" y="197"/>
                        <a:pt x="1" y="481"/>
                      </a:cubicBezTo>
                      <a:cubicBezTo>
                        <a:pt x="1" y="732"/>
                        <a:pt x="204" y="962"/>
                        <a:pt x="482" y="962"/>
                      </a:cubicBezTo>
                      <a:cubicBezTo>
                        <a:pt x="739" y="962"/>
                        <a:pt x="963" y="732"/>
                        <a:pt x="963" y="481"/>
                      </a:cubicBezTo>
                      <a:cubicBezTo>
                        <a:pt x="963" y="197"/>
                        <a:pt x="739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60"/>
                <p:cNvSpPr/>
                <p:nvPr/>
              </p:nvSpPr>
              <p:spPr>
                <a:xfrm>
                  <a:off x="35937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59" y="962"/>
                        <a:pt x="956" y="739"/>
                        <a:pt x="956" y="481"/>
                      </a:cubicBezTo>
                      <a:cubicBezTo>
                        <a:pt x="956" y="204"/>
                        <a:pt x="759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60"/>
                <p:cNvSpPr/>
                <p:nvPr/>
              </p:nvSpPr>
              <p:spPr>
                <a:xfrm>
                  <a:off x="547400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2" y="0"/>
                      </a:moveTo>
                      <a:cubicBezTo>
                        <a:pt x="224" y="0"/>
                        <a:pt x="1" y="204"/>
                        <a:pt x="1" y="481"/>
                      </a:cubicBezTo>
                      <a:cubicBezTo>
                        <a:pt x="1" y="739"/>
                        <a:pt x="224" y="962"/>
                        <a:pt x="482" y="962"/>
                      </a:cubicBezTo>
                      <a:cubicBezTo>
                        <a:pt x="760" y="962"/>
                        <a:pt x="956" y="739"/>
                        <a:pt x="956" y="481"/>
                      </a:cubicBezTo>
                      <a:cubicBezTo>
                        <a:pt x="956" y="204"/>
                        <a:pt x="760" y="0"/>
                        <a:pt x="4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9" name="Google Shape;2149;p60"/>
                <p:cNvSpPr/>
                <p:nvPr/>
              </p:nvSpPr>
              <p:spPr>
                <a:xfrm>
                  <a:off x="735499" y="2219985"/>
                  <a:ext cx="66356" cy="66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3" extrusionOk="0">
                      <a:moveTo>
                        <a:pt x="481" y="0"/>
                      </a:moveTo>
                      <a:cubicBezTo>
                        <a:pt x="224" y="0"/>
                        <a:pt x="0" y="204"/>
                        <a:pt x="0" y="481"/>
                      </a:cubicBezTo>
                      <a:cubicBezTo>
                        <a:pt x="0" y="739"/>
                        <a:pt x="224" y="962"/>
                        <a:pt x="481" y="962"/>
                      </a:cubicBezTo>
                      <a:cubicBezTo>
                        <a:pt x="759" y="962"/>
                        <a:pt x="955" y="739"/>
                        <a:pt x="955" y="481"/>
                      </a:cubicBezTo>
                      <a:cubicBezTo>
                        <a:pt x="955" y="204"/>
                        <a:pt x="759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150" name="Google Shape;2150;p60"/>
            <p:cNvSpPr/>
            <p:nvPr/>
          </p:nvSpPr>
          <p:spPr>
            <a:xfrm rot="10800000">
              <a:off x="8076537" y="992846"/>
              <a:ext cx="850155" cy="1654532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60"/>
          <p:cNvGrpSpPr/>
          <p:nvPr/>
        </p:nvGrpSpPr>
        <p:grpSpPr>
          <a:xfrm>
            <a:off x="8042701" y="3705077"/>
            <a:ext cx="316245" cy="567747"/>
            <a:chOff x="844318" y="2802435"/>
            <a:chExt cx="62008" cy="111310"/>
          </a:xfrm>
        </p:grpSpPr>
        <p:sp>
          <p:nvSpPr>
            <p:cNvPr id="2152" name="Google Shape;2152;p6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60"/>
          <p:cNvGrpSpPr/>
          <p:nvPr/>
        </p:nvGrpSpPr>
        <p:grpSpPr>
          <a:xfrm rot="885114">
            <a:off x="4405389" y="3501338"/>
            <a:ext cx="333239" cy="317126"/>
            <a:chOff x="631103" y="2799952"/>
            <a:chExt cx="83592" cy="79532"/>
          </a:xfrm>
        </p:grpSpPr>
        <p:sp>
          <p:nvSpPr>
            <p:cNvPr id="2156" name="Google Shape;2156;p6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60"/>
          <p:cNvGrpSpPr/>
          <p:nvPr/>
        </p:nvGrpSpPr>
        <p:grpSpPr>
          <a:xfrm rot="10800000" flipH="1">
            <a:off x="5451019" y="3128889"/>
            <a:ext cx="1758253" cy="1720120"/>
            <a:chOff x="2524391" y="1944815"/>
            <a:chExt cx="348183" cy="340618"/>
          </a:xfrm>
        </p:grpSpPr>
        <p:sp>
          <p:nvSpPr>
            <p:cNvPr id="2159" name="Google Shape;2159;p60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0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0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0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0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0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0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0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0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0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0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0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60"/>
          <p:cNvGrpSpPr/>
          <p:nvPr/>
        </p:nvGrpSpPr>
        <p:grpSpPr>
          <a:xfrm>
            <a:off x="1325372" y="699374"/>
            <a:ext cx="556548" cy="602944"/>
            <a:chOff x="669306" y="2144390"/>
            <a:chExt cx="140663" cy="152405"/>
          </a:xfrm>
        </p:grpSpPr>
        <p:sp>
          <p:nvSpPr>
            <p:cNvPr id="2172" name="Google Shape;2172;p6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60"/>
          <p:cNvGrpSpPr/>
          <p:nvPr/>
        </p:nvGrpSpPr>
        <p:grpSpPr>
          <a:xfrm>
            <a:off x="803025" y="2860350"/>
            <a:ext cx="316245" cy="567747"/>
            <a:chOff x="844318" y="2802435"/>
            <a:chExt cx="62008" cy="111310"/>
          </a:xfrm>
        </p:grpSpPr>
        <p:sp>
          <p:nvSpPr>
            <p:cNvPr id="2186" name="Google Shape;2186;p6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60"/>
          <p:cNvGrpSpPr/>
          <p:nvPr/>
        </p:nvGrpSpPr>
        <p:grpSpPr>
          <a:xfrm rot="885114">
            <a:off x="3604637" y="1288276"/>
            <a:ext cx="333239" cy="317126"/>
            <a:chOff x="631103" y="2799952"/>
            <a:chExt cx="83592" cy="79532"/>
          </a:xfrm>
        </p:grpSpPr>
        <p:sp>
          <p:nvSpPr>
            <p:cNvPr id="2189" name="Google Shape;2189;p6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60"/>
          <p:cNvGrpSpPr/>
          <p:nvPr/>
        </p:nvGrpSpPr>
        <p:grpSpPr>
          <a:xfrm>
            <a:off x="7696775" y="3971352"/>
            <a:ext cx="556548" cy="602944"/>
            <a:chOff x="669306" y="2144390"/>
            <a:chExt cx="140663" cy="152405"/>
          </a:xfrm>
        </p:grpSpPr>
        <p:sp>
          <p:nvSpPr>
            <p:cNvPr id="2192" name="Google Shape;2192;p6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5" name="Google Shape;2205;p60"/>
          <p:cNvGrpSpPr/>
          <p:nvPr/>
        </p:nvGrpSpPr>
        <p:grpSpPr>
          <a:xfrm>
            <a:off x="5506488" y="858645"/>
            <a:ext cx="556548" cy="602944"/>
            <a:chOff x="669306" y="2144390"/>
            <a:chExt cx="140663" cy="152405"/>
          </a:xfrm>
        </p:grpSpPr>
        <p:sp>
          <p:nvSpPr>
            <p:cNvPr id="2206" name="Google Shape;2206;p6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530870" y="3174276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93694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 :</a:t>
            </a:r>
            <a:r>
              <a:rPr lang="en-US" dirty="0"/>
              <a:t> </a:t>
            </a:r>
            <a:r>
              <a:rPr lang="en-US" dirty="0" err="1"/>
              <a:t>Șiruri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256FB-042F-41F1-90DE-3ABAE1CEC3A1}"/>
              </a:ext>
            </a:extLst>
          </p:cNvPr>
          <p:cNvSpPr txBox="1"/>
          <p:nvPr/>
        </p:nvSpPr>
        <p:spPr>
          <a:xfrm>
            <a:off x="700797" y="1260860"/>
            <a:ext cx="7616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</a:t>
            </a:r>
            <a:r>
              <a:rPr lang="en-US" dirty="0" err="1"/>
              <a:t>Șirurile</a:t>
            </a:r>
            <a:r>
              <a:rPr lang="en-US" dirty="0"/>
              <a:t> sunt un tip de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programare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colecție</a:t>
            </a:r>
            <a:r>
              <a:rPr lang="en-US" dirty="0"/>
              <a:t> de </a:t>
            </a:r>
            <a:r>
              <a:rPr lang="en-US" dirty="0" err="1"/>
              <a:t>litere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care </a:t>
            </a:r>
            <a:r>
              <a:rPr lang="en-US" dirty="0" err="1"/>
              <a:t>alcătuiesc</a:t>
            </a:r>
            <a:r>
              <a:rPr lang="en-US" dirty="0"/>
              <a:t> un </a:t>
            </a:r>
            <a:r>
              <a:rPr lang="en-US" dirty="0" err="1"/>
              <a:t>cuvânt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o </a:t>
            </a:r>
            <a:r>
              <a:rPr lang="en-US" dirty="0" err="1"/>
              <a:t>propoziție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În</a:t>
            </a:r>
            <a:r>
              <a:rPr lang="en-US" dirty="0"/>
              <a:t> Python,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ghilimele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apostrofe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începutul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sfârșitul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893DC-ECAC-46CE-99C1-C1D8F939C6CD}"/>
              </a:ext>
            </a:extLst>
          </p:cNvPr>
          <p:cNvSpPr txBox="1"/>
          <p:nvPr/>
        </p:nvSpPr>
        <p:spPr>
          <a:xfrm>
            <a:off x="2947494" y="2296447"/>
            <a:ext cx="374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Exemplu</a:t>
            </a:r>
            <a:r>
              <a:rPr lang="en-US" dirty="0"/>
              <a:t> de cod: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 = "Hello"</a:t>
            </a:r>
          </a:p>
          <a:p>
            <a:pPr fontAlgn="base"/>
            <a:r>
              <a:rPr lang="en-US" dirty="0"/>
              <a:t>print(a)</a:t>
            </a:r>
          </a:p>
          <a:p>
            <a:pPr fontAlgn="base"/>
            <a:r>
              <a:rPr lang="en-US" dirty="0"/>
              <a:t>b = 'Hello'</a:t>
            </a:r>
          </a:p>
          <a:p>
            <a:pPr fontAlgn="base"/>
            <a:r>
              <a:rPr lang="en-US" dirty="0"/>
              <a:t>print(b)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530870" y="3174276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93694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 : </a:t>
            </a:r>
            <a:r>
              <a:rPr lang="en-US" dirty="0" err="1"/>
              <a:t>Concatenare</a:t>
            </a:r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256FB-042F-41F1-90DE-3ABAE1CEC3A1}"/>
              </a:ext>
            </a:extLst>
          </p:cNvPr>
          <p:cNvSpPr txBox="1"/>
          <p:nvPr/>
        </p:nvSpPr>
        <p:spPr>
          <a:xfrm>
            <a:off x="700797" y="1260860"/>
            <a:ext cx="7616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 :</a:t>
            </a:r>
            <a:r>
              <a:rPr lang="en-US" dirty="0"/>
              <a:t>  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lega</a:t>
            </a:r>
            <a:r>
              <a:rPr lang="en-US" dirty="0"/>
              <a:t> </a:t>
            </a:r>
            <a:r>
              <a:rPr lang="en-US" dirty="0" err="1"/>
              <a:t>șiruri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operatorul</a:t>
            </a:r>
            <a:r>
              <a:rPr lang="en-US" dirty="0"/>
              <a:t> de </a:t>
            </a:r>
            <a:r>
              <a:rPr lang="en-US" dirty="0" err="1"/>
              <a:t>adăugare</a:t>
            </a:r>
            <a:r>
              <a:rPr lang="en-US" dirty="0"/>
              <a:t>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893DC-ECAC-46CE-99C1-C1D8F939C6CD}"/>
              </a:ext>
            </a:extLst>
          </p:cNvPr>
          <p:cNvSpPr txBox="1"/>
          <p:nvPr/>
        </p:nvSpPr>
        <p:spPr>
          <a:xfrm>
            <a:off x="3304326" y="2177774"/>
            <a:ext cx="47589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Exemplu</a:t>
            </a:r>
            <a:r>
              <a:rPr lang="en-US" dirty="0"/>
              <a:t> de cod: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a = "Hello"</a:t>
            </a:r>
          </a:p>
          <a:p>
            <a:pPr fontAlgn="base"/>
            <a:r>
              <a:rPr lang="en-US" dirty="0"/>
              <a:t>b = "World"</a:t>
            </a:r>
          </a:p>
          <a:p>
            <a:pPr fontAlgn="base"/>
            <a:r>
              <a:rPr lang="en-US" dirty="0"/>
              <a:t>c = a + b</a:t>
            </a:r>
          </a:p>
          <a:p>
            <a:pPr fontAlgn="base"/>
            <a:r>
              <a:rPr lang="en-US" dirty="0"/>
              <a:t>print(c)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7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  <p:bldP spid="183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8040096" y="2393761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86583" y="463321"/>
            <a:ext cx="7993694" cy="1557391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 : 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din </a:t>
            </a:r>
            <a:r>
              <a:rPr lang="en-US" dirty="0" err="1"/>
              <a:t>șirul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893DC-ECAC-46CE-99C1-C1D8F939C6CD}"/>
              </a:ext>
            </a:extLst>
          </p:cNvPr>
          <p:cNvSpPr txBox="1"/>
          <p:nvPr/>
        </p:nvSpPr>
        <p:spPr>
          <a:xfrm>
            <a:off x="420431" y="2067396"/>
            <a:ext cx="75111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</a:t>
            </a:r>
            <a:r>
              <a:rPr lang="en-US" dirty="0" err="1"/>
              <a:t>Fiecare</a:t>
            </a:r>
            <a:r>
              <a:rPr lang="en-US" dirty="0"/>
              <a:t> element al </a:t>
            </a:r>
            <a:r>
              <a:rPr lang="en-US" dirty="0" err="1"/>
              <a:t>unui</a:t>
            </a:r>
            <a:r>
              <a:rPr lang="en-US" dirty="0"/>
              <a:t> sir de </a:t>
            </a:r>
            <a:r>
              <a:rPr lang="en-US" dirty="0" err="1"/>
              <a:t>caractere</a:t>
            </a:r>
            <a:r>
              <a:rPr lang="en-US" dirty="0"/>
              <a:t> are in spate un index care </a:t>
            </a:r>
            <a:r>
              <a:rPr lang="en-US" dirty="0" err="1"/>
              <a:t>începe</a:t>
            </a:r>
            <a:r>
              <a:rPr lang="en-US" dirty="0"/>
              <a:t> de la 0. </a:t>
            </a:r>
          </a:p>
          <a:p>
            <a:pPr fontAlgn="base"/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negative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parcurge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inversă</a:t>
            </a:r>
            <a:r>
              <a:rPr lang="en-US" dirty="0"/>
              <a:t>. </a:t>
            </a:r>
          </a:p>
          <a:p>
            <a:pPr fontAlgn="base"/>
            <a:r>
              <a:rPr lang="en-US" dirty="0"/>
              <a:t># CODE EXAMPLE : </a:t>
            </a:r>
          </a:p>
          <a:p>
            <a:pPr fontAlgn="base"/>
            <a:r>
              <a:rPr lang="en-US" dirty="0"/>
              <a:t>a = "Hello World"</a:t>
            </a:r>
          </a:p>
          <a:p>
            <a:pPr fontAlgn="base"/>
            <a:r>
              <a:rPr lang="en-US" dirty="0" err="1"/>
              <a:t>lungime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(a) #length</a:t>
            </a:r>
          </a:p>
          <a:p>
            <a:pPr fontAlgn="base"/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 fontAlgn="base"/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lungime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    print(a[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fontAlgn="base"/>
            <a:r>
              <a:rPr lang="en-US" dirty="0"/>
              <a:t>    print(a[-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4244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  <p:bldP spid="183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530870" y="3174276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405430" cy="1224014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 : </a:t>
            </a:r>
            <a:r>
              <a:rPr lang="en-US" dirty="0"/>
              <a:t>"</a:t>
            </a:r>
            <a:r>
              <a:rPr lang="en-US" dirty="0" err="1"/>
              <a:t>Felii</a:t>
            </a:r>
            <a:r>
              <a:rPr lang="en-US" dirty="0"/>
              <a:t>" de </a:t>
            </a:r>
            <a:r>
              <a:rPr lang="en-US" dirty="0" err="1"/>
              <a:t>șiruri</a:t>
            </a:r>
            <a:r>
              <a:rPr lang="en-US" dirty="0"/>
              <a:t> (nu tort)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893DC-ECAC-46CE-99C1-C1D8F939C6CD}"/>
              </a:ext>
            </a:extLst>
          </p:cNvPr>
          <p:cNvSpPr txBox="1"/>
          <p:nvPr/>
        </p:nvSpPr>
        <p:spPr>
          <a:xfrm>
            <a:off x="1837836" y="1896427"/>
            <a:ext cx="4758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 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scoate</a:t>
            </a:r>
            <a:r>
              <a:rPr lang="en-US" dirty="0"/>
              <a:t> un sir </a:t>
            </a:r>
            <a:r>
              <a:rPr lang="en-US" dirty="0" err="1"/>
              <a:t>mai</a:t>
            </a:r>
            <a:r>
              <a:rPr lang="en-US" dirty="0"/>
              <a:t> mic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 sir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# CODE EXAMPLE : </a:t>
            </a:r>
          </a:p>
          <a:p>
            <a:pPr fontAlgn="base"/>
            <a:r>
              <a:rPr lang="en-US" dirty="0"/>
              <a:t>a = "Hello there"</a:t>
            </a:r>
          </a:p>
          <a:p>
            <a:pPr fontAlgn="base"/>
            <a:r>
              <a:rPr lang="en-US" dirty="0"/>
              <a:t>b = a[:4]</a:t>
            </a:r>
          </a:p>
          <a:p>
            <a:pPr fontAlgn="base"/>
            <a:r>
              <a:rPr lang="en-US" dirty="0"/>
              <a:t>c = a[5:]</a:t>
            </a:r>
          </a:p>
          <a:p>
            <a:pPr fontAlgn="base"/>
            <a:r>
              <a:rPr lang="en-US" dirty="0"/>
              <a:t>d = a[3:7]</a:t>
            </a:r>
          </a:p>
          <a:p>
            <a:pPr fontAlgn="base"/>
            <a:r>
              <a:rPr lang="en-US" dirty="0"/>
              <a:t>print(b)</a:t>
            </a:r>
          </a:p>
          <a:p>
            <a:pPr fontAlgn="base"/>
            <a:r>
              <a:rPr lang="en-US" dirty="0"/>
              <a:t>print(c)</a:t>
            </a:r>
          </a:p>
          <a:p>
            <a:pPr fontAlgn="base"/>
            <a:r>
              <a:rPr lang="en-US" dirty="0"/>
              <a:t>print(d)</a:t>
            </a:r>
          </a:p>
        </p:txBody>
      </p:sp>
    </p:spTree>
    <p:extLst>
      <p:ext uri="{BB962C8B-B14F-4D97-AF65-F5344CB8AC3E}">
        <p14:creationId xmlns:p14="http://schemas.microsoft.com/office/powerpoint/2010/main" val="35299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  <p:bldP spid="18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530870" y="3174276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061691" cy="1280258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 :</a:t>
            </a:r>
            <a:r>
              <a:rPr lang="en-US" dirty="0"/>
              <a:t> </a:t>
            </a:r>
            <a:r>
              <a:rPr lang="en-US" dirty="0" err="1"/>
              <a:t>înmulțirea</a:t>
            </a:r>
            <a:r>
              <a:rPr lang="en-US" dirty="0"/>
              <a:t> </a:t>
            </a:r>
            <a:r>
              <a:rPr lang="en-US" dirty="0" err="1"/>
              <a:t>șirurilor</a:t>
            </a:r>
            <a:r>
              <a:rPr lang="en-US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893DC-ECAC-46CE-99C1-C1D8F939C6CD}"/>
              </a:ext>
            </a:extLst>
          </p:cNvPr>
          <p:cNvSpPr txBox="1"/>
          <p:nvPr/>
        </p:nvSpPr>
        <p:spPr>
          <a:xfrm>
            <a:off x="1197717" y="1608886"/>
            <a:ext cx="68712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Python ne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 </a:t>
            </a:r>
            <a:r>
              <a:rPr lang="en-US" dirty="0" err="1"/>
              <a:t>afișa</a:t>
            </a:r>
            <a:r>
              <a:rPr lang="en-US" dirty="0"/>
              <a:t> 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# EXEMPLU DE COD:</a:t>
            </a:r>
          </a:p>
          <a:p>
            <a:pPr fontAlgn="base"/>
            <a:r>
              <a:rPr lang="en-US" dirty="0"/>
              <a:t># </a:t>
            </a:r>
            <a:r>
              <a:rPr lang="en-US" dirty="0" err="1"/>
              <a:t>utilizand</a:t>
            </a:r>
            <a:r>
              <a:rPr lang="en-US" dirty="0"/>
              <a:t> </a:t>
            </a:r>
            <a:r>
              <a:rPr lang="en-US" dirty="0" err="1"/>
              <a:t>bucla</a:t>
            </a:r>
            <a:r>
              <a:rPr lang="en-US" dirty="0"/>
              <a:t> while</a:t>
            </a:r>
          </a:p>
          <a:p>
            <a:pPr fontAlgn="base"/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 fontAlgn="base"/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5:</a:t>
            </a:r>
          </a:p>
          <a:p>
            <a:pPr fontAlgn="base"/>
            <a:r>
              <a:rPr lang="en-US" dirty="0"/>
              <a:t>     print("</a:t>
            </a:r>
            <a:r>
              <a:rPr lang="en-US" dirty="0" err="1"/>
              <a:t>sirul</a:t>
            </a:r>
            <a:r>
              <a:rPr lang="en-US" dirty="0"/>
              <a:t> meu")</a:t>
            </a:r>
          </a:p>
          <a:p>
            <a:pPr fontAlgn="base"/>
            <a:r>
              <a:rPr lang="en-US" dirty="0"/>
              <a:t>     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pPr fontAlgn="base"/>
            <a:r>
              <a:rPr lang="en-US" dirty="0"/>
              <a:t># EXEMPLU DE COD:</a:t>
            </a:r>
          </a:p>
          <a:p>
            <a:pPr fontAlgn="base"/>
            <a:r>
              <a:rPr lang="en-US" dirty="0"/>
              <a:t># </a:t>
            </a:r>
            <a:r>
              <a:rPr lang="en-US" dirty="0" err="1"/>
              <a:t>utilizand</a:t>
            </a:r>
            <a:r>
              <a:rPr lang="en-US" dirty="0"/>
              <a:t> *</a:t>
            </a:r>
          </a:p>
          <a:p>
            <a:pPr fontAlgn="base"/>
            <a:r>
              <a:rPr lang="en-US" dirty="0"/>
              <a:t>print("</a:t>
            </a:r>
            <a:r>
              <a:rPr lang="en-US" dirty="0" err="1"/>
              <a:t>sirul</a:t>
            </a:r>
            <a:r>
              <a:rPr lang="en-US" dirty="0"/>
              <a:t> meu \n"*5)</a:t>
            </a:r>
          </a:p>
          <a:p>
            <a:pPr fontAlgn="base"/>
            <a:r>
              <a:rPr lang="en-US" dirty="0"/>
              <a:t># \n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 special,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caracterul</a:t>
            </a:r>
            <a:r>
              <a:rPr lang="en-US" dirty="0"/>
              <a:t> de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noua</a:t>
            </a:r>
            <a:endParaRPr lang="en-US" dirty="0"/>
          </a:p>
          <a:p>
            <a:pPr fontAlgn="base"/>
            <a:r>
              <a:rPr lang="en-US" dirty="0"/>
              <a:t>#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ca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porțiunea</a:t>
            </a:r>
            <a:r>
              <a:rPr lang="en-US" dirty="0"/>
              <a:t> </a:t>
            </a:r>
            <a:r>
              <a:rPr lang="en-US" dirty="0" err="1"/>
              <a:t>anterioară</a:t>
            </a:r>
            <a:r>
              <a:rPr lang="en-US" dirty="0"/>
              <a:t> de cod</a:t>
            </a:r>
          </a:p>
        </p:txBody>
      </p:sp>
    </p:spTree>
    <p:extLst>
      <p:ext uri="{BB962C8B-B14F-4D97-AF65-F5344CB8AC3E}">
        <p14:creationId xmlns:p14="http://schemas.microsoft.com/office/powerpoint/2010/main" val="11409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  <p:bldP spid="18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530870" y="3174276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405430" cy="551723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b="1" dirty="0"/>
              <a:t>CONCEPT : </a:t>
            </a:r>
            <a:r>
              <a:rPr lang="en-US" dirty="0" err="1"/>
              <a:t>functia</a:t>
            </a:r>
            <a:r>
              <a:rPr lang="en-US" dirty="0"/>
              <a:t> find()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8893DC-ECAC-46CE-99C1-C1D8F939C6CD}"/>
              </a:ext>
            </a:extLst>
          </p:cNvPr>
          <p:cNvSpPr txBox="1"/>
          <p:nvPr/>
        </p:nvSpPr>
        <p:spPr>
          <a:xfrm>
            <a:off x="1049481" y="1408810"/>
            <a:ext cx="56170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subșirul</a:t>
            </a:r>
            <a:r>
              <a:rPr lang="en-US" dirty="0"/>
              <a:t> </a:t>
            </a:r>
            <a:r>
              <a:rPr lang="en-US" dirty="0" err="1"/>
              <a:t>căutat</a:t>
            </a:r>
            <a:r>
              <a:rPr lang="en-US" dirty="0"/>
              <a:t> ca argument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fie </a:t>
            </a:r>
            <a:r>
              <a:rPr lang="en-US" dirty="0" err="1"/>
              <a:t>primul</a:t>
            </a:r>
            <a:r>
              <a:rPr lang="en-US" dirty="0"/>
              <a:t> index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găsit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-1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subșirul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găsit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. </a:t>
            </a:r>
          </a:p>
          <a:p>
            <a:pPr fontAlgn="base"/>
            <a:r>
              <a:rPr lang="en-US" b="1" dirty="0"/>
              <a:t># EXEMPLU COD :</a:t>
            </a:r>
            <a:endParaRPr lang="en-US" dirty="0"/>
          </a:p>
          <a:p>
            <a:pPr fontAlgn="base"/>
            <a:r>
              <a:rPr lang="en-US" dirty="0" err="1"/>
              <a:t>input_string</a:t>
            </a:r>
            <a:r>
              <a:rPr lang="en-US" dirty="0"/>
              <a:t> = "test"</a:t>
            </a:r>
          </a:p>
          <a:p>
            <a:pPr fontAlgn="base"/>
            <a:r>
              <a:rPr lang="en-US" dirty="0"/>
              <a:t>print(</a:t>
            </a:r>
            <a:r>
              <a:rPr lang="en-US" dirty="0" err="1"/>
              <a:t>input_string.find</a:t>
            </a:r>
            <a:r>
              <a:rPr lang="en-US" dirty="0"/>
              <a:t>("t"))</a:t>
            </a:r>
          </a:p>
          <a:p>
            <a:pPr fontAlgn="base"/>
            <a:r>
              <a:rPr lang="en-US" dirty="0"/>
              <a:t>print(</a:t>
            </a:r>
            <a:r>
              <a:rPr lang="en-US" dirty="0" err="1"/>
              <a:t>input_string.find</a:t>
            </a:r>
            <a:r>
              <a:rPr lang="en-US" dirty="0"/>
              <a:t>("x"))</a:t>
            </a:r>
          </a:p>
          <a:p>
            <a:pPr fontAlgn="base"/>
            <a:r>
              <a:rPr lang="en-US" dirty="0"/>
              <a:t>print(</a:t>
            </a:r>
            <a:r>
              <a:rPr lang="en-US" dirty="0" err="1"/>
              <a:t>input_string.find</a:t>
            </a:r>
            <a:r>
              <a:rPr lang="en-US" dirty="0"/>
              <a:t>("es"))</a:t>
            </a:r>
          </a:p>
          <a:p>
            <a:pPr fontAlgn="base"/>
            <a:r>
              <a:rPr lang="en-US" dirty="0"/>
              <a:t>print(</a:t>
            </a:r>
            <a:r>
              <a:rPr lang="en-US" dirty="0" err="1"/>
              <a:t>input_string.find</a:t>
            </a:r>
            <a:r>
              <a:rPr lang="en-US" dirty="0"/>
              <a:t>("</a:t>
            </a:r>
            <a:r>
              <a:rPr lang="en-US" dirty="0" err="1"/>
              <a:t>ets</a:t>
            </a:r>
            <a:r>
              <a:rPr lang="en-US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3586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  <p:bldP spid="183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02707" y="1040567"/>
            <a:ext cx="3705300" cy="3242946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afișează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</a:t>
            </a:r>
            <a:r>
              <a:rPr lang="en-US" dirty="0" err="1"/>
              <a:t>diez</a:t>
            </a:r>
            <a:r>
              <a:rPr lang="en-US" dirty="0"/>
              <a:t> (</a:t>
            </a:r>
            <a:r>
              <a:rPr lang="en-US" b="1" dirty="0"/>
              <a:t>#</a:t>
            </a:r>
            <a:r>
              <a:rPr lang="en-US" dirty="0"/>
              <a:t>), a </a:t>
            </a:r>
            <a:r>
              <a:rPr lang="en-US" dirty="0" err="1"/>
              <a:t>cărui</a:t>
            </a:r>
            <a:r>
              <a:rPr lang="en-US" dirty="0"/>
              <a:t> </a:t>
            </a:r>
            <a:r>
              <a:rPr lang="en-US" dirty="0" err="1"/>
              <a:t>lățime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aleasă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. 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afișează</a:t>
            </a:r>
            <a:r>
              <a:rPr lang="en-US" dirty="0"/>
              <a:t> un </a:t>
            </a:r>
            <a:r>
              <a:rPr lang="en-US" dirty="0" err="1"/>
              <a:t>dreptunghi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hash, a </a:t>
            </a:r>
            <a:r>
              <a:rPr lang="en-US" dirty="0" err="1"/>
              <a:t>cărui</a:t>
            </a:r>
            <a:r>
              <a:rPr lang="en-US" dirty="0"/>
              <a:t> </a:t>
            </a:r>
            <a:r>
              <a:rPr lang="en-US" dirty="0" err="1"/>
              <a:t>lățime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înălțime</a:t>
            </a:r>
            <a:r>
              <a:rPr lang="en-US" dirty="0"/>
              <a:t> sunt </a:t>
            </a:r>
            <a:r>
              <a:rPr lang="en-US" dirty="0" err="1"/>
              <a:t>alese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r>
              <a:rPr lang="en-US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un </a:t>
            </a:r>
            <a:r>
              <a:rPr lang="en-US" dirty="0" err="1"/>
              <a:t>șir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penultimul</a:t>
            </a:r>
            <a:r>
              <a:rPr lang="en-US" dirty="0"/>
              <a:t> </a:t>
            </a:r>
            <a:r>
              <a:rPr lang="en-US" dirty="0" err="1"/>
              <a:t>caracter</a:t>
            </a:r>
            <a:r>
              <a:rPr lang="en-US" dirty="0"/>
              <a:t> sunt la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nu. 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64099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Sa </a:t>
            </a:r>
            <a:r>
              <a:rPr lang="en-US" dirty="0" err="1"/>
              <a:t>exersam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488068" y="4346445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02707" y="1040567"/>
            <a:ext cx="3705300" cy="3242946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Calculați</a:t>
            </a:r>
            <a:r>
              <a:rPr lang="en-US" dirty="0"/>
              <a:t> </a:t>
            </a:r>
            <a:r>
              <a:rPr lang="en-US" dirty="0" err="1"/>
              <a:t>lungimea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 (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face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numără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vocale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șir</a:t>
            </a:r>
            <a:r>
              <a:rPr lang="en-US" dirty="0"/>
              <a:t>. 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it-IT" dirty="0"/>
              <a:t>Scrieți un program care inversează un șir. 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it-IT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cuvânt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palindrom</a:t>
            </a:r>
            <a:r>
              <a:rPr lang="en-US" dirty="0"/>
              <a:t> (un </a:t>
            </a:r>
            <a:r>
              <a:rPr lang="en-US" dirty="0" err="1"/>
              <a:t>cuvânt</a:t>
            </a:r>
            <a:r>
              <a:rPr lang="en-US" dirty="0"/>
              <a:t> care se </a:t>
            </a:r>
            <a:r>
              <a:rPr lang="en-US" dirty="0" err="1"/>
              <a:t>citește</a:t>
            </a:r>
            <a:r>
              <a:rPr lang="en-US" dirty="0"/>
              <a:t> la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).</a:t>
            </a: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64099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Sa </a:t>
            </a:r>
            <a:r>
              <a:rPr lang="en-US" dirty="0" err="1"/>
              <a:t>exersam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488068" y="4346445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0264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287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Montserrat</vt:lpstr>
      <vt:lpstr>Nunito Light</vt:lpstr>
      <vt:lpstr>Montserrat Medium</vt:lpstr>
      <vt:lpstr>Bungee</vt:lpstr>
      <vt:lpstr>Placeholder Texts</vt:lpstr>
      <vt:lpstr>PowerPoint Presentation</vt:lpstr>
      <vt:lpstr>CONCEPT : Șiruri de caractere</vt:lpstr>
      <vt:lpstr>CONCEPT : Concatenare </vt:lpstr>
      <vt:lpstr>CONCEPT : Accesarea elementelor din șirul de caractere</vt:lpstr>
      <vt:lpstr>CONCEPT : "Felii" de șiruri (nu tort) </vt:lpstr>
      <vt:lpstr>CONCEPT : înmulțirea șirurilor </vt:lpstr>
      <vt:lpstr>CONCEPT : functia find()</vt:lpstr>
      <vt:lpstr> Sa exersam </vt:lpstr>
      <vt:lpstr> Sa exersam </vt:lpstr>
      <vt:lpstr> Sa exersam </vt:lpstr>
      <vt:lpstr> Sa exersam </vt:lpstr>
      <vt:lpstr> Sa exersam </vt:lpstr>
      <vt:lpstr>Multumesc pentru atentie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13</cp:revision>
  <dcterms:modified xsi:type="dcterms:W3CDTF">2024-11-05T06:03:10Z</dcterms:modified>
</cp:coreProperties>
</file>