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4"/>
  </p:notesMasterIdLst>
  <p:sldIdLst>
    <p:sldId id="256" r:id="rId2"/>
    <p:sldId id="257" r:id="rId3"/>
    <p:sldId id="277" r:id="rId4"/>
    <p:sldId id="278" r:id="rId5"/>
    <p:sldId id="279" r:id="rId6"/>
    <p:sldId id="280" r:id="rId7"/>
    <p:sldId id="266" r:id="rId8"/>
    <p:sldId id="281" r:id="rId9"/>
    <p:sldId id="282" r:id="rId10"/>
    <p:sldId id="283" r:id="rId11"/>
    <p:sldId id="284" r:id="rId12"/>
    <p:sldId id="273" r:id="rId13"/>
  </p:sldIdLst>
  <p:sldSz cx="9144000" cy="5143500" type="screen16x9"/>
  <p:notesSz cx="6858000" cy="9144000"/>
  <p:embeddedFontLst>
    <p:embeddedFont>
      <p:font typeface="Montserrat Medium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  <p:italic r:id="rId21"/>
      <p:boldItalic r:id="rId22"/>
    </p:embeddedFont>
    <p:embeddedFont>
      <p:font typeface="Bungee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3CCF7-F28E-4F29-8619-E76A9585EC27}">
  <a:tblStyle styleId="{2473CCF7-F28E-4F29-8619-E76A9585EC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D2428F6-4082-4CB5-87BB-1D7F766E295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94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01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018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7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5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60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51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4119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68" r:id="rId7"/>
    <p:sldLayoutId id="2147483692" r:id="rId8"/>
    <p:sldLayoutId id="2147483693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2175912" y="1468221"/>
            <a:ext cx="4955253" cy="801395"/>
          </a:xfrm>
          <a:prstGeom prst="rect">
            <a:avLst/>
          </a:prstGeom>
        </p:spPr>
        <p:txBody>
          <a:bodyPr>
            <a:prstTxWarp prst="textPlain">
              <a:avLst>
                <a:gd name="adj" fmla="val 48750"/>
              </a:avLst>
            </a:prstTxWarp>
          </a:bodyPr>
          <a:lstStyle/>
          <a:p>
            <a:pPr lvl="0" algn="ctr"/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Bucle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for,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subsiruri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min(), max()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ungee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707239" y="274206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559599" y="2000997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7440423" y="1511994"/>
            <a:ext cx="640679" cy="694127"/>
            <a:chOff x="669306" y="2144390"/>
            <a:chExt cx="140663" cy="152405"/>
          </a:xfrm>
        </p:grpSpPr>
        <p:sp>
          <p:nvSpPr>
            <p:cNvPr id="1765" name="Google Shape;1765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Pirjoleanu Mihai Flavius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42109" y="1446612"/>
            <a:ext cx="37545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EXERCIȚIU : 8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Python </a:t>
            </a:r>
            <a:r>
              <a:rPr lang="en-US" dirty="0" err="1"/>
              <a:t>pentru</a:t>
            </a:r>
            <a:r>
              <a:rPr lang="en-US" dirty="0"/>
              <a:t> a roti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specificat</a:t>
            </a:r>
            <a:r>
              <a:rPr lang="en-US" dirty="0"/>
              <a:t> de </a:t>
            </a:r>
            <a:r>
              <a:rPr lang="en-US" dirty="0" err="1"/>
              <a:t>articole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direcția</a:t>
            </a:r>
            <a:r>
              <a:rPr lang="en-US" dirty="0"/>
              <a:t> </a:t>
            </a:r>
            <a:r>
              <a:rPr lang="en-US" dirty="0" err="1"/>
              <a:t>dreapta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stânga</a:t>
            </a:r>
            <a:r>
              <a:rPr lang="en-US" dirty="0" smtClean="0"/>
              <a:t>.</a:t>
            </a:r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EXERCIȚIU : 9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Python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găsi</a:t>
            </a:r>
            <a:r>
              <a:rPr lang="en-US" dirty="0"/>
              <a:t> </a:t>
            </a:r>
            <a:r>
              <a:rPr lang="en-US" dirty="0" err="1"/>
              <a:t>elementele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liste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2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42109" y="1446612"/>
            <a:ext cx="37545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EXERCIȚIU : 10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Python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intercala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EXERCIȚIU : 11</a:t>
            </a:r>
            <a:endParaRPr lang="en-US" dirty="0"/>
          </a:p>
          <a:p>
            <a:pPr fontAlgn="base"/>
            <a:r>
              <a:rPr lang="en-US" dirty="0" err="1"/>
              <a:t>Creează</a:t>
            </a:r>
            <a:r>
              <a:rPr lang="en-US" dirty="0"/>
              <a:t> un script care,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funcțiile</a:t>
            </a:r>
            <a:r>
              <a:rPr lang="en-US" dirty="0"/>
              <a:t> create anterior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insereze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,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găsească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număr</a:t>
            </a:r>
            <a:r>
              <a:rPr lang="en-US" dirty="0"/>
              <a:t> din </a:t>
            </a:r>
            <a:r>
              <a:rPr lang="en-US" dirty="0" err="1"/>
              <a:t>acea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o </a:t>
            </a:r>
            <a:r>
              <a:rPr lang="en-US" dirty="0" err="1"/>
              <a:t>altă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care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conțină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maximul</a:t>
            </a:r>
            <a:r>
              <a:rPr lang="en-US" dirty="0"/>
              <a:t> </a:t>
            </a:r>
            <a:r>
              <a:rPr lang="en-US" dirty="0" err="1"/>
              <a:t>găsit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. 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292301" y="1813761"/>
            <a:ext cx="6812341" cy="470496"/>
          </a:xfrm>
          <a:prstGeom prst="rect">
            <a:avLst/>
          </a:prstGeom>
        </p:spPr>
        <p:txBody>
          <a:bodyPr>
            <a:prstTxWarp prst="textPlain">
              <a:avLst>
                <a:gd name="adj" fmla="val 49778"/>
              </a:avLst>
            </a:prstTxWarp>
          </a:bodyPr>
          <a:lstStyle/>
          <a:p>
            <a:pPr lvl="0" algn="ctr"/>
            <a:r>
              <a:rPr lang="en-US" b="0" i="0" dirty="0" err="1" smtClean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 smtClean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 </a:t>
            </a:r>
            <a:r>
              <a:rPr lang="en-US" b="0" i="0" dirty="0" err="1" smtClean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 smtClean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 smtClean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392961" y="1026166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574861" y="2150816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14745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 :</a:t>
            </a:r>
            <a:r>
              <a:rPr lang="en-US" dirty="0"/>
              <a:t> </a:t>
            </a:r>
            <a:r>
              <a:rPr lang="en-US" dirty="0" err="1"/>
              <a:t>bucla</a:t>
            </a:r>
            <a:r>
              <a:rPr lang="en-US" dirty="0"/>
              <a:t> for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93290" y="986948"/>
            <a:ext cx="71147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O </a:t>
            </a:r>
            <a:r>
              <a:rPr lang="en-US" dirty="0" err="1"/>
              <a:t>buclă</a:t>
            </a:r>
            <a:r>
              <a:rPr lang="en-US" dirty="0"/>
              <a:t> for </a:t>
            </a:r>
            <a:r>
              <a:rPr lang="en-US" dirty="0" err="1"/>
              <a:t>în</a:t>
            </a:r>
            <a:r>
              <a:rPr lang="en-US" dirty="0"/>
              <a:t> Python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de a </a:t>
            </a:r>
            <a:r>
              <a:rPr lang="en-US" dirty="0" err="1"/>
              <a:t>repeta</a:t>
            </a:r>
            <a:r>
              <a:rPr lang="en-US" dirty="0"/>
              <a:t> un set de </a:t>
            </a:r>
            <a:r>
              <a:rPr lang="en-US" dirty="0" err="1"/>
              <a:t>instrucțiuni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Imaginați-vă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aveți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articole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doriți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faceți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lucru</a:t>
            </a:r>
            <a:r>
              <a:rPr lang="en-US" dirty="0"/>
              <a:t> cu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articol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loc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cod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din </a:t>
            </a:r>
            <a:r>
              <a:rPr lang="en-US" dirty="0" err="1"/>
              <a:t>nou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articol</a:t>
            </a:r>
            <a:r>
              <a:rPr lang="en-US" dirty="0"/>
              <a:t>, </a:t>
            </a:r>
            <a:r>
              <a:rPr lang="en-US" dirty="0" err="1"/>
              <a:t>puteți</a:t>
            </a:r>
            <a:r>
              <a:rPr lang="en-US" dirty="0"/>
              <a:t> </a:t>
            </a:r>
            <a:r>
              <a:rPr lang="en-US" dirty="0" err="1"/>
              <a:t>utiliza</a:t>
            </a:r>
            <a:r>
              <a:rPr lang="en-US" dirty="0"/>
              <a:t> o </a:t>
            </a:r>
            <a:r>
              <a:rPr lang="en-US" dirty="0" err="1"/>
              <a:t>buclă</a:t>
            </a:r>
            <a:r>
              <a:rPr lang="en-US" dirty="0"/>
              <a:t> for. </a:t>
            </a:r>
          </a:p>
          <a:p>
            <a:pPr fontAlgn="base"/>
            <a:r>
              <a:rPr lang="en-US" dirty="0"/>
              <a:t>Am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bucle</a:t>
            </a:r>
            <a:r>
              <a:rPr lang="en-US" dirty="0"/>
              <a:t> while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familiariza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bine cu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listele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șirurile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 </a:t>
            </a:r>
          </a:p>
          <a:p>
            <a:pPr fontAlgn="base"/>
            <a:r>
              <a:rPr lang="en-US" dirty="0"/>
              <a:t>De </a:t>
            </a:r>
            <a:r>
              <a:rPr lang="en-US" dirty="0" err="1"/>
              <a:t>obicei</a:t>
            </a:r>
            <a:r>
              <a:rPr lang="en-US" dirty="0"/>
              <a:t>, while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de-a face cu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necunoscut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Folosim</a:t>
            </a:r>
            <a:r>
              <a:rPr lang="en-US" dirty="0"/>
              <a:t> for </a:t>
            </a:r>
            <a:r>
              <a:rPr lang="en-US" dirty="0" err="1"/>
              <a:t>când</a:t>
            </a:r>
            <a:r>
              <a:rPr lang="en-US" dirty="0"/>
              <a:t> se </a:t>
            </a:r>
            <a:r>
              <a:rPr lang="en-US" dirty="0" err="1"/>
              <a:t>cunoaște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de </a:t>
            </a:r>
            <a:r>
              <a:rPr lang="en-US" dirty="0" err="1"/>
              <a:t>elemente</a:t>
            </a:r>
            <a:r>
              <a:rPr lang="en-US" dirty="0"/>
              <a:t>. </a:t>
            </a:r>
          </a:p>
          <a:p>
            <a:pPr fontAlgn="base"/>
            <a:r>
              <a:rPr lang="en-US" dirty="0"/>
              <a:t># SINTAXA GENERALA : </a:t>
            </a:r>
          </a:p>
          <a:p>
            <a:pPr fontAlgn="base"/>
            <a:r>
              <a:rPr lang="en-US" dirty="0" err="1"/>
              <a:t>pentru</a:t>
            </a:r>
            <a:r>
              <a:rPr lang="en-US" dirty="0"/>
              <a:t> &lt;</a:t>
            </a:r>
            <a:r>
              <a:rPr lang="en-US" dirty="0" err="1"/>
              <a:t>variabilă</a:t>
            </a:r>
            <a:r>
              <a:rPr lang="en-US" dirty="0"/>
              <a:t>&gt; din &lt;</a:t>
            </a:r>
            <a:r>
              <a:rPr lang="en-US" dirty="0" err="1"/>
              <a:t>colecție</a:t>
            </a:r>
            <a:r>
              <a:rPr lang="en-US" dirty="0"/>
              <a:t>&gt;: </a:t>
            </a:r>
          </a:p>
          <a:p>
            <a:pPr fontAlgn="base"/>
            <a:r>
              <a:rPr lang="en-US" dirty="0"/>
              <a:t>&lt;bloc de cod&gt; </a:t>
            </a:r>
          </a:p>
          <a:p>
            <a:pPr fontAlgn="base"/>
            <a:r>
              <a:rPr lang="en-US" dirty="0"/>
              <a:t># EXEMPLU COD :</a:t>
            </a:r>
          </a:p>
          <a:p>
            <a:pPr fontAlgn="base"/>
            <a:r>
              <a:rPr lang="en-US" dirty="0"/>
              <a:t>fruits = ['apple', 'banana', 'cherry']</a:t>
            </a:r>
          </a:p>
          <a:p>
            <a:pPr fontAlgn="base"/>
            <a:r>
              <a:rPr lang="en-US" dirty="0"/>
              <a:t>for fruit in fruits:</a:t>
            </a:r>
          </a:p>
          <a:p>
            <a:pPr fontAlgn="base"/>
            <a:r>
              <a:rPr lang="en-US" dirty="0"/>
              <a:t>    print("I like to eat " + fruit)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14745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 :</a:t>
            </a:r>
            <a:r>
              <a:rPr lang="en-US" dirty="0"/>
              <a:t> </a:t>
            </a:r>
            <a:r>
              <a:rPr lang="en-US" dirty="0" err="1"/>
              <a:t>Funcția</a:t>
            </a:r>
            <a:r>
              <a:rPr lang="en-US" dirty="0"/>
              <a:t> </a:t>
            </a:r>
            <a:r>
              <a:rPr lang="en-US" b="1" dirty="0"/>
              <a:t>range()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540262" y="979898"/>
            <a:ext cx="711474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folosită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genera o </a:t>
            </a:r>
            <a:r>
              <a:rPr lang="en-US" dirty="0" err="1"/>
              <a:t>secvență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secvențe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cu un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generează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de la 0 la n-1</a:t>
            </a:r>
          </a:p>
          <a:p>
            <a:pPr fontAlgn="base"/>
            <a:r>
              <a:rPr lang="en-US" dirty="0"/>
              <a:t># EXEMPLU COD :</a:t>
            </a:r>
          </a:p>
          <a:p>
            <a:pPr fontAlgn="base"/>
            <a:r>
              <a:rPr lang="en-US" dirty="0"/>
              <a:t># cu un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de la 0 la n-1</a:t>
            </a:r>
          </a:p>
          <a:p>
            <a:pPr fontAlgn="base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pPr fontAlgn="base"/>
            <a:r>
              <a:rPr lang="en-US" dirty="0"/>
              <a:t>    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# cu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</a:t>
            </a:r>
            <a:r>
              <a:rPr lang="en-US" dirty="0" err="1"/>
              <a:t>genereaza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de la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la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parametru</a:t>
            </a:r>
            <a:r>
              <a:rPr lang="en-US" dirty="0"/>
              <a:t> -1</a:t>
            </a:r>
          </a:p>
          <a:p>
            <a:pPr fontAlgn="base"/>
            <a:r>
              <a:rPr lang="en-US" dirty="0"/>
              <a:t># EXEMPLU COD :</a:t>
            </a:r>
          </a:p>
          <a:p>
            <a:pPr fontAlgn="base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range(3, 7):</a:t>
            </a:r>
          </a:p>
          <a:p>
            <a:pPr fontAlgn="base"/>
            <a:r>
              <a:rPr lang="en-US" dirty="0"/>
              <a:t>    print(</a:t>
            </a:r>
            <a:r>
              <a:rPr lang="en-US" dirty="0" err="1"/>
              <a:t>i</a:t>
            </a:r>
            <a:r>
              <a:rPr lang="en-US" dirty="0"/>
              <a:t>) </a:t>
            </a:r>
          </a:p>
          <a:p>
            <a:pPr fontAlgn="base"/>
            <a:r>
              <a:rPr lang="en-US" dirty="0"/>
              <a:t># cu </a:t>
            </a:r>
            <a:r>
              <a:rPr lang="en-US" dirty="0" err="1"/>
              <a:t>trei</a:t>
            </a:r>
            <a:r>
              <a:rPr lang="en-US" dirty="0"/>
              <a:t> </a:t>
            </a:r>
            <a:r>
              <a:rPr lang="en-US" dirty="0" err="1"/>
              <a:t>parametri</a:t>
            </a:r>
            <a:r>
              <a:rPr lang="en-US" dirty="0"/>
              <a:t> se </a:t>
            </a:r>
            <a:r>
              <a:rPr lang="en-US" dirty="0" err="1"/>
              <a:t>specifica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marimea</a:t>
            </a:r>
            <a:r>
              <a:rPr lang="en-US" dirty="0"/>
              <a:t> </a:t>
            </a:r>
            <a:r>
              <a:rPr lang="en-US" dirty="0" err="1"/>
              <a:t>pasului</a:t>
            </a:r>
            <a:r>
              <a:rPr lang="en-US" dirty="0"/>
              <a:t> la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incrementare</a:t>
            </a:r>
            <a:endParaRPr lang="en-US" dirty="0"/>
          </a:p>
          <a:p>
            <a:pPr fontAlgn="base"/>
            <a:r>
              <a:rPr lang="en-US" dirty="0"/>
              <a:t># EXEMPLU COD </a:t>
            </a:r>
            <a:r>
              <a:rPr lang="en-US" dirty="0" smtClean="0"/>
              <a:t>:</a:t>
            </a:r>
          </a:p>
          <a:p>
            <a:pPr fontAlgn="base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r>
              <a:rPr lang="en-US" dirty="0" smtClean="0"/>
              <a:t>=[]</a:t>
            </a:r>
            <a:endParaRPr lang="en-US" dirty="0"/>
          </a:p>
          <a:p>
            <a:pPr fontAlgn="base"/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smtClean="0"/>
              <a:t>range(0, n, </a:t>
            </a:r>
            <a:r>
              <a:rPr lang="en-US" dirty="0"/>
              <a:t>2):</a:t>
            </a:r>
          </a:p>
          <a:p>
            <a:pPr fontAlgn="base"/>
            <a:r>
              <a:rPr lang="en-US" dirty="0"/>
              <a:t>    </a:t>
            </a:r>
            <a:r>
              <a:rPr lang="en-US" dirty="0" smtClean="0"/>
              <a:t>print(</a:t>
            </a:r>
            <a:r>
              <a:rPr lang="en-US" dirty="0" err="1" smtClean="0"/>
              <a:t>lista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 </a:t>
            </a:r>
            <a:r>
              <a:rPr lang="en-US" dirty="0" err="1" smtClean="0"/>
              <a:t>lista</a:t>
            </a:r>
            <a:r>
              <a:rPr lang="en-US" dirty="0" smtClean="0"/>
              <a:t>[0] </a:t>
            </a:r>
            <a:r>
              <a:rPr lang="en-US" dirty="0" err="1" smtClean="0"/>
              <a:t>lista</a:t>
            </a:r>
            <a:r>
              <a:rPr lang="en-US" dirty="0" smtClean="0"/>
              <a:t>[2] </a:t>
            </a:r>
            <a:r>
              <a:rPr lang="en-US" dirty="0" err="1" smtClean="0"/>
              <a:t>lista</a:t>
            </a:r>
            <a:r>
              <a:rPr lang="en-US" dirty="0" smtClean="0"/>
              <a:t> [4] </a:t>
            </a:r>
            <a:r>
              <a:rPr lang="en-US" dirty="0" err="1" smtClean="0"/>
              <a:t>lista</a:t>
            </a:r>
            <a:r>
              <a:rPr lang="en-US" dirty="0" smtClean="0"/>
              <a:t>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7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14745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 : </a:t>
            </a:r>
            <a:r>
              <a:rPr lang="en-US" dirty="0" err="1"/>
              <a:t>Metoda</a:t>
            </a:r>
            <a:r>
              <a:rPr lang="en-US" dirty="0"/>
              <a:t> </a:t>
            </a:r>
            <a:r>
              <a:rPr lang="en-US" b="1" dirty="0"/>
              <a:t>insert()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691252"/>
            <a:ext cx="711474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endParaRPr lang="en-US" dirty="0"/>
          </a:p>
          <a:p>
            <a:pPr fontAlgn="base"/>
            <a:r>
              <a:rPr lang="en-US" dirty="0" err="1"/>
              <a:t>Adaugă</a:t>
            </a:r>
            <a:r>
              <a:rPr lang="en-US" dirty="0"/>
              <a:t> un </a:t>
            </a:r>
            <a:r>
              <a:rPr lang="en-US" dirty="0" err="1"/>
              <a:t>articol</a:t>
            </a:r>
            <a:r>
              <a:rPr lang="en-US" dirty="0"/>
              <a:t> la o </a:t>
            </a: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anumită</a:t>
            </a:r>
            <a:r>
              <a:rPr lang="en-US" dirty="0"/>
              <a:t> </a:t>
            </a:r>
            <a:r>
              <a:rPr lang="en-US" dirty="0" err="1"/>
              <a:t>poziție</a:t>
            </a:r>
            <a:r>
              <a:rPr lang="en-US" dirty="0"/>
              <a:t>, </a:t>
            </a:r>
            <a:r>
              <a:rPr lang="en-US" dirty="0" err="1"/>
              <a:t>deplasând</a:t>
            </a:r>
            <a:r>
              <a:rPr lang="en-US" dirty="0"/>
              <a:t> </a:t>
            </a:r>
            <a:r>
              <a:rPr lang="en-US" dirty="0" err="1"/>
              <a:t>restul</a:t>
            </a:r>
            <a:r>
              <a:rPr lang="en-US" dirty="0"/>
              <a:t> </a:t>
            </a:r>
            <a:r>
              <a:rPr lang="en-US" dirty="0" err="1"/>
              <a:t>elementelor</a:t>
            </a:r>
            <a:r>
              <a:rPr lang="en-US" dirty="0"/>
              <a:t> la </a:t>
            </a:r>
            <a:r>
              <a:rPr lang="en-US" dirty="0" err="1"/>
              <a:t>dreapta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# EXEMPLU COD :</a:t>
            </a:r>
          </a:p>
          <a:p>
            <a:pPr fontAlgn="base"/>
            <a:r>
              <a:rPr lang="en-US" dirty="0"/>
              <a:t>fruits = ["</a:t>
            </a:r>
            <a:r>
              <a:rPr lang="en-US"/>
              <a:t>apple</a:t>
            </a:r>
            <a:r>
              <a:rPr lang="en-US" smtClean="0"/>
              <a:t>","banana</a:t>
            </a:r>
            <a:r>
              <a:rPr lang="en-US" dirty="0"/>
              <a:t>", "grapes"]</a:t>
            </a:r>
          </a:p>
          <a:p>
            <a:pPr fontAlgn="base"/>
            <a:r>
              <a:rPr lang="en-US" dirty="0" err="1"/>
              <a:t>fruits.insert</a:t>
            </a:r>
            <a:r>
              <a:rPr lang="en-US" dirty="0"/>
              <a:t>(1, "orange")</a:t>
            </a:r>
          </a:p>
          <a:p>
            <a:pPr fontAlgn="base"/>
            <a:r>
              <a:rPr lang="en-US" dirty="0"/>
              <a:t>print(fruits)</a:t>
            </a:r>
          </a:p>
        </p:txBody>
      </p:sp>
    </p:spTree>
    <p:extLst>
      <p:ext uri="{BB962C8B-B14F-4D97-AF65-F5344CB8AC3E}">
        <p14:creationId xmlns:p14="http://schemas.microsoft.com/office/powerpoint/2010/main" val="117304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14745" cy="1327504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CONCEPT:</a:t>
            </a:r>
            <a:r>
              <a:rPr lang="en-US" dirty="0"/>
              <a:t> "</a:t>
            </a:r>
            <a:r>
              <a:rPr lang="en-US" dirty="0" err="1"/>
              <a:t>felii</a:t>
            </a:r>
            <a:r>
              <a:rPr lang="en-US" dirty="0"/>
              <a:t>" de </a:t>
            </a:r>
            <a:r>
              <a:rPr lang="en-US" dirty="0" err="1"/>
              <a:t>șiruri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 smtClean="0"/>
              <a:t>liste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2159480"/>
            <a:ext cx="71147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# EXEMPLU COD :</a:t>
            </a:r>
            <a:endParaRPr lang="en-US" dirty="0"/>
          </a:p>
          <a:p>
            <a:pPr fontAlgn="base"/>
            <a:r>
              <a:rPr lang="en-US" dirty="0" err="1"/>
              <a:t>my_string</a:t>
            </a:r>
            <a:r>
              <a:rPr lang="en-US" dirty="0"/>
              <a:t> = "exemplary"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my_string</a:t>
            </a:r>
            <a:r>
              <a:rPr lang="en-US" dirty="0"/>
              <a:t>[0:7:2])</a:t>
            </a:r>
          </a:p>
          <a:p>
            <a:pPr fontAlgn="base"/>
            <a:r>
              <a:rPr lang="en-US" dirty="0" err="1"/>
              <a:t>my_list</a:t>
            </a:r>
            <a:r>
              <a:rPr lang="en-US" dirty="0"/>
              <a:t> = [1,2,3,4,5,6,7,8]</a:t>
            </a:r>
          </a:p>
          <a:p>
            <a:pPr fontAlgn="base"/>
            <a:r>
              <a:rPr lang="en-US" dirty="0"/>
              <a:t>print(</a:t>
            </a:r>
            <a:r>
              <a:rPr lang="en-US" dirty="0" err="1"/>
              <a:t>my_list</a:t>
            </a:r>
            <a:r>
              <a:rPr lang="en-US" dirty="0"/>
              <a:t>[6:2:-1])</a:t>
            </a:r>
          </a:p>
        </p:txBody>
      </p:sp>
    </p:spTree>
    <p:extLst>
      <p:ext uri="{BB962C8B-B14F-4D97-AF65-F5344CB8AC3E}">
        <p14:creationId xmlns:p14="http://schemas.microsoft.com/office/powerpoint/2010/main" val="172031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114745" cy="1327504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en-US" b="1" dirty="0"/>
              <a:t>CONCEPT:</a:t>
            </a:r>
            <a:r>
              <a:rPr lang="en-US" dirty="0"/>
              <a:t> </a:t>
            </a:r>
            <a:r>
              <a:rPr lang="en-US" dirty="0" err="1"/>
              <a:t>Funcții</a:t>
            </a:r>
            <a:r>
              <a:rPr lang="en-US" b="1" dirty="0"/>
              <a:t> min() max()</a:t>
            </a:r>
            <a:r>
              <a:rPr lang="en-US" dirty="0"/>
              <a:t> 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720000" y="1854330"/>
            <a:ext cx="71147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min </a:t>
            </a:r>
            <a:r>
              <a:rPr lang="en-US" dirty="0" err="1"/>
              <a:t>și</a:t>
            </a:r>
            <a:r>
              <a:rPr lang="en-US" dirty="0"/>
              <a:t> max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</a:t>
            </a:r>
            <a:r>
              <a:rPr lang="en-US" dirty="0" err="1"/>
              <a:t>încorporate</a:t>
            </a:r>
            <a:r>
              <a:rPr lang="en-US" dirty="0"/>
              <a:t> care pot </a:t>
            </a:r>
            <a:r>
              <a:rPr lang="en-US" dirty="0" err="1"/>
              <a:t>calcula</a:t>
            </a:r>
            <a:r>
              <a:rPr lang="en-US" dirty="0"/>
              <a:t> </a:t>
            </a:r>
            <a:r>
              <a:rPr lang="en-US" dirty="0" err="1"/>
              <a:t>minimul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maximul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liste</a:t>
            </a:r>
            <a:r>
              <a:rPr lang="en-US" dirty="0"/>
              <a:t>.</a:t>
            </a:r>
          </a:p>
          <a:p>
            <a:pPr fontAlgn="base"/>
            <a:r>
              <a:rPr lang="en-US" b="1" dirty="0"/>
              <a:t># EXEMPLU COD :</a:t>
            </a:r>
            <a:endParaRPr lang="en-US" dirty="0"/>
          </a:p>
          <a:p>
            <a:pPr fontAlgn="base"/>
            <a:r>
              <a:rPr lang="en-US" dirty="0"/>
              <a:t>l = [2, 3, 6, 1, 0]</a:t>
            </a:r>
          </a:p>
          <a:p>
            <a:pPr fontAlgn="base"/>
            <a:r>
              <a:rPr lang="en-US" dirty="0"/>
              <a:t>print(min(l))</a:t>
            </a:r>
          </a:p>
          <a:p>
            <a:pPr fontAlgn="base"/>
            <a:r>
              <a:rPr lang="en-US" dirty="0"/>
              <a:t>print(max(l))</a:t>
            </a:r>
          </a:p>
        </p:txBody>
      </p:sp>
    </p:spTree>
    <p:extLst>
      <p:ext uri="{BB962C8B-B14F-4D97-AF65-F5344CB8AC3E}">
        <p14:creationId xmlns:p14="http://schemas.microsoft.com/office/powerpoint/2010/main" val="14776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42109" y="1446612"/>
            <a:ext cx="37545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EXERCIȚIU : 1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care </a:t>
            </a:r>
            <a:r>
              <a:rPr lang="en-US" dirty="0" err="1"/>
              <a:t>ia</a:t>
            </a:r>
            <a:r>
              <a:rPr lang="en-US" dirty="0"/>
              <a:t> ca </a:t>
            </a:r>
            <a:r>
              <a:rPr lang="en-US" dirty="0" err="1"/>
              <a:t>parametru</a:t>
            </a:r>
            <a:r>
              <a:rPr lang="en-US" dirty="0"/>
              <a:t> un </a:t>
            </a:r>
            <a:r>
              <a:rPr lang="en-US" dirty="0" err="1"/>
              <a:t>șir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de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 </a:t>
            </a:r>
            <a:r>
              <a:rPr lang="en-US" dirty="0" err="1"/>
              <a:t>apare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literă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 smtClean="0"/>
              <a:t>.</a:t>
            </a:r>
          </a:p>
          <a:p>
            <a:pPr fontAlgn="base"/>
            <a:r>
              <a:rPr lang="en-US" b="1" dirty="0"/>
              <a:t>EXERCIȚIU : 2</a:t>
            </a:r>
            <a:endParaRPr lang="en-US" dirty="0"/>
          </a:p>
          <a:p>
            <a:pPr fontAlgn="base"/>
            <a:r>
              <a:rPr lang="en-US" dirty="0" err="1"/>
              <a:t>Optimizați</a:t>
            </a:r>
            <a:r>
              <a:rPr lang="en-US" dirty="0"/>
              <a:t> </a:t>
            </a:r>
            <a:r>
              <a:rPr lang="en-US" dirty="0" err="1"/>
              <a:t>exercițiul</a:t>
            </a:r>
            <a:r>
              <a:rPr lang="en-US" dirty="0"/>
              <a:t> anterior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 smtClean="0"/>
              <a:t>încât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folositi</a:t>
            </a:r>
            <a:r>
              <a:rPr lang="en-US" dirty="0"/>
              <a:t> </a:t>
            </a:r>
            <a:r>
              <a:rPr lang="en-US" dirty="0" err="1" smtClean="0"/>
              <a:t>functia</a:t>
            </a:r>
            <a:r>
              <a:rPr lang="en-US" dirty="0" smtClean="0"/>
              <a:t> range .</a:t>
            </a:r>
          </a:p>
          <a:p>
            <a:pPr fontAlgn="base"/>
            <a:r>
              <a:rPr lang="en-US" b="1" dirty="0"/>
              <a:t>EXERCIȚIU : 3</a:t>
            </a:r>
            <a:endParaRPr lang="en-US" dirty="0"/>
          </a:p>
          <a:p>
            <a:pPr fontAlgn="base"/>
            <a:r>
              <a:rPr lang="en-US" dirty="0" err="1"/>
              <a:t>Având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ani</a:t>
            </a:r>
            <a:r>
              <a:rPr lang="en-US" dirty="0"/>
              <a:t> de </a:t>
            </a:r>
            <a:r>
              <a:rPr lang="en-US" dirty="0" err="1"/>
              <a:t>naștere</a:t>
            </a:r>
            <a:r>
              <a:rPr lang="en-US" dirty="0"/>
              <a:t>, </a:t>
            </a: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care </a:t>
            </a:r>
            <a:r>
              <a:rPr lang="en-US" dirty="0" err="1"/>
              <a:t>returnează</a:t>
            </a:r>
            <a:r>
              <a:rPr lang="en-US" dirty="0"/>
              <a:t> o </a:t>
            </a:r>
            <a:r>
              <a:rPr lang="en-US" dirty="0" err="1"/>
              <a:t>listă</a:t>
            </a:r>
            <a:r>
              <a:rPr lang="en-US" dirty="0"/>
              <a:t> cu </a:t>
            </a:r>
            <a:r>
              <a:rPr lang="en-US" dirty="0" err="1"/>
              <a:t>vârsta</a:t>
            </a:r>
            <a:r>
              <a:rPr lang="en-US" dirty="0"/>
              <a:t> </a:t>
            </a:r>
            <a:r>
              <a:rPr lang="en-US" dirty="0" err="1"/>
              <a:t>curentă</a:t>
            </a:r>
            <a:r>
              <a:rPr lang="en-US" dirty="0"/>
              <a:t>.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7807" y="1173762"/>
            <a:ext cx="375458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EXERCIȚIU : 4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(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) care </a:t>
            </a:r>
            <a:r>
              <a:rPr lang="en-US" dirty="0" err="1"/>
              <a:t>cere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un </a:t>
            </a:r>
            <a:r>
              <a:rPr lang="en-US" dirty="0" err="1"/>
              <a:t>șir</a:t>
            </a:r>
            <a:r>
              <a:rPr lang="en-US" dirty="0"/>
              <a:t> lung care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. </a:t>
            </a:r>
            <a:r>
              <a:rPr lang="en-US" dirty="0" err="1"/>
              <a:t>Imprimați</a:t>
            </a:r>
            <a:r>
              <a:rPr lang="en-US" dirty="0"/>
              <a:t> </a:t>
            </a:r>
            <a:r>
              <a:rPr lang="en-US" dirty="0" err="1"/>
              <a:t>înapoi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șir</a:t>
            </a:r>
            <a:r>
              <a:rPr lang="en-US" dirty="0"/>
              <a:t>, </a:t>
            </a:r>
            <a:r>
              <a:rPr lang="en-US" dirty="0" err="1"/>
              <a:t>conținând</a:t>
            </a:r>
            <a:r>
              <a:rPr lang="en-US" dirty="0"/>
              <a:t> </a:t>
            </a:r>
            <a:r>
              <a:rPr lang="en-US" dirty="0" err="1"/>
              <a:t>aceleași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ordine</a:t>
            </a:r>
            <a:r>
              <a:rPr lang="en-US" dirty="0"/>
              <a:t> </a:t>
            </a:r>
            <a:r>
              <a:rPr lang="en-US" dirty="0" err="1"/>
              <a:t>inversă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endParaRPr lang="en-US" dirty="0"/>
          </a:p>
          <a:p>
            <a:pPr fontAlgn="base"/>
            <a:r>
              <a:rPr lang="en-US" b="1" dirty="0"/>
              <a:t>EXERCIȚIU : 5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 </a:t>
            </a:r>
            <a:r>
              <a:rPr lang="en-US" b="1" dirty="0" err="1"/>
              <a:t>everything_reversed</a:t>
            </a:r>
            <a:r>
              <a:rPr lang="en-US" b="1" dirty="0"/>
              <a:t>(strings)</a:t>
            </a:r>
            <a:r>
              <a:rPr lang="en-US" dirty="0"/>
              <a:t>, care </a:t>
            </a:r>
            <a:r>
              <a:rPr lang="en-US" dirty="0" err="1"/>
              <a:t>ia</a:t>
            </a:r>
            <a:r>
              <a:rPr lang="en-US" dirty="0"/>
              <a:t> ca argument 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șiruri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returnează</a:t>
            </a:r>
            <a:r>
              <a:rPr lang="en-US" dirty="0"/>
              <a:t> o </a:t>
            </a:r>
            <a:r>
              <a:rPr lang="en-US" dirty="0" err="1"/>
              <a:t>nouă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 cu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șirurile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 din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originală</a:t>
            </a:r>
            <a:r>
              <a:rPr lang="en-US" dirty="0"/>
              <a:t> </a:t>
            </a:r>
            <a:r>
              <a:rPr lang="en-US" dirty="0" err="1"/>
              <a:t>inversate</a:t>
            </a:r>
            <a:r>
              <a:rPr lang="en-US" dirty="0"/>
              <a:t>. </a:t>
            </a:r>
          </a:p>
          <a:p>
            <a:pPr fontAlgn="base"/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articolelor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fie </a:t>
            </a:r>
            <a:r>
              <a:rPr lang="en-US" dirty="0" err="1"/>
              <a:t>inversată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 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listă</a:t>
            </a:r>
            <a:r>
              <a:rPr lang="en-US" dirty="0"/>
              <a:t>. </a:t>
            </a:r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50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42109" y="1446612"/>
            <a:ext cx="37545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b="1" dirty="0"/>
              <a:t>EXERCIȚIU : 6</a:t>
            </a:r>
            <a:endParaRPr lang="en-US" dirty="0"/>
          </a:p>
          <a:p>
            <a:pPr fontAlgn="base"/>
            <a:r>
              <a:rPr lang="en-US" dirty="0" err="1"/>
              <a:t>Vă</a:t>
            </a:r>
            <a:r>
              <a:rPr lang="en-US" dirty="0"/>
              <a:t> </a:t>
            </a:r>
            <a:r>
              <a:rPr lang="en-US" dirty="0" err="1"/>
              <a:t>rugăm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scrieți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 </a:t>
            </a:r>
            <a:r>
              <a:rPr lang="en-US" b="1" dirty="0" err="1"/>
              <a:t>count_matching_elements</a:t>
            </a:r>
            <a:r>
              <a:rPr lang="en-US" b="1" dirty="0"/>
              <a:t>(</a:t>
            </a:r>
            <a:r>
              <a:rPr lang="en-US" b="1" dirty="0" err="1"/>
              <a:t>my_matrix</a:t>
            </a:r>
            <a:r>
              <a:rPr lang="en-US" b="1" dirty="0"/>
              <a:t>: list, element: </a:t>
            </a:r>
            <a:r>
              <a:rPr lang="en-US" b="1" dirty="0" err="1"/>
              <a:t>int</a:t>
            </a:r>
            <a:r>
              <a:rPr lang="en-US" b="1" dirty="0"/>
              <a:t>)</a:t>
            </a:r>
            <a:r>
              <a:rPr lang="en-US" dirty="0"/>
              <a:t>, care </a:t>
            </a:r>
            <a:r>
              <a:rPr lang="en-US" dirty="0" err="1"/>
              <a:t>ia</a:t>
            </a:r>
            <a:r>
              <a:rPr lang="en-US" dirty="0"/>
              <a:t> ca </a:t>
            </a:r>
            <a:r>
              <a:rPr lang="en-US" dirty="0" err="1"/>
              <a:t>argumente</a:t>
            </a:r>
            <a:r>
              <a:rPr lang="en-US" dirty="0"/>
              <a:t> o </a:t>
            </a:r>
            <a:r>
              <a:rPr lang="en-US" dirty="0" err="1"/>
              <a:t>matrice</a:t>
            </a:r>
            <a:r>
              <a:rPr lang="en-US" dirty="0"/>
              <a:t> </a:t>
            </a:r>
            <a:r>
              <a:rPr lang="en-US" dirty="0" err="1"/>
              <a:t>bidimensională</a:t>
            </a:r>
            <a:r>
              <a:rPr lang="en-US" dirty="0"/>
              <a:t> de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întregi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singură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</a:t>
            </a:r>
            <a:r>
              <a:rPr lang="en-US" dirty="0" err="1"/>
              <a:t>întreagă</a:t>
            </a:r>
            <a:r>
              <a:rPr lang="en-US" dirty="0"/>
              <a:t>. </a:t>
            </a:r>
            <a:r>
              <a:rPr lang="en-US" dirty="0" err="1"/>
              <a:t>Funcția</a:t>
            </a:r>
            <a:r>
              <a:rPr lang="en-US" dirty="0"/>
              <a:t> </a:t>
            </a:r>
            <a:r>
              <a:rPr lang="en-US" dirty="0" err="1"/>
              <a:t>numără</a:t>
            </a:r>
            <a:r>
              <a:rPr lang="en-US" dirty="0"/>
              <a:t>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elemente</a:t>
            </a:r>
            <a:r>
              <a:rPr lang="en-US" dirty="0"/>
              <a:t> din </a:t>
            </a:r>
            <a:r>
              <a:rPr lang="en-US" dirty="0" err="1"/>
              <a:t>matrice</a:t>
            </a:r>
            <a:r>
              <a:rPr lang="en-US" dirty="0"/>
              <a:t> se </a:t>
            </a:r>
            <a:r>
              <a:rPr lang="en-US" dirty="0" err="1"/>
              <a:t>potrivesc</a:t>
            </a:r>
            <a:r>
              <a:rPr lang="en-US" dirty="0"/>
              <a:t> cu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argumentului</a:t>
            </a:r>
            <a:r>
              <a:rPr lang="en-US" dirty="0"/>
              <a:t>. </a:t>
            </a:r>
            <a:endParaRPr lang="en-US" dirty="0" smtClean="0"/>
          </a:p>
          <a:p>
            <a:pPr fontAlgn="base"/>
            <a:r>
              <a:rPr lang="en-US" b="1" dirty="0"/>
              <a:t>EXERCIȚIU : 7</a:t>
            </a:r>
            <a:endParaRPr lang="en-US" dirty="0"/>
          </a:p>
          <a:p>
            <a:pPr fontAlgn="base"/>
            <a:r>
              <a:rPr lang="en-US" dirty="0" err="1"/>
              <a:t>Scrieți</a:t>
            </a:r>
            <a:r>
              <a:rPr lang="en-US" dirty="0"/>
              <a:t> un program Python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listele</a:t>
            </a:r>
            <a:r>
              <a:rPr lang="en-US" dirty="0"/>
              <a:t> care </a:t>
            </a:r>
            <a:r>
              <a:rPr lang="en-US" dirty="0" err="1"/>
              <a:t>conțin</a:t>
            </a:r>
            <a:r>
              <a:rPr lang="en-US" dirty="0"/>
              <a:t> un element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afara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interval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listă</a:t>
            </a:r>
            <a:r>
              <a:rPr lang="en-US" dirty="0"/>
              <a:t> de </a:t>
            </a:r>
            <a:r>
              <a:rPr lang="en-US" dirty="0" err="1"/>
              <a:t>liste</a:t>
            </a:r>
            <a:r>
              <a:rPr lang="en-US" dirty="0"/>
              <a:t>. 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65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119</Words>
  <Application>Microsoft Office PowerPoint</Application>
  <PresentationFormat>On-screen Show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Montserrat Medium</vt:lpstr>
      <vt:lpstr>Montserrat</vt:lpstr>
      <vt:lpstr>Nunito Light</vt:lpstr>
      <vt:lpstr>Arial</vt:lpstr>
      <vt:lpstr>Bungee</vt:lpstr>
      <vt:lpstr>Placeholder Texts</vt:lpstr>
      <vt:lpstr>PowerPoint Presentation</vt:lpstr>
      <vt:lpstr>CONCEPT : bucla for</vt:lpstr>
      <vt:lpstr>CONCEPT : Funcția range()</vt:lpstr>
      <vt:lpstr>CONCEPT : Metoda insert()</vt:lpstr>
      <vt:lpstr>CONCEPT: "felii" de șiruri sau liste</vt:lpstr>
      <vt:lpstr>CONCEPT: Funcții min() max() </vt:lpstr>
      <vt:lpstr>Sa exersam</vt:lpstr>
      <vt:lpstr>Sa exersam</vt:lpstr>
      <vt:lpstr>Sa exersam</vt:lpstr>
      <vt:lpstr>Sa exersam</vt:lpstr>
      <vt:lpstr>Sa exersam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12</cp:revision>
  <dcterms:modified xsi:type="dcterms:W3CDTF">2024-11-19T18:00:01Z</dcterms:modified>
</cp:coreProperties>
</file>